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media/image5.jpg" ContentType="image/jpg"/>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84" r:id="rId4"/>
    <p:sldMasterId id="2147483709" r:id="rId5"/>
    <p:sldMasterId id="2147483771" r:id="rId6"/>
  </p:sldMasterIdLst>
  <p:notesMasterIdLst>
    <p:notesMasterId r:id="rId130"/>
  </p:notesMasterIdLst>
  <p:handoutMasterIdLst>
    <p:handoutMasterId r:id="rId131"/>
  </p:handoutMasterIdLst>
  <p:sldIdLst>
    <p:sldId id="708" r:id="rId7"/>
    <p:sldId id="622" r:id="rId8"/>
    <p:sldId id="623" r:id="rId9"/>
    <p:sldId id="462" r:id="rId10"/>
    <p:sldId id="463" r:id="rId11"/>
    <p:sldId id="464" r:id="rId12"/>
    <p:sldId id="465" r:id="rId13"/>
    <p:sldId id="466" r:id="rId14"/>
    <p:sldId id="467" r:id="rId15"/>
    <p:sldId id="468" r:id="rId16"/>
    <p:sldId id="469" r:id="rId17"/>
    <p:sldId id="470" r:id="rId18"/>
    <p:sldId id="471" r:id="rId19"/>
    <p:sldId id="472" r:id="rId20"/>
    <p:sldId id="473" r:id="rId21"/>
    <p:sldId id="474" r:id="rId22"/>
    <p:sldId id="475" r:id="rId23"/>
    <p:sldId id="476" r:id="rId24"/>
    <p:sldId id="477" r:id="rId25"/>
    <p:sldId id="626" r:id="rId26"/>
    <p:sldId id="479" r:id="rId27"/>
    <p:sldId id="480" r:id="rId28"/>
    <p:sldId id="481" r:id="rId29"/>
    <p:sldId id="482" r:id="rId30"/>
    <p:sldId id="483" r:id="rId31"/>
    <p:sldId id="484" r:id="rId32"/>
    <p:sldId id="485" r:id="rId33"/>
    <p:sldId id="486" r:id="rId34"/>
    <p:sldId id="487" r:id="rId35"/>
    <p:sldId id="488" r:id="rId36"/>
    <p:sldId id="489" r:id="rId37"/>
    <p:sldId id="490" r:id="rId38"/>
    <p:sldId id="491" r:id="rId39"/>
    <p:sldId id="492" r:id="rId40"/>
    <p:sldId id="799" r:id="rId41"/>
    <p:sldId id="714" r:id="rId42"/>
    <p:sldId id="715" r:id="rId43"/>
    <p:sldId id="716" r:id="rId44"/>
    <p:sldId id="717" r:id="rId45"/>
    <p:sldId id="718" r:id="rId46"/>
    <p:sldId id="719" r:id="rId47"/>
    <p:sldId id="720" r:id="rId48"/>
    <p:sldId id="721" r:id="rId49"/>
    <p:sldId id="723" r:id="rId50"/>
    <p:sldId id="724" r:id="rId51"/>
    <p:sldId id="726" r:id="rId52"/>
    <p:sldId id="801" r:id="rId53"/>
    <p:sldId id="727" r:id="rId54"/>
    <p:sldId id="728" r:id="rId55"/>
    <p:sldId id="729" r:id="rId56"/>
    <p:sldId id="814" r:id="rId57"/>
    <p:sldId id="730" r:id="rId58"/>
    <p:sldId id="731" r:id="rId59"/>
    <p:sldId id="802" r:id="rId60"/>
    <p:sldId id="733" r:id="rId61"/>
    <p:sldId id="734" r:id="rId62"/>
    <p:sldId id="735" r:id="rId63"/>
    <p:sldId id="736" r:id="rId64"/>
    <p:sldId id="737" r:id="rId65"/>
    <p:sldId id="738" r:id="rId66"/>
    <p:sldId id="803" r:id="rId67"/>
    <p:sldId id="740" r:id="rId68"/>
    <p:sldId id="804" r:id="rId69"/>
    <p:sldId id="741" r:id="rId70"/>
    <p:sldId id="743" r:id="rId71"/>
    <p:sldId id="805" r:id="rId72"/>
    <p:sldId id="744" r:id="rId73"/>
    <p:sldId id="745" r:id="rId74"/>
    <p:sldId id="746" r:id="rId75"/>
    <p:sldId id="806" r:id="rId76"/>
    <p:sldId id="747" r:id="rId77"/>
    <p:sldId id="749" r:id="rId78"/>
    <p:sldId id="750" r:id="rId79"/>
    <p:sldId id="751" r:id="rId80"/>
    <p:sldId id="752" r:id="rId81"/>
    <p:sldId id="753" r:id="rId82"/>
    <p:sldId id="807" r:id="rId83"/>
    <p:sldId id="754" r:id="rId84"/>
    <p:sldId id="755" r:id="rId85"/>
    <p:sldId id="756" r:id="rId86"/>
    <p:sldId id="808" r:id="rId87"/>
    <p:sldId id="757" r:id="rId88"/>
    <p:sldId id="809" r:id="rId89"/>
    <p:sldId id="800" r:id="rId90"/>
    <p:sldId id="759" r:id="rId91"/>
    <p:sldId id="810" r:id="rId92"/>
    <p:sldId id="760" r:id="rId93"/>
    <p:sldId id="761" r:id="rId94"/>
    <p:sldId id="762" r:id="rId95"/>
    <p:sldId id="763" r:id="rId96"/>
    <p:sldId id="764" r:id="rId97"/>
    <p:sldId id="765" r:id="rId98"/>
    <p:sldId id="766" r:id="rId99"/>
    <p:sldId id="767" r:id="rId100"/>
    <p:sldId id="768" r:id="rId101"/>
    <p:sldId id="769" r:id="rId102"/>
    <p:sldId id="770" r:id="rId103"/>
    <p:sldId id="771" r:id="rId104"/>
    <p:sldId id="772" r:id="rId105"/>
    <p:sldId id="773" r:id="rId106"/>
    <p:sldId id="775" r:id="rId107"/>
    <p:sldId id="777" r:id="rId108"/>
    <p:sldId id="778" r:id="rId109"/>
    <p:sldId id="780" r:id="rId110"/>
    <p:sldId id="811" r:id="rId111"/>
    <p:sldId id="781" r:id="rId112"/>
    <p:sldId id="782" r:id="rId113"/>
    <p:sldId id="783" r:id="rId114"/>
    <p:sldId id="785" r:id="rId115"/>
    <p:sldId id="812" r:id="rId116"/>
    <p:sldId id="786" r:id="rId117"/>
    <p:sldId id="787" r:id="rId118"/>
    <p:sldId id="788" r:id="rId119"/>
    <p:sldId id="789" r:id="rId120"/>
    <p:sldId id="790" r:id="rId121"/>
    <p:sldId id="793" r:id="rId122"/>
    <p:sldId id="813" r:id="rId123"/>
    <p:sldId id="794" r:id="rId124"/>
    <p:sldId id="795" r:id="rId125"/>
    <p:sldId id="796" r:id="rId126"/>
    <p:sldId id="797" r:id="rId127"/>
    <p:sldId id="798" r:id="rId128"/>
    <p:sldId id="625" r:id="rId129"/>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 id="2" name="Bogdan" initials="B" lastIdx="1" clrIdx="1">
    <p:extLst>
      <p:ext uri="{19B8F6BF-5375-455C-9EA6-DF929625EA0E}">
        <p15:presenceInfo xmlns:p15="http://schemas.microsoft.com/office/powerpoint/2012/main" userId="Bogd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061"/>
    <a:srgbClr val="2E6ED8"/>
    <a:srgbClr val="4F81BD"/>
    <a:srgbClr val="5A8639"/>
    <a:srgbClr val="002060"/>
    <a:srgbClr val="FF9966"/>
    <a:srgbClr val="D0574E"/>
    <a:srgbClr val="EDD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4660"/>
  </p:normalViewPr>
  <p:slideViewPr>
    <p:cSldViewPr snapToGrid="0">
      <p:cViewPr varScale="1">
        <p:scale>
          <a:sx n="80" d="100"/>
          <a:sy n="80" d="100"/>
        </p:scale>
        <p:origin x="667"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viewProps" Target="viewProp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notesMaster" Target="notesMasters/notesMaster1.xml"/><Relationship Id="rId135" Type="http://schemas.openxmlformats.org/officeDocument/2006/relationships/theme" Target="theme/theme1.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handoutMaster" Target="handoutMasters/handoutMaster1.xml"/><Relationship Id="rId136" Type="http://schemas.openxmlformats.org/officeDocument/2006/relationships/tableStyles" Target="tableStyle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commentAuthors" Target="commentAuthors.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4" Type="http://schemas.openxmlformats.org/officeDocument/2006/relationships/slideMaster" Target="slideMasters/slideMaster4.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E8DB9C-2E28-47E6-98F2-061915D7829F}" type="doc">
      <dgm:prSet loTypeId="urn:microsoft.com/office/officeart/2005/8/layout/list1" loCatId="list" qsTypeId="urn:microsoft.com/office/officeart/2005/8/quickstyle/simple4" qsCatId="simple" csTypeId="urn:microsoft.com/office/officeart/2005/8/colors/accent3_2" csCatId="accent3" phldr="1"/>
      <dgm:spPr/>
      <dgm:t>
        <a:bodyPr/>
        <a:lstStyle/>
        <a:p>
          <a:endParaRPr lang="en-US"/>
        </a:p>
      </dgm:t>
    </dgm:pt>
    <dgm:pt modelId="{14A63B42-9DD5-4EE9-8E3C-BCA7A42C0CB4}">
      <dgm:prSet phldrT="[Text]"/>
      <dgm:spPr/>
      <dgm:t>
        <a:bodyPr/>
        <a:lstStyle/>
        <a:p>
          <a:r>
            <a:rPr lang="sr-Latn-RS" dirty="0">
              <a:latin typeface="Times New Roman" panose="02020603050405020304" pitchFamily="18" charset="0"/>
              <a:cs typeface="Times New Roman" panose="02020603050405020304" pitchFamily="18" charset="0"/>
            </a:rPr>
            <a:t>1. Parametre</a:t>
          </a:r>
          <a:endParaRPr lang="en-US" dirty="0">
            <a:latin typeface="Times New Roman" panose="02020603050405020304" pitchFamily="18" charset="0"/>
            <a:cs typeface="Times New Roman" panose="02020603050405020304" pitchFamily="18" charset="0"/>
          </a:endParaRPr>
        </a:p>
      </dgm:t>
    </dgm:pt>
    <dgm:pt modelId="{41A69BE4-860D-4EB2-8A9B-674F38FD2EF2}" type="parTrans" cxnId="{7C12259C-DC68-429D-86D7-F06B292030F8}">
      <dgm:prSet/>
      <dgm:spPr/>
      <dgm:t>
        <a:bodyPr/>
        <a:lstStyle/>
        <a:p>
          <a:endParaRPr lang="en-US">
            <a:latin typeface="Times New Roman" panose="02020603050405020304" pitchFamily="18" charset="0"/>
            <a:cs typeface="Times New Roman" panose="02020603050405020304" pitchFamily="18" charset="0"/>
          </a:endParaRPr>
        </a:p>
      </dgm:t>
    </dgm:pt>
    <dgm:pt modelId="{A95C1CF5-D26A-4352-A125-EF74A46AB700}" type="sibTrans" cxnId="{7C12259C-DC68-429D-86D7-F06B292030F8}">
      <dgm:prSet/>
      <dgm:spPr/>
      <dgm:t>
        <a:bodyPr/>
        <a:lstStyle/>
        <a:p>
          <a:endParaRPr lang="en-US">
            <a:latin typeface="Times New Roman" panose="02020603050405020304" pitchFamily="18" charset="0"/>
            <a:cs typeface="Times New Roman" panose="02020603050405020304" pitchFamily="18" charset="0"/>
          </a:endParaRPr>
        </a:p>
      </dgm:t>
    </dgm:pt>
    <dgm:pt modelId="{F7850B31-85FB-406E-854D-E841D30D7170}">
      <dgm:prSet phldrT="[Text]"/>
      <dgm:spPr/>
      <dgm:t>
        <a:bodyPr/>
        <a:lstStyle/>
        <a:p>
          <a:r>
            <a:rPr lang="sr-Latn-RS" dirty="0">
              <a:latin typeface="Times New Roman" panose="02020603050405020304" pitchFamily="18" charset="0"/>
              <a:cs typeface="Times New Roman" panose="02020603050405020304" pitchFamily="18" charset="0"/>
            </a:rPr>
            <a:t>2. Varijable</a:t>
          </a:r>
          <a:endParaRPr lang="en-US" dirty="0">
            <a:latin typeface="Times New Roman" panose="02020603050405020304" pitchFamily="18" charset="0"/>
            <a:cs typeface="Times New Roman" panose="02020603050405020304" pitchFamily="18" charset="0"/>
          </a:endParaRPr>
        </a:p>
      </dgm:t>
    </dgm:pt>
    <dgm:pt modelId="{4BA34494-6F14-4034-BB26-54CB91C61C94}" type="parTrans" cxnId="{14499022-6886-4C1D-B645-5A14413F50C8}">
      <dgm:prSet/>
      <dgm:spPr/>
      <dgm:t>
        <a:bodyPr/>
        <a:lstStyle/>
        <a:p>
          <a:endParaRPr lang="en-US">
            <a:latin typeface="Times New Roman" panose="02020603050405020304" pitchFamily="18" charset="0"/>
            <a:cs typeface="Times New Roman" panose="02020603050405020304" pitchFamily="18" charset="0"/>
          </a:endParaRPr>
        </a:p>
      </dgm:t>
    </dgm:pt>
    <dgm:pt modelId="{BCBDE7F8-E4E5-40D4-8C41-1EB74BA03429}" type="sibTrans" cxnId="{14499022-6886-4C1D-B645-5A14413F50C8}">
      <dgm:prSet/>
      <dgm:spPr/>
      <dgm:t>
        <a:bodyPr/>
        <a:lstStyle/>
        <a:p>
          <a:endParaRPr lang="en-US">
            <a:latin typeface="Times New Roman" panose="02020603050405020304" pitchFamily="18" charset="0"/>
            <a:cs typeface="Times New Roman" panose="02020603050405020304" pitchFamily="18" charset="0"/>
          </a:endParaRPr>
        </a:p>
      </dgm:t>
    </dgm:pt>
    <dgm:pt modelId="{94475F3F-BBDA-48FE-BA39-B4D358569973}">
      <dgm:prSet phldrT="[Text]"/>
      <dgm:spPr/>
      <dgm:t>
        <a:bodyPr/>
        <a:lstStyle/>
        <a:p>
          <a:r>
            <a:rPr lang="sr-Latn-RS" dirty="0">
              <a:latin typeface="Times New Roman" panose="02020603050405020304" pitchFamily="18" charset="0"/>
              <a:cs typeface="Times New Roman" panose="02020603050405020304" pitchFamily="18" charset="0"/>
            </a:rPr>
            <a:t>3. Ograničenja</a:t>
          </a:r>
          <a:endParaRPr lang="en-US" dirty="0">
            <a:latin typeface="Times New Roman" panose="02020603050405020304" pitchFamily="18" charset="0"/>
            <a:cs typeface="Times New Roman" panose="02020603050405020304" pitchFamily="18" charset="0"/>
          </a:endParaRPr>
        </a:p>
      </dgm:t>
    </dgm:pt>
    <dgm:pt modelId="{FC6A1332-EACF-4A9D-B41A-AA57D5A38BE9}" type="parTrans" cxnId="{00FE2F8D-7CC1-411B-BDCD-9B16B64926A2}">
      <dgm:prSet/>
      <dgm:spPr/>
      <dgm:t>
        <a:bodyPr/>
        <a:lstStyle/>
        <a:p>
          <a:endParaRPr lang="en-US">
            <a:latin typeface="Times New Roman" panose="02020603050405020304" pitchFamily="18" charset="0"/>
            <a:cs typeface="Times New Roman" panose="02020603050405020304" pitchFamily="18" charset="0"/>
          </a:endParaRPr>
        </a:p>
      </dgm:t>
    </dgm:pt>
    <dgm:pt modelId="{03DFDC6E-81F0-422D-8763-3F2BAEF6E3C5}" type="sibTrans" cxnId="{00FE2F8D-7CC1-411B-BDCD-9B16B64926A2}">
      <dgm:prSet/>
      <dgm:spPr/>
      <dgm:t>
        <a:bodyPr/>
        <a:lstStyle/>
        <a:p>
          <a:endParaRPr lang="en-US">
            <a:latin typeface="Times New Roman" panose="02020603050405020304" pitchFamily="18" charset="0"/>
            <a:cs typeface="Times New Roman" panose="02020603050405020304" pitchFamily="18" charset="0"/>
          </a:endParaRPr>
        </a:p>
      </dgm:t>
    </dgm:pt>
    <dgm:pt modelId="{30D1E8CB-3772-4F1C-BBC4-237635157AE8}" type="pres">
      <dgm:prSet presAssocID="{4FE8DB9C-2E28-47E6-98F2-061915D7829F}" presName="linear" presStyleCnt="0">
        <dgm:presLayoutVars>
          <dgm:dir/>
          <dgm:animLvl val="lvl"/>
          <dgm:resizeHandles val="exact"/>
        </dgm:presLayoutVars>
      </dgm:prSet>
      <dgm:spPr/>
    </dgm:pt>
    <dgm:pt modelId="{87E4323A-420D-4CA0-B071-A2E8A93CDBC2}" type="pres">
      <dgm:prSet presAssocID="{14A63B42-9DD5-4EE9-8E3C-BCA7A42C0CB4}" presName="parentLin" presStyleCnt="0"/>
      <dgm:spPr/>
    </dgm:pt>
    <dgm:pt modelId="{DB39096F-3AF8-49CD-B531-8B7C554BE2F9}" type="pres">
      <dgm:prSet presAssocID="{14A63B42-9DD5-4EE9-8E3C-BCA7A42C0CB4}" presName="parentLeftMargin" presStyleLbl="node1" presStyleIdx="0" presStyleCnt="3"/>
      <dgm:spPr/>
    </dgm:pt>
    <dgm:pt modelId="{435721DC-D3F1-4729-8211-A63FBE61EA9B}" type="pres">
      <dgm:prSet presAssocID="{14A63B42-9DD5-4EE9-8E3C-BCA7A42C0CB4}" presName="parentText" presStyleLbl="node1" presStyleIdx="0" presStyleCnt="3">
        <dgm:presLayoutVars>
          <dgm:chMax val="0"/>
          <dgm:bulletEnabled val="1"/>
        </dgm:presLayoutVars>
      </dgm:prSet>
      <dgm:spPr/>
    </dgm:pt>
    <dgm:pt modelId="{957B8ADD-610C-439D-9847-55AA91BCF85D}" type="pres">
      <dgm:prSet presAssocID="{14A63B42-9DD5-4EE9-8E3C-BCA7A42C0CB4}" presName="negativeSpace" presStyleCnt="0"/>
      <dgm:spPr/>
    </dgm:pt>
    <dgm:pt modelId="{B80E403B-36D9-48AB-9F50-A9A17B2EDAC1}" type="pres">
      <dgm:prSet presAssocID="{14A63B42-9DD5-4EE9-8E3C-BCA7A42C0CB4}" presName="childText" presStyleLbl="conFgAcc1" presStyleIdx="0" presStyleCnt="3">
        <dgm:presLayoutVars>
          <dgm:bulletEnabled val="1"/>
        </dgm:presLayoutVars>
      </dgm:prSet>
      <dgm:spPr/>
    </dgm:pt>
    <dgm:pt modelId="{8D708BA1-E424-4D2B-8462-F8C791E10E2E}" type="pres">
      <dgm:prSet presAssocID="{A95C1CF5-D26A-4352-A125-EF74A46AB700}" presName="spaceBetweenRectangles" presStyleCnt="0"/>
      <dgm:spPr/>
    </dgm:pt>
    <dgm:pt modelId="{3E1B9A2A-E72A-4564-9FCD-31ADA564A6A2}" type="pres">
      <dgm:prSet presAssocID="{F7850B31-85FB-406E-854D-E841D30D7170}" presName="parentLin" presStyleCnt="0"/>
      <dgm:spPr/>
    </dgm:pt>
    <dgm:pt modelId="{2496E457-46D3-4ABD-BEC1-384CFC1D8798}" type="pres">
      <dgm:prSet presAssocID="{F7850B31-85FB-406E-854D-E841D30D7170}" presName="parentLeftMargin" presStyleLbl="node1" presStyleIdx="0" presStyleCnt="3"/>
      <dgm:spPr/>
    </dgm:pt>
    <dgm:pt modelId="{39382117-1F48-4644-BB16-F690E6380918}" type="pres">
      <dgm:prSet presAssocID="{F7850B31-85FB-406E-854D-E841D30D7170}" presName="parentText" presStyleLbl="node1" presStyleIdx="1" presStyleCnt="3">
        <dgm:presLayoutVars>
          <dgm:chMax val="0"/>
          <dgm:bulletEnabled val="1"/>
        </dgm:presLayoutVars>
      </dgm:prSet>
      <dgm:spPr/>
    </dgm:pt>
    <dgm:pt modelId="{D1112C3B-493B-418E-A126-AFF6D8DD713F}" type="pres">
      <dgm:prSet presAssocID="{F7850B31-85FB-406E-854D-E841D30D7170}" presName="negativeSpace" presStyleCnt="0"/>
      <dgm:spPr/>
    </dgm:pt>
    <dgm:pt modelId="{0FFB57B3-CC52-4FE1-B848-F5E473D32FA3}" type="pres">
      <dgm:prSet presAssocID="{F7850B31-85FB-406E-854D-E841D30D7170}" presName="childText" presStyleLbl="conFgAcc1" presStyleIdx="1" presStyleCnt="3">
        <dgm:presLayoutVars>
          <dgm:bulletEnabled val="1"/>
        </dgm:presLayoutVars>
      </dgm:prSet>
      <dgm:spPr/>
    </dgm:pt>
    <dgm:pt modelId="{92A2E816-1F74-4746-BC8B-FB32B66CB63E}" type="pres">
      <dgm:prSet presAssocID="{BCBDE7F8-E4E5-40D4-8C41-1EB74BA03429}" presName="spaceBetweenRectangles" presStyleCnt="0"/>
      <dgm:spPr/>
    </dgm:pt>
    <dgm:pt modelId="{475D84A0-5684-46B2-8691-6E2899F2C8BF}" type="pres">
      <dgm:prSet presAssocID="{94475F3F-BBDA-48FE-BA39-B4D358569973}" presName="parentLin" presStyleCnt="0"/>
      <dgm:spPr/>
    </dgm:pt>
    <dgm:pt modelId="{8C4BB0F6-89D3-471B-85CB-C720EAA42146}" type="pres">
      <dgm:prSet presAssocID="{94475F3F-BBDA-48FE-BA39-B4D358569973}" presName="parentLeftMargin" presStyleLbl="node1" presStyleIdx="1" presStyleCnt="3"/>
      <dgm:spPr/>
    </dgm:pt>
    <dgm:pt modelId="{C3771E95-359C-4379-884F-057CD66D4317}" type="pres">
      <dgm:prSet presAssocID="{94475F3F-BBDA-48FE-BA39-B4D358569973}" presName="parentText" presStyleLbl="node1" presStyleIdx="2" presStyleCnt="3">
        <dgm:presLayoutVars>
          <dgm:chMax val="0"/>
          <dgm:bulletEnabled val="1"/>
        </dgm:presLayoutVars>
      </dgm:prSet>
      <dgm:spPr/>
    </dgm:pt>
    <dgm:pt modelId="{5EECAF33-D2DD-4B0C-984D-3E2D5B11D172}" type="pres">
      <dgm:prSet presAssocID="{94475F3F-BBDA-48FE-BA39-B4D358569973}" presName="negativeSpace" presStyleCnt="0"/>
      <dgm:spPr/>
    </dgm:pt>
    <dgm:pt modelId="{1D2C90C6-A22A-4AAF-8C50-C760CD054AFC}" type="pres">
      <dgm:prSet presAssocID="{94475F3F-BBDA-48FE-BA39-B4D358569973}" presName="childText" presStyleLbl="conFgAcc1" presStyleIdx="2" presStyleCnt="3">
        <dgm:presLayoutVars>
          <dgm:bulletEnabled val="1"/>
        </dgm:presLayoutVars>
      </dgm:prSet>
      <dgm:spPr/>
    </dgm:pt>
  </dgm:ptLst>
  <dgm:cxnLst>
    <dgm:cxn modelId="{14499022-6886-4C1D-B645-5A14413F50C8}" srcId="{4FE8DB9C-2E28-47E6-98F2-061915D7829F}" destId="{F7850B31-85FB-406E-854D-E841D30D7170}" srcOrd="1" destOrd="0" parTransId="{4BA34494-6F14-4034-BB26-54CB91C61C94}" sibTransId="{BCBDE7F8-E4E5-40D4-8C41-1EB74BA03429}"/>
    <dgm:cxn modelId="{3183412F-4D20-4F6A-848E-A753A0354363}" type="presOf" srcId="{4FE8DB9C-2E28-47E6-98F2-061915D7829F}" destId="{30D1E8CB-3772-4F1C-BBC4-237635157AE8}" srcOrd="0" destOrd="0" presId="urn:microsoft.com/office/officeart/2005/8/layout/list1"/>
    <dgm:cxn modelId="{272BBD58-7C86-41B0-9F9B-CC188C85EC65}" type="presOf" srcId="{94475F3F-BBDA-48FE-BA39-B4D358569973}" destId="{C3771E95-359C-4379-884F-057CD66D4317}" srcOrd="1" destOrd="0" presId="urn:microsoft.com/office/officeart/2005/8/layout/list1"/>
    <dgm:cxn modelId="{00FE2F8D-7CC1-411B-BDCD-9B16B64926A2}" srcId="{4FE8DB9C-2E28-47E6-98F2-061915D7829F}" destId="{94475F3F-BBDA-48FE-BA39-B4D358569973}" srcOrd="2" destOrd="0" parTransId="{FC6A1332-EACF-4A9D-B41A-AA57D5A38BE9}" sibTransId="{03DFDC6E-81F0-422D-8763-3F2BAEF6E3C5}"/>
    <dgm:cxn modelId="{7C12259C-DC68-429D-86D7-F06B292030F8}" srcId="{4FE8DB9C-2E28-47E6-98F2-061915D7829F}" destId="{14A63B42-9DD5-4EE9-8E3C-BCA7A42C0CB4}" srcOrd="0" destOrd="0" parTransId="{41A69BE4-860D-4EB2-8A9B-674F38FD2EF2}" sibTransId="{A95C1CF5-D26A-4352-A125-EF74A46AB700}"/>
    <dgm:cxn modelId="{28776BA8-9E73-48C6-AE0B-F5CC6978F587}" type="presOf" srcId="{F7850B31-85FB-406E-854D-E841D30D7170}" destId="{39382117-1F48-4644-BB16-F690E6380918}" srcOrd="1" destOrd="0" presId="urn:microsoft.com/office/officeart/2005/8/layout/list1"/>
    <dgm:cxn modelId="{8E7D5AC2-B7F9-4D7C-8884-ACC5A9718CE8}" type="presOf" srcId="{F7850B31-85FB-406E-854D-E841D30D7170}" destId="{2496E457-46D3-4ABD-BEC1-384CFC1D8798}" srcOrd="0" destOrd="0" presId="urn:microsoft.com/office/officeart/2005/8/layout/list1"/>
    <dgm:cxn modelId="{BFD587ED-E5E6-428C-B012-9F17EDF786C3}" type="presOf" srcId="{14A63B42-9DD5-4EE9-8E3C-BCA7A42C0CB4}" destId="{435721DC-D3F1-4729-8211-A63FBE61EA9B}" srcOrd="1" destOrd="0" presId="urn:microsoft.com/office/officeart/2005/8/layout/list1"/>
    <dgm:cxn modelId="{DF23AEF0-8936-42F1-B518-927C0F609D22}" type="presOf" srcId="{14A63B42-9DD5-4EE9-8E3C-BCA7A42C0CB4}" destId="{DB39096F-3AF8-49CD-B531-8B7C554BE2F9}" srcOrd="0" destOrd="0" presId="urn:microsoft.com/office/officeart/2005/8/layout/list1"/>
    <dgm:cxn modelId="{0073ADFC-492D-4232-A742-D0A30317065C}" type="presOf" srcId="{94475F3F-BBDA-48FE-BA39-B4D358569973}" destId="{8C4BB0F6-89D3-471B-85CB-C720EAA42146}" srcOrd="0" destOrd="0" presId="urn:microsoft.com/office/officeart/2005/8/layout/list1"/>
    <dgm:cxn modelId="{8B7AF752-61C8-448C-AEFC-9F054974889F}" type="presParOf" srcId="{30D1E8CB-3772-4F1C-BBC4-237635157AE8}" destId="{87E4323A-420D-4CA0-B071-A2E8A93CDBC2}" srcOrd="0" destOrd="0" presId="urn:microsoft.com/office/officeart/2005/8/layout/list1"/>
    <dgm:cxn modelId="{8792D60C-6828-4F02-82E2-22E473D7771B}" type="presParOf" srcId="{87E4323A-420D-4CA0-B071-A2E8A93CDBC2}" destId="{DB39096F-3AF8-49CD-B531-8B7C554BE2F9}" srcOrd="0" destOrd="0" presId="urn:microsoft.com/office/officeart/2005/8/layout/list1"/>
    <dgm:cxn modelId="{BE297BF4-DF4C-45C9-81D5-C1646364538C}" type="presParOf" srcId="{87E4323A-420D-4CA0-B071-A2E8A93CDBC2}" destId="{435721DC-D3F1-4729-8211-A63FBE61EA9B}" srcOrd="1" destOrd="0" presId="urn:microsoft.com/office/officeart/2005/8/layout/list1"/>
    <dgm:cxn modelId="{6C74DD87-9753-440A-80A2-5BB8CD057F4D}" type="presParOf" srcId="{30D1E8CB-3772-4F1C-BBC4-237635157AE8}" destId="{957B8ADD-610C-439D-9847-55AA91BCF85D}" srcOrd="1" destOrd="0" presId="urn:microsoft.com/office/officeart/2005/8/layout/list1"/>
    <dgm:cxn modelId="{F3660C5F-AE78-445E-9C1D-09FEB9553F56}" type="presParOf" srcId="{30D1E8CB-3772-4F1C-BBC4-237635157AE8}" destId="{B80E403B-36D9-48AB-9F50-A9A17B2EDAC1}" srcOrd="2" destOrd="0" presId="urn:microsoft.com/office/officeart/2005/8/layout/list1"/>
    <dgm:cxn modelId="{AB9C0DE4-E47F-4D9F-AFD3-543365438C38}" type="presParOf" srcId="{30D1E8CB-3772-4F1C-BBC4-237635157AE8}" destId="{8D708BA1-E424-4D2B-8462-F8C791E10E2E}" srcOrd="3" destOrd="0" presId="urn:microsoft.com/office/officeart/2005/8/layout/list1"/>
    <dgm:cxn modelId="{1D7B9934-FD5C-4549-BFE7-E9A11FF4E8E8}" type="presParOf" srcId="{30D1E8CB-3772-4F1C-BBC4-237635157AE8}" destId="{3E1B9A2A-E72A-4564-9FCD-31ADA564A6A2}" srcOrd="4" destOrd="0" presId="urn:microsoft.com/office/officeart/2005/8/layout/list1"/>
    <dgm:cxn modelId="{915E76A3-79FA-4DD9-A9D4-D8379165BBFA}" type="presParOf" srcId="{3E1B9A2A-E72A-4564-9FCD-31ADA564A6A2}" destId="{2496E457-46D3-4ABD-BEC1-384CFC1D8798}" srcOrd="0" destOrd="0" presId="urn:microsoft.com/office/officeart/2005/8/layout/list1"/>
    <dgm:cxn modelId="{BE36A011-62C2-4D58-9AD3-7D1DFA807A42}" type="presParOf" srcId="{3E1B9A2A-E72A-4564-9FCD-31ADA564A6A2}" destId="{39382117-1F48-4644-BB16-F690E6380918}" srcOrd="1" destOrd="0" presId="urn:microsoft.com/office/officeart/2005/8/layout/list1"/>
    <dgm:cxn modelId="{BB29E763-599C-4842-8D9F-82F7564B7994}" type="presParOf" srcId="{30D1E8CB-3772-4F1C-BBC4-237635157AE8}" destId="{D1112C3B-493B-418E-A126-AFF6D8DD713F}" srcOrd="5" destOrd="0" presId="urn:microsoft.com/office/officeart/2005/8/layout/list1"/>
    <dgm:cxn modelId="{9CC201C4-E2A7-4FFE-817F-E247A76859E0}" type="presParOf" srcId="{30D1E8CB-3772-4F1C-BBC4-237635157AE8}" destId="{0FFB57B3-CC52-4FE1-B848-F5E473D32FA3}" srcOrd="6" destOrd="0" presId="urn:microsoft.com/office/officeart/2005/8/layout/list1"/>
    <dgm:cxn modelId="{359037D3-0E7D-495F-8BAF-C0CCA2AE34DD}" type="presParOf" srcId="{30D1E8CB-3772-4F1C-BBC4-237635157AE8}" destId="{92A2E816-1F74-4746-BC8B-FB32B66CB63E}" srcOrd="7" destOrd="0" presId="urn:microsoft.com/office/officeart/2005/8/layout/list1"/>
    <dgm:cxn modelId="{FAA5E695-31ED-41BB-B548-B4F62434BF53}" type="presParOf" srcId="{30D1E8CB-3772-4F1C-BBC4-237635157AE8}" destId="{475D84A0-5684-46B2-8691-6E2899F2C8BF}" srcOrd="8" destOrd="0" presId="urn:microsoft.com/office/officeart/2005/8/layout/list1"/>
    <dgm:cxn modelId="{C3571E18-5E07-4FDA-AF6A-98C4386DDEF8}" type="presParOf" srcId="{475D84A0-5684-46B2-8691-6E2899F2C8BF}" destId="{8C4BB0F6-89D3-471B-85CB-C720EAA42146}" srcOrd="0" destOrd="0" presId="urn:microsoft.com/office/officeart/2005/8/layout/list1"/>
    <dgm:cxn modelId="{9878C337-80ED-4982-9D0F-BF9702B71CD2}" type="presParOf" srcId="{475D84A0-5684-46B2-8691-6E2899F2C8BF}" destId="{C3771E95-359C-4379-884F-057CD66D4317}" srcOrd="1" destOrd="0" presId="urn:microsoft.com/office/officeart/2005/8/layout/list1"/>
    <dgm:cxn modelId="{FF8CC145-354E-458B-9282-7E9546DCBDFD}" type="presParOf" srcId="{30D1E8CB-3772-4F1C-BBC4-237635157AE8}" destId="{5EECAF33-D2DD-4B0C-984D-3E2D5B11D172}" srcOrd="9" destOrd="0" presId="urn:microsoft.com/office/officeart/2005/8/layout/list1"/>
    <dgm:cxn modelId="{A3FBF230-40B4-4EEA-B8A1-C6DB8FF715AE}" type="presParOf" srcId="{30D1E8CB-3772-4F1C-BBC4-237635157AE8}" destId="{1D2C90C6-A22A-4AAF-8C50-C760CD054AF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E403B-36D9-48AB-9F50-A9A17B2EDAC1}">
      <dsp:nvSpPr>
        <dsp:cNvPr id="0" name=""/>
        <dsp:cNvSpPr/>
      </dsp:nvSpPr>
      <dsp:spPr>
        <a:xfrm>
          <a:off x="0" y="321982"/>
          <a:ext cx="4102509" cy="5292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35721DC-D3F1-4729-8211-A63FBE61EA9B}">
      <dsp:nvSpPr>
        <dsp:cNvPr id="0" name=""/>
        <dsp:cNvSpPr/>
      </dsp:nvSpPr>
      <dsp:spPr>
        <a:xfrm>
          <a:off x="205125" y="12022"/>
          <a:ext cx="2871756" cy="61992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8546" tIns="0" rIns="108546" bIns="0" numCol="1" spcCol="1270" anchor="ctr" anchorCtr="0">
          <a:noAutofit/>
        </a:bodyPr>
        <a:lstStyle/>
        <a:p>
          <a:pPr marL="0" lvl="0" indent="0" algn="l" defTabSz="933450">
            <a:lnSpc>
              <a:spcPct val="90000"/>
            </a:lnSpc>
            <a:spcBef>
              <a:spcPct val="0"/>
            </a:spcBef>
            <a:spcAft>
              <a:spcPct val="35000"/>
            </a:spcAft>
            <a:buNone/>
          </a:pPr>
          <a:r>
            <a:rPr lang="sr-Latn-RS" sz="2100" kern="1200" dirty="0">
              <a:latin typeface="Times New Roman" panose="02020603050405020304" pitchFamily="18" charset="0"/>
              <a:cs typeface="Times New Roman" panose="02020603050405020304" pitchFamily="18" charset="0"/>
            </a:rPr>
            <a:t>1. Parametre</a:t>
          </a:r>
          <a:endParaRPr lang="en-US" sz="2100" kern="1200" dirty="0">
            <a:latin typeface="Times New Roman" panose="02020603050405020304" pitchFamily="18" charset="0"/>
            <a:cs typeface="Times New Roman" panose="02020603050405020304" pitchFamily="18" charset="0"/>
          </a:endParaRPr>
        </a:p>
      </dsp:txBody>
      <dsp:txXfrm>
        <a:off x="235387" y="42284"/>
        <a:ext cx="2811232" cy="559396"/>
      </dsp:txXfrm>
    </dsp:sp>
    <dsp:sp modelId="{0FFB57B3-CC52-4FE1-B848-F5E473D32FA3}">
      <dsp:nvSpPr>
        <dsp:cNvPr id="0" name=""/>
        <dsp:cNvSpPr/>
      </dsp:nvSpPr>
      <dsp:spPr>
        <a:xfrm>
          <a:off x="0" y="1274543"/>
          <a:ext cx="4102509" cy="5292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9382117-1F48-4644-BB16-F690E6380918}">
      <dsp:nvSpPr>
        <dsp:cNvPr id="0" name=""/>
        <dsp:cNvSpPr/>
      </dsp:nvSpPr>
      <dsp:spPr>
        <a:xfrm>
          <a:off x="205125" y="964582"/>
          <a:ext cx="2871756" cy="61992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8546" tIns="0" rIns="108546" bIns="0" numCol="1" spcCol="1270" anchor="ctr" anchorCtr="0">
          <a:noAutofit/>
        </a:bodyPr>
        <a:lstStyle/>
        <a:p>
          <a:pPr marL="0" lvl="0" indent="0" algn="l" defTabSz="933450">
            <a:lnSpc>
              <a:spcPct val="90000"/>
            </a:lnSpc>
            <a:spcBef>
              <a:spcPct val="0"/>
            </a:spcBef>
            <a:spcAft>
              <a:spcPct val="35000"/>
            </a:spcAft>
            <a:buNone/>
          </a:pPr>
          <a:r>
            <a:rPr lang="sr-Latn-RS" sz="2100" kern="1200" dirty="0">
              <a:latin typeface="Times New Roman" panose="02020603050405020304" pitchFamily="18" charset="0"/>
              <a:cs typeface="Times New Roman" panose="02020603050405020304" pitchFamily="18" charset="0"/>
            </a:rPr>
            <a:t>2. Varijable</a:t>
          </a:r>
          <a:endParaRPr lang="en-US" sz="2100" kern="1200" dirty="0">
            <a:latin typeface="Times New Roman" panose="02020603050405020304" pitchFamily="18" charset="0"/>
            <a:cs typeface="Times New Roman" panose="02020603050405020304" pitchFamily="18" charset="0"/>
          </a:endParaRPr>
        </a:p>
      </dsp:txBody>
      <dsp:txXfrm>
        <a:off x="235387" y="994844"/>
        <a:ext cx="2811232" cy="559396"/>
      </dsp:txXfrm>
    </dsp:sp>
    <dsp:sp modelId="{1D2C90C6-A22A-4AAF-8C50-C760CD054AFC}">
      <dsp:nvSpPr>
        <dsp:cNvPr id="0" name=""/>
        <dsp:cNvSpPr/>
      </dsp:nvSpPr>
      <dsp:spPr>
        <a:xfrm>
          <a:off x="0" y="2227103"/>
          <a:ext cx="4102509" cy="5292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3771E95-359C-4379-884F-057CD66D4317}">
      <dsp:nvSpPr>
        <dsp:cNvPr id="0" name=""/>
        <dsp:cNvSpPr/>
      </dsp:nvSpPr>
      <dsp:spPr>
        <a:xfrm>
          <a:off x="205125" y="1917143"/>
          <a:ext cx="2871756" cy="61992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8546" tIns="0" rIns="108546" bIns="0" numCol="1" spcCol="1270" anchor="ctr" anchorCtr="0">
          <a:noAutofit/>
        </a:bodyPr>
        <a:lstStyle/>
        <a:p>
          <a:pPr marL="0" lvl="0" indent="0" algn="l" defTabSz="933450">
            <a:lnSpc>
              <a:spcPct val="90000"/>
            </a:lnSpc>
            <a:spcBef>
              <a:spcPct val="0"/>
            </a:spcBef>
            <a:spcAft>
              <a:spcPct val="35000"/>
            </a:spcAft>
            <a:buNone/>
          </a:pPr>
          <a:r>
            <a:rPr lang="sr-Latn-RS" sz="2100" kern="1200" dirty="0">
              <a:latin typeface="Times New Roman" panose="02020603050405020304" pitchFamily="18" charset="0"/>
              <a:cs typeface="Times New Roman" panose="02020603050405020304" pitchFamily="18" charset="0"/>
            </a:rPr>
            <a:t>3. Ograničenja</a:t>
          </a:r>
          <a:endParaRPr lang="en-US" sz="2100" kern="1200" dirty="0">
            <a:latin typeface="Times New Roman" panose="02020603050405020304" pitchFamily="18" charset="0"/>
            <a:cs typeface="Times New Roman" panose="02020603050405020304" pitchFamily="18" charset="0"/>
          </a:endParaRPr>
        </a:p>
      </dsp:txBody>
      <dsp:txXfrm>
        <a:off x="235387" y="1947405"/>
        <a:ext cx="2811232"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F1C68A-5DD7-4079-BA20-DE8C4A5397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09CAAFE-F024-4043-88F2-A95F3997601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C5AE48-22A4-4798-A4E9-0D007A5587FC}" type="datetimeFigureOut">
              <a:rPr lang="en-US" smtClean="0"/>
              <a:t>15-Jun-26</a:t>
            </a:fld>
            <a:endParaRPr lang="en-US"/>
          </a:p>
        </p:txBody>
      </p:sp>
      <p:sp>
        <p:nvSpPr>
          <p:cNvPr id="4" name="Footer Placeholder 3">
            <a:extLst>
              <a:ext uri="{FF2B5EF4-FFF2-40B4-BE49-F238E27FC236}">
                <a16:creationId xmlns:a16="http://schemas.microsoft.com/office/drawing/2014/main" id="{D020CE71-37B4-4777-A1DB-42D9657629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CDFC874-6EF1-4415-A5D1-6C074A8312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EF4B1E-8428-4BD5-88A7-2EE2E7E25D92}" type="slidenum">
              <a:rPr lang="en-US" smtClean="0"/>
              <a:t>‹#›</a:t>
            </a:fld>
            <a:endParaRPr lang="en-US"/>
          </a:p>
        </p:txBody>
      </p:sp>
    </p:spTree>
    <p:extLst>
      <p:ext uri="{BB962C8B-B14F-4D97-AF65-F5344CB8AC3E}">
        <p14:creationId xmlns:p14="http://schemas.microsoft.com/office/powerpoint/2010/main" val="3005041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F4697-2FE2-409E-B53A-DBCD53A5CD80}" type="datetimeFigureOut">
              <a:rPr lang="en-US" smtClean="0"/>
              <a:t>15-Jun-26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925DF-2050-4669-9CEB-2261562EB9F2}" type="slidenum">
              <a:rPr lang="en-US" smtClean="0"/>
              <a:t>‹#›</a:t>
            </a:fld>
            <a:endParaRPr lang="en-US"/>
          </a:p>
        </p:txBody>
      </p:sp>
    </p:spTree>
    <p:extLst>
      <p:ext uri="{BB962C8B-B14F-4D97-AF65-F5344CB8AC3E}">
        <p14:creationId xmlns:p14="http://schemas.microsoft.com/office/powerpoint/2010/main" val="17260303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Cyrl-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Cyrl-RS"/>
          </a:p>
        </p:txBody>
      </p:sp>
      <p:sp>
        <p:nvSpPr>
          <p:cNvPr id="4" name="Date Placeholder 3"/>
          <p:cNvSpPr>
            <a:spLocks noGrp="1"/>
          </p:cNvSpPr>
          <p:nvPr>
            <p:ph type="dt" sz="half" idx="10"/>
          </p:nvPr>
        </p:nvSpPr>
        <p:spPr/>
        <p:txBody>
          <a:bodyPr/>
          <a:lstStyle/>
          <a:p>
            <a:fld id="{BD2F4E78-29FF-43EB-9488-CCFB71BD51F0}" type="datetime1">
              <a:rPr lang="sr-Cyrl-RS" smtClean="0"/>
              <a:t>15.06.2026.</a:t>
            </a:fld>
            <a:endParaRPr lang="sr-Cyrl-RS"/>
          </a:p>
        </p:txBody>
      </p:sp>
      <p:sp>
        <p:nvSpPr>
          <p:cNvPr id="5" name="Footer Placeholder 4"/>
          <p:cNvSpPr>
            <a:spLocks noGrp="1"/>
          </p:cNvSpPr>
          <p:nvPr>
            <p:ph type="ftr" sz="quarter" idx="11"/>
          </p:nvPr>
        </p:nvSpPr>
        <p:spPr/>
        <p:txBody>
          <a:bodyPr/>
          <a:lstStyle/>
          <a:p>
            <a:endParaRPr lang="sr-Cyrl-RS"/>
          </a:p>
        </p:txBody>
      </p:sp>
      <p:sp>
        <p:nvSpPr>
          <p:cNvPr id="6" name="Slide Number Placeholder 5"/>
          <p:cNvSpPr>
            <a:spLocks noGrp="1"/>
          </p:cNvSpPr>
          <p:nvPr>
            <p:ph type="sldNum" sz="quarter" idx="12"/>
          </p:nvPr>
        </p:nvSpPr>
        <p:spPr/>
        <p:txBody>
          <a:bodyPr/>
          <a:lstStyle/>
          <a:p>
            <a:fld id="{7DF9519C-9F4C-4E8A-BC95-7B6FC1F2AA57}" type="slidenum">
              <a:rPr lang="sr-Cyrl-RS" smtClean="0"/>
              <a:t>‹#›</a:t>
            </a:fld>
            <a:endParaRPr lang="sr-Cyrl-RS"/>
          </a:p>
        </p:txBody>
      </p:sp>
    </p:spTree>
    <p:extLst>
      <p:ext uri="{BB962C8B-B14F-4D97-AF65-F5344CB8AC3E}">
        <p14:creationId xmlns:p14="http://schemas.microsoft.com/office/powerpoint/2010/main" val="3652740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Cyrl-R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4" name="Date Placeholder 3"/>
          <p:cNvSpPr>
            <a:spLocks noGrp="1"/>
          </p:cNvSpPr>
          <p:nvPr>
            <p:ph type="dt" sz="half" idx="10"/>
          </p:nvPr>
        </p:nvSpPr>
        <p:spPr/>
        <p:txBody>
          <a:bodyPr/>
          <a:lstStyle/>
          <a:p>
            <a:fld id="{4F3E3887-558F-4EA7-BB88-07A0F1C49B96}" type="datetime1">
              <a:rPr lang="sr-Cyrl-RS" smtClean="0"/>
              <a:t>15.06.2026.</a:t>
            </a:fld>
            <a:endParaRPr lang="sr-Cyrl-RS"/>
          </a:p>
        </p:txBody>
      </p:sp>
      <p:sp>
        <p:nvSpPr>
          <p:cNvPr id="5" name="Footer Placeholder 4"/>
          <p:cNvSpPr>
            <a:spLocks noGrp="1"/>
          </p:cNvSpPr>
          <p:nvPr>
            <p:ph type="ftr" sz="quarter" idx="11"/>
          </p:nvPr>
        </p:nvSpPr>
        <p:spPr/>
        <p:txBody>
          <a:bodyPr/>
          <a:lstStyle/>
          <a:p>
            <a:endParaRPr lang="sr-Cyrl-RS"/>
          </a:p>
        </p:txBody>
      </p:sp>
      <p:sp>
        <p:nvSpPr>
          <p:cNvPr id="6" name="Slide Number Placeholder 5"/>
          <p:cNvSpPr>
            <a:spLocks noGrp="1"/>
          </p:cNvSpPr>
          <p:nvPr>
            <p:ph type="sldNum" sz="quarter" idx="12"/>
          </p:nvPr>
        </p:nvSpPr>
        <p:spPr/>
        <p:txBody>
          <a:bodyPr/>
          <a:lstStyle/>
          <a:p>
            <a:fld id="{7DF9519C-9F4C-4E8A-BC95-7B6FC1F2AA57}" type="slidenum">
              <a:rPr lang="sr-Cyrl-RS" smtClean="0"/>
              <a:t>‹#›</a:t>
            </a:fld>
            <a:endParaRPr lang="sr-Cyrl-RS"/>
          </a:p>
        </p:txBody>
      </p:sp>
    </p:spTree>
    <p:extLst>
      <p:ext uri="{BB962C8B-B14F-4D97-AF65-F5344CB8AC3E}">
        <p14:creationId xmlns:p14="http://schemas.microsoft.com/office/powerpoint/2010/main" val="2767071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r-Cyrl-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4" name="Date Placeholder 3"/>
          <p:cNvSpPr>
            <a:spLocks noGrp="1"/>
          </p:cNvSpPr>
          <p:nvPr>
            <p:ph type="dt" sz="half" idx="10"/>
          </p:nvPr>
        </p:nvSpPr>
        <p:spPr/>
        <p:txBody>
          <a:bodyPr/>
          <a:lstStyle/>
          <a:p>
            <a:fld id="{6DF7F1F4-EE0D-455B-86FC-44B32AA27F75}" type="datetime1">
              <a:rPr lang="sr-Cyrl-RS" smtClean="0"/>
              <a:t>15.06.2026.</a:t>
            </a:fld>
            <a:endParaRPr lang="sr-Cyrl-RS"/>
          </a:p>
        </p:txBody>
      </p:sp>
      <p:sp>
        <p:nvSpPr>
          <p:cNvPr id="5" name="Footer Placeholder 4"/>
          <p:cNvSpPr>
            <a:spLocks noGrp="1"/>
          </p:cNvSpPr>
          <p:nvPr>
            <p:ph type="ftr" sz="quarter" idx="11"/>
          </p:nvPr>
        </p:nvSpPr>
        <p:spPr/>
        <p:txBody>
          <a:bodyPr/>
          <a:lstStyle/>
          <a:p>
            <a:endParaRPr lang="sr-Cyrl-RS"/>
          </a:p>
        </p:txBody>
      </p:sp>
      <p:sp>
        <p:nvSpPr>
          <p:cNvPr id="6" name="Slide Number Placeholder 5"/>
          <p:cNvSpPr>
            <a:spLocks noGrp="1"/>
          </p:cNvSpPr>
          <p:nvPr>
            <p:ph type="sldNum" sz="quarter" idx="12"/>
          </p:nvPr>
        </p:nvSpPr>
        <p:spPr/>
        <p:txBody>
          <a:bodyPr/>
          <a:lstStyle/>
          <a:p>
            <a:fld id="{7DF9519C-9F4C-4E8A-BC95-7B6FC1F2AA57}" type="slidenum">
              <a:rPr lang="sr-Cyrl-RS" smtClean="0"/>
              <a:t>‹#›</a:t>
            </a:fld>
            <a:endParaRPr lang="sr-Cyrl-RS"/>
          </a:p>
        </p:txBody>
      </p:sp>
    </p:spTree>
    <p:extLst>
      <p:ext uri="{BB962C8B-B14F-4D97-AF65-F5344CB8AC3E}">
        <p14:creationId xmlns:p14="http://schemas.microsoft.com/office/powerpoint/2010/main" val="2706230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Cyrl-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Cyrl-RS"/>
          </a:p>
        </p:txBody>
      </p:sp>
      <p:sp>
        <p:nvSpPr>
          <p:cNvPr id="4" name="Date Placeholder 3"/>
          <p:cNvSpPr>
            <a:spLocks noGrp="1"/>
          </p:cNvSpPr>
          <p:nvPr>
            <p:ph type="dt" sz="half" idx="10"/>
          </p:nvPr>
        </p:nvSpPr>
        <p:spPr/>
        <p:txBody>
          <a:bodyPr/>
          <a:lstStyle/>
          <a:p>
            <a:fld id="{ED0B2542-2163-4014-910C-0D6C0867A830}" type="datetime1">
              <a:rPr lang="sr-Cyrl-RS" smtClean="0"/>
              <a:t>15.06.2026.</a:t>
            </a:fld>
            <a:endParaRPr lang="sr-Cyrl-RS"/>
          </a:p>
        </p:txBody>
      </p:sp>
      <p:sp>
        <p:nvSpPr>
          <p:cNvPr id="5" name="Footer Placeholder 4"/>
          <p:cNvSpPr>
            <a:spLocks noGrp="1"/>
          </p:cNvSpPr>
          <p:nvPr>
            <p:ph type="ftr" sz="quarter" idx="11"/>
          </p:nvPr>
        </p:nvSpPr>
        <p:spPr/>
        <p:txBody>
          <a:bodyPr/>
          <a:lstStyle/>
          <a:p>
            <a:endParaRPr lang="sr-Cyrl-RS"/>
          </a:p>
        </p:txBody>
      </p:sp>
      <p:sp>
        <p:nvSpPr>
          <p:cNvPr id="6" name="Slide Number Placeholder 5"/>
          <p:cNvSpPr>
            <a:spLocks noGrp="1"/>
          </p:cNvSpPr>
          <p:nvPr>
            <p:ph type="sldNum" sz="quarter" idx="12"/>
          </p:nvPr>
        </p:nvSpPr>
        <p:spPr/>
        <p:txBody>
          <a:bodyPr/>
          <a:lstStyle/>
          <a:p>
            <a:fld id="{10EB3E8F-2F63-4D6A-8FE4-4BB6D764C1C4}" type="slidenum">
              <a:rPr lang="sr-Cyrl-RS" smtClean="0"/>
              <a:t>‹#›</a:t>
            </a:fld>
            <a:endParaRPr lang="sr-Cyrl-RS"/>
          </a:p>
        </p:txBody>
      </p:sp>
    </p:spTree>
    <p:extLst>
      <p:ext uri="{BB962C8B-B14F-4D97-AF65-F5344CB8AC3E}">
        <p14:creationId xmlns:p14="http://schemas.microsoft.com/office/powerpoint/2010/main" val="425225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Cyrl-R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4" name="Date Placeholder 3"/>
          <p:cNvSpPr>
            <a:spLocks noGrp="1"/>
          </p:cNvSpPr>
          <p:nvPr>
            <p:ph type="dt" sz="half" idx="10"/>
          </p:nvPr>
        </p:nvSpPr>
        <p:spPr/>
        <p:txBody>
          <a:bodyPr/>
          <a:lstStyle/>
          <a:p>
            <a:fld id="{F508D55A-E0CF-4E61-903D-84FADF11FBA5}" type="datetime1">
              <a:rPr lang="sr-Cyrl-RS" smtClean="0"/>
              <a:t>15.06.2026.</a:t>
            </a:fld>
            <a:endParaRPr lang="sr-Cyrl-RS"/>
          </a:p>
        </p:txBody>
      </p:sp>
      <p:sp>
        <p:nvSpPr>
          <p:cNvPr id="5" name="Footer Placeholder 4"/>
          <p:cNvSpPr>
            <a:spLocks noGrp="1"/>
          </p:cNvSpPr>
          <p:nvPr>
            <p:ph type="ftr" sz="quarter" idx="11"/>
          </p:nvPr>
        </p:nvSpPr>
        <p:spPr/>
        <p:txBody>
          <a:bodyPr/>
          <a:lstStyle/>
          <a:p>
            <a:endParaRPr lang="sr-Cyrl-RS"/>
          </a:p>
        </p:txBody>
      </p:sp>
      <p:sp>
        <p:nvSpPr>
          <p:cNvPr id="6" name="Slide Number Placeholder 5"/>
          <p:cNvSpPr>
            <a:spLocks noGrp="1"/>
          </p:cNvSpPr>
          <p:nvPr>
            <p:ph type="sldNum" sz="quarter" idx="12"/>
          </p:nvPr>
        </p:nvSpPr>
        <p:spPr/>
        <p:txBody>
          <a:bodyPr/>
          <a:lstStyle/>
          <a:p>
            <a:fld id="{10EB3E8F-2F63-4D6A-8FE4-4BB6D764C1C4}" type="slidenum">
              <a:rPr lang="sr-Cyrl-RS" smtClean="0"/>
              <a:t>‹#›</a:t>
            </a:fld>
            <a:endParaRPr lang="sr-Cyrl-RS"/>
          </a:p>
        </p:txBody>
      </p:sp>
    </p:spTree>
    <p:extLst>
      <p:ext uri="{BB962C8B-B14F-4D97-AF65-F5344CB8AC3E}">
        <p14:creationId xmlns:p14="http://schemas.microsoft.com/office/powerpoint/2010/main" val="3052180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Cyrl-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4A5888-FB0F-4D06-8FFD-3D1EA2976D9E}" type="datetime1">
              <a:rPr lang="sr-Cyrl-RS" smtClean="0"/>
              <a:t>15.06.2026.</a:t>
            </a:fld>
            <a:endParaRPr lang="sr-Cyrl-RS"/>
          </a:p>
        </p:txBody>
      </p:sp>
      <p:sp>
        <p:nvSpPr>
          <p:cNvPr id="5" name="Footer Placeholder 4"/>
          <p:cNvSpPr>
            <a:spLocks noGrp="1"/>
          </p:cNvSpPr>
          <p:nvPr>
            <p:ph type="ftr" sz="quarter" idx="11"/>
          </p:nvPr>
        </p:nvSpPr>
        <p:spPr/>
        <p:txBody>
          <a:bodyPr/>
          <a:lstStyle/>
          <a:p>
            <a:endParaRPr lang="sr-Cyrl-RS"/>
          </a:p>
        </p:txBody>
      </p:sp>
      <p:sp>
        <p:nvSpPr>
          <p:cNvPr id="6" name="Slide Number Placeholder 5"/>
          <p:cNvSpPr>
            <a:spLocks noGrp="1"/>
          </p:cNvSpPr>
          <p:nvPr>
            <p:ph type="sldNum" sz="quarter" idx="12"/>
          </p:nvPr>
        </p:nvSpPr>
        <p:spPr/>
        <p:txBody>
          <a:bodyPr/>
          <a:lstStyle/>
          <a:p>
            <a:fld id="{10EB3E8F-2F63-4D6A-8FE4-4BB6D764C1C4}" type="slidenum">
              <a:rPr lang="sr-Cyrl-RS" smtClean="0"/>
              <a:t>‹#›</a:t>
            </a:fld>
            <a:endParaRPr lang="sr-Cyrl-RS"/>
          </a:p>
        </p:txBody>
      </p:sp>
    </p:spTree>
    <p:extLst>
      <p:ext uri="{BB962C8B-B14F-4D97-AF65-F5344CB8AC3E}">
        <p14:creationId xmlns:p14="http://schemas.microsoft.com/office/powerpoint/2010/main" val="1295289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Cyrl-R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5" name="Date Placeholder 4"/>
          <p:cNvSpPr>
            <a:spLocks noGrp="1"/>
          </p:cNvSpPr>
          <p:nvPr>
            <p:ph type="dt" sz="half" idx="10"/>
          </p:nvPr>
        </p:nvSpPr>
        <p:spPr/>
        <p:txBody>
          <a:bodyPr/>
          <a:lstStyle/>
          <a:p>
            <a:fld id="{9C106F20-B628-466A-A45E-A57C89308909}" type="datetime1">
              <a:rPr lang="sr-Cyrl-RS" smtClean="0"/>
              <a:t>15.06.2026.</a:t>
            </a:fld>
            <a:endParaRPr lang="sr-Cyrl-RS"/>
          </a:p>
        </p:txBody>
      </p:sp>
      <p:sp>
        <p:nvSpPr>
          <p:cNvPr id="6" name="Footer Placeholder 5"/>
          <p:cNvSpPr>
            <a:spLocks noGrp="1"/>
          </p:cNvSpPr>
          <p:nvPr>
            <p:ph type="ftr" sz="quarter" idx="11"/>
          </p:nvPr>
        </p:nvSpPr>
        <p:spPr/>
        <p:txBody>
          <a:bodyPr/>
          <a:lstStyle/>
          <a:p>
            <a:endParaRPr lang="sr-Cyrl-RS"/>
          </a:p>
        </p:txBody>
      </p:sp>
      <p:sp>
        <p:nvSpPr>
          <p:cNvPr id="7" name="Slide Number Placeholder 6"/>
          <p:cNvSpPr>
            <a:spLocks noGrp="1"/>
          </p:cNvSpPr>
          <p:nvPr>
            <p:ph type="sldNum" sz="quarter" idx="12"/>
          </p:nvPr>
        </p:nvSpPr>
        <p:spPr/>
        <p:txBody>
          <a:bodyPr/>
          <a:lstStyle/>
          <a:p>
            <a:fld id="{10EB3E8F-2F63-4D6A-8FE4-4BB6D764C1C4}" type="slidenum">
              <a:rPr lang="sr-Cyrl-RS" smtClean="0"/>
              <a:t>‹#›</a:t>
            </a:fld>
            <a:endParaRPr lang="sr-Cyrl-RS"/>
          </a:p>
        </p:txBody>
      </p:sp>
    </p:spTree>
    <p:extLst>
      <p:ext uri="{BB962C8B-B14F-4D97-AF65-F5344CB8AC3E}">
        <p14:creationId xmlns:p14="http://schemas.microsoft.com/office/powerpoint/2010/main" val="23516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r-Cyrl-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7" name="Date Placeholder 6"/>
          <p:cNvSpPr>
            <a:spLocks noGrp="1"/>
          </p:cNvSpPr>
          <p:nvPr>
            <p:ph type="dt" sz="half" idx="10"/>
          </p:nvPr>
        </p:nvSpPr>
        <p:spPr/>
        <p:txBody>
          <a:bodyPr/>
          <a:lstStyle/>
          <a:p>
            <a:fld id="{52860D03-024F-4FD8-8465-7E4350B9F03F}" type="datetime1">
              <a:rPr lang="sr-Cyrl-RS" smtClean="0"/>
              <a:t>15.06.2026.</a:t>
            </a:fld>
            <a:endParaRPr lang="sr-Cyrl-RS"/>
          </a:p>
        </p:txBody>
      </p:sp>
      <p:sp>
        <p:nvSpPr>
          <p:cNvPr id="8" name="Footer Placeholder 7"/>
          <p:cNvSpPr>
            <a:spLocks noGrp="1"/>
          </p:cNvSpPr>
          <p:nvPr>
            <p:ph type="ftr" sz="quarter" idx="11"/>
          </p:nvPr>
        </p:nvSpPr>
        <p:spPr/>
        <p:txBody>
          <a:bodyPr/>
          <a:lstStyle/>
          <a:p>
            <a:endParaRPr lang="sr-Cyrl-RS"/>
          </a:p>
        </p:txBody>
      </p:sp>
      <p:sp>
        <p:nvSpPr>
          <p:cNvPr id="9" name="Slide Number Placeholder 8"/>
          <p:cNvSpPr>
            <a:spLocks noGrp="1"/>
          </p:cNvSpPr>
          <p:nvPr>
            <p:ph type="sldNum" sz="quarter" idx="12"/>
          </p:nvPr>
        </p:nvSpPr>
        <p:spPr/>
        <p:txBody>
          <a:bodyPr/>
          <a:lstStyle/>
          <a:p>
            <a:fld id="{10EB3E8F-2F63-4D6A-8FE4-4BB6D764C1C4}" type="slidenum">
              <a:rPr lang="sr-Cyrl-RS" smtClean="0"/>
              <a:t>‹#›</a:t>
            </a:fld>
            <a:endParaRPr lang="sr-Cyrl-RS"/>
          </a:p>
        </p:txBody>
      </p:sp>
    </p:spTree>
    <p:extLst>
      <p:ext uri="{BB962C8B-B14F-4D97-AF65-F5344CB8AC3E}">
        <p14:creationId xmlns:p14="http://schemas.microsoft.com/office/powerpoint/2010/main" val="4151745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Cyrl-RS"/>
          </a:p>
        </p:txBody>
      </p:sp>
      <p:sp>
        <p:nvSpPr>
          <p:cNvPr id="3" name="Date Placeholder 2"/>
          <p:cNvSpPr>
            <a:spLocks noGrp="1"/>
          </p:cNvSpPr>
          <p:nvPr>
            <p:ph type="dt" sz="half" idx="10"/>
          </p:nvPr>
        </p:nvSpPr>
        <p:spPr/>
        <p:txBody>
          <a:bodyPr/>
          <a:lstStyle/>
          <a:p>
            <a:fld id="{130C78A7-2143-47DB-84B9-B8C408BE7F87}" type="datetime1">
              <a:rPr lang="sr-Cyrl-RS" smtClean="0"/>
              <a:t>15.06.2026.</a:t>
            </a:fld>
            <a:endParaRPr lang="sr-Cyrl-RS"/>
          </a:p>
        </p:txBody>
      </p:sp>
      <p:sp>
        <p:nvSpPr>
          <p:cNvPr id="4" name="Footer Placeholder 3"/>
          <p:cNvSpPr>
            <a:spLocks noGrp="1"/>
          </p:cNvSpPr>
          <p:nvPr>
            <p:ph type="ftr" sz="quarter" idx="11"/>
          </p:nvPr>
        </p:nvSpPr>
        <p:spPr/>
        <p:txBody>
          <a:bodyPr/>
          <a:lstStyle/>
          <a:p>
            <a:endParaRPr lang="sr-Cyrl-RS"/>
          </a:p>
        </p:txBody>
      </p:sp>
      <p:sp>
        <p:nvSpPr>
          <p:cNvPr id="5" name="Slide Number Placeholder 4"/>
          <p:cNvSpPr>
            <a:spLocks noGrp="1"/>
          </p:cNvSpPr>
          <p:nvPr>
            <p:ph type="sldNum" sz="quarter" idx="12"/>
          </p:nvPr>
        </p:nvSpPr>
        <p:spPr/>
        <p:txBody>
          <a:bodyPr/>
          <a:lstStyle/>
          <a:p>
            <a:fld id="{10EB3E8F-2F63-4D6A-8FE4-4BB6D764C1C4}" type="slidenum">
              <a:rPr lang="sr-Cyrl-RS" smtClean="0"/>
              <a:t>‹#›</a:t>
            </a:fld>
            <a:endParaRPr lang="sr-Cyrl-RS"/>
          </a:p>
        </p:txBody>
      </p:sp>
    </p:spTree>
    <p:extLst>
      <p:ext uri="{BB962C8B-B14F-4D97-AF65-F5344CB8AC3E}">
        <p14:creationId xmlns:p14="http://schemas.microsoft.com/office/powerpoint/2010/main" val="2421131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E2ECD-383F-4945-84D0-0528489AAF5D}" type="datetime1">
              <a:rPr lang="sr-Cyrl-RS" smtClean="0"/>
              <a:t>15.06.2026.</a:t>
            </a:fld>
            <a:endParaRPr lang="sr-Cyrl-RS"/>
          </a:p>
        </p:txBody>
      </p:sp>
      <p:sp>
        <p:nvSpPr>
          <p:cNvPr id="3" name="Footer Placeholder 2"/>
          <p:cNvSpPr>
            <a:spLocks noGrp="1"/>
          </p:cNvSpPr>
          <p:nvPr>
            <p:ph type="ftr" sz="quarter" idx="11"/>
          </p:nvPr>
        </p:nvSpPr>
        <p:spPr/>
        <p:txBody>
          <a:bodyPr/>
          <a:lstStyle/>
          <a:p>
            <a:endParaRPr lang="sr-Cyrl-RS"/>
          </a:p>
        </p:txBody>
      </p:sp>
      <p:sp>
        <p:nvSpPr>
          <p:cNvPr id="4" name="Slide Number Placeholder 3"/>
          <p:cNvSpPr>
            <a:spLocks noGrp="1"/>
          </p:cNvSpPr>
          <p:nvPr>
            <p:ph type="sldNum" sz="quarter" idx="12"/>
          </p:nvPr>
        </p:nvSpPr>
        <p:spPr/>
        <p:txBody>
          <a:bodyPr/>
          <a:lstStyle/>
          <a:p>
            <a:fld id="{10EB3E8F-2F63-4D6A-8FE4-4BB6D764C1C4}" type="slidenum">
              <a:rPr lang="sr-Cyrl-RS" smtClean="0"/>
              <a:t>‹#›</a:t>
            </a:fld>
            <a:endParaRPr lang="sr-Cyrl-RS"/>
          </a:p>
        </p:txBody>
      </p:sp>
    </p:spTree>
    <p:extLst>
      <p:ext uri="{BB962C8B-B14F-4D97-AF65-F5344CB8AC3E}">
        <p14:creationId xmlns:p14="http://schemas.microsoft.com/office/powerpoint/2010/main" val="1222249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Cyrl-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4F4672-F96A-4247-9EFF-A089A30B9FB2}" type="datetime1">
              <a:rPr lang="sr-Cyrl-RS" smtClean="0"/>
              <a:t>15.06.2026.</a:t>
            </a:fld>
            <a:endParaRPr lang="sr-Cyrl-RS"/>
          </a:p>
        </p:txBody>
      </p:sp>
      <p:sp>
        <p:nvSpPr>
          <p:cNvPr id="6" name="Footer Placeholder 5"/>
          <p:cNvSpPr>
            <a:spLocks noGrp="1"/>
          </p:cNvSpPr>
          <p:nvPr>
            <p:ph type="ftr" sz="quarter" idx="11"/>
          </p:nvPr>
        </p:nvSpPr>
        <p:spPr/>
        <p:txBody>
          <a:bodyPr/>
          <a:lstStyle/>
          <a:p>
            <a:endParaRPr lang="sr-Cyrl-RS"/>
          </a:p>
        </p:txBody>
      </p:sp>
      <p:sp>
        <p:nvSpPr>
          <p:cNvPr id="7" name="Slide Number Placeholder 6"/>
          <p:cNvSpPr>
            <a:spLocks noGrp="1"/>
          </p:cNvSpPr>
          <p:nvPr>
            <p:ph type="sldNum" sz="quarter" idx="12"/>
          </p:nvPr>
        </p:nvSpPr>
        <p:spPr/>
        <p:txBody>
          <a:bodyPr/>
          <a:lstStyle/>
          <a:p>
            <a:fld id="{10EB3E8F-2F63-4D6A-8FE4-4BB6D764C1C4}" type="slidenum">
              <a:rPr lang="sr-Cyrl-RS" smtClean="0"/>
              <a:t>‹#›</a:t>
            </a:fld>
            <a:endParaRPr lang="sr-Cyrl-RS"/>
          </a:p>
        </p:txBody>
      </p:sp>
    </p:spTree>
    <p:extLst>
      <p:ext uri="{BB962C8B-B14F-4D97-AF65-F5344CB8AC3E}">
        <p14:creationId xmlns:p14="http://schemas.microsoft.com/office/powerpoint/2010/main" val="775969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Cyrl-R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4" name="Date Placeholder 3"/>
          <p:cNvSpPr>
            <a:spLocks noGrp="1"/>
          </p:cNvSpPr>
          <p:nvPr>
            <p:ph type="dt" sz="half" idx="10"/>
          </p:nvPr>
        </p:nvSpPr>
        <p:spPr/>
        <p:txBody>
          <a:bodyPr/>
          <a:lstStyle/>
          <a:p>
            <a:fld id="{D2EC3522-89E3-4764-A3E7-4F87F96C9865}" type="datetime1">
              <a:rPr lang="sr-Cyrl-RS" smtClean="0"/>
              <a:t>15.06.2026.</a:t>
            </a:fld>
            <a:endParaRPr lang="sr-Cyrl-RS"/>
          </a:p>
        </p:txBody>
      </p:sp>
      <p:sp>
        <p:nvSpPr>
          <p:cNvPr id="5" name="Footer Placeholder 4"/>
          <p:cNvSpPr>
            <a:spLocks noGrp="1"/>
          </p:cNvSpPr>
          <p:nvPr>
            <p:ph type="ftr" sz="quarter" idx="11"/>
          </p:nvPr>
        </p:nvSpPr>
        <p:spPr/>
        <p:txBody>
          <a:bodyPr/>
          <a:lstStyle/>
          <a:p>
            <a:endParaRPr lang="sr-Cyrl-RS"/>
          </a:p>
        </p:txBody>
      </p:sp>
      <p:sp>
        <p:nvSpPr>
          <p:cNvPr id="6" name="Slide Number Placeholder 5"/>
          <p:cNvSpPr>
            <a:spLocks noGrp="1"/>
          </p:cNvSpPr>
          <p:nvPr>
            <p:ph type="sldNum" sz="quarter" idx="12"/>
          </p:nvPr>
        </p:nvSpPr>
        <p:spPr/>
        <p:txBody>
          <a:bodyPr/>
          <a:lstStyle/>
          <a:p>
            <a:fld id="{7DF9519C-9F4C-4E8A-BC95-7B6FC1F2AA57}" type="slidenum">
              <a:rPr lang="sr-Cyrl-RS" smtClean="0"/>
              <a:t>‹#›</a:t>
            </a:fld>
            <a:endParaRPr lang="sr-Cyrl-RS"/>
          </a:p>
        </p:txBody>
      </p:sp>
    </p:spTree>
    <p:extLst>
      <p:ext uri="{BB962C8B-B14F-4D97-AF65-F5344CB8AC3E}">
        <p14:creationId xmlns:p14="http://schemas.microsoft.com/office/powerpoint/2010/main" val="3848830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Cyrl-R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Cyrl-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FDB0DC-E7C7-454D-B8F1-BD02EDE666DF}" type="datetime1">
              <a:rPr lang="sr-Cyrl-RS" smtClean="0"/>
              <a:t>15.06.2026.</a:t>
            </a:fld>
            <a:endParaRPr lang="sr-Cyrl-RS"/>
          </a:p>
        </p:txBody>
      </p:sp>
      <p:sp>
        <p:nvSpPr>
          <p:cNvPr id="6" name="Footer Placeholder 5"/>
          <p:cNvSpPr>
            <a:spLocks noGrp="1"/>
          </p:cNvSpPr>
          <p:nvPr>
            <p:ph type="ftr" sz="quarter" idx="11"/>
          </p:nvPr>
        </p:nvSpPr>
        <p:spPr/>
        <p:txBody>
          <a:bodyPr/>
          <a:lstStyle/>
          <a:p>
            <a:endParaRPr lang="sr-Cyrl-RS"/>
          </a:p>
        </p:txBody>
      </p:sp>
      <p:sp>
        <p:nvSpPr>
          <p:cNvPr id="7" name="Slide Number Placeholder 6"/>
          <p:cNvSpPr>
            <a:spLocks noGrp="1"/>
          </p:cNvSpPr>
          <p:nvPr>
            <p:ph type="sldNum" sz="quarter" idx="12"/>
          </p:nvPr>
        </p:nvSpPr>
        <p:spPr/>
        <p:txBody>
          <a:bodyPr/>
          <a:lstStyle/>
          <a:p>
            <a:fld id="{10EB3E8F-2F63-4D6A-8FE4-4BB6D764C1C4}" type="slidenum">
              <a:rPr lang="sr-Cyrl-RS" smtClean="0"/>
              <a:t>‹#›</a:t>
            </a:fld>
            <a:endParaRPr lang="sr-Cyrl-RS"/>
          </a:p>
        </p:txBody>
      </p:sp>
    </p:spTree>
    <p:extLst>
      <p:ext uri="{BB962C8B-B14F-4D97-AF65-F5344CB8AC3E}">
        <p14:creationId xmlns:p14="http://schemas.microsoft.com/office/powerpoint/2010/main" val="1470457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Cyrl-R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4" name="Date Placeholder 3"/>
          <p:cNvSpPr>
            <a:spLocks noGrp="1"/>
          </p:cNvSpPr>
          <p:nvPr>
            <p:ph type="dt" sz="half" idx="10"/>
          </p:nvPr>
        </p:nvSpPr>
        <p:spPr/>
        <p:txBody>
          <a:bodyPr/>
          <a:lstStyle/>
          <a:p>
            <a:fld id="{F45E2BB4-E351-403A-BD5A-9077E85CF70B}" type="datetime1">
              <a:rPr lang="sr-Cyrl-RS" smtClean="0"/>
              <a:t>15.06.2026.</a:t>
            </a:fld>
            <a:endParaRPr lang="sr-Cyrl-RS"/>
          </a:p>
        </p:txBody>
      </p:sp>
      <p:sp>
        <p:nvSpPr>
          <p:cNvPr id="5" name="Footer Placeholder 4"/>
          <p:cNvSpPr>
            <a:spLocks noGrp="1"/>
          </p:cNvSpPr>
          <p:nvPr>
            <p:ph type="ftr" sz="quarter" idx="11"/>
          </p:nvPr>
        </p:nvSpPr>
        <p:spPr/>
        <p:txBody>
          <a:bodyPr/>
          <a:lstStyle/>
          <a:p>
            <a:endParaRPr lang="sr-Cyrl-RS"/>
          </a:p>
        </p:txBody>
      </p:sp>
      <p:sp>
        <p:nvSpPr>
          <p:cNvPr id="6" name="Slide Number Placeholder 5"/>
          <p:cNvSpPr>
            <a:spLocks noGrp="1"/>
          </p:cNvSpPr>
          <p:nvPr>
            <p:ph type="sldNum" sz="quarter" idx="12"/>
          </p:nvPr>
        </p:nvSpPr>
        <p:spPr/>
        <p:txBody>
          <a:bodyPr/>
          <a:lstStyle/>
          <a:p>
            <a:fld id="{10EB3E8F-2F63-4D6A-8FE4-4BB6D764C1C4}" type="slidenum">
              <a:rPr lang="sr-Cyrl-RS" smtClean="0"/>
              <a:t>‹#›</a:t>
            </a:fld>
            <a:endParaRPr lang="sr-Cyrl-RS"/>
          </a:p>
        </p:txBody>
      </p:sp>
    </p:spTree>
    <p:extLst>
      <p:ext uri="{BB962C8B-B14F-4D97-AF65-F5344CB8AC3E}">
        <p14:creationId xmlns:p14="http://schemas.microsoft.com/office/powerpoint/2010/main" val="359969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r-Cyrl-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4" name="Date Placeholder 3"/>
          <p:cNvSpPr>
            <a:spLocks noGrp="1"/>
          </p:cNvSpPr>
          <p:nvPr>
            <p:ph type="dt" sz="half" idx="10"/>
          </p:nvPr>
        </p:nvSpPr>
        <p:spPr/>
        <p:txBody>
          <a:bodyPr/>
          <a:lstStyle/>
          <a:p>
            <a:fld id="{750BCD91-BBA8-41F6-9404-3FE56EDA8708}" type="datetime1">
              <a:rPr lang="sr-Cyrl-RS" smtClean="0"/>
              <a:t>15.06.2026.</a:t>
            </a:fld>
            <a:endParaRPr lang="sr-Cyrl-RS"/>
          </a:p>
        </p:txBody>
      </p:sp>
      <p:sp>
        <p:nvSpPr>
          <p:cNvPr id="5" name="Footer Placeholder 4"/>
          <p:cNvSpPr>
            <a:spLocks noGrp="1"/>
          </p:cNvSpPr>
          <p:nvPr>
            <p:ph type="ftr" sz="quarter" idx="11"/>
          </p:nvPr>
        </p:nvSpPr>
        <p:spPr/>
        <p:txBody>
          <a:bodyPr/>
          <a:lstStyle/>
          <a:p>
            <a:endParaRPr lang="sr-Cyrl-RS"/>
          </a:p>
        </p:txBody>
      </p:sp>
      <p:sp>
        <p:nvSpPr>
          <p:cNvPr id="6" name="Slide Number Placeholder 5"/>
          <p:cNvSpPr>
            <a:spLocks noGrp="1"/>
          </p:cNvSpPr>
          <p:nvPr>
            <p:ph type="sldNum" sz="quarter" idx="12"/>
          </p:nvPr>
        </p:nvSpPr>
        <p:spPr/>
        <p:txBody>
          <a:bodyPr/>
          <a:lstStyle/>
          <a:p>
            <a:fld id="{10EB3E8F-2F63-4D6A-8FE4-4BB6D764C1C4}" type="slidenum">
              <a:rPr lang="sr-Cyrl-RS" smtClean="0"/>
              <a:t>‹#›</a:t>
            </a:fld>
            <a:endParaRPr lang="sr-Cyrl-RS"/>
          </a:p>
        </p:txBody>
      </p:sp>
    </p:spTree>
    <p:extLst>
      <p:ext uri="{BB962C8B-B14F-4D97-AF65-F5344CB8AC3E}">
        <p14:creationId xmlns:p14="http://schemas.microsoft.com/office/powerpoint/2010/main" val="4207863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Cyrl-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Cyrl-RS"/>
          </a:p>
        </p:txBody>
      </p:sp>
      <p:sp>
        <p:nvSpPr>
          <p:cNvPr id="4" name="Date Placeholder 3"/>
          <p:cNvSpPr>
            <a:spLocks noGrp="1"/>
          </p:cNvSpPr>
          <p:nvPr>
            <p:ph type="dt" sz="half" idx="10"/>
          </p:nvPr>
        </p:nvSpPr>
        <p:spPr/>
        <p:txBody>
          <a:bodyPr/>
          <a:lstStyle/>
          <a:p>
            <a:fld id="{FA5D5853-5045-4B3E-8C5A-7009D265A934}" type="datetime1">
              <a:rPr lang="sr-Cyrl-RS" smtClean="0"/>
              <a:t>15.06.2026.</a:t>
            </a:fld>
            <a:endParaRPr lang="sr-Cyrl-RS"/>
          </a:p>
        </p:txBody>
      </p:sp>
      <p:sp>
        <p:nvSpPr>
          <p:cNvPr id="5" name="Footer Placeholder 4"/>
          <p:cNvSpPr>
            <a:spLocks noGrp="1"/>
          </p:cNvSpPr>
          <p:nvPr>
            <p:ph type="ftr" sz="quarter" idx="11"/>
          </p:nvPr>
        </p:nvSpPr>
        <p:spPr/>
        <p:txBody>
          <a:bodyPr/>
          <a:lstStyle/>
          <a:p>
            <a:endParaRPr lang="sr-Cyrl-RS"/>
          </a:p>
        </p:txBody>
      </p:sp>
      <p:sp>
        <p:nvSpPr>
          <p:cNvPr id="6" name="Slide Number Placeholder 5"/>
          <p:cNvSpPr>
            <a:spLocks noGrp="1"/>
          </p:cNvSpPr>
          <p:nvPr>
            <p:ph type="sldNum" sz="quarter" idx="12"/>
          </p:nvPr>
        </p:nvSpPr>
        <p:spPr/>
        <p:txBody>
          <a:bodyPr/>
          <a:lstStyle/>
          <a:p>
            <a:fld id="{B18F4A6C-391C-478C-9A60-4B3F66AA9F8F}" type="slidenum">
              <a:rPr lang="sr-Cyrl-RS" smtClean="0"/>
              <a:t>‹#›</a:t>
            </a:fld>
            <a:endParaRPr lang="sr-Cyrl-RS"/>
          </a:p>
        </p:txBody>
      </p:sp>
    </p:spTree>
    <p:extLst>
      <p:ext uri="{BB962C8B-B14F-4D97-AF65-F5344CB8AC3E}">
        <p14:creationId xmlns:p14="http://schemas.microsoft.com/office/powerpoint/2010/main" val="3394492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Cyrl-R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4" name="Date Placeholder 3"/>
          <p:cNvSpPr>
            <a:spLocks noGrp="1"/>
          </p:cNvSpPr>
          <p:nvPr>
            <p:ph type="dt" sz="half" idx="10"/>
          </p:nvPr>
        </p:nvSpPr>
        <p:spPr/>
        <p:txBody>
          <a:bodyPr/>
          <a:lstStyle/>
          <a:p>
            <a:fld id="{B2FD2889-3958-49C8-89BB-6F197635A0CB}" type="datetime1">
              <a:rPr lang="sr-Cyrl-RS" smtClean="0"/>
              <a:t>15.06.2026.</a:t>
            </a:fld>
            <a:endParaRPr lang="sr-Cyrl-RS"/>
          </a:p>
        </p:txBody>
      </p:sp>
      <p:sp>
        <p:nvSpPr>
          <p:cNvPr id="5" name="Footer Placeholder 4"/>
          <p:cNvSpPr>
            <a:spLocks noGrp="1"/>
          </p:cNvSpPr>
          <p:nvPr>
            <p:ph type="ftr" sz="quarter" idx="11"/>
          </p:nvPr>
        </p:nvSpPr>
        <p:spPr/>
        <p:txBody>
          <a:bodyPr/>
          <a:lstStyle/>
          <a:p>
            <a:endParaRPr lang="sr-Cyrl-RS"/>
          </a:p>
        </p:txBody>
      </p:sp>
      <p:sp>
        <p:nvSpPr>
          <p:cNvPr id="6" name="Slide Number Placeholder 5"/>
          <p:cNvSpPr>
            <a:spLocks noGrp="1"/>
          </p:cNvSpPr>
          <p:nvPr>
            <p:ph type="sldNum" sz="quarter" idx="12"/>
          </p:nvPr>
        </p:nvSpPr>
        <p:spPr/>
        <p:txBody>
          <a:bodyPr/>
          <a:lstStyle/>
          <a:p>
            <a:fld id="{B18F4A6C-391C-478C-9A60-4B3F66AA9F8F}" type="slidenum">
              <a:rPr lang="sr-Cyrl-RS" smtClean="0"/>
              <a:t>‹#›</a:t>
            </a:fld>
            <a:endParaRPr lang="sr-Cyrl-RS"/>
          </a:p>
        </p:txBody>
      </p:sp>
    </p:spTree>
    <p:extLst>
      <p:ext uri="{BB962C8B-B14F-4D97-AF65-F5344CB8AC3E}">
        <p14:creationId xmlns:p14="http://schemas.microsoft.com/office/powerpoint/2010/main" val="1294243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Cyrl-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63EAA3-BBF4-411E-929D-2DD37AE5D408}" type="datetime1">
              <a:rPr lang="sr-Cyrl-RS" smtClean="0"/>
              <a:t>15.06.2026.</a:t>
            </a:fld>
            <a:endParaRPr lang="sr-Cyrl-RS"/>
          </a:p>
        </p:txBody>
      </p:sp>
      <p:sp>
        <p:nvSpPr>
          <p:cNvPr id="5" name="Footer Placeholder 4"/>
          <p:cNvSpPr>
            <a:spLocks noGrp="1"/>
          </p:cNvSpPr>
          <p:nvPr>
            <p:ph type="ftr" sz="quarter" idx="11"/>
          </p:nvPr>
        </p:nvSpPr>
        <p:spPr/>
        <p:txBody>
          <a:bodyPr/>
          <a:lstStyle/>
          <a:p>
            <a:endParaRPr lang="sr-Cyrl-RS"/>
          </a:p>
        </p:txBody>
      </p:sp>
      <p:sp>
        <p:nvSpPr>
          <p:cNvPr id="6" name="Slide Number Placeholder 5"/>
          <p:cNvSpPr>
            <a:spLocks noGrp="1"/>
          </p:cNvSpPr>
          <p:nvPr>
            <p:ph type="sldNum" sz="quarter" idx="12"/>
          </p:nvPr>
        </p:nvSpPr>
        <p:spPr/>
        <p:txBody>
          <a:bodyPr/>
          <a:lstStyle/>
          <a:p>
            <a:fld id="{B18F4A6C-391C-478C-9A60-4B3F66AA9F8F}" type="slidenum">
              <a:rPr lang="sr-Cyrl-RS" smtClean="0"/>
              <a:t>‹#›</a:t>
            </a:fld>
            <a:endParaRPr lang="sr-Cyrl-RS"/>
          </a:p>
        </p:txBody>
      </p:sp>
    </p:spTree>
    <p:extLst>
      <p:ext uri="{BB962C8B-B14F-4D97-AF65-F5344CB8AC3E}">
        <p14:creationId xmlns:p14="http://schemas.microsoft.com/office/powerpoint/2010/main" val="622231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Cyrl-R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5" name="Date Placeholder 4"/>
          <p:cNvSpPr>
            <a:spLocks noGrp="1"/>
          </p:cNvSpPr>
          <p:nvPr>
            <p:ph type="dt" sz="half" idx="10"/>
          </p:nvPr>
        </p:nvSpPr>
        <p:spPr/>
        <p:txBody>
          <a:bodyPr/>
          <a:lstStyle/>
          <a:p>
            <a:fld id="{5DEE7AB5-ED60-4C0D-AB5D-78AA40BA3A8F}" type="datetime1">
              <a:rPr lang="sr-Cyrl-RS" smtClean="0"/>
              <a:t>15.06.2026.</a:t>
            </a:fld>
            <a:endParaRPr lang="sr-Cyrl-RS"/>
          </a:p>
        </p:txBody>
      </p:sp>
      <p:sp>
        <p:nvSpPr>
          <p:cNvPr id="6" name="Footer Placeholder 5"/>
          <p:cNvSpPr>
            <a:spLocks noGrp="1"/>
          </p:cNvSpPr>
          <p:nvPr>
            <p:ph type="ftr" sz="quarter" idx="11"/>
          </p:nvPr>
        </p:nvSpPr>
        <p:spPr/>
        <p:txBody>
          <a:bodyPr/>
          <a:lstStyle/>
          <a:p>
            <a:endParaRPr lang="sr-Cyrl-RS"/>
          </a:p>
        </p:txBody>
      </p:sp>
      <p:sp>
        <p:nvSpPr>
          <p:cNvPr id="7" name="Slide Number Placeholder 6"/>
          <p:cNvSpPr>
            <a:spLocks noGrp="1"/>
          </p:cNvSpPr>
          <p:nvPr>
            <p:ph type="sldNum" sz="quarter" idx="12"/>
          </p:nvPr>
        </p:nvSpPr>
        <p:spPr/>
        <p:txBody>
          <a:bodyPr/>
          <a:lstStyle/>
          <a:p>
            <a:fld id="{B18F4A6C-391C-478C-9A60-4B3F66AA9F8F}" type="slidenum">
              <a:rPr lang="sr-Cyrl-RS" smtClean="0"/>
              <a:t>‹#›</a:t>
            </a:fld>
            <a:endParaRPr lang="sr-Cyrl-RS"/>
          </a:p>
        </p:txBody>
      </p:sp>
    </p:spTree>
    <p:extLst>
      <p:ext uri="{BB962C8B-B14F-4D97-AF65-F5344CB8AC3E}">
        <p14:creationId xmlns:p14="http://schemas.microsoft.com/office/powerpoint/2010/main" val="3700207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r-Cyrl-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7" name="Date Placeholder 6"/>
          <p:cNvSpPr>
            <a:spLocks noGrp="1"/>
          </p:cNvSpPr>
          <p:nvPr>
            <p:ph type="dt" sz="half" idx="10"/>
          </p:nvPr>
        </p:nvSpPr>
        <p:spPr/>
        <p:txBody>
          <a:bodyPr/>
          <a:lstStyle/>
          <a:p>
            <a:fld id="{3A58BD3E-1BBA-4594-B83A-0DC1968AB2D8}" type="datetime1">
              <a:rPr lang="sr-Cyrl-RS" smtClean="0"/>
              <a:t>15.06.2026.</a:t>
            </a:fld>
            <a:endParaRPr lang="sr-Cyrl-RS"/>
          </a:p>
        </p:txBody>
      </p:sp>
      <p:sp>
        <p:nvSpPr>
          <p:cNvPr id="8" name="Footer Placeholder 7"/>
          <p:cNvSpPr>
            <a:spLocks noGrp="1"/>
          </p:cNvSpPr>
          <p:nvPr>
            <p:ph type="ftr" sz="quarter" idx="11"/>
          </p:nvPr>
        </p:nvSpPr>
        <p:spPr/>
        <p:txBody>
          <a:bodyPr/>
          <a:lstStyle/>
          <a:p>
            <a:endParaRPr lang="sr-Cyrl-RS"/>
          </a:p>
        </p:txBody>
      </p:sp>
      <p:sp>
        <p:nvSpPr>
          <p:cNvPr id="9" name="Slide Number Placeholder 8"/>
          <p:cNvSpPr>
            <a:spLocks noGrp="1"/>
          </p:cNvSpPr>
          <p:nvPr>
            <p:ph type="sldNum" sz="quarter" idx="12"/>
          </p:nvPr>
        </p:nvSpPr>
        <p:spPr/>
        <p:txBody>
          <a:bodyPr/>
          <a:lstStyle/>
          <a:p>
            <a:fld id="{B18F4A6C-391C-478C-9A60-4B3F66AA9F8F}" type="slidenum">
              <a:rPr lang="sr-Cyrl-RS" smtClean="0"/>
              <a:t>‹#›</a:t>
            </a:fld>
            <a:endParaRPr lang="sr-Cyrl-RS"/>
          </a:p>
        </p:txBody>
      </p:sp>
    </p:spTree>
    <p:extLst>
      <p:ext uri="{BB962C8B-B14F-4D97-AF65-F5344CB8AC3E}">
        <p14:creationId xmlns:p14="http://schemas.microsoft.com/office/powerpoint/2010/main" val="4124021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Cyrl-RS"/>
          </a:p>
        </p:txBody>
      </p:sp>
      <p:sp>
        <p:nvSpPr>
          <p:cNvPr id="3" name="Date Placeholder 2"/>
          <p:cNvSpPr>
            <a:spLocks noGrp="1"/>
          </p:cNvSpPr>
          <p:nvPr>
            <p:ph type="dt" sz="half" idx="10"/>
          </p:nvPr>
        </p:nvSpPr>
        <p:spPr/>
        <p:txBody>
          <a:bodyPr/>
          <a:lstStyle/>
          <a:p>
            <a:fld id="{97EF14D7-1398-41AE-8672-8A93F40FCB21}" type="datetime1">
              <a:rPr lang="sr-Cyrl-RS" smtClean="0"/>
              <a:t>15.06.2026.</a:t>
            </a:fld>
            <a:endParaRPr lang="sr-Cyrl-RS"/>
          </a:p>
        </p:txBody>
      </p:sp>
      <p:sp>
        <p:nvSpPr>
          <p:cNvPr id="4" name="Footer Placeholder 3"/>
          <p:cNvSpPr>
            <a:spLocks noGrp="1"/>
          </p:cNvSpPr>
          <p:nvPr>
            <p:ph type="ftr" sz="quarter" idx="11"/>
          </p:nvPr>
        </p:nvSpPr>
        <p:spPr/>
        <p:txBody>
          <a:bodyPr/>
          <a:lstStyle/>
          <a:p>
            <a:endParaRPr lang="sr-Cyrl-RS"/>
          </a:p>
        </p:txBody>
      </p:sp>
      <p:sp>
        <p:nvSpPr>
          <p:cNvPr id="5" name="Slide Number Placeholder 4"/>
          <p:cNvSpPr>
            <a:spLocks noGrp="1"/>
          </p:cNvSpPr>
          <p:nvPr>
            <p:ph type="sldNum" sz="quarter" idx="12"/>
          </p:nvPr>
        </p:nvSpPr>
        <p:spPr/>
        <p:txBody>
          <a:bodyPr/>
          <a:lstStyle/>
          <a:p>
            <a:fld id="{B18F4A6C-391C-478C-9A60-4B3F66AA9F8F}" type="slidenum">
              <a:rPr lang="sr-Cyrl-RS" smtClean="0"/>
              <a:t>‹#›</a:t>
            </a:fld>
            <a:endParaRPr lang="sr-Cyrl-RS"/>
          </a:p>
        </p:txBody>
      </p:sp>
    </p:spTree>
    <p:extLst>
      <p:ext uri="{BB962C8B-B14F-4D97-AF65-F5344CB8AC3E}">
        <p14:creationId xmlns:p14="http://schemas.microsoft.com/office/powerpoint/2010/main" val="40046897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9CFE7-D368-4972-87FC-C3F4731C6914}" type="datetime1">
              <a:rPr lang="sr-Cyrl-RS" smtClean="0"/>
              <a:t>15.06.2026.</a:t>
            </a:fld>
            <a:endParaRPr lang="sr-Cyrl-RS"/>
          </a:p>
        </p:txBody>
      </p:sp>
      <p:sp>
        <p:nvSpPr>
          <p:cNvPr id="3" name="Footer Placeholder 2"/>
          <p:cNvSpPr>
            <a:spLocks noGrp="1"/>
          </p:cNvSpPr>
          <p:nvPr>
            <p:ph type="ftr" sz="quarter" idx="11"/>
          </p:nvPr>
        </p:nvSpPr>
        <p:spPr/>
        <p:txBody>
          <a:bodyPr/>
          <a:lstStyle/>
          <a:p>
            <a:endParaRPr lang="sr-Cyrl-RS"/>
          </a:p>
        </p:txBody>
      </p:sp>
      <p:sp>
        <p:nvSpPr>
          <p:cNvPr id="4" name="Slide Number Placeholder 3"/>
          <p:cNvSpPr>
            <a:spLocks noGrp="1"/>
          </p:cNvSpPr>
          <p:nvPr>
            <p:ph type="sldNum" sz="quarter" idx="12"/>
          </p:nvPr>
        </p:nvSpPr>
        <p:spPr/>
        <p:txBody>
          <a:bodyPr/>
          <a:lstStyle/>
          <a:p>
            <a:fld id="{B18F4A6C-391C-478C-9A60-4B3F66AA9F8F}" type="slidenum">
              <a:rPr lang="sr-Cyrl-RS" smtClean="0"/>
              <a:t>‹#›</a:t>
            </a:fld>
            <a:endParaRPr lang="sr-Cyrl-RS"/>
          </a:p>
        </p:txBody>
      </p:sp>
    </p:spTree>
    <p:extLst>
      <p:ext uri="{BB962C8B-B14F-4D97-AF65-F5344CB8AC3E}">
        <p14:creationId xmlns:p14="http://schemas.microsoft.com/office/powerpoint/2010/main" val="3970737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Cyrl-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5A8BAD-ABF3-45BC-842F-86BF0D9B73AB}" type="datetime1">
              <a:rPr lang="sr-Cyrl-RS" smtClean="0"/>
              <a:t>15.06.2026.</a:t>
            </a:fld>
            <a:endParaRPr lang="sr-Cyrl-RS"/>
          </a:p>
        </p:txBody>
      </p:sp>
      <p:sp>
        <p:nvSpPr>
          <p:cNvPr id="5" name="Footer Placeholder 4"/>
          <p:cNvSpPr>
            <a:spLocks noGrp="1"/>
          </p:cNvSpPr>
          <p:nvPr>
            <p:ph type="ftr" sz="quarter" idx="11"/>
          </p:nvPr>
        </p:nvSpPr>
        <p:spPr/>
        <p:txBody>
          <a:bodyPr/>
          <a:lstStyle/>
          <a:p>
            <a:endParaRPr lang="sr-Cyrl-RS"/>
          </a:p>
        </p:txBody>
      </p:sp>
      <p:sp>
        <p:nvSpPr>
          <p:cNvPr id="6" name="Slide Number Placeholder 5"/>
          <p:cNvSpPr>
            <a:spLocks noGrp="1"/>
          </p:cNvSpPr>
          <p:nvPr>
            <p:ph type="sldNum" sz="quarter" idx="12"/>
          </p:nvPr>
        </p:nvSpPr>
        <p:spPr/>
        <p:txBody>
          <a:bodyPr/>
          <a:lstStyle/>
          <a:p>
            <a:fld id="{7DF9519C-9F4C-4E8A-BC95-7B6FC1F2AA57}" type="slidenum">
              <a:rPr lang="sr-Cyrl-RS" smtClean="0"/>
              <a:t>‹#›</a:t>
            </a:fld>
            <a:endParaRPr lang="sr-Cyrl-RS"/>
          </a:p>
        </p:txBody>
      </p:sp>
    </p:spTree>
    <p:extLst>
      <p:ext uri="{BB962C8B-B14F-4D97-AF65-F5344CB8AC3E}">
        <p14:creationId xmlns:p14="http://schemas.microsoft.com/office/powerpoint/2010/main" val="37740990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Cyrl-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6E7F01-8B69-48C3-86C0-C99DFD504639}" type="datetime1">
              <a:rPr lang="sr-Cyrl-RS" smtClean="0"/>
              <a:t>15.06.2026.</a:t>
            </a:fld>
            <a:endParaRPr lang="sr-Cyrl-RS"/>
          </a:p>
        </p:txBody>
      </p:sp>
      <p:sp>
        <p:nvSpPr>
          <p:cNvPr id="6" name="Footer Placeholder 5"/>
          <p:cNvSpPr>
            <a:spLocks noGrp="1"/>
          </p:cNvSpPr>
          <p:nvPr>
            <p:ph type="ftr" sz="quarter" idx="11"/>
          </p:nvPr>
        </p:nvSpPr>
        <p:spPr/>
        <p:txBody>
          <a:bodyPr/>
          <a:lstStyle/>
          <a:p>
            <a:endParaRPr lang="sr-Cyrl-RS"/>
          </a:p>
        </p:txBody>
      </p:sp>
      <p:sp>
        <p:nvSpPr>
          <p:cNvPr id="7" name="Slide Number Placeholder 6"/>
          <p:cNvSpPr>
            <a:spLocks noGrp="1"/>
          </p:cNvSpPr>
          <p:nvPr>
            <p:ph type="sldNum" sz="quarter" idx="12"/>
          </p:nvPr>
        </p:nvSpPr>
        <p:spPr/>
        <p:txBody>
          <a:bodyPr/>
          <a:lstStyle/>
          <a:p>
            <a:fld id="{B18F4A6C-391C-478C-9A60-4B3F66AA9F8F}" type="slidenum">
              <a:rPr lang="sr-Cyrl-RS" smtClean="0"/>
              <a:t>‹#›</a:t>
            </a:fld>
            <a:endParaRPr lang="sr-Cyrl-RS"/>
          </a:p>
        </p:txBody>
      </p:sp>
    </p:spTree>
    <p:extLst>
      <p:ext uri="{BB962C8B-B14F-4D97-AF65-F5344CB8AC3E}">
        <p14:creationId xmlns:p14="http://schemas.microsoft.com/office/powerpoint/2010/main" val="424511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Cyrl-R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Cyrl-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1D08B1-298F-4273-89EE-93DFB106A8EB}" type="datetime1">
              <a:rPr lang="sr-Cyrl-RS" smtClean="0"/>
              <a:t>15.06.2026.</a:t>
            </a:fld>
            <a:endParaRPr lang="sr-Cyrl-RS"/>
          </a:p>
        </p:txBody>
      </p:sp>
      <p:sp>
        <p:nvSpPr>
          <p:cNvPr id="6" name="Footer Placeholder 5"/>
          <p:cNvSpPr>
            <a:spLocks noGrp="1"/>
          </p:cNvSpPr>
          <p:nvPr>
            <p:ph type="ftr" sz="quarter" idx="11"/>
          </p:nvPr>
        </p:nvSpPr>
        <p:spPr/>
        <p:txBody>
          <a:bodyPr/>
          <a:lstStyle/>
          <a:p>
            <a:endParaRPr lang="sr-Cyrl-RS"/>
          </a:p>
        </p:txBody>
      </p:sp>
      <p:sp>
        <p:nvSpPr>
          <p:cNvPr id="7" name="Slide Number Placeholder 6"/>
          <p:cNvSpPr>
            <a:spLocks noGrp="1"/>
          </p:cNvSpPr>
          <p:nvPr>
            <p:ph type="sldNum" sz="quarter" idx="12"/>
          </p:nvPr>
        </p:nvSpPr>
        <p:spPr/>
        <p:txBody>
          <a:bodyPr/>
          <a:lstStyle/>
          <a:p>
            <a:fld id="{B18F4A6C-391C-478C-9A60-4B3F66AA9F8F}" type="slidenum">
              <a:rPr lang="sr-Cyrl-RS" smtClean="0"/>
              <a:t>‹#›</a:t>
            </a:fld>
            <a:endParaRPr lang="sr-Cyrl-RS"/>
          </a:p>
        </p:txBody>
      </p:sp>
    </p:spTree>
    <p:extLst>
      <p:ext uri="{BB962C8B-B14F-4D97-AF65-F5344CB8AC3E}">
        <p14:creationId xmlns:p14="http://schemas.microsoft.com/office/powerpoint/2010/main" val="27189433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Cyrl-R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4" name="Date Placeholder 3"/>
          <p:cNvSpPr>
            <a:spLocks noGrp="1"/>
          </p:cNvSpPr>
          <p:nvPr>
            <p:ph type="dt" sz="half" idx="10"/>
          </p:nvPr>
        </p:nvSpPr>
        <p:spPr/>
        <p:txBody>
          <a:bodyPr/>
          <a:lstStyle/>
          <a:p>
            <a:fld id="{24C7675C-685D-4320-96D6-1C9C67B7C5EB}" type="datetime1">
              <a:rPr lang="sr-Cyrl-RS" smtClean="0"/>
              <a:t>15.06.2026.</a:t>
            </a:fld>
            <a:endParaRPr lang="sr-Cyrl-RS"/>
          </a:p>
        </p:txBody>
      </p:sp>
      <p:sp>
        <p:nvSpPr>
          <p:cNvPr id="5" name="Footer Placeholder 4"/>
          <p:cNvSpPr>
            <a:spLocks noGrp="1"/>
          </p:cNvSpPr>
          <p:nvPr>
            <p:ph type="ftr" sz="quarter" idx="11"/>
          </p:nvPr>
        </p:nvSpPr>
        <p:spPr/>
        <p:txBody>
          <a:bodyPr/>
          <a:lstStyle/>
          <a:p>
            <a:endParaRPr lang="sr-Cyrl-RS"/>
          </a:p>
        </p:txBody>
      </p:sp>
      <p:sp>
        <p:nvSpPr>
          <p:cNvPr id="6" name="Slide Number Placeholder 5"/>
          <p:cNvSpPr>
            <a:spLocks noGrp="1"/>
          </p:cNvSpPr>
          <p:nvPr>
            <p:ph type="sldNum" sz="quarter" idx="12"/>
          </p:nvPr>
        </p:nvSpPr>
        <p:spPr/>
        <p:txBody>
          <a:bodyPr/>
          <a:lstStyle/>
          <a:p>
            <a:fld id="{B18F4A6C-391C-478C-9A60-4B3F66AA9F8F}" type="slidenum">
              <a:rPr lang="sr-Cyrl-RS" smtClean="0"/>
              <a:t>‹#›</a:t>
            </a:fld>
            <a:endParaRPr lang="sr-Cyrl-RS"/>
          </a:p>
        </p:txBody>
      </p:sp>
    </p:spTree>
    <p:extLst>
      <p:ext uri="{BB962C8B-B14F-4D97-AF65-F5344CB8AC3E}">
        <p14:creationId xmlns:p14="http://schemas.microsoft.com/office/powerpoint/2010/main" val="1962311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r-Cyrl-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4" name="Date Placeholder 3"/>
          <p:cNvSpPr>
            <a:spLocks noGrp="1"/>
          </p:cNvSpPr>
          <p:nvPr>
            <p:ph type="dt" sz="half" idx="10"/>
          </p:nvPr>
        </p:nvSpPr>
        <p:spPr/>
        <p:txBody>
          <a:bodyPr/>
          <a:lstStyle/>
          <a:p>
            <a:fld id="{5634AEE0-A745-4869-A29D-6D0E4B969DE0}" type="datetime1">
              <a:rPr lang="sr-Cyrl-RS" smtClean="0"/>
              <a:t>15.06.2026.</a:t>
            </a:fld>
            <a:endParaRPr lang="sr-Cyrl-RS"/>
          </a:p>
        </p:txBody>
      </p:sp>
      <p:sp>
        <p:nvSpPr>
          <p:cNvPr id="5" name="Footer Placeholder 4"/>
          <p:cNvSpPr>
            <a:spLocks noGrp="1"/>
          </p:cNvSpPr>
          <p:nvPr>
            <p:ph type="ftr" sz="quarter" idx="11"/>
          </p:nvPr>
        </p:nvSpPr>
        <p:spPr/>
        <p:txBody>
          <a:bodyPr/>
          <a:lstStyle/>
          <a:p>
            <a:endParaRPr lang="sr-Cyrl-RS"/>
          </a:p>
        </p:txBody>
      </p:sp>
      <p:sp>
        <p:nvSpPr>
          <p:cNvPr id="6" name="Slide Number Placeholder 5"/>
          <p:cNvSpPr>
            <a:spLocks noGrp="1"/>
          </p:cNvSpPr>
          <p:nvPr>
            <p:ph type="sldNum" sz="quarter" idx="12"/>
          </p:nvPr>
        </p:nvSpPr>
        <p:spPr/>
        <p:txBody>
          <a:bodyPr/>
          <a:lstStyle/>
          <a:p>
            <a:fld id="{B18F4A6C-391C-478C-9A60-4B3F66AA9F8F}" type="slidenum">
              <a:rPr lang="sr-Cyrl-RS" smtClean="0"/>
              <a:t>‹#›</a:t>
            </a:fld>
            <a:endParaRPr lang="sr-Cyrl-RS"/>
          </a:p>
        </p:txBody>
      </p:sp>
    </p:spTree>
    <p:extLst>
      <p:ext uri="{BB962C8B-B14F-4D97-AF65-F5344CB8AC3E}">
        <p14:creationId xmlns:p14="http://schemas.microsoft.com/office/powerpoint/2010/main" val="22623612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Cyrl-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Cyrl-RS"/>
          </a:p>
        </p:txBody>
      </p:sp>
      <p:sp>
        <p:nvSpPr>
          <p:cNvPr id="4" name="Date Placeholder 3"/>
          <p:cNvSpPr>
            <a:spLocks noGrp="1"/>
          </p:cNvSpPr>
          <p:nvPr>
            <p:ph type="dt" sz="half" idx="10"/>
          </p:nvPr>
        </p:nvSpPr>
        <p:spPr/>
        <p:txBody>
          <a:bodyPr/>
          <a:lstStyle/>
          <a:p>
            <a:fld id="{C2AA9C35-C311-47AA-AE94-ED93939EC9AF}" type="datetime1">
              <a:rPr lang="sr-Cyrl-RS" smtClean="0"/>
              <a:t>15.06.2026.</a:t>
            </a:fld>
            <a:endParaRPr lang="sr-Cyrl-RS"/>
          </a:p>
        </p:txBody>
      </p:sp>
      <p:sp>
        <p:nvSpPr>
          <p:cNvPr id="5" name="Footer Placeholder 4"/>
          <p:cNvSpPr>
            <a:spLocks noGrp="1"/>
          </p:cNvSpPr>
          <p:nvPr>
            <p:ph type="ftr" sz="quarter" idx="11"/>
          </p:nvPr>
        </p:nvSpPr>
        <p:spPr/>
        <p:txBody>
          <a:bodyPr/>
          <a:lstStyle/>
          <a:p>
            <a:endParaRPr lang="sr-Cyrl-RS"/>
          </a:p>
        </p:txBody>
      </p:sp>
      <p:sp>
        <p:nvSpPr>
          <p:cNvPr id="6" name="Slide Number Placeholder 5"/>
          <p:cNvSpPr>
            <a:spLocks noGrp="1"/>
          </p:cNvSpPr>
          <p:nvPr>
            <p:ph type="sldNum" sz="quarter" idx="12"/>
          </p:nvPr>
        </p:nvSpPr>
        <p:spPr/>
        <p:txBody>
          <a:bodyPr/>
          <a:lstStyle/>
          <a:p>
            <a:fld id="{34643D59-3645-4B15-8D90-65ADDB21D4C6}" type="slidenum">
              <a:rPr lang="sr-Cyrl-RS" smtClean="0"/>
              <a:t>‹#›</a:t>
            </a:fld>
            <a:endParaRPr lang="sr-Cyrl-RS"/>
          </a:p>
        </p:txBody>
      </p:sp>
    </p:spTree>
    <p:extLst>
      <p:ext uri="{BB962C8B-B14F-4D97-AF65-F5344CB8AC3E}">
        <p14:creationId xmlns:p14="http://schemas.microsoft.com/office/powerpoint/2010/main" val="33403192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Cyrl-R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4" name="Date Placeholder 3"/>
          <p:cNvSpPr>
            <a:spLocks noGrp="1"/>
          </p:cNvSpPr>
          <p:nvPr>
            <p:ph type="dt" sz="half" idx="10"/>
          </p:nvPr>
        </p:nvSpPr>
        <p:spPr/>
        <p:txBody>
          <a:bodyPr/>
          <a:lstStyle/>
          <a:p>
            <a:fld id="{6244B463-73E7-435A-9267-8B2714550F07}" type="datetime1">
              <a:rPr lang="sr-Cyrl-RS" smtClean="0"/>
              <a:t>15.06.2026.</a:t>
            </a:fld>
            <a:endParaRPr lang="sr-Cyrl-RS"/>
          </a:p>
        </p:txBody>
      </p:sp>
      <p:sp>
        <p:nvSpPr>
          <p:cNvPr id="5" name="Footer Placeholder 4"/>
          <p:cNvSpPr>
            <a:spLocks noGrp="1"/>
          </p:cNvSpPr>
          <p:nvPr>
            <p:ph type="ftr" sz="quarter" idx="11"/>
          </p:nvPr>
        </p:nvSpPr>
        <p:spPr/>
        <p:txBody>
          <a:bodyPr/>
          <a:lstStyle/>
          <a:p>
            <a:endParaRPr lang="sr-Cyrl-RS"/>
          </a:p>
        </p:txBody>
      </p:sp>
      <p:sp>
        <p:nvSpPr>
          <p:cNvPr id="6" name="Slide Number Placeholder 5"/>
          <p:cNvSpPr>
            <a:spLocks noGrp="1"/>
          </p:cNvSpPr>
          <p:nvPr>
            <p:ph type="sldNum" sz="quarter" idx="12"/>
          </p:nvPr>
        </p:nvSpPr>
        <p:spPr/>
        <p:txBody>
          <a:bodyPr/>
          <a:lstStyle/>
          <a:p>
            <a:fld id="{34643D59-3645-4B15-8D90-65ADDB21D4C6}" type="slidenum">
              <a:rPr lang="sr-Cyrl-RS" smtClean="0"/>
              <a:t>‹#›</a:t>
            </a:fld>
            <a:endParaRPr lang="sr-Cyrl-RS"/>
          </a:p>
        </p:txBody>
      </p:sp>
    </p:spTree>
    <p:extLst>
      <p:ext uri="{BB962C8B-B14F-4D97-AF65-F5344CB8AC3E}">
        <p14:creationId xmlns:p14="http://schemas.microsoft.com/office/powerpoint/2010/main" val="13534994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Cyrl-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1D23FA-369E-4930-BBBC-6629D02BE3D1}" type="datetime1">
              <a:rPr lang="sr-Cyrl-RS" smtClean="0"/>
              <a:t>15.06.2026.</a:t>
            </a:fld>
            <a:endParaRPr lang="sr-Cyrl-RS"/>
          </a:p>
        </p:txBody>
      </p:sp>
      <p:sp>
        <p:nvSpPr>
          <p:cNvPr id="5" name="Footer Placeholder 4"/>
          <p:cNvSpPr>
            <a:spLocks noGrp="1"/>
          </p:cNvSpPr>
          <p:nvPr>
            <p:ph type="ftr" sz="quarter" idx="11"/>
          </p:nvPr>
        </p:nvSpPr>
        <p:spPr/>
        <p:txBody>
          <a:bodyPr/>
          <a:lstStyle/>
          <a:p>
            <a:endParaRPr lang="sr-Cyrl-RS"/>
          </a:p>
        </p:txBody>
      </p:sp>
      <p:sp>
        <p:nvSpPr>
          <p:cNvPr id="6" name="Slide Number Placeholder 5"/>
          <p:cNvSpPr>
            <a:spLocks noGrp="1"/>
          </p:cNvSpPr>
          <p:nvPr>
            <p:ph type="sldNum" sz="quarter" idx="12"/>
          </p:nvPr>
        </p:nvSpPr>
        <p:spPr/>
        <p:txBody>
          <a:bodyPr/>
          <a:lstStyle/>
          <a:p>
            <a:fld id="{34643D59-3645-4B15-8D90-65ADDB21D4C6}" type="slidenum">
              <a:rPr lang="sr-Cyrl-RS" smtClean="0"/>
              <a:t>‹#›</a:t>
            </a:fld>
            <a:endParaRPr lang="sr-Cyrl-RS"/>
          </a:p>
        </p:txBody>
      </p:sp>
    </p:spTree>
    <p:extLst>
      <p:ext uri="{BB962C8B-B14F-4D97-AF65-F5344CB8AC3E}">
        <p14:creationId xmlns:p14="http://schemas.microsoft.com/office/powerpoint/2010/main" val="30618759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Cyrl-R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5" name="Date Placeholder 4"/>
          <p:cNvSpPr>
            <a:spLocks noGrp="1"/>
          </p:cNvSpPr>
          <p:nvPr>
            <p:ph type="dt" sz="half" idx="10"/>
          </p:nvPr>
        </p:nvSpPr>
        <p:spPr/>
        <p:txBody>
          <a:bodyPr/>
          <a:lstStyle/>
          <a:p>
            <a:fld id="{064FAA06-394C-483E-AE23-3441AF044DC2}" type="datetime1">
              <a:rPr lang="sr-Cyrl-RS" smtClean="0"/>
              <a:t>15.06.2026.</a:t>
            </a:fld>
            <a:endParaRPr lang="sr-Cyrl-RS"/>
          </a:p>
        </p:txBody>
      </p:sp>
      <p:sp>
        <p:nvSpPr>
          <p:cNvPr id="6" name="Footer Placeholder 5"/>
          <p:cNvSpPr>
            <a:spLocks noGrp="1"/>
          </p:cNvSpPr>
          <p:nvPr>
            <p:ph type="ftr" sz="quarter" idx="11"/>
          </p:nvPr>
        </p:nvSpPr>
        <p:spPr/>
        <p:txBody>
          <a:bodyPr/>
          <a:lstStyle/>
          <a:p>
            <a:endParaRPr lang="sr-Cyrl-RS"/>
          </a:p>
        </p:txBody>
      </p:sp>
      <p:sp>
        <p:nvSpPr>
          <p:cNvPr id="7" name="Slide Number Placeholder 6"/>
          <p:cNvSpPr>
            <a:spLocks noGrp="1"/>
          </p:cNvSpPr>
          <p:nvPr>
            <p:ph type="sldNum" sz="quarter" idx="12"/>
          </p:nvPr>
        </p:nvSpPr>
        <p:spPr/>
        <p:txBody>
          <a:bodyPr/>
          <a:lstStyle/>
          <a:p>
            <a:fld id="{34643D59-3645-4B15-8D90-65ADDB21D4C6}" type="slidenum">
              <a:rPr lang="sr-Cyrl-RS" smtClean="0"/>
              <a:t>‹#›</a:t>
            </a:fld>
            <a:endParaRPr lang="sr-Cyrl-RS"/>
          </a:p>
        </p:txBody>
      </p:sp>
    </p:spTree>
    <p:extLst>
      <p:ext uri="{BB962C8B-B14F-4D97-AF65-F5344CB8AC3E}">
        <p14:creationId xmlns:p14="http://schemas.microsoft.com/office/powerpoint/2010/main" val="5056431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r-Cyrl-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7" name="Date Placeholder 6"/>
          <p:cNvSpPr>
            <a:spLocks noGrp="1"/>
          </p:cNvSpPr>
          <p:nvPr>
            <p:ph type="dt" sz="half" idx="10"/>
          </p:nvPr>
        </p:nvSpPr>
        <p:spPr/>
        <p:txBody>
          <a:bodyPr/>
          <a:lstStyle/>
          <a:p>
            <a:fld id="{BDB8153E-11CB-4303-9AE9-AEDFC45C62A7}" type="datetime1">
              <a:rPr lang="sr-Cyrl-RS" smtClean="0"/>
              <a:t>15.06.2026.</a:t>
            </a:fld>
            <a:endParaRPr lang="sr-Cyrl-RS"/>
          </a:p>
        </p:txBody>
      </p:sp>
      <p:sp>
        <p:nvSpPr>
          <p:cNvPr id="8" name="Footer Placeholder 7"/>
          <p:cNvSpPr>
            <a:spLocks noGrp="1"/>
          </p:cNvSpPr>
          <p:nvPr>
            <p:ph type="ftr" sz="quarter" idx="11"/>
          </p:nvPr>
        </p:nvSpPr>
        <p:spPr/>
        <p:txBody>
          <a:bodyPr/>
          <a:lstStyle/>
          <a:p>
            <a:endParaRPr lang="sr-Cyrl-RS"/>
          </a:p>
        </p:txBody>
      </p:sp>
      <p:sp>
        <p:nvSpPr>
          <p:cNvPr id="9" name="Slide Number Placeholder 8"/>
          <p:cNvSpPr>
            <a:spLocks noGrp="1"/>
          </p:cNvSpPr>
          <p:nvPr>
            <p:ph type="sldNum" sz="quarter" idx="12"/>
          </p:nvPr>
        </p:nvSpPr>
        <p:spPr/>
        <p:txBody>
          <a:bodyPr/>
          <a:lstStyle/>
          <a:p>
            <a:fld id="{34643D59-3645-4B15-8D90-65ADDB21D4C6}" type="slidenum">
              <a:rPr lang="sr-Cyrl-RS" smtClean="0"/>
              <a:t>‹#›</a:t>
            </a:fld>
            <a:endParaRPr lang="sr-Cyrl-RS"/>
          </a:p>
        </p:txBody>
      </p:sp>
    </p:spTree>
    <p:extLst>
      <p:ext uri="{BB962C8B-B14F-4D97-AF65-F5344CB8AC3E}">
        <p14:creationId xmlns:p14="http://schemas.microsoft.com/office/powerpoint/2010/main" val="31728501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Cyrl-RS"/>
          </a:p>
        </p:txBody>
      </p:sp>
      <p:sp>
        <p:nvSpPr>
          <p:cNvPr id="3" name="Date Placeholder 2"/>
          <p:cNvSpPr>
            <a:spLocks noGrp="1"/>
          </p:cNvSpPr>
          <p:nvPr>
            <p:ph type="dt" sz="half" idx="10"/>
          </p:nvPr>
        </p:nvSpPr>
        <p:spPr/>
        <p:txBody>
          <a:bodyPr/>
          <a:lstStyle/>
          <a:p>
            <a:fld id="{171D9636-8619-4E47-A6F5-19E3BEA19A5E}" type="datetime1">
              <a:rPr lang="sr-Cyrl-RS" smtClean="0"/>
              <a:t>15.06.2026.</a:t>
            </a:fld>
            <a:endParaRPr lang="sr-Cyrl-RS"/>
          </a:p>
        </p:txBody>
      </p:sp>
      <p:sp>
        <p:nvSpPr>
          <p:cNvPr id="4" name="Footer Placeholder 3"/>
          <p:cNvSpPr>
            <a:spLocks noGrp="1"/>
          </p:cNvSpPr>
          <p:nvPr>
            <p:ph type="ftr" sz="quarter" idx="11"/>
          </p:nvPr>
        </p:nvSpPr>
        <p:spPr/>
        <p:txBody>
          <a:bodyPr/>
          <a:lstStyle/>
          <a:p>
            <a:endParaRPr lang="sr-Cyrl-RS"/>
          </a:p>
        </p:txBody>
      </p:sp>
      <p:sp>
        <p:nvSpPr>
          <p:cNvPr id="5" name="Slide Number Placeholder 4"/>
          <p:cNvSpPr>
            <a:spLocks noGrp="1"/>
          </p:cNvSpPr>
          <p:nvPr>
            <p:ph type="sldNum" sz="quarter" idx="12"/>
          </p:nvPr>
        </p:nvSpPr>
        <p:spPr/>
        <p:txBody>
          <a:bodyPr/>
          <a:lstStyle/>
          <a:p>
            <a:fld id="{34643D59-3645-4B15-8D90-65ADDB21D4C6}" type="slidenum">
              <a:rPr lang="sr-Cyrl-RS" smtClean="0"/>
              <a:t>‹#›</a:t>
            </a:fld>
            <a:endParaRPr lang="sr-Cyrl-RS"/>
          </a:p>
        </p:txBody>
      </p:sp>
    </p:spTree>
    <p:extLst>
      <p:ext uri="{BB962C8B-B14F-4D97-AF65-F5344CB8AC3E}">
        <p14:creationId xmlns:p14="http://schemas.microsoft.com/office/powerpoint/2010/main" val="326250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Cyrl-R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5" name="Date Placeholder 4"/>
          <p:cNvSpPr>
            <a:spLocks noGrp="1"/>
          </p:cNvSpPr>
          <p:nvPr>
            <p:ph type="dt" sz="half" idx="10"/>
          </p:nvPr>
        </p:nvSpPr>
        <p:spPr/>
        <p:txBody>
          <a:bodyPr/>
          <a:lstStyle/>
          <a:p>
            <a:fld id="{5AF66AB3-1B5B-4998-955C-005193D4E93C}" type="datetime1">
              <a:rPr lang="sr-Cyrl-RS" smtClean="0"/>
              <a:t>15.06.2026.</a:t>
            </a:fld>
            <a:endParaRPr lang="sr-Cyrl-RS"/>
          </a:p>
        </p:txBody>
      </p:sp>
      <p:sp>
        <p:nvSpPr>
          <p:cNvPr id="6" name="Footer Placeholder 5"/>
          <p:cNvSpPr>
            <a:spLocks noGrp="1"/>
          </p:cNvSpPr>
          <p:nvPr>
            <p:ph type="ftr" sz="quarter" idx="11"/>
          </p:nvPr>
        </p:nvSpPr>
        <p:spPr/>
        <p:txBody>
          <a:bodyPr/>
          <a:lstStyle/>
          <a:p>
            <a:endParaRPr lang="sr-Cyrl-RS"/>
          </a:p>
        </p:txBody>
      </p:sp>
      <p:sp>
        <p:nvSpPr>
          <p:cNvPr id="7" name="Slide Number Placeholder 6"/>
          <p:cNvSpPr>
            <a:spLocks noGrp="1"/>
          </p:cNvSpPr>
          <p:nvPr>
            <p:ph type="sldNum" sz="quarter" idx="12"/>
          </p:nvPr>
        </p:nvSpPr>
        <p:spPr/>
        <p:txBody>
          <a:bodyPr/>
          <a:lstStyle/>
          <a:p>
            <a:fld id="{7DF9519C-9F4C-4E8A-BC95-7B6FC1F2AA57}" type="slidenum">
              <a:rPr lang="sr-Cyrl-RS" smtClean="0"/>
              <a:t>‹#›</a:t>
            </a:fld>
            <a:endParaRPr lang="sr-Cyrl-RS"/>
          </a:p>
        </p:txBody>
      </p:sp>
    </p:spTree>
    <p:extLst>
      <p:ext uri="{BB962C8B-B14F-4D97-AF65-F5344CB8AC3E}">
        <p14:creationId xmlns:p14="http://schemas.microsoft.com/office/powerpoint/2010/main" val="4193646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1677F-92D6-4697-9A5B-D36FE13BD82F}" type="datetime1">
              <a:rPr lang="sr-Cyrl-RS" smtClean="0"/>
              <a:t>15.06.2026.</a:t>
            </a:fld>
            <a:endParaRPr lang="sr-Cyrl-RS"/>
          </a:p>
        </p:txBody>
      </p:sp>
      <p:sp>
        <p:nvSpPr>
          <p:cNvPr id="3" name="Footer Placeholder 2"/>
          <p:cNvSpPr>
            <a:spLocks noGrp="1"/>
          </p:cNvSpPr>
          <p:nvPr>
            <p:ph type="ftr" sz="quarter" idx="11"/>
          </p:nvPr>
        </p:nvSpPr>
        <p:spPr/>
        <p:txBody>
          <a:bodyPr/>
          <a:lstStyle/>
          <a:p>
            <a:endParaRPr lang="sr-Cyrl-RS"/>
          </a:p>
        </p:txBody>
      </p:sp>
      <p:sp>
        <p:nvSpPr>
          <p:cNvPr id="4" name="Slide Number Placeholder 3"/>
          <p:cNvSpPr>
            <a:spLocks noGrp="1"/>
          </p:cNvSpPr>
          <p:nvPr>
            <p:ph type="sldNum" sz="quarter" idx="12"/>
          </p:nvPr>
        </p:nvSpPr>
        <p:spPr/>
        <p:txBody>
          <a:bodyPr/>
          <a:lstStyle/>
          <a:p>
            <a:fld id="{34643D59-3645-4B15-8D90-65ADDB21D4C6}" type="slidenum">
              <a:rPr lang="sr-Cyrl-RS" smtClean="0"/>
              <a:t>‹#›</a:t>
            </a:fld>
            <a:endParaRPr lang="sr-Cyrl-RS"/>
          </a:p>
        </p:txBody>
      </p:sp>
    </p:spTree>
    <p:extLst>
      <p:ext uri="{BB962C8B-B14F-4D97-AF65-F5344CB8AC3E}">
        <p14:creationId xmlns:p14="http://schemas.microsoft.com/office/powerpoint/2010/main" val="647285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Cyrl-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6892AF-C4C2-4032-8E60-E645453F05EE}" type="datetime1">
              <a:rPr lang="sr-Cyrl-RS" smtClean="0"/>
              <a:t>15.06.2026.</a:t>
            </a:fld>
            <a:endParaRPr lang="sr-Cyrl-RS"/>
          </a:p>
        </p:txBody>
      </p:sp>
      <p:sp>
        <p:nvSpPr>
          <p:cNvPr id="6" name="Footer Placeholder 5"/>
          <p:cNvSpPr>
            <a:spLocks noGrp="1"/>
          </p:cNvSpPr>
          <p:nvPr>
            <p:ph type="ftr" sz="quarter" idx="11"/>
          </p:nvPr>
        </p:nvSpPr>
        <p:spPr/>
        <p:txBody>
          <a:bodyPr/>
          <a:lstStyle/>
          <a:p>
            <a:endParaRPr lang="sr-Cyrl-RS"/>
          </a:p>
        </p:txBody>
      </p:sp>
      <p:sp>
        <p:nvSpPr>
          <p:cNvPr id="7" name="Slide Number Placeholder 6"/>
          <p:cNvSpPr>
            <a:spLocks noGrp="1"/>
          </p:cNvSpPr>
          <p:nvPr>
            <p:ph type="sldNum" sz="quarter" idx="12"/>
          </p:nvPr>
        </p:nvSpPr>
        <p:spPr/>
        <p:txBody>
          <a:bodyPr/>
          <a:lstStyle/>
          <a:p>
            <a:fld id="{34643D59-3645-4B15-8D90-65ADDB21D4C6}" type="slidenum">
              <a:rPr lang="sr-Cyrl-RS" smtClean="0"/>
              <a:t>‹#›</a:t>
            </a:fld>
            <a:endParaRPr lang="sr-Cyrl-RS"/>
          </a:p>
        </p:txBody>
      </p:sp>
    </p:spTree>
    <p:extLst>
      <p:ext uri="{BB962C8B-B14F-4D97-AF65-F5344CB8AC3E}">
        <p14:creationId xmlns:p14="http://schemas.microsoft.com/office/powerpoint/2010/main" val="28748320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Cyrl-R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Cyrl-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29E349-A891-4FF6-AD7C-94A37510D50F}" type="datetime1">
              <a:rPr lang="sr-Cyrl-RS" smtClean="0"/>
              <a:t>15.06.2026.</a:t>
            </a:fld>
            <a:endParaRPr lang="sr-Cyrl-RS"/>
          </a:p>
        </p:txBody>
      </p:sp>
      <p:sp>
        <p:nvSpPr>
          <p:cNvPr id="6" name="Footer Placeholder 5"/>
          <p:cNvSpPr>
            <a:spLocks noGrp="1"/>
          </p:cNvSpPr>
          <p:nvPr>
            <p:ph type="ftr" sz="quarter" idx="11"/>
          </p:nvPr>
        </p:nvSpPr>
        <p:spPr/>
        <p:txBody>
          <a:bodyPr/>
          <a:lstStyle/>
          <a:p>
            <a:endParaRPr lang="sr-Cyrl-RS"/>
          </a:p>
        </p:txBody>
      </p:sp>
      <p:sp>
        <p:nvSpPr>
          <p:cNvPr id="7" name="Slide Number Placeholder 6"/>
          <p:cNvSpPr>
            <a:spLocks noGrp="1"/>
          </p:cNvSpPr>
          <p:nvPr>
            <p:ph type="sldNum" sz="quarter" idx="12"/>
          </p:nvPr>
        </p:nvSpPr>
        <p:spPr/>
        <p:txBody>
          <a:bodyPr/>
          <a:lstStyle/>
          <a:p>
            <a:fld id="{34643D59-3645-4B15-8D90-65ADDB21D4C6}" type="slidenum">
              <a:rPr lang="sr-Cyrl-RS" smtClean="0"/>
              <a:t>‹#›</a:t>
            </a:fld>
            <a:endParaRPr lang="sr-Cyrl-RS"/>
          </a:p>
        </p:txBody>
      </p:sp>
    </p:spTree>
    <p:extLst>
      <p:ext uri="{BB962C8B-B14F-4D97-AF65-F5344CB8AC3E}">
        <p14:creationId xmlns:p14="http://schemas.microsoft.com/office/powerpoint/2010/main" val="934710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Cyrl-R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4" name="Date Placeholder 3"/>
          <p:cNvSpPr>
            <a:spLocks noGrp="1"/>
          </p:cNvSpPr>
          <p:nvPr>
            <p:ph type="dt" sz="half" idx="10"/>
          </p:nvPr>
        </p:nvSpPr>
        <p:spPr/>
        <p:txBody>
          <a:bodyPr/>
          <a:lstStyle/>
          <a:p>
            <a:fld id="{C793A8AF-0ADC-4426-AC3F-FA36712420AE}" type="datetime1">
              <a:rPr lang="sr-Cyrl-RS" smtClean="0"/>
              <a:t>15.06.2026.</a:t>
            </a:fld>
            <a:endParaRPr lang="sr-Cyrl-RS"/>
          </a:p>
        </p:txBody>
      </p:sp>
      <p:sp>
        <p:nvSpPr>
          <p:cNvPr id="5" name="Footer Placeholder 4"/>
          <p:cNvSpPr>
            <a:spLocks noGrp="1"/>
          </p:cNvSpPr>
          <p:nvPr>
            <p:ph type="ftr" sz="quarter" idx="11"/>
          </p:nvPr>
        </p:nvSpPr>
        <p:spPr/>
        <p:txBody>
          <a:bodyPr/>
          <a:lstStyle/>
          <a:p>
            <a:endParaRPr lang="sr-Cyrl-RS"/>
          </a:p>
        </p:txBody>
      </p:sp>
      <p:sp>
        <p:nvSpPr>
          <p:cNvPr id="6" name="Slide Number Placeholder 5"/>
          <p:cNvSpPr>
            <a:spLocks noGrp="1"/>
          </p:cNvSpPr>
          <p:nvPr>
            <p:ph type="sldNum" sz="quarter" idx="12"/>
          </p:nvPr>
        </p:nvSpPr>
        <p:spPr/>
        <p:txBody>
          <a:bodyPr/>
          <a:lstStyle/>
          <a:p>
            <a:fld id="{34643D59-3645-4B15-8D90-65ADDB21D4C6}" type="slidenum">
              <a:rPr lang="sr-Cyrl-RS" smtClean="0"/>
              <a:t>‹#›</a:t>
            </a:fld>
            <a:endParaRPr lang="sr-Cyrl-RS"/>
          </a:p>
        </p:txBody>
      </p:sp>
    </p:spTree>
    <p:extLst>
      <p:ext uri="{BB962C8B-B14F-4D97-AF65-F5344CB8AC3E}">
        <p14:creationId xmlns:p14="http://schemas.microsoft.com/office/powerpoint/2010/main" val="32786005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r-Cyrl-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4" name="Date Placeholder 3"/>
          <p:cNvSpPr>
            <a:spLocks noGrp="1"/>
          </p:cNvSpPr>
          <p:nvPr>
            <p:ph type="dt" sz="half" idx="10"/>
          </p:nvPr>
        </p:nvSpPr>
        <p:spPr/>
        <p:txBody>
          <a:bodyPr/>
          <a:lstStyle/>
          <a:p>
            <a:fld id="{8857F300-E27A-41A4-BCF8-C72345010058}" type="datetime1">
              <a:rPr lang="sr-Cyrl-RS" smtClean="0"/>
              <a:t>15.06.2026.</a:t>
            </a:fld>
            <a:endParaRPr lang="sr-Cyrl-RS"/>
          </a:p>
        </p:txBody>
      </p:sp>
      <p:sp>
        <p:nvSpPr>
          <p:cNvPr id="5" name="Footer Placeholder 4"/>
          <p:cNvSpPr>
            <a:spLocks noGrp="1"/>
          </p:cNvSpPr>
          <p:nvPr>
            <p:ph type="ftr" sz="quarter" idx="11"/>
          </p:nvPr>
        </p:nvSpPr>
        <p:spPr/>
        <p:txBody>
          <a:bodyPr/>
          <a:lstStyle/>
          <a:p>
            <a:endParaRPr lang="sr-Cyrl-RS"/>
          </a:p>
        </p:txBody>
      </p:sp>
      <p:sp>
        <p:nvSpPr>
          <p:cNvPr id="6" name="Slide Number Placeholder 5"/>
          <p:cNvSpPr>
            <a:spLocks noGrp="1"/>
          </p:cNvSpPr>
          <p:nvPr>
            <p:ph type="sldNum" sz="quarter" idx="12"/>
          </p:nvPr>
        </p:nvSpPr>
        <p:spPr/>
        <p:txBody>
          <a:bodyPr/>
          <a:lstStyle/>
          <a:p>
            <a:fld id="{34643D59-3645-4B15-8D90-65ADDB21D4C6}" type="slidenum">
              <a:rPr lang="sr-Cyrl-RS" smtClean="0"/>
              <a:t>‹#›</a:t>
            </a:fld>
            <a:endParaRPr lang="sr-Cyrl-RS"/>
          </a:p>
        </p:txBody>
      </p:sp>
    </p:spTree>
    <p:extLst>
      <p:ext uri="{BB962C8B-B14F-4D97-AF65-F5344CB8AC3E}">
        <p14:creationId xmlns:p14="http://schemas.microsoft.com/office/powerpoint/2010/main" val="2902925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7200" b="0" i="0">
                <a:solidFill>
                  <a:schemeClr val="tx1"/>
                </a:solidFill>
                <a:latin typeface="Palatino Linotype"/>
                <a:cs typeface="Palatino Linotype"/>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A274AA7-B0F6-4D5A-963B-87ABD5D240AB}" type="datetime1">
              <a:rPr lang="sr-Cyrl-RS" smtClean="0"/>
              <a:t>15.06.2026.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39135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chemeClr val="tx1"/>
                </a:solidFill>
                <a:latin typeface="Palatino Linotype"/>
                <a:cs typeface="Palatino Linotype"/>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5919D7C-96E5-4BC9-A680-C856CD3BA3EE}" type="datetime1">
              <a:rPr lang="sr-Cyrl-RS" smtClean="0"/>
              <a:t>15.06.2026.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919563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chemeClr val="tx1"/>
                </a:solidFill>
                <a:latin typeface="Palatino Linotype"/>
                <a:cs typeface="Palatino Linotype"/>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BAF7585A-A734-4794-B794-4097C51791DC}" type="datetime1">
              <a:rPr lang="sr-Cyrl-RS" smtClean="0"/>
              <a:t>15.06.2026.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354647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chemeClr val="tx1"/>
                </a:solidFill>
                <a:latin typeface="Palatino Linotype"/>
                <a:cs typeface="Palatino Linotyp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B6CE88DA-DAE4-4AFE-AC29-4CCA8EE374FC}" type="datetime1">
              <a:rPr lang="sr-Cyrl-RS" smtClean="0"/>
              <a:t>15.06.2026.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612239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5019986-CD23-4F67-B87B-DFF713A0C94A}" type="datetime1">
              <a:rPr lang="sr-Cyrl-RS" smtClean="0"/>
              <a:t>15.06.2026.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6516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r-Cyrl-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7" name="Date Placeholder 6"/>
          <p:cNvSpPr>
            <a:spLocks noGrp="1"/>
          </p:cNvSpPr>
          <p:nvPr>
            <p:ph type="dt" sz="half" idx="10"/>
          </p:nvPr>
        </p:nvSpPr>
        <p:spPr/>
        <p:txBody>
          <a:bodyPr/>
          <a:lstStyle/>
          <a:p>
            <a:fld id="{2DBEB2A8-3E8E-462F-9D91-93D760AC8EFA}" type="datetime1">
              <a:rPr lang="sr-Cyrl-RS" smtClean="0"/>
              <a:t>15.06.2026.</a:t>
            </a:fld>
            <a:endParaRPr lang="sr-Cyrl-RS"/>
          </a:p>
        </p:txBody>
      </p:sp>
      <p:sp>
        <p:nvSpPr>
          <p:cNvPr id="8" name="Footer Placeholder 7"/>
          <p:cNvSpPr>
            <a:spLocks noGrp="1"/>
          </p:cNvSpPr>
          <p:nvPr>
            <p:ph type="ftr" sz="quarter" idx="11"/>
          </p:nvPr>
        </p:nvSpPr>
        <p:spPr/>
        <p:txBody>
          <a:bodyPr/>
          <a:lstStyle/>
          <a:p>
            <a:endParaRPr lang="sr-Cyrl-RS"/>
          </a:p>
        </p:txBody>
      </p:sp>
      <p:sp>
        <p:nvSpPr>
          <p:cNvPr id="9" name="Slide Number Placeholder 8"/>
          <p:cNvSpPr>
            <a:spLocks noGrp="1"/>
          </p:cNvSpPr>
          <p:nvPr>
            <p:ph type="sldNum" sz="quarter" idx="12"/>
          </p:nvPr>
        </p:nvSpPr>
        <p:spPr/>
        <p:txBody>
          <a:bodyPr/>
          <a:lstStyle/>
          <a:p>
            <a:fld id="{7DF9519C-9F4C-4E8A-BC95-7B6FC1F2AA57}" type="slidenum">
              <a:rPr lang="sr-Cyrl-RS" smtClean="0"/>
              <a:t>‹#›</a:t>
            </a:fld>
            <a:endParaRPr lang="sr-Cyrl-RS"/>
          </a:p>
        </p:txBody>
      </p:sp>
    </p:spTree>
    <p:extLst>
      <p:ext uri="{BB962C8B-B14F-4D97-AF65-F5344CB8AC3E}">
        <p14:creationId xmlns:p14="http://schemas.microsoft.com/office/powerpoint/2010/main" val="2346310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1617" y="4414684"/>
            <a:ext cx="10652964" cy="1120877"/>
          </a:xfrm>
          <a:noFill/>
          <a:effectLst>
            <a:outerShdw blurRad="50800" dist="38100" dir="2700000" algn="tl" rotWithShape="0">
              <a:prstClr val="black">
                <a:alpha val="40000"/>
              </a:prstClr>
            </a:outerShdw>
          </a:effectLst>
        </p:spPr>
        <p:txBody>
          <a:bodyPr>
            <a:normAutofit/>
          </a:bodyPr>
          <a:lstStyle>
            <a:lvl1pPr algn="ctr">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11452" y="5574903"/>
            <a:ext cx="10633977" cy="914388"/>
          </a:xfrm>
        </p:spPr>
        <p:txBody>
          <a:bodyPr>
            <a:normAutofit/>
          </a:bodyPr>
          <a:lstStyle>
            <a:lvl1pPr marL="0" indent="0" algn="ctr">
              <a:buNone/>
              <a:defRPr sz="3733" b="0" i="0">
                <a:solidFill>
                  <a:srgbClr val="00B0F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id="{1C3BD129-9EBF-4DC8-A6C3-D295B512E083}"/>
              </a:ext>
            </a:extLst>
          </p:cNvPr>
          <p:cNvSpPr>
            <a:spLocks noGrp="1"/>
          </p:cNvSpPr>
          <p:nvPr>
            <p:ph type="dt" sz="half" idx="10"/>
          </p:nvPr>
        </p:nvSpPr>
        <p:spPr/>
        <p:txBody>
          <a:bodyPr/>
          <a:lstStyle>
            <a:lvl1pPr>
              <a:defRPr/>
            </a:lvl1pPr>
          </a:lstStyle>
          <a:p>
            <a:pPr>
              <a:defRPr/>
            </a:pPr>
            <a:fld id="{63319A23-2678-4705-B8FD-76DC92DF1FB6}" type="datetime1">
              <a:rPr lang="sr-Cyrl-RS" smtClean="0"/>
              <a:t>15.06.2026.</a:t>
            </a:fld>
            <a:endParaRPr lang="en-US"/>
          </a:p>
        </p:txBody>
      </p:sp>
      <p:sp>
        <p:nvSpPr>
          <p:cNvPr id="5" name="Footer Placeholder 4">
            <a:extLst>
              <a:ext uri="{FF2B5EF4-FFF2-40B4-BE49-F238E27FC236}">
                <a16:creationId xmlns:a16="http://schemas.microsoft.com/office/drawing/2014/main" id="{D432BA0F-38B5-4B32-8BCE-E0AB7F891DF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0AED5F9-A822-46B3-8D1A-A4F5E439BE74}"/>
              </a:ext>
            </a:extLst>
          </p:cNvPr>
          <p:cNvSpPr>
            <a:spLocks noGrp="1"/>
          </p:cNvSpPr>
          <p:nvPr>
            <p:ph type="sldNum" sz="quarter" idx="12"/>
          </p:nvPr>
        </p:nvSpPr>
        <p:spPr/>
        <p:txBody>
          <a:bodyPr/>
          <a:lstStyle>
            <a:lvl1pPr>
              <a:defRPr/>
            </a:lvl1pPr>
          </a:lstStyle>
          <a:p>
            <a:fld id="{2C630C59-D042-4B0E-B00C-54DB4C845590}" type="slidenum">
              <a:rPr lang="en-US" altLang="en-US"/>
              <a:pPr/>
              <a:t>‹#›</a:t>
            </a:fld>
            <a:endParaRPr lang="en-US" altLang="en-US"/>
          </a:p>
        </p:txBody>
      </p:sp>
    </p:spTree>
    <p:extLst>
      <p:ext uri="{BB962C8B-B14F-4D97-AF65-F5344CB8AC3E}">
        <p14:creationId xmlns:p14="http://schemas.microsoft.com/office/powerpoint/2010/main" val="29790282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1115191"/>
            <a:ext cx="10994760" cy="1018035"/>
          </a:xfrm>
        </p:spPr>
        <p:txBody>
          <a:bodyPr>
            <a:normAutofit/>
          </a:bodyPr>
          <a:lstStyle>
            <a:lvl1pPr algn="ctr">
              <a:defRPr sz="48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569124" y="2163097"/>
            <a:ext cx="10994760" cy="3887379"/>
          </a:xfrm>
        </p:spPr>
        <p:txBody>
          <a:bodyPr/>
          <a:lstStyle>
            <a:lvl1pPr algn="ctr">
              <a:defRPr sz="3733">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48034E-ECE4-4D82-BE78-4A0E44F5D88B}"/>
              </a:ext>
            </a:extLst>
          </p:cNvPr>
          <p:cNvSpPr>
            <a:spLocks noGrp="1"/>
          </p:cNvSpPr>
          <p:nvPr>
            <p:ph type="dt" sz="half" idx="10"/>
          </p:nvPr>
        </p:nvSpPr>
        <p:spPr/>
        <p:txBody>
          <a:bodyPr/>
          <a:lstStyle>
            <a:lvl1pPr>
              <a:defRPr/>
            </a:lvl1pPr>
          </a:lstStyle>
          <a:p>
            <a:pPr>
              <a:defRPr/>
            </a:pPr>
            <a:fld id="{2030EC31-8C9D-4F4F-AF16-18E974CE2620}" type="datetime1">
              <a:rPr lang="sr-Cyrl-RS" smtClean="0"/>
              <a:t>15.06.2026.</a:t>
            </a:fld>
            <a:endParaRPr lang="en-US"/>
          </a:p>
        </p:txBody>
      </p:sp>
      <p:sp>
        <p:nvSpPr>
          <p:cNvPr id="5" name="Footer Placeholder 4">
            <a:extLst>
              <a:ext uri="{FF2B5EF4-FFF2-40B4-BE49-F238E27FC236}">
                <a16:creationId xmlns:a16="http://schemas.microsoft.com/office/drawing/2014/main" id="{76824498-6FD6-4F45-9BAD-BE42F3BB34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F0EE284-6C24-48D5-A85A-BF69729F27BA}"/>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C8DC161B-9E73-4844-B9E8-34FCEB23A4F8}" type="slidenum">
              <a:rPr lang="en-US" altLang="en-US" smtClean="0"/>
              <a:pPr/>
              <a:t>‹#›</a:t>
            </a:fld>
            <a:endParaRPr lang="en-US" altLang="en-US"/>
          </a:p>
        </p:txBody>
      </p:sp>
    </p:spTree>
    <p:extLst>
      <p:ext uri="{BB962C8B-B14F-4D97-AF65-F5344CB8AC3E}">
        <p14:creationId xmlns:p14="http://schemas.microsoft.com/office/powerpoint/2010/main" val="22610740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67334" y="620707"/>
            <a:ext cx="8615065" cy="967132"/>
          </a:xfrm>
        </p:spPr>
        <p:txBody>
          <a:bodyPr>
            <a:normAutofit/>
          </a:bodyPr>
          <a:lstStyle>
            <a:lvl1pPr algn="l">
              <a:defRPr sz="4800">
                <a:solidFill>
                  <a:srgbClr val="00B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967334" y="1638741"/>
            <a:ext cx="8615065" cy="4681415"/>
          </a:xfrm>
        </p:spPr>
        <p:txBody>
          <a:bodyPr/>
          <a:lstStyle>
            <a:lvl1pPr>
              <a:defRPr sz="3733">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E46E648-E1FA-46F7-A02D-9828C68DEB14}"/>
              </a:ext>
            </a:extLst>
          </p:cNvPr>
          <p:cNvSpPr>
            <a:spLocks noGrp="1"/>
          </p:cNvSpPr>
          <p:nvPr>
            <p:ph type="dt" sz="half" idx="10"/>
          </p:nvPr>
        </p:nvSpPr>
        <p:spPr/>
        <p:txBody>
          <a:bodyPr/>
          <a:lstStyle>
            <a:lvl1pPr>
              <a:defRPr/>
            </a:lvl1pPr>
          </a:lstStyle>
          <a:p>
            <a:pPr>
              <a:defRPr/>
            </a:pPr>
            <a:fld id="{D10D703A-F254-47C3-A144-75F34401C6E5}" type="datetime1">
              <a:rPr lang="sr-Cyrl-RS" smtClean="0"/>
              <a:t>15.06.2026.</a:t>
            </a:fld>
            <a:endParaRPr lang="en-US"/>
          </a:p>
        </p:txBody>
      </p:sp>
      <p:sp>
        <p:nvSpPr>
          <p:cNvPr id="5" name="Footer Placeholder 4">
            <a:extLst>
              <a:ext uri="{FF2B5EF4-FFF2-40B4-BE49-F238E27FC236}">
                <a16:creationId xmlns:a16="http://schemas.microsoft.com/office/drawing/2014/main" id="{501826CE-E822-44A0-9EC2-C74856F3F2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19072D-A6D8-4961-BC86-2C8EDB3FDD24}"/>
              </a:ext>
            </a:extLst>
          </p:cNvPr>
          <p:cNvSpPr>
            <a:spLocks noGrp="1"/>
          </p:cNvSpPr>
          <p:nvPr>
            <p:ph type="sldNum" sz="quarter" idx="12"/>
          </p:nvPr>
        </p:nvSpPr>
        <p:spPr/>
        <p:txBody>
          <a:bodyPr/>
          <a:lstStyle>
            <a:lvl1pPr>
              <a:defRPr/>
            </a:lvl1pPr>
          </a:lstStyle>
          <a:p>
            <a:fld id="{D12524A6-1E51-4601-93D7-4A2E0CC82E7F}" type="slidenum">
              <a:rPr lang="en-US" altLang="en-US"/>
              <a:pPr/>
              <a:t>‹#›</a:t>
            </a:fld>
            <a:endParaRPr lang="en-US" altLang="en-US"/>
          </a:p>
        </p:txBody>
      </p:sp>
    </p:spTree>
    <p:extLst>
      <p:ext uri="{BB962C8B-B14F-4D97-AF65-F5344CB8AC3E}">
        <p14:creationId xmlns:p14="http://schemas.microsoft.com/office/powerpoint/2010/main" val="7571656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DE0FB1-C523-40ED-8596-A9086B11135C}"/>
              </a:ext>
            </a:extLst>
          </p:cNvPr>
          <p:cNvSpPr>
            <a:spLocks noGrp="1"/>
          </p:cNvSpPr>
          <p:nvPr>
            <p:ph type="dt" sz="half" idx="10"/>
          </p:nvPr>
        </p:nvSpPr>
        <p:spPr/>
        <p:txBody>
          <a:bodyPr/>
          <a:lstStyle>
            <a:lvl1pPr>
              <a:defRPr/>
            </a:lvl1pPr>
          </a:lstStyle>
          <a:p>
            <a:pPr>
              <a:defRPr/>
            </a:pPr>
            <a:fld id="{283A7770-4296-4E64-A3C2-4AAC88FC9847}" type="datetime1">
              <a:rPr lang="sr-Cyrl-RS" smtClean="0"/>
              <a:t>15.06.2026.</a:t>
            </a:fld>
            <a:endParaRPr lang="en-US"/>
          </a:p>
        </p:txBody>
      </p:sp>
      <p:sp>
        <p:nvSpPr>
          <p:cNvPr id="5" name="Footer Placeholder 4">
            <a:extLst>
              <a:ext uri="{FF2B5EF4-FFF2-40B4-BE49-F238E27FC236}">
                <a16:creationId xmlns:a16="http://schemas.microsoft.com/office/drawing/2014/main" id="{3573A569-D0D4-475E-AED0-042AE31F7C6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ED7042-D43A-4573-A5D8-A7BAF4782853}"/>
              </a:ext>
            </a:extLst>
          </p:cNvPr>
          <p:cNvSpPr>
            <a:spLocks noGrp="1"/>
          </p:cNvSpPr>
          <p:nvPr>
            <p:ph type="sldNum" sz="quarter" idx="12"/>
          </p:nvPr>
        </p:nvSpPr>
        <p:spPr/>
        <p:txBody>
          <a:bodyPr/>
          <a:lstStyle>
            <a:lvl1pPr>
              <a:defRPr/>
            </a:lvl1pPr>
          </a:lstStyle>
          <a:p>
            <a:fld id="{BCFAB4F5-2256-4CEE-91FE-D0B51B7A442D}" type="slidenum">
              <a:rPr lang="en-US" altLang="en-US"/>
              <a:pPr/>
              <a:t>‹#›</a:t>
            </a:fld>
            <a:endParaRPr lang="en-US" altLang="en-US"/>
          </a:p>
        </p:txBody>
      </p:sp>
    </p:spTree>
    <p:extLst>
      <p:ext uri="{BB962C8B-B14F-4D97-AF65-F5344CB8AC3E}">
        <p14:creationId xmlns:p14="http://schemas.microsoft.com/office/powerpoint/2010/main" val="36273891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66C6525-C388-4E2E-9D7C-46FE1675D558}"/>
              </a:ext>
            </a:extLst>
          </p:cNvPr>
          <p:cNvSpPr>
            <a:spLocks noGrp="1"/>
          </p:cNvSpPr>
          <p:nvPr>
            <p:ph type="dt" sz="half" idx="10"/>
          </p:nvPr>
        </p:nvSpPr>
        <p:spPr/>
        <p:txBody>
          <a:bodyPr/>
          <a:lstStyle>
            <a:lvl1pPr>
              <a:defRPr/>
            </a:lvl1pPr>
          </a:lstStyle>
          <a:p>
            <a:pPr>
              <a:defRPr/>
            </a:pPr>
            <a:fld id="{3710D257-DADD-41E0-9B5A-29D4085D457F}" type="datetime1">
              <a:rPr lang="sr-Cyrl-RS" smtClean="0"/>
              <a:t>15.06.2026.</a:t>
            </a:fld>
            <a:endParaRPr lang="en-US"/>
          </a:p>
        </p:txBody>
      </p:sp>
      <p:sp>
        <p:nvSpPr>
          <p:cNvPr id="6" name="Footer Placeholder 4">
            <a:extLst>
              <a:ext uri="{FF2B5EF4-FFF2-40B4-BE49-F238E27FC236}">
                <a16:creationId xmlns:a16="http://schemas.microsoft.com/office/drawing/2014/main" id="{BDD99D18-CC83-4EDE-AC7C-7133749BAEE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0C2D402-0BA1-454B-8FB2-1384EBDED7F2}"/>
              </a:ext>
            </a:extLst>
          </p:cNvPr>
          <p:cNvSpPr>
            <a:spLocks noGrp="1"/>
          </p:cNvSpPr>
          <p:nvPr>
            <p:ph type="sldNum" sz="quarter" idx="12"/>
          </p:nvPr>
        </p:nvSpPr>
        <p:spPr/>
        <p:txBody>
          <a:bodyPr/>
          <a:lstStyle>
            <a:lvl1pPr>
              <a:defRPr/>
            </a:lvl1pPr>
          </a:lstStyle>
          <a:p>
            <a:fld id="{CA74BDA7-19B6-4BF9-AFDF-E536156B38BB}" type="slidenum">
              <a:rPr lang="en-US" altLang="en-US"/>
              <a:pPr/>
              <a:t>‹#›</a:t>
            </a:fld>
            <a:endParaRPr lang="en-US" altLang="en-US"/>
          </a:p>
        </p:txBody>
      </p:sp>
    </p:spTree>
    <p:extLst>
      <p:ext uri="{BB962C8B-B14F-4D97-AF65-F5344CB8AC3E}">
        <p14:creationId xmlns:p14="http://schemas.microsoft.com/office/powerpoint/2010/main" val="9429317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90" y="1129109"/>
            <a:ext cx="10791153" cy="1018033"/>
          </a:xfrm>
        </p:spPr>
        <p:txBody>
          <a:bodyPr>
            <a:normAutofit/>
          </a:bodyPr>
          <a:lstStyle>
            <a:lvl1pPr algn="ctr">
              <a:defRPr sz="48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715839" y="2305689"/>
            <a:ext cx="5386917" cy="639763"/>
          </a:xfrm>
        </p:spPr>
        <p:txBody>
          <a:bodyPr anchor="b"/>
          <a:lstStyle>
            <a:lvl1pPr marL="0" indent="0" algn="ctr">
              <a:buNone/>
              <a:defRPr sz="32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715839" y="2935552"/>
            <a:ext cx="5386917" cy="3035059"/>
          </a:xfrm>
        </p:spPr>
        <p:txBody>
          <a:bodyPr/>
          <a:lstStyle>
            <a:lvl1pPr algn="ctr">
              <a:defRPr sz="3200">
                <a:solidFill>
                  <a:schemeClr val="bg1"/>
                </a:solidFill>
              </a:defRPr>
            </a:lvl1pPr>
            <a:lvl2pPr algn="ctr">
              <a:defRPr sz="2667">
                <a:solidFill>
                  <a:schemeClr val="bg1"/>
                </a:solidFill>
              </a:defRPr>
            </a:lvl2pPr>
            <a:lvl3pPr algn="ctr">
              <a:defRPr sz="2400">
                <a:solidFill>
                  <a:schemeClr val="bg1"/>
                </a:solidFill>
              </a:defRPr>
            </a:lvl3pPr>
            <a:lvl4pPr algn="ctr">
              <a:defRPr sz="2133">
                <a:solidFill>
                  <a:schemeClr val="bg1"/>
                </a:solidFill>
              </a:defRPr>
            </a:lvl4pPr>
            <a:lvl5pPr algn="ctr">
              <a:defRPr sz="2133">
                <a:solidFill>
                  <a:schemeClr val="bg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96001" y="2305689"/>
            <a:ext cx="5389033" cy="639763"/>
          </a:xfrm>
        </p:spPr>
        <p:txBody>
          <a:bodyPr anchor="b"/>
          <a:lstStyle>
            <a:lvl1pPr marL="0" indent="0" algn="ctr">
              <a:buNone/>
              <a:defRPr sz="32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096001" y="2935552"/>
            <a:ext cx="5389033" cy="3035059"/>
          </a:xfrm>
        </p:spPr>
        <p:txBody>
          <a:bodyPr/>
          <a:lstStyle>
            <a:lvl1pPr algn="ctr">
              <a:defRPr sz="3200">
                <a:solidFill>
                  <a:schemeClr val="bg1"/>
                </a:solidFill>
              </a:defRPr>
            </a:lvl1pPr>
            <a:lvl2pPr algn="ctr">
              <a:defRPr sz="2667">
                <a:solidFill>
                  <a:schemeClr val="bg1"/>
                </a:solidFill>
              </a:defRPr>
            </a:lvl2pPr>
            <a:lvl3pPr algn="ctr">
              <a:defRPr sz="2400">
                <a:solidFill>
                  <a:schemeClr val="bg1"/>
                </a:solidFill>
              </a:defRPr>
            </a:lvl3pPr>
            <a:lvl4pPr algn="ctr">
              <a:defRPr sz="2133">
                <a:solidFill>
                  <a:schemeClr val="bg1"/>
                </a:solidFill>
              </a:defRPr>
            </a:lvl4pPr>
            <a:lvl5pPr algn="ctr">
              <a:defRPr sz="2133">
                <a:solidFill>
                  <a:schemeClr val="bg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CCE6A057-F3D4-4DD2-AF0D-A3B6EF369BA9}"/>
              </a:ext>
            </a:extLst>
          </p:cNvPr>
          <p:cNvSpPr>
            <a:spLocks noGrp="1"/>
          </p:cNvSpPr>
          <p:nvPr>
            <p:ph type="dt" sz="half" idx="10"/>
          </p:nvPr>
        </p:nvSpPr>
        <p:spPr/>
        <p:txBody>
          <a:bodyPr/>
          <a:lstStyle>
            <a:lvl1pPr>
              <a:defRPr/>
            </a:lvl1pPr>
          </a:lstStyle>
          <a:p>
            <a:pPr>
              <a:defRPr/>
            </a:pPr>
            <a:fld id="{FE5BEFF5-10D6-4671-8264-44E8CCFA313F}" type="datetime1">
              <a:rPr lang="sr-Cyrl-RS" smtClean="0"/>
              <a:t>15.06.2026.</a:t>
            </a:fld>
            <a:endParaRPr lang="en-US"/>
          </a:p>
        </p:txBody>
      </p:sp>
      <p:sp>
        <p:nvSpPr>
          <p:cNvPr id="8" name="Footer Placeholder 4">
            <a:extLst>
              <a:ext uri="{FF2B5EF4-FFF2-40B4-BE49-F238E27FC236}">
                <a16:creationId xmlns:a16="http://schemas.microsoft.com/office/drawing/2014/main" id="{3976C5B5-D11A-4943-9F95-6C513905FD2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2C2B5F2-B4BF-4053-B128-BF7BC32F72A5}"/>
              </a:ext>
            </a:extLst>
          </p:cNvPr>
          <p:cNvSpPr>
            <a:spLocks noGrp="1"/>
          </p:cNvSpPr>
          <p:nvPr>
            <p:ph type="sldNum" sz="quarter" idx="12"/>
          </p:nvPr>
        </p:nvSpPr>
        <p:spPr/>
        <p:txBody>
          <a:bodyPr/>
          <a:lstStyle>
            <a:lvl1pPr>
              <a:defRPr/>
            </a:lvl1pPr>
          </a:lstStyle>
          <a:p>
            <a:fld id="{589A72C7-3F60-466A-9642-4C0F1341D47F}" type="slidenum">
              <a:rPr lang="en-US" altLang="en-US"/>
              <a:pPr/>
              <a:t>‹#›</a:t>
            </a:fld>
            <a:endParaRPr lang="en-US" altLang="en-US"/>
          </a:p>
        </p:txBody>
      </p:sp>
    </p:spTree>
    <p:extLst>
      <p:ext uri="{BB962C8B-B14F-4D97-AF65-F5344CB8AC3E}">
        <p14:creationId xmlns:p14="http://schemas.microsoft.com/office/powerpoint/2010/main" val="22219471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6E461B4-BCE5-4653-83D9-3E6E91C63035}"/>
              </a:ext>
            </a:extLst>
          </p:cNvPr>
          <p:cNvSpPr>
            <a:spLocks noGrp="1"/>
          </p:cNvSpPr>
          <p:nvPr>
            <p:ph type="dt" sz="half" idx="10"/>
          </p:nvPr>
        </p:nvSpPr>
        <p:spPr/>
        <p:txBody>
          <a:bodyPr/>
          <a:lstStyle>
            <a:lvl1pPr>
              <a:defRPr/>
            </a:lvl1pPr>
          </a:lstStyle>
          <a:p>
            <a:pPr>
              <a:defRPr/>
            </a:pPr>
            <a:fld id="{DEA77167-AE8B-4320-9600-709E18C4CEEC}" type="datetime1">
              <a:rPr lang="sr-Cyrl-RS" smtClean="0"/>
              <a:t>15.06.2026.</a:t>
            </a:fld>
            <a:endParaRPr lang="en-US"/>
          </a:p>
        </p:txBody>
      </p:sp>
      <p:sp>
        <p:nvSpPr>
          <p:cNvPr id="4" name="Footer Placeholder 4">
            <a:extLst>
              <a:ext uri="{FF2B5EF4-FFF2-40B4-BE49-F238E27FC236}">
                <a16:creationId xmlns:a16="http://schemas.microsoft.com/office/drawing/2014/main" id="{2105443F-0848-4CF2-815C-E6874487119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2FD573E-2C43-4EE6-8827-207F5F9E31DC}"/>
              </a:ext>
            </a:extLst>
          </p:cNvPr>
          <p:cNvSpPr>
            <a:spLocks noGrp="1"/>
          </p:cNvSpPr>
          <p:nvPr>
            <p:ph type="sldNum" sz="quarter" idx="12"/>
          </p:nvPr>
        </p:nvSpPr>
        <p:spPr/>
        <p:txBody>
          <a:bodyPr/>
          <a:lstStyle>
            <a:lvl1pPr>
              <a:defRPr/>
            </a:lvl1pPr>
          </a:lstStyle>
          <a:p>
            <a:fld id="{A1F63837-D084-4860-B775-EFDF79098440}" type="slidenum">
              <a:rPr lang="en-US" altLang="en-US"/>
              <a:pPr/>
              <a:t>‹#›</a:t>
            </a:fld>
            <a:endParaRPr lang="en-US" altLang="en-US"/>
          </a:p>
        </p:txBody>
      </p:sp>
    </p:spTree>
    <p:extLst>
      <p:ext uri="{BB962C8B-B14F-4D97-AF65-F5344CB8AC3E}">
        <p14:creationId xmlns:p14="http://schemas.microsoft.com/office/powerpoint/2010/main" val="14089461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EC5893C-96F7-4E02-AD3D-3A1C8AFBAF27}"/>
              </a:ext>
            </a:extLst>
          </p:cNvPr>
          <p:cNvSpPr>
            <a:spLocks noGrp="1"/>
          </p:cNvSpPr>
          <p:nvPr>
            <p:ph type="dt" sz="half" idx="10"/>
          </p:nvPr>
        </p:nvSpPr>
        <p:spPr/>
        <p:txBody>
          <a:bodyPr/>
          <a:lstStyle>
            <a:lvl1pPr>
              <a:defRPr/>
            </a:lvl1pPr>
          </a:lstStyle>
          <a:p>
            <a:pPr>
              <a:defRPr/>
            </a:pPr>
            <a:fld id="{196BF080-5517-4884-87AF-8A5AB02D4566}" type="datetime1">
              <a:rPr lang="sr-Cyrl-RS" smtClean="0"/>
              <a:t>15.06.2026.</a:t>
            </a:fld>
            <a:endParaRPr lang="en-US"/>
          </a:p>
        </p:txBody>
      </p:sp>
      <p:sp>
        <p:nvSpPr>
          <p:cNvPr id="3" name="Footer Placeholder 4">
            <a:extLst>
              <a:ext uri="{FF2B5EF4-FFF2-40B4-BE49-F238E27FC236}">
                <a16:creationId xmlns:a16="http://schemas.microsoft.com/office/drawing/2014/main" id="{8713676D-FABB-4B88-9D26-C5AB0A41F11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B7DB8AB-4EDE-41C0-964A-4F10161AFE6E}"/>
              </a:ext>
            </a:extLst>
          </p:cNvPr>
          <p:cNvSpPr>
            <a:spLocks noGrp="1"/>
          </p:cNvSpPr>
          <p:nvPr>
            <p:ph type="sldNum" sz="quarter" idx="12"/>
          </p:nvPr>
        </p:nvSpPr>
        <p:spPr/>
        <p:txBody>
          <a:bodyPr/>
          <a:lstStyle>
            <a:lvl1pPr>
              <a:defRPr/>
            </a:lvl1pPr>
          </a:lstStyle>
          <a:p>
            <a:fld id="{19C327FF-F0C5-481D-B498-12AFF769836C}" type="slidenum">
              <a:rPr lang="en-US" altLang="en-US"/>
              <a:pPr/>
              <a:t>‹#›</a:t>
            </a:fld>
            <a:endParaRPr lang="en-US" altLang="en-US"/>
          </a:p>
        </p:txBody>
      </p:sp>
    </p:spTree>
    <p:extLst>
      <p:ext uri="{BB962C8B-B14F-4D97-AF65-F5344CB8AC3E}">
        <p14:creationId xmlns:p14="http://schemas.microsoft.com/office/powerpoint/2010/main" val="17639816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0B6E144C-5638-4192-ABED-32BA38B1E497}"/>
              </a:ext>
            </a:extLst>
          </p:cNvPr>
          <p:cNvSpPr>
            <a:spLocks noGrp="1"/>
          </p:cNvSpPr>
          <p:nvPr>
            <p:ph type="dt" sz="half" idx="10"/>
          </p:nvPr>
        </p:nvSpPr>
        <p:spPr/>
        <p:txBody>
          <a:bodyPr/>
          <a:lstStyle>
            <a:lvl1pPr>
              <a:defRPr/>
            </a:lvl1pPr>
          </a:lstStyle>
          <a:p>
            <a:pPr>
              <a:defRPr/>
            </a:pPr>
            <a:fld id="{9C678506-88B2-4FDE-B857-1F50B83B6956}" type="datetime1">
              <a:rPr lang="sr-Cyrl-RS" smtClean="0"/>
              <a:t>15.06.2026.</a:t>
            </a:fld>
            <a:endParaRPr lang="en-US"/>
          </a:p>
        </p:txBody>
      </p:sp>
      <p:sp>
        <p:nvSpPr>
          <p:cNvPr id="6" name="Footer Placeholder 4">
            <a:extLst>
              <a:ext uri="{FF2B5EF4-FFF2-40B4-BE49-F238E27FC236}">
                <a16:creationId xmlns:a16="http://schemas.microsoft.com/office/drawing/2014/main" id="{08C94E2F-4D7C-448D-BCE5-718447885EA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88F4FB1-CDC7-435F-903C-D73C6F77FA0C}"/>
              </a:ext>
            </a:extLst>
          </p:cNvPr>
          <p:cNvSpPr>
            <a:spLocks noGrp="1"/>
          </p:cNvSpPr>
          <p:nvPr>
            <p:ph type="sldNum" sz="quarter" idx="12"/>
          </p:nvPr>
        </p:nvSpPr>
        <p:spPr/>
        <p:txBody>
          <a:bodyPr/>
          <a:lstStyle>
            <a:lvl1pPr>
              <a:defRPr/>
            </a:lvl1pPr>
          </a:lstStyle>
          <a:p>
            <a:fld id="{CE29E60B-852D-4D89-B38C-7E1A961B15AF}" type="slidenum">
              <a:rPr lang="en-US" altLang="en-US"/>
              <a:pPr/>
              <a:t>‹#›</a:t>
            </a:fld>
            <a:endParaRPr lang="en-US" altLang="en-US"/>
          </a:p>
        </p:txBody>
      </p:sp>
    </p:spTree>
    <p:extLst>
      <p:ext uri="{BB962C8B-B14F-4D97-AF65-F5344CB8AC3E}">
        <p14:creationId xmlns:p14="http://schemas.microsoft.com/office/powerpoint/2010/main" val="31149577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A35C88E2-71F1-48A5-BC69-021FF2BCA3FE}"/>
              </a:ext>
            </a:extLst>
          </p:cNvPr>
          <p:cNvSpPr>
            <a:spLocks noGrp="1"/>
          </p:cNvSpPr>
          <p:nvPr>
            <p:ph type="dt" sz="half" idx="10"/>
          </p:nvPr>
        </p:nvSpPr>
        <p:spPr/>
        <p:txBody>
          <a:bodyPr/>
          <a:lstStyle>
            <a:lvl1pPr>
              <a:defRPr/>
            </a:lvl1pPr>
          </a:lstStyle>
          <a:p>
            <a:pPr>
              <a:defRPr/>
            </a:pPr>
            <a:fld id="{DB058467-8F26-47B3-9B97-37222252E54E}" type="datetime1">
              <a:rPr lang="sr-Cyrl-RS" smtClean="0"/>
              <a:t>15.06.2026.</a:t>
            </a:fld>
            <a:endParaRPr lang="en-US"/>
          </a:p>
        </p:txBody>
      </p:sp>
      <p:sp>
        <p:nvSpPr>
          <p:cNvPr id="6" name="Footer Placeholder 4">
            <a:extLst>
              <a:ext uri="{FF2B5EF4-FFF2-40B4-BE49-F238E27FC236}">
                <a16:creationId xmlns:a16="http://schemas.microsoft.com/office/drawing/2014/main" id="{311EBE93-F1DD-4190-AAA0-53452059A7B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08FBC9D-6BBC-4747-A7D0-521554D41414}"/>
              </a:ext>
            </a:extLst>
          </p:cNvPr>
          <p:cNvSpPr>
            <a:spLocks noGrp="1"/>
          </p:cNvSpPr>
          <p:nvPr>
            <p:ph type="sldNum" sz="quarter" idx="12"/>
          </p:nvPr>
        </p:nvSpPr>
        <p:spPr/>
        <p:txBody>
          <a:bodyPr/>
          <a:lstStyle>
            <a:lvl1pPr>
              <a:defRPr/>
            </a:lvl1pPr>
          </a:lstStyle>
          <a:p>
            <a:fld id="{734C3A7D-429C-45B5-855C-1E154145EBC0}" type="slidenum">
              <a:rPr lang="en-US" altLang="en-US"/>
              <a:pPr/>
              <a:t>‹#›</a:t>
            </a:fld>
            <a:endParaRPr lang="en-US" altLang="en-US"/>
          </a:p>
        </p:txBody>
      </p:sp>
    </p:spTree>
    <p:extLst>
      <p:ext uri="{BB962C8B-B14F-4D97-AF65-F5344CB8AC3E}">
        <p14:creationId xmlns:p14="http://schemas.microsoft.com/office/powerpoint/2010/main" val="186670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Cyrl-RS"/>
          </a:p>
        </p:txBody>
      </p:sp>
      <p:sp>
        <p:nvSpPr>
          <p:cNvPr id="3" name="Date Placeholder 2"/>
          <p:cNvSpPr>
            <a:spLocks noGrp="1"/>
          </p:cNvSpPr>
          <p:nvPr>
            <p:ph type="dt" sz="half" idx="10"/>
          </p:nvPr>
        </p:nvSpPr>
        <p:spPr/>
        <p:txBody>
          <a:bodyPr/>
          <a:lstStyle/>
          <a:p>
            <a:fld id="{14A153D7-4449-4CC8-93DD-BA8953D61677}" type="datetime1">
              <a:rPr lang="sr-Cyrl-RS" smtClean="0"/>
              <a:t>15.06.2026.</a:t>
            </a:fld>
            <a:endParaRPr lang="sr-Cyrl-RS"/>
          </a:p>
        </p:txBody>
      </p:sp>
      <p:sp>
        <p:nvSpPr>
          <p:cNvPr id="4" name="Footer Placeholder 3"/>
          <p:cNvSpPr>
            <a:spLocks noGrp="1"/>
          </p:cNvSpPr>
          <p:nvPr>
            <p:ph type="ftr" sz="quarter" idx="11"/>
          </p:nvPr>
        </p:nvSpPr>
        <p:spPr/>
        <p:txBody>
          <a:bodyPr/>
          <a:lstStyle/>
          <a:p>
            <a:endParaRPr lang="sr-Cyrl-RS"/>
          </a:p>
        </p:txBody>
      </p:sp>
      <p:sp>
        <p:nvSpPr>
          <p:cNvPr id="5" name="Slide Number Placeholder 4"/>
          <p:cNvSpPr>
            <a:spLocks noGrp="1"/>
          </p:cNvSpPr>
          <p:nvPr>
            <p:ph type="sldNum" sz="quarter" idx="12"/>
          </p:nvPr>
        </p:nvSpPr>
        <p:spPr/>
        <p:txBody>
          <a:bodyPr/>
          <a:lstStyle/>
          <a:p>
            <a:fld id="{7DF9519C-9F4C-4E8A-BC95-7B6FC1F2AA57}" type="slidenum">
              <a:rPr lang="sr-Cyrl-RS" smtClean="0"/>
              <a:t>‹#›</a:t>
            </a:fld>
            <a:endParaRPr lang="sr-Cyrl-RS"/>
          </a:p>
        </p:txBody>
      </p:sp>
    </p:spTree>
    <p:extLst>
      <p:ext uri="{BB962C8B-B14F-4D97-AF65-F5344CB8AC3E}">
        <p14:creationId xmlns:p14="http://schemas.microsoft.com/office/powerpoint/2010/main" val="17899244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EC178-1268-47DF-A261-5606F7864A48}"/>
              </a:ext>
            </a:extLst>
          </p:cNvPr>
          <p:cNvSpPr>
            <a:spLocks noGrp="1"/>
          </p:cNvSpPr>
          <p:nvPr>
            <p:ph type="dt" sz="half" idx="10"/>
          </p:nvPr>
        </p:nvSpPr>
        <p:spPr/>
        <p:txBody>
          <a:bodyPr/>
          <a:lstStyle>
            <a:lvl1pPr>
              <a:defRPr/>
            </a:lvl1pPr>
          </a:lstStyle>
          <a:p>
            <a:pPr>
              <a:defRPr/>
            </a:pPr>
            <a:fld id="{57BAB990-2757-4C1F-9EEE-2137CFB107E7}" type="datetime1">
              <a:rPr lang="sr-Cyrl-RS" smtClean="0"/>
              <a:t>15.06.2026.</a:t>
            </a:fld>
            <a:endParaRPr lang="en-US"/>
          </a:p>
        </p:txBody>
      </p:sp>
      <p:sp>
        <p:nvSpPr>
          <p:cNvPr id="5" name="Footer Placeholder 4">
            <a:extLst>
              <a:ext uri="{FF2B5EF4-FFF2-40B4-BE49-F238E27FC236}">
                <a16:creationId xmlns:a16="http://schemas.microsoft.com/office/drawing/2014/main" id="{7537D1F6-CB0F-410C-924C-C130C90AF18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AAB32D5-2A9D-46FC-A35B-180A9B2FF3E8}"/>
              </a:ext>
            </a:extLst>
          </p:cNvPr>
          <p:cNvSpPr>
            <a:spLocks noGrp="1"/>
          </p:cNvSpPr>
          <p:nvPr>
            <p:ph type="sldNum" sz="quarter" idx="12"/>
          </p:nvPr>
        </p:nvSpPr>
        <p:spPr/>
        <p:txBody>
          <a:bodyPr/>
          <a:lstStyle>
            <a:lvl1pPr>
              <a:defRPr/>
            </a:lvl1pPr>
          </a:lstStyle>
          <a:p>
            <a:fld id="{862AD8FC-8646-4529-B370-829951553111}" type="slidenum">
              <a:rPr lang="en-US" altLang="en-US"/>
              <a:pPr/>
              <a:t>‹#›</a:t>
            </a:fld>
            <a:endParaRPr lang="en-US" altLang="en-US"/>
          </a:p>
        </p:txBody>
      </p:sp>
    </p:spTree>
    <p:extLst>
      <p:ext uri="{BB962C8B-B14F-4D97-AF65-F5344CB8AC3E}">
        <p14:creationId xmlns:p14="http://schemas.microsoft.com/office/powerpoint/2010/main" val="5959847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E:\websites\free-power-point-templates\2012\logos.png">
            <a:extLst>
              <a:ext uri="{FF2B5EF4-FFF2-40B4-BE49-F238E27FC236}">
                <a16:creationId xmlns:a16="http://schemas.microsoft.com/office/drawing/2014/main" id="{6D1368A1-956B-4BB3-AD25-6751926C84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77885" y="3100917"/>
            <a:ext cx="1951567" cy="70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B40924E-6119-40C4-B013-344FBB6EFD0E}"/>
              </a:ext>
            </a:extLst>
          </p:cNvPr>
          <p:cNvSpPr>
            <a:spLocks noGrp="1"/>
          </p:cNvSpPr>
          <p:nvPr>
            <p:ph type="dt" sz="half" idx="10"/>
          </p:nvPr>
        </p:nvSpPr>
        <p:spPr/>
        <p:txBody>
          <a:bodyPr/>
          <a:lstStyle>
            <a:lvl1pPr>
              <a:defRPr/>
            </a:lvl1pPr>
          </a:lstStyle>
          <a:p>
            <a:pPr>
              <a:defRPr/>
            </a:pPr>
            <a:fld id="{96A7E4E8-307A-4A32-B078-E611DE86E7C9}" type="datetime1">
              <a:rPr lang="sr-Cyrl-RS" smtClean="0"/>
              <a:t>15.06.2026.</a:t>
            </a:fld>
            <a:endParaRPr lang="en-US"/>
          </a:p>
        </p:txBody>
      </p:sp>
      <p:sp>
        <p:nvSpPr>
          <p:cNvPr id="6" name="Footer Placeholder 4">
            <a:extLst>
              <a:ext uri="{FF2B5EF4-FFF2-40B4-BE49-F238E27FC236}">
                <a16:creationId xmlns:a16="http://schemas.microsoft.com/office/drawing/2014/main" id="{67DD2092-8152-417E-AD28-278D1B1E892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48AB494-1084-4B83-B24F-6FB1D5DB34C0}"/>
              </a:ext>
            </a:extLst>
          </p:cNvPr>
          <p:cNvSpPr>
            <a:spLocks noGrp="1"/>
          </p:cNvSpPr>
          <p:nvPr>
            <p:ph type="sldNum" sz="quarter" idx="12"/>
          </p:nvPr>
        </p:nvSpPr>
        <p:spPr/>
        <p:txBody>
          <a:bodyPr/>
          <a:lstStyle>
            <a:lvl1pPr>
              <a:defRPr/>
            </a:lvl1pPr>
          </a:lstStyle>
          <a:p>
            <a:fld id="{F8951A99-479D-4B26-93BA-5D456500EB12}" type="slidenum">
              <a:rPr lang="en-US" altLang="en-US"/>
              <a:pPr/>
              <a:t>‹#›</a:t>
            </a:fld>
            <a:endParaRPr lang="en-US" altLang="en-US"/>
          </a:p>
        </p:txBody>
      </p:sp>
    </p:spTree>
    <p:extLst>
      <p:ext uri="{BB962C8B-B14F-4D97-AF65-F5344CB8AC3E}">
        <p14:creationId xmlns:p14="http://schemas.microsoft.com/office/powerpoint/2010/main" val="2196874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C3817F-84F3-49E7-8541-E29255072531}" type="datetime1">
              <a:rPr lang="sr-Cyrl-RS" smtClean="0"/>
              <a:t>15.06.2026.</a:t>
            </a:fld>
            <a:endParaRPr lang="sr-Cyrl-RS"/>
          </a:p>
        </p:txBody>
      </p:sp>
      <p:sp>
        <p:nvSpPr>
          <p:cNvPr id="3" name="Footer Placeholder 2"/>
          <p:cNvSpPr>
            <a:spLocks noGrp="1"/>
          </p:cNvSpPr>
          <p:nvPr>
            <p:ph type="ftr" sz="quarter" idx="11"/>
          </p:nvPr>
        </p:nvSpPr>
        <p:spPr/>
        <p:txBody>
          <a:bodyPr/>
          <a:lstStyle/>
          <a:p>
            <a:endParaRPr lang="sr-Cyrl-RS"/>
          </a:p>
        </p:txBody>
      </p:sp>
      <p:sp>
        <p:nvSpPr>
          <p:cNvPr id="4" name="Slide Number Placeholder 3"/>
          <p:cNvSpPr>
            <a:spLocks noGrp="1"/>
          </p:cNvSpPr>
          <p:nvPr>
            <p:ph type="sldNum" sz="quarter" idx="12"/>
          </p:nvPr>
        </p:nvSpPr>
        <p:spPr/>
        <p:txBody>
          <a:bodyPr/>
          <a:lstStyle/>
          <a:p>
            <a:fld id="{7DF9519C-9F4C-4E8A-BC95-7B6FC1F2AA57}" type="slidenum">
              <a:rPr lang="sr-Cyrl-RS" smtClean="0"/>
              <a:t>‹#›</a:t>
            </a:fld>
            <a:endParaRPr lang="sr-Cyrl-RS"/>
          </a:p>
        </p:txBody>
      </p:sp>
    </p:spTree>
    <p:extLst>
      <p:ext uri="{BB962C8B-B14F-4D97-AF65-F5344CB8AC3E}">
        <p14:creationId xmlns:p14="http://schemas.microsoft.com/office/powerpoint/2010/main" val="2625243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Cyrl-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3D802D-22C5-4D42-A518-BE5F3870AD5A}" type="datetime1">
              <a:rPr lang="sr-Cyrl-RS" smtClean="0"/>
              <a:t>15.06.2026.</a:t>
            </a:fld>
            <a:endParaRPr lang="sr-Cyrl-RS"/>
          </a:p>
        </p:txBody>
      </p:sp>
      <p:sp>
        <p:nvSpPr>
          <p:cNvPr id="6" name="Footer Placeholder 5"/>
          <p:cNvSpPr>
            <a:spLocks noGrp="1"/>
          </p:cNvSpPr>
          <p:nvPr>
            <p:ph type="ftr" sz="quarter" idx="11"/>
          </p:nvPr>
        </p:nvSpPr>
        <p:spPr/>
        <p:txBody>
          <a:bodyPr/>
          <a:lstStyle/>
          <a:p>
            <a:endParaRPr lang="sr-Cyrl-RS"/>
          </a:p>
        </p:txBody>
      </p:sp>
      <p:sp>
        <p:nvSpPr>
          <p:cNvPr id="7" name="Slide Number Placeholder 6"/>
          <p:cNvSpPr>
            <a:spLocks noGrp="1"/>
          </p:cNvSpPr>
          <p:nvPr>
            <p:ph type="sldNum" sz="quarter" idx="12"/>
          </p:nvPr>
        </p:nvSpPr>
        <p:spPr/>
        <p:txBody>
          <a:bodyPr/>
          <a:lstStyle/>
          <a:p>
            <a:fld id="{7DF9519C-9F4C-4E8A-BC95-7B6FC1F2AA57}" type="slidenum">
              <a:rPr lang="sr-Cyrl-RS" smtClean="0"/>
              <a:t>‹#›</a:t>
            </a:fld>
            <a:endParaRPr lang="sr-Cyrl-RS"/>
          </a:p>
        </p:txBody>
      </p:sp>
    </p:spTree>
    <p:extLst>
      <p:ext uri="{BB962C8B-B14F-4D97-AF65-F5344CB8AC3E}">
        <p14:creationId xmlns:p14="http://schemas.microsoft.com/office/powerpoint/2010/main" val="296183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Cyrl-R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Cyrl-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26AAC1-8ECC-4F29-AED6-68805372C056}" type="datetime1">
              <a:rPr lang="sr-Cyrl-RS" smtClean="0"/>
              <a:t>15.06.2026.</a:t>
            </a:fld>
            <a:endParaRPr lang="sr-Cyrl-RS"/>
          </a:p>
        </p:txBody>
      </p:sp>
      <p:sp>
        <p:nvSpPr>
          <p:cNvPr id="6" name="Footer Placeholder 5"/>
          <p:cNvSpPr>
            <a:spLocks noGrp="1"/>
          </p:cNvSpPr>
          <p:nvPr>
            <p:ph type="ftr" sz="quarter" idx="11"/>
          </p:nvPr>
        </p:nvSpPr>
        <p:spPr/>
        <p:txBody>
          <a:bodyPr/>
          <a:lstStyle/>
          <a:p>
            <a:endParaRPr lang="sr-Cyrl-RS"/>
          </a:p>
        </p:txBody>
      </p:sp>
      <p:sp>
        <p:nvSpPr>
          <p:cNvPr id="7" name="Slide Number Placeholder 6"/>
          <p:cNvSpPr>
            <a:spLocks noGrp="1"/>
          </p:cNvSpPr>
          <p:nvPr>
            <p:ph type="sldNum" sz="quarter" idx="12"/>
          </p:nvPr>
        </p:nvSpPr>
        <p:spPr/>
        <p:txBody>
          <a:bodyPr/>
          <a:lstStyle/>
          <a:p>
            <a:fld id="{7DF9519C-9F4C-4E8A-BC95-7B6FC1F2AA57}" type="slidenum">
              <a:rPr lang="sr-Cyrl-RS" smtClean="0"/>
              <a:t>‹#›</a:t>
            </a:fld>
            <a:endParaRPr lang="sr-Cyrl-RS"/>
          </a:p>
        </p:txBody>
      </p:sp>
    </p:spTree>
    <p:extLst>
      <p:ext uri="{BB962C8B-B14F-4D97-AF65-F5344CB8AC3E}">
        <p14:creationId xmlns:p14="http://schemas.microsoft.com/office/powerpoint/2010/main" val="316371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5.jp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5.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6.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3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Cyrl-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8A0D2-5E28-4096-ADF1-0F4ECFB73566}" type="datetime1">
              <a:rPr lang="sr-Cyrl-RS" smtClean="0"/>
              <a:t>15.06.2026.</a:t>
            </a:fld>
            <a:endParaRPr lang="sr-Cyrl-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Cyrl-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9519C-9F4C-4E8A-BC95-7B6FC1F2AA57}" type="slidenum">
              <a:rPr lang="sr-Cyrl-RS" smtClean="0"/>
              <a:t>‹#›</a:t>
            </a:fld>
            <a:endParaRPr lang="sr-Cyrl-RS"/>
          </a:p>
        </p:txBody>
      </p:sp>
    </p:spTree>
    <p:extLst>
      <p:ext uri="{BB962C8B-B14F-4D97-AF65-F5344CB8AC3E}">
        <p14:creationId xmlns:p14="http://schemas.microsoft.com/office/powerpoint/2010/main" val="3307591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Cyrl-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FE5E2-BA10-4956-805E-F7E416CA33D5}" type="datetime1">
              <a:rPr lang="sr-Cyrl-RS" smtClean="0"/>
              <a:t>15.06.2026.</a:t>
            </a:fld>
            <a:endParaRPr lang="sr-Cyrl-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Cyrl-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B3E8F-2F63-4D6A-8FE4-4BB6D764C1C4}" type="slidenum">
              <a:rPr lang="sr-Cyrl-RS" smtClean="0"/>
              <a:t>‹#›</a:t>
            </a:fld>
            <a:endParaRPr lang="sr-Cyrl-RS"/>
          </a:p>
        </p:txBody>
      </p:sp>
    </p:spTree>
    <p:extLst>
      <p:ext uri="{BB962C8B-B14F-4D97-AF65-F5344CB8AC3E}">
        <p14:creationId xmlns:p14="http://schemas.microsoft.com/office/powerpoint/2010/main" val="894460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2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Cyrl-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DBABFF-13CC-4AC3-B7DD-E2AAE924361C}" type="datetime1">
              <a:rPr lang="sr-Cyrl-RS" smtClean="0"/>
              <a:t>15.06.2026.</a:t>
            </a:fld>
            <a:endParaRPr lang="sr-Cyrl-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Cyrl-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F4A6C-391C-478C-9A60-4B3F66AA9F8F}" type="slidenum">
              <a:rPr lang="sr-Cyrl-RS" smtClean="0"/>
              <a:t>‹#›</a:t>
            </a:fld>
            <a:endParaRPr lang="sr-Cyrl-RS"/>
          </a:p>
        </p:txBody>
      </p:sp>
    </p:spTree>
    <p:extLst>
      <p:ext uri="{BB962C8B-B14F-4D97-AF65-F5344CB8AC3E}">
        <p14:creationId xmlns:p14="http://schemas.microsoft.com/office/powerpoint/2010/main" val="4611111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Cyrl-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1881A-678B-487D-8C30-0962BA58ABC3}" type="datetime1">
              <a:rPr lang="sr-Cyrl-RS" smtClean="0"/>
              <a:t>15.06.2026.</a:t>
            </a:fld>
            <a:endParaRPr lang="sr-Cyrl-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Cyrl-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43D59-3645-4B15-8D90-65ADDB21D4C6}" type="slidenum">
              <a:rPr lang="sr-Cyrl-RS" smtClean="0"/>
              <a:t>‹#›</a:t>
            </a:fld>
            <a:endParaRPr lang="sr-Cyrl-RS"/>
          </a:p>
        </p:txBody>
      </p:sp>
    </p:spTree>
    <p:extLst>
      <p:ext uri="{BB962C8B-B14F-4D97-AF65-F5344CB8AC3E}">
        <p14:creationId xmlns:p14="http://schemas.microsoft.com/office/powerpoint/2010/main" val="39237118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2071890" y="1300271"/>
            <a:ext cx="8219432" cy="5492836"/>
          </a:xfrm>
          <a:prstGeom prst="rect">
            <a:avLst/>
          </a:prstGeom>
        </p:spPr>
      </p:pic>
      <p:sp>
        <p:nvSpPr>
          <p:cNvPr id="2" name="Holder 2"/>
          <p:cNvSpPr>
            <a:spLocks noGrp="1"/>
          </p:cNvSpPr>
          <p:nvPr>
            <p:ph type="title"/>
          </p:nvPr>
        </p:nvSpPr>
        <p:spPr>
          <a:xfrm>
            <a:off x="1939239" y="228930"/>
            <a:ext cx="8313521" cy="1122680"/>
          </a:xfrm>
          <a:prstGeom prst="rect">
            <a:avLst/>
          </a:prstGeom>
        </p:spPr>
        <p:txBody>
          <a:bodyPr wrap="square" lIns="0" tIns="0" rIns="0" bIns="0">
            <a:spAutoFit/>
          </a:bodyPr>
          <a:lstStyle>
            <a:lvl1pPr>
              <a:defRPr sz="7200" b="0" i="0">
                <a:solidFill>
                  <a:schemeClr val="tx1"/>
                </a:solidFill>
                <a:latin typeface="Palatino Linotype"/>
                <a:cs typeface="Palatino Linotype"/>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E669ABAA-2F6B-47D8-AB5D-98C0230A48D1}" type="datetime1">
              <a:rPr lang="sr-Cyrl-RS" smtClean="0"/>
              <a:t>15.06.2026.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0947711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F2B1FE8-3D02-411A-A74D-5CE75BBE4676}"/>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0BADEB1-44DA-40B5-9C87-581F6815CCB0}"/>
              </a:ext>
            </a:extLst>
          </p:cNvPr>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D3B8B2B-5901-4263-AB55-3A5BBC009734}"/>
              </a:ext>
            </a:extLst>
          </p:cNvPr>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fontAlgn="auto">
              <a:spcBef>
                <a:spcPts val="0"/>
              </a:spcBef>
              <a:spcAft>
                <a:spcPts val="0"/>
              </a:spcAft>
              <a:defRPr sz="1600">
                <a:solidFill>
                  <a:schemeClr val="tx1">
                    <a:tint val="75000"/>
                  </a:schemeClr>
                </a:solidFill>
                <a:latin typeface="+mn-lt"/>
                <a:cs typeface="+mn-cs"/>
              </a:defRPr>
            </a:lvl1pPr>
          </a:lstStyle>
          <a:p>
            <a:pPr>
              <a:defRPr/>
            </a:pPr>
            <a:fld id="{883F6B0E-1AC0-485E-9D18-19A2367C3DDA}" type="datetime1">
              <a:rPr lang="sr-Cyrl-RS" smtClean="0"/>
              <a:t>15.06.2026.</a:t>
            </a:fld>
            <a:endParaRPr lang="en-US"/>
          </a:p>
        </p:txBody>
      </p:sp>
      <p:sp>
        <p:nvSpPr>
          <p:cNvPr id="5" name="Footer Placeholder 4">
            <a:extLst>
              <a:ext uri="{FF2B5EF4-FFF2-40B4-BE49-F238E27FC236}">
                <a16:creationId xmlns:a16="http://schemas.microsoft.com/office/drawing/2014/main" id="{4F4C4D47-751A-46EC-AB97-33CEAD04754D}"/>
              </a:ext>
            </a:extLst>
          </p:cNvPr>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A201EB8-D125-4969-A5E1-E16B8AA08659}"/>
              </a:ext>
            </a:extLst>
          </p:cNvPr>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latin typeface="Calibri" panose="020F0502020204030204" pitchFamily="34" charset="0"/>
              </a:defRPr>
            </a:lvl1pPr>
          </a:lstStyle>
          <a:p>
            <a:fld id="{B549ACD4-E0CC-4E47-813D-77A1D5B97E5B}" type="slidenum">
              <a:rPr lang="en-US" altLang="en-US"/>
              <a:pPr/>
              <a:t>‹#›</a:t>
            </a:fld>
            <a:endParaRPr lang="en-US" altLang="en-US"/>
          </a:p>
        </p:txBody>
      </p:sp>
      <p:sp>
        <p:nvSpPr>
          <p:cNvPr id="7" name="TextBox 6">
            <a:extLst>
              <a:ext uri="{FF2B5EF4-FFF2-40B4-BE49-F238E27FC236}">
                <a16:creationId xmlns:a16="http://schemas.microsoft.com/office/drawing/2014/main" id="{5FD356AE-01A4-4888-B23C-2899F5E129CC}"/>
              </a:ext>
            </a:extLst>
          </p:cNvPr>
          <p:cNvSpPr txBox="1"/>
          <p:nvPr userDrawn="1"/>
        </p:nvSpPr>
        <p:spPr>
          <a:xfrm>
            <a:off x="-12700" y="6951134"/>
            <a:ext cx="11186584" cy="666977"/>
          </a:xfrm>
          <a:prstGeom prst="rect">
            <a:avLst/>
          </a:prstGeom>
          <a:noFill/>
        </p:spPr>
        <p:txBody>
          <a:bodyPr>
            <a:spAutoFit/>
          </a:bodyPr>
          <a:lstStyle/>
          <a:p>
            <a:pPr fontAlgn="auto">
              <a:spcBef>
                <a:spcPts val="0"/>
              </a:spcBef>
              <a:spcAft>
                <a:spcPts val="0"/>
              </a:spcAft>
              <a:defRPr/>
            </a:pPr>
            <a:r>
              <a:rPr lang="en-US" sz="1867" dirty="0">
                <a:solidFill>
                  <a:schemeClr val="bg1">
                    <a:lumMod val="65000"/>
                  </a:schemeClr>
                </a:solidFill>
                <a:latin typeface="+mn-lt"/>
                <a:cs typeface="+mn-cs"/>
              </a:rPr>
              <a:t>This presentation uses a free template provided by FPPT.com</a:t>
            </a:r>
          </a:p>
          <a:p>
            <a:pPr fontAlgn="auto">
              <a:spcBef>
                <a:spcPts val="0"/>
              </a:spcBef>
              <a:spcAft>
                <a:spcPts val="0"/>
              </a:spcAft>
              <a:defRPr/>
            </a:pPr>
            <a:r>
              <a:rPr lang="en-US" sz="1867" dirty="0">
                <a:solidFill>
                  <a:schemeClr val="bg1">
                    <a:lumMod val="65000"/>
                  </a:schemeClr>
                </a:solidFill>
                <a:latin typeface="+mn-lt"/>
                <a:cs typeface="+mn-cs"/>
              </a:rPr>
              <a:t>www.free-power-point-templates.com</a:t>
            </a:r>
          </a:p>
        </p:txBody>
      </p:sp>
    </p:spTree>
    <p:extLst>
      <p:ext uri="{BB962C8B-B14F-4D97-AF65-F5344CB8AC3E}">
        <p14:creationId xmlns:p14="http://schemas.microsoft.com/office/powerpoint/2010/main" val="3545598936"/>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1.xml"/></Relationships>
</file>

<file path=ppt/slides/_rels/slide1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7.xml"/></Relationships>
</file>

<file path=ppt/slides/_rels/slide1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jpeg"/><Relationship Id="rId1" Type="http://schemas.openxmlformats.org/officeDocument/2006/relationships/slideLayout" Target="../slideLayouts/slideLayout51.xml"/><Relationship Id="rId5" Type="http://schemas.openxmlformats.org/officeDocument/2006/relationships/image" Target="../media/image32.png"/><Relationship Id="rId4" Type="http://schemas.openxmlformats.org/officeDocument/2006/relationships/image" Target="../media/image31.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1.xml"/></Relationships>
</file>

<file path=ppt/slides/_rels/slide1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1.xml"/></Relationships>
</file>

<file path=ppt/slides/_rels/slide1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7.xml"/></Relationships>
</file>

<file path=ppt/slides/_rels/slide1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7.xml"/></Relationships>
</file>

<file path=ppt/slides/_rels/slide1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1.xml"/></Relationships>
</file>

<file path=ppt/slides/_rels/slide123.xml.rels><?xml version="1.0" encoding="UTF-8" standalone="yes"?>
<Relationships xmlns="http://schemas.openxmlformats.org/package/2006/relationships"><Relationship Id="rId2" Type="http://schemas.openxmlformats.org/officeDocument/2006/relationships/hyperlink" Target="mailto:dragan.milic@polj.edu.rs" TargetMode="Externa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5.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1.xml"/></Relationships>
</file>

<file path=ppt/slides/_rels/slide8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1.xml"/></Relationships>
</file>

<file path=ppt/slides/_rels/slide9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1.xml"/></Relationships>
</file>

<file path=ppt/slides/_rels/slide9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D950F-2C62-433A-8998-2DD9C8A20450}"/>
              </a:ext>
            </a:extLst>
          </p:cNvPr>
          <p:cNvSpPr>
            <a:spLocks noGrp="1"/>
          </p:cNvSpPr>
          <p:nvPr>
            <p:ph type="ctrTitle"/>
          </p:nvPr>
        </p:nvSpPr>
        <p:spPr>
          <a:xfrm>
            <a:off x="2403376" y="478215"/>
            <a:ext cx="7670308" cy="1602406"/>
          </a:xfrm>
        </p:spPr>
        <p:txBody>
          <a:bodyPr>
            <a:noAutofit/>
          </a:bodyPr>
          <a:lstStyle/>
          <a:p>
            <a:pPr algn="ctr"/>
            <a:r>
              <a:rPr lang="sr-Latn-RS" sz="3600" dirty="0">
                <a:solidFill>
                  <a:srgbClr val="4A765E"/>
                </a:solidFill>
                <a:latin typeface="Times New Roman" panose="02020603050405020304" pitchFamily="18" charset="0"/>
                <a:cs typeface="Times New Roman" panose="02020603050405020304" pitchFamily="18" charset="0"/>
              </a:rPr>
              <a:t>POLJOPRIVREDNI FAKULTET</a:t>
            </a:r>
            <a:br>
              <a:rPr lang="sr-Latn-RS" sz="3600" dirty="0">
                <a:solidFill>
                  <a:srgbClr val="4A765E"/>
                </a:solidFill>
                <a:latin typeface="Times New Roman" panose="02020603050405020304" pitchFamily="18" charset="0"/>
                <a:cs typeface="Times New Roman" panose="02020603050405020304" pitchFamily="18" charset="0"/>
              </a:rPr>
            </a:br>
            <a:r>
              <a:rPr lang="sr-Latn-RS" sz="2800" dirty="0">
                <a:solidFill>
                  <a:srgbClr val="4A765E"/>
                </a:solidFill>
                <a:latin typeface="Times New Roman" panose="02020603050405020304" pitchFamily="18" charset="0"/>
                <a:cs typeface="Times New Roman" panose="02020603050405020304" pitchFamily="18" charset="0"/>
              </a:rPr>
              <a:t>Departman za ekonomiku poljoprivrede i sociologiju sela</a:t>
            </a:r>
          </a:p>
        </p:txBody>
      </p:sp>
      <p:sp>
        <p:nvSpPr>
          <p:cNvPr id="3" name="Subtitle 2">
            <a:extLst>
              <a:ext uri="{FF2B5EF4-FFF2-40B4-BE49-F238E27FC236}">
                <a16:creationId xmlns:a16="http://schemas.microsoft.com/office/drawing/2014/main" id="{F67EEB8C-964B-427D-95AF-AA56CC483B0B}"/>
              </a:ext>
            </a:extLst>
          </p:cNvPr>
          <p:cNvSpPr>
            <a:spLocks noGrp="1"/>
          </p:cNvSpPr>
          <p:nvPr>
            <p:ph type="subTitle" idx="1"/>
          </p:nvPr>
        </p:nvSpPr>
        <p:spPr>
          <a:xfrm>
            <a:off x="2026023" y="2939981"/>
            <a:ext cx="8139953" cy="1126283"/>
          </a:xfrm>
        </p:spPr>
        <p:txBody>
          <a:bodyPr>
            <a:normAutofit/>
          </a:bodyPr>
          <a:lstStyle/>
          <a:p>
            <a:r>
              <a:rPr lang="sr-Latn-RS" sz="2400" dirty="0">
                <a:solidFill>
                  <a:srgbClr val="4A765E"/>
                </a:solidFill>
                <a:latin typeface="Times New Roman" panose="02020603050405020304" pitchFamily="18" charset="0"/>
                <a:cs typeface="Times New Roman" panose="02020603050405020304" pitchFamily="18" charset="0"/>
              </a:rPr>
              <a:t>Predavanja iz Ekonomike vodoprivrede</a:t>
            </a:r>
          </a:p>
        </p:txBody>
      </p:sp>
      <p:pic>
        <p:nvPicPr>
          <p:cNvPr id="5" name="Picture 4">
            <a:extLst>
              <a:ext uri="{FF2B5EF4-FFF2-40B4-BE49-F238E27FC236}">
                <a16:creationId xmlns:a16="http://schemas.microsoft.com/office/drawing/2014/main" id="{89B20062-4331-464C-9D4E-A054F10377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1982" b="18243"/>
          <a:stretch/>
        </p:blipFill>
        <p:spPr>
          <a:xfrm>
            <a:off x="525263" y="611510"/>
            <a:ext cx="1975282" cy="1377087"/>
          </a:xfrm>
          <a:prstGeom prst="rect">
            <a:avLst/>
          </a:prstGeom>
          <a:ln>
            <a:noFill/>
          </a:ln>
          <a:effectLst>
            <a:softEdge rad="112500"/>
          </a:effectLst>
        </p:spPr>
      </p:pic>
      <p:pic>
        <p:nvPicPr>
          <p:cNvPr id="7" name="Picture 6">
            <a:extLst>
              <a:ext uri="{FF2B5EF4-FFF2-40B4-BE49-F238E27FC236}">
                <a16:creationId xmlns:a16="http://schemas.microsoft.com/office/drawing/2014/main" id="{492FD5C5-8C34-455E-8FDA-C19E37200E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61" t="10096" r="10604" b="10292"/>
          <a:stretch/>
        </p:blipFill>
        <p:spPr>
          <a:xfrm>
            <a:off x="9984908" y="633025"/>
            <a:ext cx="1770589" cy="1447596"/>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343E4989-7AA6-413F-8DF1-DC78033AB84D}"/>
              </a:ext>
            </a:extLst>
          </p:cNvPr>
          <p:cNvSpPr txBox="1"/>
          <p:nvPr/>
        </p:nvSpPr>
        <p:spPr>
          <a:xfrm>
            <a:off x="7755574" y="5763310"/>
            <a:ext cx="399992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r-Latn-RS" sz="2400" b="0" i="0" u="none" strike="noStrike" kern="1200" cap="none" spc="0" normalizeH="0" baseline="0" noProof="0" dirty="0">
                <a:ln>
                  <a:noFill/>
                </a:ln>
                <a:solidFill>
                  <a:srgbClr val="4A765E"/>
                </a:solidFill>
                <a:effectLst/>
                <a:uLnTx/>
                <a:uFillTx/>
                <a:latin typeface="Century Gothic" panose="020B0502020202020204"/>
                <a:ea typeface="+mn-ea"/>
                <a:cs typeface="+mn-cs"/>
              </a:rPr>
              <a:t>drag</a:t>
            </a:r>
            <a:r>
              <a:rPr kumimoji="0" lang="sr-Latn-RS" sz="2400" b="0" i="0" u="none" strike="noStrike" kern="1200" cap="none" spc="0" normalizeH="0" baseline="0" noProof="0" dirty="0" err="1">
                <a:ln>
                  <a:noFill/>
                </a:ln>
                <a:solidFill>
                  <a:srgbClr val="4A765E"/>
                </a:solidFill>
                <a:effectLst/>
                <a:uLnTx/>
                <a:uFillTx/>
                <a:latin typeface="Century Gothic" panose="020B0502020202020204"/>
                <a:ea typeface="+mn-ea"/>
                <a:cs typeface="+mn-cs"/>
              </a:rPr>
              <a:t>an</a:t>
            </a:r>
            <a:r>
              <a:rPr kumimoji="0" lang="sr-Latn-RS" sz="2400" b="0" i="0" u="none" strike="noStrike" kern="1200" cap="none" spc="0" normalizeH="0" baseline="0" noProof="0" dirty="0">
                <a:ln>
                  <a:noFill/>
                </a:ln>
                <a:solidFill>
                  <a:srgbClr val="4A765E"/>
                </a:solidFill>
                <a:effectLst/>
                <a:uLnTx/>
                <a:uFillTx/>
                <a:latin typeface="Century Gothic" panose="020B0502020202020204"/>
                <a:ea typeface="+mn-ea"/>
                <a:cs typeface="+mn-cs"/>
              </a:rPr>
              <a:t>.</a:t>
            </a:r>
            <a:r>
              <a:rPr kumimoji="0" lang="sr-Latn-RS" sz="2400" b="0" i="0" u="none" strike="noStrike" kern="1200" cap="none" spc="0" normalizeH="0" baseline="0" noProof="0" dirty="0" err="1">
                <a:ln>
                  <a:noFill/>
                </a:ln>
                <a:solidFill>
                  <a:srgbClr val="4A765E"/>
                </a:solidFill>
                <a:effectLst/>
                <a:uLnTx/>
                <a:uFillTx/>
                <a:latin typeface="Century Gothic" panose="020B0502020202020204"/>
                <a:ea typeface="+mn-ea"/>
                <a:cs typeface="+mn-cs"/>
              </a:rPr>
              <a:t>milic</a:t>
            </a:r>
            <a:r>
              <a:rPr kumimoji="0" lang="en-US" sz="2400" b="0" i="0" u="none" strike="noStrike" kern="1200" cap="none" spc="0" normalizeH="0" baseline="0" noProof="0" dirty="0">
                <a:ln>
                  <a:noFill/>
                </a:ln>
                <a:solidFill>
                  <a:srgbClr val="4A765E"/>
                </a:solidFill>
                <a:effectLst/>
                <a:uLnTx/>
                <a:uFillTx/>
                <a:latin typeface="Century Gothic" panose="020B0502020202020204"/>
                <a:ea typeface="+mn-ea"/>
                <a:cs typeface="+mn-cs"/>
              </a:rPr>
              <a:t>@</a:t>
            </a:r>
            <a:r>
              <a:rPr kumimoji="0" lang="sr-Latn-RS" sz="2400" b="0" i="0" u="none" strike="noStrike" kern="1200" cap="none" spc="0" normalizeH="0" baseline="0" noProof="0" dirty="0">
                <a:ln>
                  <a:noFill/>
                </a:ln>
                <a:solidFill>
                  <a:srgbClr val="4A765E"/>
                </a:solidFill>
                <a:effectLst/>
                <a:uLnTx/>
                <a:uFillTx/>
                <a:latin typeface="Century Gothic" panose="020B0502020202020204"/>
                <a:ea typeface="+mn-ea"/>
                <a:cs typeface="+mn-cs"/>
              </a:rPr>
              <a:t>polj.edu.</a:t>
            </a:r>
            <a:r>
              <a:rPr kumimoji="0" lang="en-US" sz="2400" b="0" i="0" u="none" strike="noStrike" kern="1200" cap="none" spc="0" normalizeH="0" baseline="0" noProof="0" dirty="0" err="1">
                <a:ln>
                  <a:noFill/>
                </a:ln>
                <a:solidFill>
                  <a:srgbClr val="4A765E"/>
                </a:solidFill>
                <a:effectLst/>
                <a:uLnTx/>
                <a:uFillTx/>
                <a:latin typeface="Century Gothic" panose="020B0502020202020204"/>
                <a:ea typeface="+mn-ea"/>
                <a:cs typeface="+mn-cs"/>
              </a:rPr>
              <a:t>rs</a:t>
            </a:r>
            <a:endParaRPr kumimoji="0" lang="sr-Latn-RS" sz="2400" b="0" i="0" u="none" strike="noStrike" kern="1200" cap="none" spc="0" normalizeH="0" baseline="0" noProof="0" dirty="0">
              <a:ln>
                <a:noFill/>
              </a:ln>
              <a:solidFill>
                <a:srgbClr val="4A765E"/>
              </a:solidFill>
              <a:effectLst/>
              <a:uLnTx/>
              <a:uFillTx/>
              <a:latin typeface="Century Gothic" panose="020B0502020202020204"/>
              <a:ea typeface="+mn-ea"/>
              <a:cs typeface="+mn-cs"/>
            </a:endParaRPr>
          </a:p>
        </p:txBody>
      </p:sp>
      <p:sp>
        <p:nvSpPr>
          <p:cNvPr id="9" name="TextBox 8">
            <a:extLst>
              <a:ext uri="{FF2B5EF4-FFF2-40B4-BE49-F238E27FC236}">
                <a16:creationId xmlns:a16="http://schemas.microsoft.com/office/drawing/2014/main" id="{57E6A8D6-E6C3-46CD-98CF-0AE6B10FC35D}"/>
              </a:ext>
            </a:extLst>
          </p:cNvPr>
          <p:cNvSpPr txBox="1"/>
          <p:nvPr/>
        </p:nvSpPr>
        <p:spPr>
          <a:xfrm>
            <a:off x="1595157" y="4325459"/>
            <a:ext cx="969564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3600" b="1" i="0" u="none" strike="noStrike" kern="1200" cap="none" spc="0" normalizeH="0" baseline="0" noProof="0" dirty="0">
                <a:ln>
                  <a:noFill/>
                </a:ln>
                <a:solidFill>
                  <a:srgbClr val="4A765E"/>
                </a:solidFill>
                <a:effectLst/>
                <a:uLnTx/>
                <a:uFillTx/>
                <a:latin typeface="Times New Roman" panose="02020603050405020304" pitchFamily="18" charset="0"/>
                <a:cs typeface="Times New Roman" panose="02020603050405020304" pitchFamily="18" charset="0"/>
              </a:rPr>
              <a:t>EKONOMIKA ZAŠTITE VODA</a:t>
            </a:r>
          </a:p>
        </p:txBody>
      </p:sp>
      <p:sp>
        <p:nvSpPr>
          <p:cNvPr id="4" name="Rectangle 3">
            <a:extLst>
              <a:ext uri="{FF2B5EF4-FFF2-40B4-BE49-F238E27FC236}">
                <a16:creationId xmlns:a16="http://schemas.microsoft.com/office/drawing/2014/main" id="{F69018FC-A850-4217-908F-98F87A92BD80}"/>
              </a:ext>
            </a:extLst>
          </p:cNvPr>
          <p:cNvSpPr/>
          <p:nvPr/>
        </p:nvSpPr>
        <p:spPr>
          <a:xfrm>
            <a:off x="0" y="0"/>
            <a:ext cx="170329" cy="6858000"/>
          </a:xfrm>
          <a:prstGeom prst="rect">
            <a:avLst/>
          </a:prstGeom>
          <a:solidFill>
            <a:srgbClr val="4A765E"/>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Arrow: Pentagon 5">
            <a:extLst>
              <a:ext uri="{FF2B5EF4-FFF2-40B4-BE49-F238E27FC236}">
                <a16:creationId xmlns:a16="http://schemas.microsoft.com/office/drawing/2014/main" id="{0B17BF4A-36DF-48C2-A84B-A3C1104766AE}"/>
              </a:ext>
            </a:extLst>
          </p:cNvPr>
          <p:cNvSpPr/>
          <p:nvPr/>
        </p:nvSpPr>
        <p:spPr>
          <a:xfrm>
            <a:off x="80682" y="4272564"/>
            <a:ext cx="1433793" cy="851886"/>
          </a:xfrm>
          <a:prstGeom prst="homePlate">
            <a:avLst/>
          </a:prstGeom>
          <a:solidFill>
            <a:srgbClr val="4A7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DDDC7260-0642-44C9-8932-D7BC393326D4}"/>
              </a:ext>
            </a:extLst>
          </p:cNvPr>
          <p:cNvSpPr/>
          <p:nvPr/>
        </p:nvSpPr>
        <p:spPr>
          <a:xfrm>
            <a:off x="211394" y="4186959"/>
            <a:ext cx="88678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5400" dirty="0">
                <a:ln w="0"/>
                <a:solidFill>
                  <a:prstClr val="white"/>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10</a:t>
            </a:r>
            <a:endParaRPr kumimoji="0" lang="en-US" sz="5400" b="0"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293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48" y="0"/>
            <a:ext cx="11944643" cy="1325563"/>
          </a:xfrm>
        </p:spPr>
        <p:txBody>
          <a:bodyPr>
            <a:noAutofit/>
          </a:bodyPr>
          <a:lstStyle/>
          <a:p>
            <a:pPr marL="457200" indent="-457200">
              <a:buFont typeface="Arial" panose="020B0604020202020204" pitchFamily="34" charset="0"/>
              <a:buChar char="•"/>
            </a:pPr>
            <a:r>
              <a:rPr lang="en-US" sz="3200" dirty="0" err="1">
                <a:solidFill>
                  <a:srgbClr val="002060"/>
                </a:solidFill>
                <a:latin typeface="Times New Roman" panose="02020603050405020304" pitchFamily="18" charset="0"/>
                <a:cs typeface="Times New Roman" panose="02020603050405020304" pitchFamily="18" charset="0"/>
              </a:rPr>
              <a:t>Postojeći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resursi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životne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sredine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području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regiona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gde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će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projekat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biti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lociran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utiču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indentifikaciju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parametara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koje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treba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uključiti</a:t>
            </a:r>
            <a:r>
              <a:rPr lang="en-US" sz="3200" dirty="0">
                <a:solidFill>
                  <a:srgbClr val="002060"/>
                </a:solidFill>
                <a:latin typeface="Times New Roman" panose="02020603050405020304" pitchFamily="18" charset="0"/>
                <a:cs typeface="Times New Roman" panose="02020603050405020304" pitchFamily="18" charset="0"/>
              </a:rPr>
              <a:t> u </a:t>
            </a:r>
            <a:r>
              <a:rPr lang="en-US" sz="3200" dirty="0" err="1">
                <a:solidFill>
                  <a:srgbClr val="002060"/>
                </a:solidFill>
                <a:latin typeface="Times New Roman" panose="02020603050405020304" pitchFamily="18" charset="0"/>
                <a:cs typeface="Times New Roman" panose="02020603050405020304" pitchFamily="18" charset="0"/>
              </a:rPr>
              <a:t>ocenu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različitih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alternativnih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projekata</a:t>
            </a:r>
            <a:r>
              <a:rPr lang="en-US" sz="3200" dirty="0">
                <a:solidFill>
                  <a:srgbClr val="002060"/>
                </a:solidFill>
                <a:latin typeface="Times New Roman" panose="02020603050405020304" pitchFamily="18" charset="0"/>
                <a:cs typeface="Times New Roman" panose="02020603050405020304" pitchFamily="18" charset="0"/>
              </a:rPr>
              <a:t>. Ti </a:t>
            </a:r>
            <a:r>
              <a:rPr lang="en-US" sz="3200" b="1" dirty="0" err="1">
                <a:solidFill>
                  <a:srgbClr val="002060"/>
                </a:solidFill>
                <a:latin typeface="Times New Roman" panose="02020603050405020304" pitchFamily="18" charset="0"/>
                <a:cs typeface="Times New Roman" panose="02020603050405020304" pitchFamily="18" charset="0"/>
              </a:rPr>
              <a:t>parametri</a:t>
            </a:r>
            <a:r>
              <a:rPr lang="en-US" sz="3200" b="1"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sledeći</a:t>
            </a:r>
            <a:r>
              <a:rPr lang="en-US" sz="3200" dirty="0">
                <a:solidFill>
                  <a:srgbClr val="002060"/>
                </a:solidFill>
                <a:latin typeface="Times New Roman" panose="02020603050405020304" pitchFamily="18" charset="0"/>
                <a:cs typeface="Times New Roman" panose="02020603050405020304" pitchFamily="18" charset="0"/>
              </a:rPr>
              <a:t>:</a:t>
            </a:r>
            <a:endParaRPr lang="sr-Cyrl-RS" sz="3200"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286269" y="1858549"/>
          <a:ext cx="11619462" cy="4304124"/>
        </p:xfrm>
        <a:graphic>
          <a:graphicData uri="http://schemas.openxmlformats.org/drawingml/2006/table">
            <a:tbl>
              <a:tblPr firstRow="1" firstCol="1" lastRow="1" lastCol="1" bandRow="1" bandCol="1">
                <a:tableStyleId>{69CF1AB2-1976-4502-BF36-3FF5EA218861}</a:tableStyleId>
              </a:tblPr>
              <a:tblGrid>
                <a:gridCol w="4247992">
                  <a:extLst>
                    <a:ext uri="{9D8B030D-6E8A-4147-A177-3AD203B41FA5}">
                      <a16:colId xmlns:a16="http://schemas.microsoft.com/office/drawing/2014/main" val="20000"/>
                    </a:ext>
                  </a:extLst>
                </a:gridCol>
                <a:gridCol w="7371470">
                  <a:extLst>
                    <a:ext uri="{9D8B030D-6E8A-4147-A177-3AD203B41FA5}">
                      <a16:colId xmlns:a16="http://schemas.microsoft.com/office/drawing/2014/main" val="20001"/>
                    </a:ext>
                  </a:extLst>
                </a:gridCol>
              </a:tblGrid>
              <a:tr h="1291237">
                <a:tc>
                  <a:txBody>
                    <a:bodyPr/>
                    <a:lstStyle/>
                    <a:p>
                      <a:pPr algn="just">
                        <a:spcAft>
                          <a:spcPts val="0"/>
                        </a:spcAft>
                      </a:pPr>
                      <a:r>
                        <a:rPr lang="sr-Latn-CS" sz="1800" dirty="0">
                          <a:effectLst/>
                          <a:latin typeface="Times New Roman" panose="02020603050405020304" pitchFamily="18" charset="0"/>
                          <a:cs typeface="Times New Roman" panose="02020603050405020304" pitchFamily="18" charset="0"/>
                        </a:rPr>
                        <a:t>1. KVALITET</a:t>
                      </a:r>
                      <a:r>
                        <a:rPr lang="sr-Latn-CS" sz="1800" baseline="0" dirty="0">
                          <a:effectLst/>
                          <a:latin typeface="Times New Roman" panose="02020603050405020304" pitchFamily="18" charset="0"/>
                          <a:cs typeface="Times New Roman" panose="02020603050405020304" pitchFamily="18" charset="0"/>
                        </a:rPr>
                        <a:t> VODE</a:t>
                      </a:r>
                      <a:endParaRPr lang="sr-Cyrl-R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sr-Latn-CS" sz="1800">
                          <a:effectLst/>
                          <a:latin typeface="Times New Roman" panose="02020603050405020304" pitchFamily="18" charset="0"/>
                          <a:cs typeface="Times New Roman" panose="02020603050405020304" pitchFamily="18" charset="0"/>
                        </a:rPr>
                        <a:t>Rastvoreni kiseonik; Biohemiski zahtev za kiseonikom; Ukupni organski ugljenik; biomasa; Fosfati; Nitrati; Salinitet; Specifični zagađivači; Temperatura; Rastvoreni ph u čvrstom stanju; Bakterje; Virusi; paraziti (ljudski i riblji)</a:t>
                      </a:r>
                      <a:endParaRPr lang="sr-Cyrl-R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30412">
                <a:tc>
                  <a:txBody>
                    <a:bodyPr/>
                    <a:lstStyle/>
                    <a:p>
                      <a:pPr algn="just">
                        <a:spcAft>
                          <a:spcPts val="0"/>
                        </a:spcAft>
                      </a:pPr>
                      <a:r>
                        <a:rPr lang="sr-Latn-CS" sz="1800" dirty="0">
                          <a:effectLst/>
                          <a:latin typeface="Times New Roman" panose="02020603050405020304" pitchFamily="18" charset="0"/>
                          <a:cs typeface="Times New Roman" panose="02020603050405020304" pitchFamily="18" charset="0"/>
                        </a:rPr>
                        <a:t>2. KOLIČINA VODE</a:t>
                      </a:r>
                      <a:endParaRPr lang="sr-Cyrl-R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sr-Latn-CS" sz="1800">
                          <a:effectLst/>
                          <a:latin typeface="Times New Roman" panose="02020603050405020304" pitchFamily="18" charset="0"/>
                          <a:cs typeface="Times New Roman" panose="02020603050405020304" pitchFamily="18" charset="0"/>
                        </a:rPr>
                        <a:t>Protok – nivo; sezonske varijacije; plavljenje</a:t>
                      </a:r>
                      <a:endParaRPr lang="sr-Cyrl-R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60825">
                <a:tc>
                  <a:txBody>
                    <a:bodyPr/>
                    <a:lstStyle/>
                    <a:p>
                      <a:pPr algn="just">
                        <a:spcAft>
                          <a:spcPts val="0"/>
                        </a:spcAft>
                      </a:pPr>
                      <a:r>
                        <a:rPr lang="sr-Latn-CS" sz="1800" dirty="0">
                          <a:effectLst/>
                          <a:latin typeface="Times New Roman" panose="02020603050405020304" pitchFamily="18" charset="0"/>
                          <a:cs typeface="Times New Roman" panose="02020603050405020304" pitchFamily="18" charset="0"/>
                        </a:rPr>
                        <a:t>3. REKREACIJA</a:t>
                      </a:r>
                      <a:endParaRPr lang="sr-Cyrl-R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sr-Latn-CS" sz="1800">
                          <a:effectLst/>
                          <a:latin typeface="Times New Roman" panose="02020603050405020304" pitchFamily="18" charset="0"/>
                          <a:cs typeface="Times New Roman" panose="02020603050405020304" pitchFamily="18" charset="0"/>
                        </a:rPr>
                        <a:t>Čista voda; turbulentnost; boja/miris; pojave na površini vode (otpaci, uljani filmovi) + parametri kvaliteta vode.</a:t>
                      </a:r>
                      <a:endParaRPr lang="sr-Cyrl-R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60825">
                <a:tc>
                  <a:txBody>
                    <a:bodyPr/>
                    <a:lstStyle/>
                    <a:p>
                      <a:pPr algn="just">
                        <a:spcAft>
                          <a:spcPts val="0"/>
                        </a:spcAft>
                      </a:pPr>
                      <a:r>
                        <a:rPr lang="sr-Latn-CS" sz="1800" dirty="0">
                          <a:effectLst/>
                          <a:latin typeface="Times New Roman" panose="02020603050405020304" pitchFamily="18" charset="0"/>
                          <a:cs typeface="Times New Roman" panose="02020603050405020304" pitchFamily="18" charset="0"/>
                        </a:rPr>
                        <a:t>4. KVALITET ZEMLJIŠTA</a:t>
                      </a:r>
                      <a:endParaRPr lang="sr-Cyrl-R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sr-Latn-CS" sz="1800">
                          <a:effectLst/>
                          <a:latin typeface="Times New Roman" panose="02020603050405020304" pitchFamily="18" charset="0"/>
                          <a:cs typeface="Times New Roman" panose="02020603050405020304" pitchFamily="18" charset="0"/>
                        </a:rPr>
                        <a:t>Erozija zemljišta; Zaštita plaža, Odstranjivanje čvrstih otpadaka; Odgoljena neuređena zemlja; Kiselost tla; Belenje </a:t>
                      </a:r>
                      <a:endParaRPr lang="sr-Cyrl-R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860825">
                <a:tc>
                  <a:txBody>
                    <a:bodyPr/>
                    <a:lstStyle/>
                    <a:p>
                      <a:pPr algn="just">
                        <a:spcAft>
                          <a:spcPts val="0"/>
                        </a:spcAft>
                      </a:pPr>
                      <a:r>
                        <a:rPr lang="sr-Latn-CS" sz="1800" dirty="0">
                          <a:effectLst/>
                          <a:latin typeface="Times New Roman" panose="02020603050405020304" pitchFamily="18" charset="0"/>
                          <a:cs typeface="Times New Roman" panose="02020603050405020304" pitchFamily="18" charset="0"/>
                        </a:rPr>
                        <a:t>5.</a:t>
                      </a:r>
                      <a:r>
                        <a:rPr lang="sr-Latn-CS" sz="1800" baseline="0" dirty="0">
                          <a:effectLst/>
                          <a:latin typeface="Times New Roman" panose="02020603050405020304" pitchFamily="18" charset="0"/>
                          <a:cs typeface="Times New Roman" panose="02020603050405020304" pitchFamily="18" charset="0"/>
                        </a:rPr>
                        <a:t> </a:t>
                      </a:r>
                      <a:r>
                        <a:rPr lang="sr-Latn-CS" sz="1800" dirty="0">
                          <a:effectLst/>
                          <a:latin typeface="Times New Roman" panose="02020603050405020304" pitchFamily="18" charset="0"/>
                          <a:cs typeface="Times New Roman" panose="02020603050405020304" pitchFamily="18" charset="0"/>
                        </a:rPr>
                        <a:t>KVALITET VAZDUHA</a:t>
                      </a:r>
                      <a:endParaRPr lang="sr-Cyrl-R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sr-Latn-CS" sz="1800" dirty="0">
                          <a:effectLst/>
                          <a:latin typeface="Times New Roman" panose="02020603050405020304" pitchFamily="18" charset="0"/>
                          <a:cs typeface="Times New Roman" panose="02020603050405020304" pitchFamily="18" charset="0"/>
                        </a:rPr>
                        <a:t>Sumporni oksidi; Azotni oksidi; Drugi zagađivači (</a:t>
                      </a:r>
                      <a:r>
                        <a:rPr lang="sr-Latn-CS" sz="1800" dirty="0" err="1">
                          <a:effectLst/>
                          <a:latin typeface="Times New Roman" panose="02020603050405020304" pitchFamily="18" charset="0"/>
                          <a:cs typeface="Times New Roman" panose="02020603050405020304" pitchFamily="18" charset="0"/>
                        </a:rPr>
                        <a:t>hidrokarbon</a:t>
                      </a:r>
                      <a:r>
                        <a:rPr lang="sr-Latn-CS" sz="1800" dirty="0">
                          <a:effectLst/>
                          <a:latin typeface="Times New Roman" panose="02020603050405020304" pitchFamily="18" charset="0"/>
                          <a:cs typeface="Times New Roman" panose="02020603050405020304" pitchFamily="18" charset="0"/>
                        </a:rPr>
                        <a:t> fluorid); Čestice (i fine čestice); Ugljen monoksid.</a:t>
                      </a:r>
                      <a:endParaRPr lang="sr-Cyrl-R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5" name="Slide Number Placeholder 4">
            <a:extLst>
              <a:ext uri="{FF2B5EF4-FFF2-40B4-BE49-F238E27FC236}">
                <a16:creationId xmlns:a16="http://schemas.microsoft.com/office/drawing/2014/main" id="{CD7CEC44-B5F8-4269-90FD-A12A22684712}"/>
              </a:ext>
            </a:extLst>
          </p:cNvPr>
          <p:cNvSpPr>
            <a:spLocks noGrp="1"/>
          </p:cNvSpPr>
          <p:nvPr>
            <p:ph type="sldNum" sz="quarter" idx="12"/>
          </p:nvPr>
        </p:nvSpPr>
        <p:spPr/>
        <p:txBody>
          <a:bodyPr/>
          <a:lstStyle/>
          <a:p>
            <a:fld id="{B18F4A6C-391C-478C-9A60-4B3F66AA9F8F}" type="slidenum">
              <a:rPr lang="sr-Cyrl-RS" smtClean="0"/>
              <a:t>10</a:t>
            </a:fld>
            <a:endParaRPr lang="sr-Cyrl-RS"/>
          </a:p>
        </p:txBody>
      </p:sp>
    </p:spTree>
    <p:extLst>
      <p:ext uri="{BB962C8B-B14F-4D97-AF65-F5344CB8AC3E}">
        <p14:creationId xmlns:p14="http://schemas.microsoft.com/office/powerpoint/2010/main" val="22698118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5">
            <a:extLst>
              <a:ext uri="{FF2B5EF4-FFF2-40B4-BE49-F238E27FC236}">
                <a16:creationId xmlns:a16="http://schemas.microsoft.com/office/drawing/2014/main" id="{2432B1C0-9C20-4F45-BFC4-986E2F5A9631}"/>
              </a:ext>
            </a:extLst>
          </p:cNvPr>
          <p:cNvSpPr txBox="1">
            <a:spLocks noChangeArrowheads="1"/>
          </p:cNvSpPr>
          <p:nvPr/>
        </p:nvSpPr>
        <p:spPr bwMode="auto">
          <a:xfrm>
            <a:off x="884767" y="1758951"/>
            <a:ext cx="1079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en-US" altLang="en-US" sz="2400">
                <a:solidFill>
                  <a:prstClr val="white"/>
                </a:solidFill>
                <a:latin typeface="Times New Roman" panose="02020603050405020304" pitchFamily="18" charset="0"/>
                <a:cs typeface="Times New Roman" panose="02020603050405020304" pitchFamily="18" charset="0"/>
              </a:rPr>
              <a:t>	</a:t>
            </a:r>
          </a:p>
          <a:p>
            <a:pPr marL="457189" indent="-457189" algn="just" defTabSz="1219170" eaLnBrk="1" fontAlgn="base" hangingPunct="1">
              <a:spcBef>
                <a:spcPct val="0"/>
              </a:spcBef>
              <a:spcAft>
                <a:spcPct val="0"/>
              </a:spcAft>
            </a:pP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66563" name="TextBox 3">
            <a:extLst>
              <a:ext uri="{FF2B5EF4-FFF2-40B4-BE49-F238E27FC236}">
                <a16:creationId xmlns:a16="http://schemas.microsoft.com/office/drawing/2014/main" id="{10163BDB-84B7-4024-B304-11DE349AF718}"/>
              </a:ext>
            </a:extLst>
          </p:cNvPr>
          <p:cNvSpPr txBox="1">
            <a:spLocks noChangeArrowheads="1"/>
          </p:cNvSpPr>
          <p:nvPr/>
        </p:nvSpPr>
        <p:spPr bwMode="auto">
          <a:xfrm>
            <a:off x="582083" y="1214060"/>
            <a:ext cx="110278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eaLnBrk="1" fontAlgn="base" hangingPunct="1">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Na osnovu ove metodologije moguće je za svakog učesnika (korisnika sistema) i projekat  u celini analizirati  društvenu i ekonomsku opravdanost izgradnje. Ekonomski pokazatelji koji se izračunavaju za svakog učesnika u kompleksu i svaku namenu HS dati su jednačinama:</a:t>
            </a:r>
          </a:p>
        </p:txBody>
      </p:sp>
      <p:pic>
        <p:nvPicPr>
          <p:cNvPr id="66564" name="Picture 2">
            <a:extLst>
              <a:ext uri="{FF2B5EF4-FFF2-40B4-BE49-F238E27FC236}">
                <a16:creationId xmlns:a16="http://schemas.microsoft.com/office/drawing/2014/main" id="{013E4C3B-9F60-4A79-B91A-1D9C95B8FD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723" y="3056468"/>
            <a:ext cx="7956551" cy="329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10EA1CA-5E78-44CD-9C2D-FD9EA17FFDBE}"/>
              </a:ext>
            </a:extLst>
          </p:cNvPr>
          <p:cNvSpPr>
            <a:spLocks noGrp="1"/>
          </p:cNvSpPr>
          <p:nvPr>
            <p:ph type="sldNum" sz="quarter" idx="12"/>
          </p:nvPr>
        </p:nvSpPr>
        <p:spPr/>
        <p:txBody>
          <a:bodyPr/>
          <a:lstStyle/>
          <a:p>
            <a:fld id="{C8DC161B-9E73-4844-B9E8-34FCEB23A4F8}" type="slidenum">
              <a:rPr lang="en-US" altLang="en-US" smtClean="0"/>
              <a:pPr/>
              <a:t>100</a:t>
            </a:fld>
            <a:endParaRPr lang="en-US" alt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5">
            <a:extLst>
              <a:ext uri="{FF2B5EF4-FFF2-40B4-BE49-F238E27FC236}">
                <a16:creationId xmlns:a16="http://schemas.microsoft.com/office/drawing/2014/main" id="{F6320861-BC4A-4EBF-BE55-5BCFA2EA700E}"/>
              </a:ext>
            </a:extLst>
          </p:cNvPr>
          <p:cNvSpPr txBox="1">
            <a:spLocks noChangeArrowheads="1"/>
          </p:cNvSpPr>
          <p:nvPr/>
        </p:nvSpPr>
        <p:spPr bwMode="auto">
          <a:xfrm>
            <a:off x="884767" y="1758951"/>
            <a:ext cx="1079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en-US" altLang="en-US" sz="2400">
                <a:solidFill>
                  <a:prstClr val="white"/>
                </a:solidFill>
                <a:latin typeface="Times New Roman" panose="02020603050405020304" pitchFamily="18" charset="0"/>
                <a:cs typeface="Times New Roman" panose="02020603050405020304" pitchFamily="18" charset="0"/>
              </a:rPr>
              <a:t>	</a:t>
            </a:r>
          </a:p>
          <a:p>
            <a:pPr marL="457189" indent="-457189" algn="just" defTabSz="1219170" eaLnBrk="1" fontAlgn="base" hangingPunct="1">
              <a:spcBef>
                <a:spcPct val="0"/>
              </a:spcBef>
              <a:spcAft>
                <a:spcPct val="0"/>
              </a:spcAft>
            </a:pP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68611" name="TextBox 3">
            <a:extLst>
              <a:ext uri="{FF2B5EF4-FFF2-40B4-BE49-F238E27FC236}">
                <a16:creationId xmlns:a16="http://schemas.microsoft.com/office/drawing/2014/main" id="{8A20D4F7-38A2-4E19-BEE3-C149AF98781F}"/>
              </a:ext>
            </a:extLst>
          </p:cNvPr>
          <p:cNvSpPr txBox="1">
            <a:spLocks noChangeArrowheads="1"/>
          </p:cNvSpPr>
          <p:nvPr/>
        </p:nvSpPr>
        <p:spPr bwMode="auto">
          <a:xfrm>
            <a:off x="699104" y="3260800"/>
            <a:ext cx="1105157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eaLnBrk="1" fontAlgn="base" hangingPunct="1">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Na osnovu ovog kriterijuma za raspodelu zajedničkih ulaganja VVS ista se raspodeljuju po proizvoljnom – dogovorenom principu na korisnike. </a:t>
            </a:r>
          </a:p>
          <a:p>
            <a:pPr algn="just" defTabSz="1219170" eaLnBrk="1" fontAlgn="base" hangingPunct="1">
              <a:spcBef>
                <a:spcPct val="0"/>
              </a:spcBef>
              <a:spcAft>
                <a:spcPct val="0"/>
              </a:spcAft>
            </a:pPr>
            <a:endParaRPr lang="sr-Latn-RS" altLang="en-US" sz="2400" dirty="0">
              <a:solidFill>
                <a:prstClr val="white"/>
              </a:solidFill>
              <a:latin typeface="Times New Roman" panose="02020603050405020304" pitchFamily="18" charset="0"/>
              <a:cs typeface="Times New Roman" panose="02020603050405020304" pitchFamily="18" charset="0"/>
            </a:endParaRPr>
          </a:p>
          <a:p>
            <a:pPr algn="just" defTabSz="1219170" eaLnBrk="1" fontAlgn="base" hangingPunct="1">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Karakteristično je da ovde ne postoje objektivni kriterijumi za raspodelu jer se učešće svakog korisnika određuje subjektivno po proizvoljnom principu.</a:t>
            </a:r>
          </a:p>
          <a:p>
            <a:pPr algn="just" defTabSz="1219170" eaLnBrk="1" fontAlgn="base" hangingPunct="1">
              <a:spcBef>
                <a:spcPct val="0"/>
              </a:spcBef>
              <a:spcAft>
                <a:spcPct val="0"/>
              </a:spcAft>
            </a:pPr>
            <a:endParaRPr lang="sr-Latn-RS" altLang="en-US" sz="2400" dirty="0">
              <a:solidFill>
                <a:prstClr val="white"/>
              </a:solidFill>
              <a:latin typeface="Times New Roman" panose="02020603050405020304" pitchFamily="18" charset="0"/>
              <a:cs typeface="Times New Roman" panose="02020603050405020304" pitchFamily="18" charset="0"/>
            </a:endParaRPr>
          </a:p>
          <a:p>
            <a:pPr algn="just" defTabSz="1219170" eaLnBrk="1" fontAlgn="base" hangingPunct="1">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U ovom slučaju jedan korisnik (npr. odvodnjavanje) snosi najveći deo ulaganja, a to omogućava da ostali korisnici poboljšaju svoj ekonomski položaj.</a:t>
            </a:r>
          </a:p>
        </p:txBody>
      </p:sp>
      <p:sp>
        <p:nvSpPr>
          <p:cNvPr id="2" name="Slide Number Placeholder 1">
            <a:extLst>
              <a:ext uri="{FF2B5EF4-FFF2-40B4-BE49-F238E27FC236}">
                <a16:creationId xmlns:a16="http://schemas.microsoft.com/office/drawing/2014/main" id="{CFA2FC56-24C3-4FBA-A7DC-E272FB2E2E5B}"/>
              </a:ext>
            </a:extLst>
          </p:cNvPr>
          <p:cNvSpPr>
            <a:spLocks noGrp="1"/>
          </p:cNvSpPr>
          <p:nvPr>
            <p:ph type="sldNum" sz="quarter" idx="12"/>
          </p:nvPr>
        </p:nvSpPr>
        <p:spPr/>
        <p:txBody>
          <a:bodyPr/>
          <a:lstStyle/>
          <a:p>
            <a:fld id="{C8DC161B-9E73-4844-B9E8-34FCEB23A4F8}" type="slidenum">
              <a:rPr lang="en-US" altLang="en-US" smtClean="0"/>
              <a:pPr/>
              <a:t>101</a:t>
            </a:fld>
            <a:endParaRPr lang="en-US" altLang="en-US"/>
          </a:p>
        </p:txBody>
      </p:sp>
      <p:sp>
        <p:nvSpPr>
          <p:cNvPr id="5" name="TextBox 4">
            <a:extLst>
              <a:ext uri="{FF2B5EF4-FFF2-40B4-BE49-F238E27FC236}">
                <a16:creationId xmlns:a16="http://schemas.microsoft.com/office/drawing/2014/main" id="{CA63FC6B-CC61-4DE4-8708-03F4EBE5C2CF}"/>
              </a:ext>
            </a:extLst>
          </p:cNvPr>
          <p:cNvSpPr txBox="1"/>
          <p:nvPr/>
        </p:nvSpPr>
        <p:spPr>
          <a:xfrm>
            <a:off x="9524700" y="2276980"/>
            <a:ext cx="2113490" cy="338554"/>
          </a:xfrm>
          <a:prstGeom prst="rect">
            <a:avLst/>
          </a:prstGeom>
          <a:solidFill>
            <a:srgbClr val="70AD47">
              <a:lumMod val="60000"/>
              <a:lumOff val="4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r-Latn-RS" sz="1600" kern="0" dirty="0">
                <a:solidFill>
                  <a:srgbClr val="5B9BD5">
                    <a:lumMod val="75000"/>
                  </a:srgbClr>
                </a:solidFill>
                <a:latin typeface="Times New Roman" pitchFamily="18" charset="0"/>
                <a:cs typeface="Times New Roman" pitchFamily="18" charset="0"/>
              </a:rPr>
              <a:t>42</a:t>
            </a:r>
            <a:r>
              <a:rPr kumimoji="0" lang="sr-Latn-RS" sz="1600" b="0" i="0" u="none" strike="noStrike" kern="0" cap="none" spc="0" normalizeH="0" baseline="0" noProof="0" dirty="0">
                <a:ln>
                  <a:noFill/>
                </a:ln>
                <a:solidFill>
                  <a:srgbClr val="5B9BD5">
                    <a:lumMod val="75000"/>
                  </a:srgbClr>
                </a:solidFill>
                <a:effectLst/>
                <a:uLnTx/>
                <a:uFillTx/>
                <a:latin typeface="Times New Roman" pitchFamily="18" charset="0"/>
                <a:cs typeface="Times New Roman" pitchFamily="18" charset="0"/>
              </a:rPr>
              <a:t>. pitanje za smer UV</a:t>
            </a:r>
            <a:endParaRPr kumimoji="0" lang="en-US" sz="1600" b="0" i="0" u="none" strike="noStrike" kern="0" cap="none" spc="0" normalizeH="0" baseline="0" noProof="0" dirty="0">
              <a:ln>
                <a:noFill/>
              </a:ln>
              <a:solidFill>
                <a:srgbClr val="5B9BD5">
                  <a:lumMod val="75000"/>
                </a:srgbClr>
              </a:solidFill>
              <a:effectLst/>
              <a:uLnTx/>
              <a:uFillTx/>
            </a:endParaRPr>
          </a:p>
        </p:txBody>
      </p:sp>
      <p:sp>
        <p:nvSpPr>
          <p:cNvPr id="6" name="TextBox 5">
            <a:extLst>
              <a:ext uri="{FF2B5EF4-FFF2-40B4-BE49-F238E27FC236}">
                <a16:creationId xmlns:a16="http://schemas.microsoft.com/office/drawing/2014/main" id="{89C128DF-14F9-4499-8989-1D932D6E84D2}"/>
              </a:ext>
            </a:extLst>
          </p:cNvPr>
          <p:cNvSpPr txBox="1"/>
          <p:nvPr/>
        </p:nvSpPr>
        <p:spPr>
          <a:xfrm>
            <a:off x="9524700" y="2664097"/>
            <a:ext cx="2113490" cy="338554"/>
          </a:xfrm>
          <a:prstGeom prst="rect">
            <a:avLst/>
          </a:prstGeom>
          <a:solidFill>
            <a:srgbClr val="5A8639"/>
          </a:solidFill>
        </p:spPr>
        <p:txBody>
          <a:bodyPr wrap="square">
            <a:spAutoFit/>
          </a:bodyPr>
          <a:lstStyle/>
          <a:p>
            <a:r>
              <a:rPr lang="sr-Latn-RS" sz="1600" dirty="0">
                <a:solidFill>
                  <a:schemeClr val="bg1"/>
                </a:solidFill>
                <a:latin typeface="Times New Roman" pitchFamily="18" charset="0"/>
                <a:cs typeface="Times New Roman" pitchFamily="18" charset="0"/>
              </a:rPr>
              <a:t>42. pitanje za smer AE</a:t>
            </a:r>
            <a:endParaRPr lang="en-US" sz="1600" dirty="0">
              <a:solidFill>
                <a:schemeClr val="bg1"/>
              </a:solidFill>
            </a:endParaRPr>
          </a:p>
        </p:txBody>
      </p:sp>
      <p:sp>
        <p:nvSpPr>
          <p:cNvPr id="7" name="Title 1">
            <a:extLst>
              <a:ext uri="{FF2B5EF4-FFF2-40B4-BE49-F238E27FC236}">
                <a16:creationId xmlns:a16="http://schemas.microsoft.com/office/drawing/2014/main" id="{D87E9FE3-24DD-48D6-A5D6-D3565987A684}"/>
              </a:ext>
            </a:extLst>
          </p:cNvPr>
          <p:cNvSpPr txBox="1">
            <a:spLocks/>
          </p:cNvSpPr>
          <p:nvPr/>
        </p:nvSpPr>
        <p:spPr bwMode="auto">
          <a:xfrm>
            <a:off x="813858" y="1162984"/>
            <a:ext cx="1093681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800" kern="1200" baseline="0">
                <a:solidFill>
                  <a:schemeClr val="bg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a:lstStyle>
          <a:p>
            <a:pPr eaLnBrk="1" fontAlgn="auto" hangingPunct="1">
              <a:spcAft>
                <a:spcPts val="0"/>
              </a:spcAft>
              <a:defRPr/>
            </a:pPr>
            <a:r>
              <a:rPr lang="en-US">
                <a:latin typeface="Times New Roman" pitchFamily="18" charset="0"/>
                <a:cs typeface="Times New Roman" pitchFamily="18" charset="0"/>
              </a:rPr>
              <a:t>Proizvoljni metod raspodele kod VVS </a:t>
            </a:r>
            <a:endParaRPr lang="en-US" dirty="0">
              <a:latin typeface="Times New Roman" pitchFamily="18" charset="0"/>
              <a:cs typeface="Times New Roman"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5">
            <a:extLst>
              <a:ext uri="{FF2B5EF4-FFF2-40B4-BE49-F238E27FC236}">
                <a16:creationId xmlns:a16="http://schemas.microsoft.com/office/drawing/2014/main" id="{40572BDE-9EE7-4EE6-B1D3-20600CC875D7}"/>
              </a:ext>
            </a:extLst>
          </p:cNvPr>
          <p:cNvSpPr txBox="1">
            <a:spLocks noChangeArrowheads="1"/>
          </p:cNvSpPr>
          <p:nvPr/>
        </p:nvSpPr>
        <p:spPr bwMode="auto">
          <a:xfrm>
            <a:off x="884767" y="1758951"/>
            <a:ext cx="1079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en-US" altLang="en-US" sz="2400">
                <a:solidFill>
                  <a:prstClr val="white"/>
                </a:solidFill>
                <a:latin typeface="Times New Roman" panose="02020603050405020304" pitchFamily="18" charset="0"/>
                <a:cs typeface="Times New Roman" panose="02020603050405020304" pitchFamily="18" charset="0"/>
              </a:rPr>
              <a:t>	</a:t>
            </a:r>
          </a:p>
          <a:p>
            <a:pPr marL="457189" indent="-457189" algn="just" defTabSz="1219170" eaLnBrk="1" fontAlgn="base" hangingPunct="1">
              <a:spcBef>
                <a:spcPct val="0"/>
              </a:spcBef>
              <a:spcAft>
                <a:spcPct val="0"/>
              </a:spcAft>
            </a:pP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70659" name="TextBox 3">
            <a:extLst>
              <a:ext uri="{FF2B5EF4-FFF2-40B4-BE49-F238E27FC236}">
                <a16:creationId xmlns:a16="http://schemas.microsoft.com/office/drawing/2014/main" id="{BAEC3013-7AD5-4A5D-9EA7-9DC930C2335C}"/>
              </a:ext>
            </a:extLst>
          </p:cNvPr>
          <p:cNvSpPr txBox="1">
            <a:spLocks noChangeArrowheads="1"/>
          </p:cNvSpPr>
          <p:nvPr/>
        </p:nvSpPr>
        <p:spPr bwMode="auto">
          <a:xfrm>
            <a:off x="532795" y="2400048"/>
            <a:ext cx="11146972" cy="445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eaLnBrk="1" fontAlgn="base" hangingPunct="1">
              <a:lnSpc>
                <a:spcPct val="150000"/>
              </a:lnSpc>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Kod ove grupe metoda podela zajedničkih investicija zasnovana je na naturalnim pokazateljima utroška vode ili obezbeđenja akumulacionog prostora za zadovoljenje potreba pojedinih korisnika. Prilikom raspodele zajedničkih investicija srazmerno količini utrošene vode nastaje problem kod primene ovog načina u praksi. Ukoliko se u budućem sitemu nalaze korisnici koji fizički ne troše vodu (regulacija, zaštita, rekreacija) ili je troše sa zanemarljivim gubicima u odnosu na stvarne potrošače (plovidba, snabdevanje pijaćom vodom), otuda zbog razlike u karakteru potrošnje primena ovog metoda na osnovu kvantitativnog utroška postaje neupotrebljiva.</a:t>
            </a:r>
          </a:p>
        </p:txBody>
      </p:sp>
      <p:sp>
        <p:nvSpPr>
          <p:cNvPr id="2" name="Slide Number Placeholder 1">
            <a:extLst>
              <a:ext uri="{FF2B5EF4-FFF2-40B4-BE49-F238E27FC236}">
                <a16:creationId xmlns:a16="http://schemas.microsoft.com/office/drawing/2014/main" id="{9F3FAE4D-8EBF-4314-A2F9-4D10D16EAD14}"/>
              </a:ext>
            </a:extLst>
          </p:cNvPr>
          <p:cNvSpPr>
            <a:spLocks noGrp="1"/>
          </p:cNvSpPr>
          <p:nvPr>
            <p:ph type="sldNum" sz="quarter" idx="12"/>
          </p:nvPr>
        </p:nvSpPr>
        <p:spPr/>
        <p:txBody>
          <a:bodyPr/>
          <a:lstStyle/>
          <a:p>
            <a:fld id="{C8DC161B-9E73-4844-B9E8-34FCEB23A4F8}" type="slidenum">
              <a:rPr lang="en-US" altLang="en-US" smtClean="0"/>
              <a:pPr/>
              <a:t>102</a:t>
            </a:fld>
            <a:endParaRPr lang="en-US" altLang="en-US"/>
          </a:p>
        </p:txBody>
      </p:sp>
      <p:sp>
        <p:nvSpPr>
          <p:cNvPr id="5" name="TextBox 4">
            <a:extLst>
              <a:ext uri="{FF2B5EF4-FFF2-40B4-BE49-F238E27FC236}">
                <a16:creationId xmlns:a16="http://schemas.microsoft.com/office/drawing/2014/main" id="{E30CE8E7-F906-42D4-B4BE-7714B5C0531D}"/>
              </a:ext>
            </a:extLst>
          </p:cNvPr>
          <p:cNvSpPr txBox="1"/>
          <p:nvPr/>
        </p:nvSpPr>
        <p:spPr>
          <a:xfrm>
            <a:off x="9367234" y="667775"/>
            <a:ext cx="2113490" cy="338554"/>
          </a:xfrm>
          <a:prstGeom prst="rect">
            <a:avLst/>
          </a:prstGeom>
          <a:solidFill>
            <a:srgbClr val="70AD47">
              <a:lumMod val="60000"/>
              <a:lumOff val="4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r-Latn-RS" sz="1600" kern="0" dirty="0">
                <a:solidFill>
                  <a:srgbClr val="5B9BD5">
                    <a:lumMod val="75000"/>
                  </a:srgbClr>
                </a:solidFill>
                <a:latin typeface="Times New Roman" pitchFamily="18" charset="0"/>
                <a:cs typeface="Times New Roman" pitchFamily="18" charset="0"/>
              </a:rPr>
              <a:t>43</a:t>
            </a:r>
            <a:r>
              <a:rPr kumimoji="0" lang="sr-Latn-RS" sz="1600" b="0" i="0" u="none" strike="noStrike" kern="0" cap="none" spc="0" normalizeH="0" baseline="0" noProof="0" dirty="0">
                <a:ln>
                  <a:noFill/>
                </a:ln>
                <a:solidFill>
                  <a:srgbClr val="5B9BD5">
                    <a:lumMod val="75000"/>
                  </a:srgbClr>
                </a:solidFill>
                <a:effectLst/>
                <a:uLnTx/>
                <a:uFillTx/>
                <a:latin typeface="Times New Roman" pitchFamily="18" charset="0"/>
                <a:cs typeface="Times New Roman" pitchFamily="18" charset="0"/>
              </a:rPr>
              <a:t>. pitanje za smer UV</a:t>
            </a:r>
            <a:endParaRPr kumimoji="0" lang="en-US" sz="1600" b="0" i="0" u="none" strike="noStrike" kern="0" cap="none" spc="0" normalizeH="0" baseline="0" noProof="0" dirty="0">
              <a:ln>
                <a:noFill/>
              </a:ln>
              <a:solidFill>
                <a:srgbClr val="5B9BD5">
                  <a:lumMod val="75000"/>
                </a:srgbClr>
              </a:solidFill>
              <a:effectLst/>
              <a:uLnTx/>
              <a:uFillTx/>
            </a:endParaRPr>
          </a:p>
        </p:txBody>
      </p:sp>
      <p:sp>
        <p:nvSpPr>
          <p:cNvPr id="6" name="TextBox 5">
            <a:extLst>
              <a:ext uri="{FF2B5EF4-FFF2-40B4-BE49-F238E27FC236}">
                <a16:creationId xmlns:a16="http://schemas.microsoft.com/office/drawing/2014/main" id="{DB60CB7E-66DB-484A-837B-5E6458A0321B}"/>
              </a:ext>
            </a:extLst>
          </p:cNvPr>
          <p:cNvSpPr txBox="1"/>
          <p:nvPr/>
        </p:nvSpPr>
        <p:spPr>
          <a:xfrm>
            <a:off x="9367234" y="1054892"/>
            <a:ext cx="2113490" cy="338554"/>
          </a:xfrm>
          <a:prstGeom prst="rect">
            <a:avLst/>
          </a:prstGeom>
          <a:solidFill>
            <a:srgbClr val="5A8639"/>
          </a:solidFill>
        </p:spPr>
        <p:txBody>
          <a:bodyPr wrap="square">
            <a:spAutoFit/>
          </a:bodyPr>
          <a:lstStyle/>
          <a:p>
            <a:r>
              <a:rPr lang="sr-Latn-RS" sz="1600" dirty="0">
                <a:solidFill>
                  <a:schemeClr val="bg1"/>
                </a:solidFill>
                <a:latin typeface="Times New Roman" pitchFamily="18" charset="0"/>
                <a:cs typeface="Times New Roman" pitchFamily="18" charset="0"/>
              </a:rPr>
              <a:t>43. pitanje za smer AE</a:t>
            </a:r>
            <a:endParaRPr lang="en-US" sz="1600" dirty="0">
              <a:solidFill>
                <a:schemeClr val="bg1"/>
              </a:solidFill>
            </a:endParaRPr>
          </a:p>
        </p:txBody>
      </p:sp>
      <p:sp>
        <p:nvSpPr>
          <p:cNvPr id="7" name="Title 1">
            <a:extLst>
              <a:ext uri="{FF2B5EF4-FFF2-40B4-BE49-F238E27FC236}">
                <a16:creationId xmlns:a16="http://schemas.microsoft.com/office/drawing/2014/main" id="{74948AC2-52ED-4131-AB05-D24AC9A5EAC3}"/>
              </a:ext>
            </a:extLst>
          </p:cNvPr>
          <p:cNvSpPr txBox="1">
            <a:spLocks/>
          </p:cNvSpPr>
          <p:nvPr/>
        </p:nvSpPr>
        <p:spPr bwMode="auto">
          <a:xfrm>
            <a:off x="608994" y="1337794"/>
            <a:ext cx="10994573" cy="74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800" kern="1200" baseline="0">
                <a:solidFill>
                  <a:schemeClr val="bg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a:lstStyle>
          <a:p>
            <a:pPr eaLnBrk="1" fontAlgn="auto" hangingPunct="1">
              <a:spcAft>
                <a:spcPts val="0"/>
              </a:spcAft>
              <a:defRPr/>
            </a:pPr>
            <a:r>
              <a:rPr lang="pl-PL" sz="4000" dirty="0">
                <a:latin typeface="Times New Roman" pitchFamily="18" charset="0"/>
                <a:cs typeface="Times New Roman" pitchFamily="18" charset="0"/>
              </a:rPr>
              <a:t>Raspodela investicija prema naturalnim pokazateljima</a:t>
            </a:r>
            <a:r>
              <a:rPr lang="en-US" sz="4000" dirty="0">
                <a:latin typeface="Times New Roman" pitchFamily="18" charset="0"/>
                <a:cs typeface="Times New Roman" pitchFamily="18" charset="0"/>
              </a:rPr>
              <a:t>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5">
            <a:extLst>
              <a:ext uri="{FF2B5EF4-FFF2-40B4-BE49-F238E27FC236}">
                <a16:creationId xmlns:a16="http://schemas.microsoft.com/office/drawing/2014/main" id="{9D77CBA8-73A3-43D5-8FF3-C9898A89787F}"/>
              </a:ext>
            </a:extLst>
          </p:cNvPr>
          <p:cNvSpPr txBox="1">
            <a:spLocks noChangeArrowheads="1"/>
          </p:cNvSpPr>
          <p:nvPr/>
        </p:nvSpPr>
        <p:spPr bwMode="auto">
          <a:xfrm>
            <a:off x="884767" y="1758951"/>
            <a:ext cx="1079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en-US" altLang="en-US" sz="2400">
                <a:solidFill>
                  <a:prstClr val="white"/>
                </a:solidFill>
                <a:latin typeface="Times New Roman" panose="02020603050405020304" pitchFamily="18" charset="0"/>
                <a:cs typeface="Times New Roman" panose="02020603050405020304" pitchFamily="18" charset="0"/>
              </a:rPr>
              <a:t>	</a:t>
            </a:r>
          </a:p>
          <a:p>
            <a:pPr marL="457189" indent="-457189" algn="just" defTabSz="1219170" eaLnBrk="1" fontAlgn="base" hangingPunct="1">
              <a:spcBef>
                <a:spcPct val="0"/>
              </a:spcBef>
              <a:spcAft>
                <a:spcPct val="0"/>
              </a:spcAft>
            </a:pP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71683" name="TextBox 3">
            <a:extLst>
              <a:ext uri="{FF2B5EF4-FFF2-40B4-BE49-F238E27FC236}">
                <a16:creationId xmlns:a16="http://schemas.microsoft.com/office/drawing/2014/main" id="{96BE4BEE-7368-49A1-B676-0E549794E8CE}"/>
              </a:ext>
            </a:extLst>
          </p:cNvPr>
          <p:cNvSpPr txBox="1">
            <a:spLocks noChangeArrowheads="1"/>
          </p:cNvSpPr>
          <p:nvPr/>
        </p:nvSpPr>
        <p:spPr bwMode="auto">
          <a:xfrm>
            <a:off x="554567" y="1513115"/>
            <a:ext cx="11125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eaLnBrk="1" fontAlgn="base" hangingPunct="1">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Isto tako, teorijski posmatrano, primena ovog metoda je moguća kod podele akumulacionog prostora među pojedinim korisnicima. </a:t>
            </a:r>
            <a:r>
              <a:rPr lang="en-US" altLang="en-US" sz="2400" dirty="0">
                <a:solidFill>
                  <a:prstClr val="white"/>
                </a:solidFill>
                <a:latin typeface="Times New Roman" panose="02020603050405020304" pitchFamily="18" charset="0"/>
                <a:cs typeface="Times New Roman" panose="02020603050405020304" pitchFamily="18" charset="0"/>
              </a:rPr>
              <a:t>U</a:t>
            </a:r>
            <a:r>
              <a:rPr lang="sr-Latn-RS" altLang="en-US" sz="2400" dirty="0">
                <a:solidFill>
                  <a:prstClr val="white"/>
                </a:solidFill>
                <a:latin typeface="Times New Roman" panose="02020603050405020304" pitchFamily="18" charset="0"/>
                <a:cs typeface="Times New Roman" panose="02020603050405020304" pitchFamily="18" charset="0"/>
              </a:rPr>
              <a:t> praksi nastaju problemi, zbog toga što zapremina akumulacije nije prost zbir potreba pojedinih korisnika jer postoje vremensko nepodudaranje režima priliva i potrošnje. Korisnici kao što su: osiguranje dubine potrebne plovidbe, osiguranje vršne energije, prostor za prihvatanje poplavnog talasa, zbog rizika oko dimenzionisanja zapremnine akumulacije retko žele prihvatiti za sebe višak zapremine akumulacionog prostora, jer to povlači i veće učešće kod podele investicionog ulaganja i ne prihvataju da je taj višak nastao zbog njihovih potreba.</a:t>
            </a:r>
          </a:p>
          <a:p>
            <a:pPr algn="just" defTabSz="1219170" eaLnBrk="1" fontAlgn="base" hangingPunct="1">
              <a:spcBef>
                <a:spcPct val="0"/>
              </a:spcBef>
              <a:spcAft>
                <a:spcPct val="0"/>
              </a:spcAft>
            </a:pPr>
            <a:endParaRPr lang="sr-Latn-RS" altLang="en-US" sz="2400" dirty="0">
              <a:solidFill>
                <a:prstClr val="white"/>
              </a:solidFill>
              <a:latin typeface="Times New Roman" panose="02020603050405020304" pitchFamily="18" charset="0"/>
              <a:cs typeface="Times New Roman" panose="02020603050405020304" pitchFamily="18" charset="0"/>
            </a:endParaRPr>
          </a:p>
          <a:p>
            <a:pPr algn="just" defTabSz="1219170" eaLnBrk="1" fontAlgn="base" hangingPunct="1">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Ovaj metod je jednostavan i pravičan za primenu jer se potrošnja može realno izmeriti odgovarajućim instrumetima, ali je njegova primena moguća ako se radi o korisnicima koji na isti način koriste objekat.</a:t>
            </a:r>
          </a:p>
        </p:txBody>
      </p:sp>
      <p:sp>
        <p:nvSpPr>
          <p:cNvPr id="2" name="Slide Number Placeholder 1">
            <a:extLst>
              <a:ext uri="{FF2B5EF4-FFF2-40B4-BE49-F238E27FC236}">
                <a16:creationId xmlns:a16="http://schemas.microsoft.com/office/drawing/2014/main" id="{C8D7053B-ADCE-4EB9-95B7-B3FF4EBB3205}"/>
              </a:ext>
            </a:extLst>
          </p:cNvPr>
          <p:cNvSpPr>
            <a:spLocks noGrp="1"/>
          </p:cNvSpPr>
          <p:nvPr>
            <p:ph type="sldNum" sz="quarter" idx="12"/>
          </p:nvPr>
        </p:nvSpPr>
        <p:spPr/>
        <p:txBody>
          <a:bodyPr/>
          <a:lstStyle/>
          <a:p>
            <a:fld id="{C8DC161B-9E73-4844-B9E8-34FCEB23A4F8}" type="slidenum">
              <a:rPr lang="en-US" altLang="en-US" smtClean="0"/>
              <a:pPr/>
              <a:t>103</a:t>
            </a:fld>
            <a:endParaRPr lang="en-US" alt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Box 5">
            <a:extLst>
              <a:ext uri="{FF2B5EF4-FFF2-40B4-BE49-F238E27FC236}">
                <a16:creationId xmlns:a16="http://schemas.microsoft.com/office/drawing/2014/main" id="{BF00A46C-AEE4-4B23-BDA2-CAF5CA23AD16}"/>
              </a:ext>
            </a:extLst>
          </p:cNvPr>
          <p:cNvSpPr txBox="1">
            <a:spLocks noChangeArrowheads="1"/>
          </p:cNvSpPr>
          <p:nvPr/>
        </p:nvSpPr>
        <p:spPr bwMode="auto">
          <a:xfrm>
            <a:off x="884767" y="1758951"/>
            <a:ext cx="1079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en-US" altLang="en-US" sz="2400">
                <a:solidFill>
                  <a:prstClr val="white"/>
                </a:solidFill>
                <a:latin typeface="Times New Roman" panose="02020603050405020304" pitchFamily="18" charset="0"/>
                <a:cs typeface="Times New Roman" panose="02020603050405020304" pitchFamily="18" charset="0"/>
              </a:rPr>
              <a:t>	</a:t>
            </a:r>
          </a:p>
          <a:p>
            <a:pPr marL="457189" indent="-457189" algn="just" defTabSz="1219170" eaLnBrk="1" fontAlgn="base" hangingPunct="1">
              <a:spcBef>
                <a:spcPct val="0"/>
              </a:spcBef>
              <a:spcAft>
                <a:spcPct val="0"/>
              </a:spcAft>
            </a:pP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57347" name="TextBox 3">
            <a:extLst>
              <a:ext uri="{FF2B5EF4-FFF2-40B4-BE49-F238E27FC236}">
                <a16:creationId xmlns:a16="http://schemas.microsoft.com/office/drawing/2014/main" id="{EADC8ECF-DA00-4A01-ABFD-C1AF23496094}"/>
              </a:ext>
            </a:extLst>
          </p:cNvPr>
          <p:cNvSpPr txBox="1">
            <a:spLocks noChangeArrowheads="1"/>
          </p:cNvSpPr>
          <p:nvPr/>
        </p:nvSpPr>
        <p:spPr bwMode="auto">
          <a:xfrm>
            <a:off x="742950" y="3429000"/>
            <a:ext cx="10936817" cy="2795958"/>
          </a:xfrm>
          <a:prstGeom prst="rect">
            <a:avLst/>
          </a:prstGeom>
          <a:noFill/>
          <a:ln w="9525">
            <a:noFill/>
            <a:miter lim="800000"/>
            <a:headEnd/>
            <a:tailEnd/>
          </a:ln>
        </p:spPr>
        <p:txBody>
          <a:bodyPr wrap="square">
            <a:spAutoFit/>
          </a:bodyPr>
          <a:lstStyle/>
          <a:p>
            <a:pPr algn="just" defTabSz="1219170" fontAlgn="base">
              <a:lnSpc>
                <a:spcPct val="150000"/>
              </a:lnSpc>
              <a:spcBef>
                <a:spcPct val="0"/>
              </a:spcBef>
              <a:spcAft>
                <a:spcPct val="0"/>
              </a:spcAft>
              <a:defRPr/>
            </a:pPr>
            <a:r>
              <a:rPr lang="sr-Latn-RS" sz="2400" dirty="0">
                <a:solidFill>
                  <a:prstClr val="white"/>
                </a:solidFill>
                <a:latin typeface="Times New Roman" pitchFamily="18" charset="0"/>
                <a:cs typeface="Times New Roman" pitchFamily="18" charset="0"/>
              </a:rPr>
              <a:t>Kao osnova raspodele koriste se vrednosni pokazatelji koji se najčešće svrstavaju u dve grupe:</a:t>
            </a:r>
          </a:p>
          <a:p>
            <a:pPr marL="457189" indent="-457189" algn="just" defTabSz="1219170" fontAlgn="base">
              <a:lnSpc>
                <a:spcPct val="150000"/>
              </a:lnSpc>
              <a:spcBef>
                <a:spcPct val="0"/>
              </a:spcBef>
              <a:spcAft>
                <a:spcPct val="0"/>
              </a:spcAft>
              <a:buFontTx/>
              <a:buAutoNum type="alphaLcParenR"/>
              <a:defRPr/>
            </a:pPr>
            <a:r>
              <a:rPr lang="sr-Latn-RS" sz="2400" dirty="0">
                <a:solidFill>
                  <a:prstClr val="white"/>
                </a:solidFill>
                <a:latin typeface="Times New Roman" pitchFamily="18" charset="0"/>
                <a:cs typeface="Times New Roman" pitchFamily="18" charset="0"/>
              </a:rPr>
              <a:t>Pokazateli investicija i</a:t>
            </a:r>
          </a:p>
          <a:p>
            <a:pPr marL="457189" indent="-457189" algn="just" defTabSz="1219170" fontAlgn="base">
              <a:lnSpc>
                <a:spcPct val="150000"/>
              </a:lnSpc>
              <a:spcBef>
                <a:spcPct val="0"/>
              </a:spcBef>
              <a:spcAft>
                <a:spcPct val="0"/>
              </a:spcAft>
              <a:buFontTx/>
              <a:buAutoNum type="alphaLcParenR"/>
              <a:defRPr/>
            </a:pPr>
            <a:r>
              <a:rPr lang="sr-Latn-RS" sz="2400" dirty="0">
                <a:solidFill>
                  <a:prstClr val="white"/>
                </a:solidFill>
                <a:latin typeface="Times New Roman" pitchFamily="18" charset="0"/>
                <a:cs typeface="Times New Roman" pitchFamily="18" charset="0"/>
              </a:rPr>
              <a:t>Pokazatelji ekonomskog efekta.</a:t>
            </a:r>
          </a:p>
          <a:p>
            <a:pPr marL="457189" indent="-457189" algn="just" defTabSz="1219170" fontAlgn="base">
              <a:lnSpc>
                <a:spcPct val="150000"/>
              </a:lnSpc>
              <a:spcBef>
                <a:spcPct val="0"/>
              </a:spcBef>
              <a:spcAft>
                <a:spcPct val="0"/>
              </a:spcAft>
              <a:defRPr/>
            </a:pPr>
            <a:endParaRPr lang="sr-Latn-RS" sz="2400" dirty="0">
              <a:solidFill>
                <a:prstClr val="white"/>
              </a:solidFill>
              <a:latin typeface="Times New Roman" pitchFamily="18" charset="0"/>
              <a:cs typeface="Times New Roman" pitchFamily="18" charset="0"/>
            </a:endParaRPr>
          </a:p>
        </p:txBody>
      </p:sp>
      <p:sp>
        <p:nvSpPr>
          <p:cNvPr id="2" name="Slide Number Placeholder 1">
            <a:extLst>
              <a:ext uri="{FF2B5EF4-FFF2-40B4-BE49-F238E27FC236}">
                <a16:creationId xmlns:a16="http://schemas.microsoft.com/office/drawing/2014/main" id="{7FABA156-FCCF-4BE0-9F7E-C37FD7A5F1B8}"/>
              </a:ext>
            </a:extLst>
          </p:cNvPr>
          <p:cNvSpPr>
            <a:spLocks noGrp="1"/>
          </p:cNvSpPr>
          <p:nvPr>
            <p:ph type="sldNum" sz="quarter" idx="12"/>
          </p:nvPr>
        </p:nvSpPr>
        <p:spPr/>
        <p:txBody>
          <a:bodyPr/>
          <a:lstStyle/>
          <a:p>
            <a:fld id="{C8DC161B-9E73-4844-B9E8-34FCEB23A4F8}" type="slidenum">
              <a:rPr lang="en-US" altLang="en-US" smtClean="0"/>
              <a:pPr/>
              <a:t>104</a:t>
            </a:fld>
            <a:endParaRPr lang="en-US" altLang="en-US"/>
          </a:p>
        </p:txBody>
      </p:sp>
      <p:sp>
        <p:nvSpPr>
          <p:cNvPr id="5" name="Title 1">
            <a:extLst>
              <a:ext uri="{FF2B5EF4-FFF2-40B4-BE49-F238E27FC236}">
                <a16:creationId xmlns:a16="http://schemas.microsoft.com/office/drawing/2014/main" id="{C6EF8999-37ED-4152-96EC-2E2079D87392}"/>
              </a:ext>
            </a:extLst>
          </p:cNvPr>
          <p:cNvSpPr txBox="1">
            <a:spLocks/>
          </p:cNvSpPr>
          <p:nvPr/>
        </p:nvSpPr>
        <p:spPr bwMode="auto">
          <a:xfrm>
            <a:off x="645583" y="1520399"/>
            <a:ext cx="1093681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800" kern="1200" baseline="0">
                <a:solidFill>
                  <a:schemeClr val="bg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a:lstStyle>
          <a:p>
            <a:pPr eaLnBrk="1" fontAlgn="auto" hangingPunct="1">
              <a:spcAft>
                <a:spcPts val="0"/>
              </a:spcAft>
              <a:defRPr/>
            </a:pPr>
            <a:r>
              <a:rPr lang="pl-PL">
                <a:latin typeface="Times New Roman" pitchFamily="18" charset="0"/>
                <a:cs typeface="Times New Roman" pitchFamily="18" charset="0"/>
              </a:rPr>
              <a:t>Raspodela investicija prema </a:t>
            </a:r>
            <a:br>
              <a:rPr lang="pl-PL">
                <a:latin typeface="Times New Roman" pitchFamily="18" charset="0"/>
                <a:cs typeface="Times New Roman" pitchFamily="18" charset="0"/>
              </a:rPr>
            </a:br>
            <a:r>
              <a:rPr lang="pl-PL">
                <a:latin typeface="Times New Roman" pitchFamily="18" charset="0"/>
                <a:cs typeface="Times New Roman" pitchFamily="18" charset="0"/>
              </a:rPr>
              <a:t>vrednosnim pokazateljima</a:t>
            </a:r>
            <a:r>
              <a:rPr lang="en-US">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DEF59CD4-57F4-474D-81EF-453C1D77C4D0}"/>
              </a:ext>
            </a:extLst>
          </p:cNvPr>
          <p:cNvSpPr txBox="1"/>
          <p:nvPr/>
        </p:nvSpPr>
        <p:spPr>
          <a:xfrm>
            <a:off x="9566277" y="1758951"/>
            <a:ext cx="2113490" cy="338554"/>
          </a:xfrm>
          <a:prstGeom prst="rect">
            <a:avLst/>
          </a:prstGeom>
          <a:solidFill>
            <a:srgbClr val="70AD47">
              <a:lumMod val="60000"/>
              <a:lumOff val="4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r-Latn-RS" sz="1600" kern="0" dirty="0">
                <a:solidFill>
                  <a:srgbClr val="5B9BD5">
                    <a:lumMod val="75000"/>
                  </a:srgbClr>
                </a:solidFill>
                <a:latin typeface="Times New Roman" pitchFamily="18" charset="0"/>
                <a:cs typeface="Times New Roman" pitchFamily="18" charset="0"/>
              </a:rPr>
              <a:t>44</a:t>
            </a:r>
            <a:r>
              <a:rPr kumimoji="0" lang="sr-Latn-RS" sz="1600" b="0" i="0" u="none" strike="noStrike" kern="0" cap="none" spc="0" normalizeH="0" baseline="0" noProof="0" dirty="0">
                <a:ln>
                  <a:noFill/>
                </a:ln>
                <a:solidFill>
                  <a:srgbClr val="5B9BD5">
                    <a:lumMod val="75000"/>
                  </a:srgbClr>
                </a:solidFill>
                <a:effectLst/>
                <a:uLnTx/>
                <a:uFillTx/>
                <a:latin typeface="Times New Roman" pitchFamily="18" charset="0"/>
                <a:cs typeface="Times New Roman" pitchFamily="18" charset="0"/>
              </a:rPr>
              <a:t>. pitanje za smer UV</a:t>
            </a:r>
            <a:endParaRPr kumimoji="0" lang="en-US" sz="1600" b="0" i="0" u="none" strike="noStrike" kern="0" cap="none" spc="0" normalizeH="0" baseline="0" noProof="0" dirty="0">
              <a:ln>
                <a:noFill/>
              </a:ln>
              <a:solidFill>
                <a:srgbClr val="5B9BD5">
                  <a:lumMod val="75000"/>
                </a:srgbClr>
              </a:solidFill>
              <a:effectLst/>
              <a:uLnTx/>
              <a:uFillTx/>
            </a:endParaRPr>
          </a:p>
        </p:txBody>
      </p:sp>
      <p:sp>
        <p:nvSpPr>
          <p:cNvPr id="7" name="TextBox 6">
            <a:extLst>
              <a:ext uri="{FF2B5EF4-FFF2-40B4-BE49-F238E27FC236}">
                <a16:creationId xmlns:a16="http://schemas.microsoft.com/office/drawing/2014/main" id="{30B7C50C-E94B-46D2-B704-7E598B60359F}"/>
              </a:ext>
            </a:extLst>
          </p:cNvPr>
          <p:cNvSpPr txBox="1"/>
          <p:nvPr/>
        </p:nvSpPr>
        <p:spPr>
          <a:xfrm>
            <a:off x="9566277" y="2146068"/>
            <a:ext cx="2113490" cy="338554"/>
          </a:xfrm>
          <a:prstGeom prst="rect">
            <a:avLst/>
          </a:prstGeom>
          <a:solidFill>
            <a:srgbClr val="5A8639"/>
          </a:solidFill>
        </p:spPr>
        <p:txBody>
          <a:bodyPr wrap="square">
            <a:spAutoFit/>
          </a:bodyPr>
          <a:lstStyle/>
          <a:p>
            <a:r>
              <a:rPr lang="sr-Latn-RS" sz="1600" dirty="0">
                <a:solidFill>
                  <a:schemeClr val="bg1"/>
                </a:solidFill>
                <a:latin typeface="Times New Roman" pitchFamily="18" charset="0"/>
                <a:cs typeface="Times New Roman" pitchFamily="18" charset="0"/>
              </a:rPr>
              <a:t>44. pitanje za smer AE</a:t>
            </a:r>
            <a:endParaRPr lang="en-US" sz="1600" dirty="0">
              <a:solidFill>
                <a:schemeClr val="bg1"/>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Box 5">
            <a:extLst>
              <a:ext uri="{FF2B5EF4-FFF2-40B4-BE49-F238E27FC236}">
                <a16:creationId xmlns:a16="http://schemas.microsoft.com/office/drawing/2014/main" id="{BF00A46C-AEE4-4B23-BDA2-CAF5CA23AD16}"/>
              </a:ext>
            </a:extLst>
          </p:cNvPr>
          <p:cNvSpPr txBox="1">
            <a:spLocks noChangeArrowheads="1"/>
          </p:cNvSpPr>
          <p:nvPr/>
        </p:nvSpPr>
        <p:spPr bwMode="auto">
          <a:xfrm>
            <a:off x="884767" y="1758951"/>
            <a:ext cx="1079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en-US" altLang="en-US" sz="2400">
                <a:solidFill>
                  <a:prstClr val="white"/>
                </a:solidFill>
                <a:latin typeface="Times New Roman" panose="02020603050405020304" pitchFamily="18" charset="0"/>
                <a:cs typeface="Times New Roman" panose="02020603050405020304" pitchFamily="18" charset="0"/>
              </a:rPr>
              <a:t>	</a:t>
            </a:r>
          </a:p>
          <a:p>
            <a:pPr marL="457189" indent="-457189" algn="just" defTabSz="1219170" eaLnBrk="1" fontAlgn="base" hangingPunct="1">
              <a:spcBef>
                <a:spcPct val="0"/>
              </a:spcBef>
              <a:spcAft>
                <a:spcPct val="0"/>
              </a:spcAft>
            </a:pP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57347" name="TextBox 3">
            <a:extLst>
              <a:ext uri="{FF2B5EF4-FFF2-40B4-BE49-F238E27FC236}">
                <a16:creationId xmlns:a16="http://schemas.microsoft.com/office/drawing/2014/main" id="{EADC8ECF-DA00-4A01-ABFD-C1AF23496094}"/>
              </a:ext>
            </a:extLst>
          </p:cNvPr>
          <p:cNvSpPr txBox="1">
            <a:spLocks noChangeArrowheads="1"/>
          </p:cNvSpPr>
          <p:nvPr/>
        </p:nvSpPr>
        <p:spPr bwMode="auto">
          <a:xfrm>
            <a:off x="457200" y="602589"/>
            <a:ext cx="11125200" cy="6119945"/>
          </a:xfrm>
          <a:prstGeom prst="rect">
            <a:avLst/>
          </a:prstGeom>
          <a:noFill/>
          <a:ln w="9525">
            <a:noFill/>
            <a:miter lim="800000"/>
            <a:headEnd/>
            <a:tailEnd/>
          </a:ln>
        </p:spPr>
        <p:txBody>
          <a:bodyPr wrap="square">
            <a:spAutoFit/>
          </a:bodyPr>
          <a:lstStyle/>
          <a:p>
            <a:pPr marL="457189" indent="-457189" algn="just" defTabSz="1219170" fontAlgn="base">
              <a:lnSpc>
                <a:spcPct val="150000"/>
              </a:lnSpc>
              <a:spcBef>
                <a:spcPct val="0"/>
              </a:spcBef>
              <a:spcAft>
                <a:spcPct val="0"/>
              </a:spcAft>
              <a:defRPr/>
            </a:pPr>
            <a:endParaRPr lang="sr-Latn-RS" sz="2400" dirty="0">
              <a:solidFill>
                <a:prstClr val="white"/>
              </a:solidFill>
              <a:latin typeface="Times New Roman" pitchFamily="18" charset="0"/>
              <a:cs typeface="Times New Roman" pitchFamily="18" charset="0"/>
            </a:endParaRPr>
          </a:p>
          <a:p>
            <a:pPr marL="457189" indent="-457189" algn="just" defTabSz="1219170" fontAlgn="base">
              <a:lnSpc>
                <a:spcPct val="150000"/>
              </a:lnSpc>
              <a:spcBef>
                <a:spcPct val="0"/>
              </a:spcBef>
              <a:spcAft>
                <a:spcPct val="0"/>
              </a:spcAft>
              <a:defRPr/>
            </a:pPr>
            <a:r>
              <a:rPr lang="sr-Latn-RS" sz="2400" b="1" dirty="0">
                <a:solidFill>
                  <a:prstClr val="white"/>
                </a:solidFill>
                <a:latin typeface="Times New Roman" pitchFamily="18" charset="0"/>
                <a:cs typeface="Times New Roman" pitchFamily="18" charset="0"/>
              </a:rPr>
              <a:t>Pokazatelji investicija </a:t>
            </a:r>
            <a:r>
              <a:rPr lang="sr-Latn-RS" sz="2400" dirty="0">
                <a:solidFill>
                  <a:prstClr val="white"/>
                </a:solidFill>
                <a:latin typeface="Times New Roman" pitchFamily="18" charset="0"/>
                <a:cs typeface="Times New Roman" pitchFamily="18" charset="0"/>
              </a:rPr>
              <a:t>- U ovoj grupi kao kriterijum za raspodelu zajedničkih ulaganja u vodoprivredne objekte najčešće se koriste sledeći metodi:</a:t>
            </a:r>
          </a:p>
          <a:p>
            <a:pPr marL="457189" indent="-457189" algn="just" defTabSz="1219170" fontAlgn="base">
              <a:lnSpc>
                <a:spcPct val="150000"/>
              </a:lnSpc>
              <a:spcBef>
                <a:spcPct val="0"/>
              </a:spcBef>
              <a:spcAft>
                <a:spcPct val="0"/>
              </a:spcAft>
              <a:defRPr/>
            </a:pPr>
            <a:endParaRPr lang="sr-Latn-RS" sz="2400" dirty="0">
              <a:solidFill>
                <a:prstClr val="white"/>
              </a:solidFill>
              <a:latin typeface="Times New Roman" pitchFamily="18" charset="0"/>
              <a:cs typeface="Times New Roman" pitchFamily="18" charset="0"/>
            </a:endParaRPr>
          </a:p>
          <a:p>
            <a:pPr marL="457189" indent="-457189" algn="just" defTabSz="1219170" fontAlgn="base">
              <a:lnSpc>
                <a:spcPct val="150000"/>
              </a:lnSpc>
              <a:spcBef>
                <a:spcPct val="0"/>
              </a:spcBef>
              <a:spcAft>
                <a:spcPct val="0"/>
              </a:spcAft>
              <a:buFontTx/>
              <a:buAutoNum type="arabicPeriod"/>
              <a:defRPr/>
            </a:pPr>
            <a:r>
              <a:rPr lang="sr-Latn-RS" sz="2400" dirty="0">
                <a:solidFill>
                  <a:prstClr val="white"/>
                </a:solidFill>
                <a:latin typeface="Times New Roman" pitchFamily="18" charset="0"/>
                <a:cs typeface="Times New Roman" pitchFamily="18" charset="0"/>
              </a:rPr>
              <a:t>Metod zamenjujućih objekata – Na osnovu ovog metoda zajedničke investicije se dele proporcionalno iznosu investicionih sredstava koje bi morao uložiti svaki korisnik pojedinačno ukoliko sam rešava svoje vodoprivredne probleme nezavisno od kompleksa.</a:t>
            </a:r>
          </a:p>
          <a:p>
            <a:pPr marL="457189" indent="-457189" algn="just" defTabSz="1219170" fontAlgn="base">
              <a:lnSpc>
                <a:spcPct val="150000"/>
              </a:lnSpc>
              <a:spcBef>
                <a:spcPct val="0"/>
              </a:spcBef>
              <a:spcAft>
                <a:spcPct val="0"/>
              </a:spcAft>
              <a:buFontTx/>
              <a:buAutoNum type="arabicPeriod"/>
              <a:defRPr/>
            </a:pPr>
            <a:r>
              <a:rPr lang="sr-Latn-RS" sz="2400" dirty="0">
                <a:solidFill>
                  <a:prstClr val="white"/>
                </a:solidFill>
                <a:latin typeface="Times New Roman" pitchFamily="18" charset="0"/>
                <a:cs typeface="Times New Roman" pitchFamily="18" charset="0"/>
              </a:rPr>
              <a:t>Metod raspodele prema najmanjim sumama ulaganja – U ovom slučaju investicije na pojedine korisnike se dele na osnovu sume najnižih ulaganja za koju pojedini investitori smatraju da mogu izgraditi najekonomičnije rešenje za njihovu namenu.</a:t>
            </a:r>
          </a:p>
        </p:txBody>
      </p:sp>
      <p:sp>
        <p:nvSpPr>
          <p:cNvPr id="2" name="Slide Number Placeholder 1">
            <a:extLst>
              <a:ext uri="{FF2B5EF4-FFF2-40B4-BE49-F238E27FC236}">
                <a16:creationId xmlns:a16="http://schemas.microsoft.com/office/drawing/2014/main" id="{7FABA156-FCCF-4BE0-9F7E-C37FD7A5F1B8}"/>
              </a:ext>
            </a:extLst>
          </p:cNvPr>
          <p:cNvSpPr>
            <a:spLocks noGrp="1"/>
          </p:cNvSpPr>
          <p:nvPr>
            <p:ph type="sldNum" sz="quarter" idx="12"/>
          </p:nvPr>
        </p:nvSpPr>
        <p:spPr/>
        <p:txBody>
          <a:bodyPr/>
          <a:lstStyle/>
          <a:p>
            <a:fld id="{C8DC161B-9E73-4844-B9E8-34FCEB23A4F8}" type="slidenum">
              <a:rPr lang="en-US" altLang="en-US" smtClean="0"/>
              <a:pPr/>
              <a:t>105</a:t>
            </a:fld>
            <a:endParaRPr lang="en-US" altLang="en-US"/>
          </a:p>
        </p:txBody>
      </p:sp>
    </p:spTree>
    <p:extLst>
      <p:ext uri="{BB962C8B-B14F-4D97-AF65-F5344CB8AC3E}">
        <p14:creationId xmlns:p14="http://schemas.microsoft.com/office/powerpoint/2010/main" val="42240514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5">
            <a:extLst>
              <a:ext uri="{FF2B5EF4-FFF2-40B4-BE49-F238E27FC236}">
                <a16:creationId xmlns:a16="http://schemas.microsoft.com/office/drawing/2014/main" id="{26B5074E-9153-4A05-882D-46AB634E39C1}"/>
              </a:ext>
            </a:extLst>
          </p:cNvPr>
          <p:cNvSpPr txBox="1">
            <a:spLocks noChangeArrowheads="1"/>
          </p:cNvSpPr>
          <p:nvPr/>
        </p:nvSpPr>
        <p:spPr bwMode="auto">
          <a:xfrm>
            <a:off x="884767" y="1758951"/>
            <a:ext cx="1079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en-US" altLang="en-US" sz="2400">
                <a:solidFill>
                  <a:prstClr val="white"/>
                </a:solidFill>
                <a:latin typeface="Times New Roman" panose="02020603050405020304" pitchFamily="18" charset="0"/>
                <a:cs typeface="Times New Roman" panose="02020603050405020304" pitchFamily="18" charset="0"/>
              </a:rPr>
              <a:t>	</a:t>
            </a:r>
          </a:p>
          <a:p>
            <a:pPr marL="457189" indent="-457189" algn="just" defTabSz="1219170" eaLnBrk="1" fontAlgn="base" hangingPunct="1">
              <a:spcBef>
                <a:spcPct val="0"/>
              </a:spcBef>
              <a:spcAft>
                <a:spcPct val="0"/>
              </a:spcAft>
            </a:pP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74755" name="TextBox 3">
            <a:extLst>
              <a:ext uri="{FF2B5EF4-FFF2-40B4-BE49-F238E27FC236}">
                <a16:creationId xmlns:a16="http://schemas.microsoft.com/office/drawing/2014/main" id="{8C884740-12EF-468E-9DB2-097E32919C10}"/>
              </a:ext>
            </a:extLst>
          </p:cNvPr>
          <p:cNvSpPr txBox="1">
            <a:spLocks noChangeArrowheads="1"/>
          </p:cNvSpPr>
          <p:nvPr/>
        </p:nvSpPr>
        <p:spPr bwMode="auto">
          <a:xfrm>
            <a:off x="609600" y="1156587"/>
            <a:ext cx="11027833" cy="556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defTabSz="1219170" eaLnBrk="1" fontAlgn="base" hangingPunct="1">
              <a:lnSpc>
                <a:spcPct val="150000"/>
              </a:lnSpc>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3. </a:t>
            </a:r>
            <a:r>
              <a:rPr lang="sr-Latn-RS" altLang="en-US" sz="24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Metod zamenjujućih objekata </a:t>
            </a:r>
            <a:r>
              <a:rPr lang="sr-Latn-RS" altLang="en-US" sz="2400" dirty="0">
                <a:solidFill>
                  <a:prstClr val="white"/>
                </a:solidFill>
                <a:latin typeface="Times New Roman" panose="02020603050405020304" pitchFamily="18" charset="0"/>
                <a:cs typeface="Times New Roman" panose="02020603050405020304" pitchFamily="18" charset="0"/>
              </a:rPr>
              <a:t>– Na osnovu ovog metoda zajedničke investicije se dele proporcionalno iznosu investicionih sredstava koje bi morao uložiti svaki korisnik pojedinačno ukoliko sam rešava svoje vodoprivredne probleme nezavisno od kompleksa.</a:t>
            </a:r>
            <a:endParaRPr lang="en-US" altLang="en-US" sz="2400" dirty="0">
              <a:solidFill>
                <a:prstClr val="white"/>
              </a:solidFill>
              <a:latin typeface="Times New Roman" panose="02020603050405020304" pitchFamily="18" charset="0"/>
              <a:cs typeface="Times New Roman" panose="02020603050405020304" pitchFamily="18" charset="0"/>
            </a:endParaRPr>
          </a:p>
          <a:p>
            <a:pPr marL="0" indent="0" algn="just" defTabSz="1219170" eaLnBrk="1" fontAlgn="base" hangingPunct="1">
              <a:lnSpc>
                <a:spcPct val="150000"/>
              </a:lnSpc>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4. </a:t>
            </a:r>
            <a:r>
              <a:rPr lang="en-US" altLang="en-US" sz="2400" b="1" dirty="0" err="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Metod</a:t>
            </a:r>
            <a:r>
              <a:rPr lang="en-US" altLang="en-US" sz="24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sr-Latn-RS" altLang="en-US" sz="24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raspodele prema najmanjim sumama ulaganja </a:t>
            </a:r>
            <a:r>
              <a:rPr lang="sr-Latn-RS" altLang="en-US" sz="2400" dirty="0">
                <a:solidFill>
                  <a:prstClr val="white"/>
                </a:solidFill>
                <a:latin typeface="Times New Roman" panose="02020603050405020304" pitchFamily="18" charset="0"/>
                <a:cs typeface="Times New Roman" panose="02020603050405020304" pitchFamily="18" charset="0"/>
              </a:rPr>
              <a:t>– u ovom slučaju investicije na pojedine korisnike se dele na osnovu sume najnižih ulaganja za koju pojedini investitori smatraju da mogu izgraditi najekonomičnije rešenje za njihovu namenu.</a:t>
            </a:r>
          </a:p>
          <a:p>
            <a:pPr marL="0" indent="0" algn="just" defTabSz="1219170" eaLnBrk="1" fontAlgn="base" hangingPunct="1">
              <a:lnSpc>
                <a:spcPct val="150000"/>
              </a:lnSpc>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5. </a:t>
            </a:r>
            <a:r>
              <a:rPr lang="en-US" altLang="en-US" sz="24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
            </a:r>
            <a:r>
              <a:rPr lang="sr-Latn-RS" altLang="en-US" sz="24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etod specifičnih investicija </a:t>
            </a:r>
            <a:r>
              <a:rPr lang="sr-Latn-RS" altLang="en-US" sz="2400" dirty="0">
                <a:solidFill>
                  <a:prstClr val="white"/>
                </a:solidFill>
                <a:latin typeface="Times New Roman" panose="02020603050405020304" pitchFamily="18" charset="0"/>
                <a:cs typeface="Times New Roman" panose="02020603050405020304" pitchFamily="18" charset="0"/>
              </a:rPr>
              <a:t>– Na osnovu ovog kriterijuma raspodela investicija u VS se obavlja tako što se ukupna suma ulaganja deli na pojedine interesente proporcionalno njihovim specifičnim investicijama.</a:t>
            </a:r>
          </a:p>
        </p:txBody>
      </p:sp>
      <p:sp>
        <p:nvSpPr>
          <p:cNvPr id="2" name="Slide Number Placeholder 1">
            <a:extLst>
              <a:ext uri="{FF2B5EF4-FFF2-40B4-BE49-F238E27FC236}">
                <a16:creationId xmlns:a16="http://schemas.microsoft.com/office/drawing/2014/main" id="{DEFB769D-DB93-4B7E-98B9-885146B06965}"/>
              </a:ext>
            </a:extLst>
          </p:cNvPr>
          <p:cNvSpPr>
            <a:spLocks noGrp="1"/>
          </p:cNvSpPr>
          <p:nvPr>
            <p:ph type="sldNum" sz="quarter" idx="12"/>
          </p:nvPr>
        </p:nvSpPr>
        <p:spPr/>
        <p:txBody>
          <a:bodyPr/>
          <a:lstStyle/>
          <a:p>
            <a:fld id="{C8DC161B-9E73-4844-B9E8-34FCEB23A4F8}" type="slidenum">
              <a:rPr lang="en-US" altLang="en-US" smtClean="0"/>
              <a:pPr/>
              <a:t>106</a:t>
            </a:fld>
            <a:endParaRPr lang="en-US" alt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Box 5">
            <a:extLst>
              <a:ext uri="{FF2B5EF4-FFF2-40B4-BE49-F238E27FC236}">
                <a16:creationId xmlns:a16="http://schemas.microsoft.com/office/drawing/2014/main" id="{2BB43802-A0D6-41AF-AD2E-A7C65A4F4C02}"/>
              </a:ext>
            </a:extLst>
          </p:cNvPr>
          <p:cNvSpPr txBox="1">
            <a:spLocks noChangeArrowheads="1"/>
          </p:cNvSpPr>
          <p:nvPr/>
        </p:nvSpPr>
        <p:spPr bwMode="auto">
          <a:xfrm>
            <a:off x="884767" y="1758951"/>
            <a:ext cx="1079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en-US" altLang="en-US" sz="2400">
                <a:solidFill>
                  <a:prstClr val="white"/>
                </a:solidFill>
                <a:latin typeface="Times New Roman" panose="02020603050405020304" pitchFamily="18" charset="0"/>
                <a:cs typeface="Times New Roman" panose="02020603050405020304" pitchFamily="18" charset="0"/>
              </a:rPr>
              <a:t>	</a:t>
            </a:r>
          </a:p>
          <a:p>
            <a:pPr marL="457189" indent="-457189" algn="just" defTabSz="1219170" eaLnBrk="1" fontAlgn="base" hangingPunct="1">
              <a:spcBef>
                <a:spcPct val="0"/>
              </a:spcBef>
              <a:spcAft>
                <a:spcPct val="0"/>
              </a:spcAft>
            </a:pP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75779" name="TextBox 3">
            <a:extLst>
              <a:ext uri="{FF2B5EF4-FFF2-40B4-BE49-F238E27FC236}">
                <a16:creationId xmlns:a16="http://schemas.microsoft.com/office/drawing/2014/main" id="{9F947E83-18A7-4D67-84CF-56B7F09EB9E3}"/>
              </a:ext>
            </a:extLst>
          </p:cNvPr>
          <p:cNvSpPr txBox="1">
            <a:spLocks noChangeArrowheads="1"/>
          </p:cNvSpPr>
          <p:nvPr/>
        </p:nvSpPr>
        <p:spPr bwMode="auto">
          <a:xfrm>
            <a:off x="512233" y="1187803"/>
            <a:ext cx="11212890" cy="539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lnSpc>
                <a:spcPct val="150000"/>
              </a:lnSpc>
              <a:spcBef>
                <a:spcPct val="0"/>
              </a:spcBef>
              <a:spcAft>
                <a:spcPct val="0"/>
              </a:spcAft>
            </a:pPr>
            <a:r>
              <a:rPr lang="en-US" altLang="en-US" sz="2400" b="1" dirty="0" err="1">
                <a:solidFill>
                  <a:prstClr val="white"/>
                </a:solidFill>
                <a:latin typeface="Times New Roman" panose="02020603050405020304" pitchFamily="18" charset="0"/>
                <a:cs typeface="Times New Roman" panose="02020603050405020304" pitchFamily="18" charset="0"/>
              </a:rPr>
              <a:t>Pokazatelji</a:t>
            </a:r>
            <a:r>
              <a:rPr lang="en-US" altLang="en-US" sz="2400" b="1" dirty="0">
                <a:solidFill>
                  <a:prstClr val="white"/>
                </a:solidFill>
                <a:latin typeface="Times New Roman" panose="02020603050405020304" pitchFamily="18" charset="0"/>
                <a:cs typeface="Times New Roman" panose="02020603050405020304" pitchFamily="18" charset="0"/>
              </a:rPr>
              <a:t> </a:t>
            </a:r>
            <a:r>
              <a:rPr lang="en-US" altLang="en-US" sz="2400" b="1" dirty="0" err="1">
                <a:solidFill>
                  <a:prstClr val="white"/>
                </a:solidFill>
                <a:latin typeface="Times New Roman" panose="02020603050405020304" pitchFamily="18" charset="0"/>
                <a:cs typeface="Times New Roman" panose="02020603050405020304" pitchFamily="18" charset="0"/>
              </a:rPr>
              <a:t>ekonomskog</a:t>
            </a:r>
            <a:r>
              <a:rPr lang="en-US" altLang="en-US" sz="2400" b="1" dirty="0">
                <a:solidFill>
                  <a:prstClr val="white"/>
                </a:solidFill>
                <a:latin typeface="Times New Roman" panose="02020603050405020304" pitchFamily="18" charset="0"/>
                <a:cs typeface="Times New Roman" panose="02020603050405020304" pitchFamily="18" charset="0"/>
              </a:rPr>
              <a:t> </a:t>
            </a:r>
            <a:r>
              <a:rPr lang="en-US" altLang="en-US" sz="2400" b="1" dirty="0" err="1">
                <a:solidFill>
                  <a:prstClr val="white"/>
                </a:solidFill>
                <a:latin typeface="Times New Roman" panose="02020603050405020304" pitchFamily="18" charset="0"/>
                <a:cs typeface="Times New Roman" panose="02020603050405020304" pitchFamily="18" charset="0"/>
              </a:rPr>
              <a:t>efekta</a:t>
            </a:r>
            <a:r>
              <a:rPr lang="sr-Latn-RS" altLang="en-US" sz="2400" b="1" dirty="0">
                <a:solidFill>
                  <a:prstClr val="white"/>
                </a:solidFill>
                <a:latin typeface="Times New Roman" panose="02020603050405020304" pitchFamily="18" charset="0"/>
                <a:cs typeface="Times New Roman" panose="02020603050405020304" pitchFamily="18" charset="0"/>
              </a:rPr>
              <a:t> </a:t>
            </a:r>
            <a:r>
              <a:rPr lang="sr-Latn-RS" altLang="en-US" sz="2400" dirty="0">
                <a:solidFill>
                  <a:prstClr val="white"/>
                </a:solidFill>
                <a:latin typeface="Times New Roman" panose="02020603050405020304" pitchFamily="18" charset="0"/>
                <a:cs typeface="Times New Roman" panose="02020603050405020304" pitchFamily="18" charset="0"/>
              </a:rPr>
              <a:t>– Ovoj grupi metoda kao osnovni kriterijum raspodele predlaže se efekat koji će pojedini interesenti ostvariti korišćenjem VS. Kako efekat može biti izražen na različite načine, to se i u ovom slučaju može razmotriti više metoda – kriterijuma.</a:t>
            </a:r>
          </a:p>
          <a:p>
            <a:pPr marL="457189" indent="-457189" algn="just" defTabSz="1219170" eaLnBrk="1" fontAlgn="base" hangingPunct="1">
              <a:lnSpc>
                <a:spcPct val="150000"/>
              </a:lnSpc>
              <a:spcBef>
                <a:spcPct val="0"/>
              </a:spcBef>
              <a:spcAft>
                <a:spcPct val="0"/>
              </a:spcAft>
            </a:pPr>
            <a:r>
              <a:rPr lang="sr-Latn-RS" altLang="en-US" sz="24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Metod opterećenja glavnog korisnika do granice ekonomičnosti </a:t>
            </a:r>
            <a:r>
              <a:rPr lang="sr-Latn-RS" altLang="en-US" sz="2400" dirty="0">
                <a:solidFill>
                  <a:prstClr val="white"/>
                </a:solidFill>
                <a:latin typeface="Times New Roman" panose="02020603050405020304" pitchFamily="18" charset="0"/>
                <a:cs typeface="Times New Roman" panose="02020603050405020304" pitchFamily="18" charset="0"/>
              </a:rPr>
              <a:t>– ukoliko će kod eksploatacije VS itei koristiti uglavnom jedan korisnik (npr.odvodnjavanje ili snabdevanje vodom) ili njegovo učešće premašuje udeo ostalih korisnika (npr. preko 70%) proporcionalno tome treba opteretiti takvog korisnika kako kod raspodele </a:t>
            </a:r>
            <a:r>
              <a:rPr lang="sr-Latn-RS" altLang="en-US" sz="2000" dirty="0">
                <a:solidFill>
                  <a:prstClr val="white"/>
                </a:solidFill>
                <a:latin typeface="Times New Roman" panose="02020603050405020304" pitchFamily="18" charset="0"/>
                <a:cs typeface="Times New Roman" panose="02020603050405020304" pitchFamily="18" charset="0"/>
              </a:rPr>
              <a:t>investicija tako i kod troškova eksploatacije. Njegovo opterećenje je prema ovom kriterijumu do granice ekonomičnosti dok se ostali korisnici terete eventualnim ostatkom zajedničkih ulaganja.</a:t>
            </a:r>
            <a:endParaRPr lang="sr-Latn-RS" altLang="en-US" sz="2400" dirty="0">
              <a:solidFill>
                <a:prstClr val="white"/>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158ECEE1-FD7D-4769-BDD5-0A8370C5B1A1}"/>
              </a:ext>
            </a:extLst>
          </p:cNvPr>
          <p:cNvSpPr>
            <a:spLocks noGrp="1"/>
          </p:cNvSpPr>
          <p:nvPr>
            <p:ph type="sldNum" sz="quarter" idx="12"/>
          </p:nvPr>
        </p:nvSpPr>
        <p:spPr/>
        <p:txBody>
          <a:bodyPr/>
          <a:lstStyle/>
          <a:p>
            <a:fld id="{C8DC161B-9E73-4844-B9E8-34FCEB23A4F8}" type="slidenum">
              <a:rPr lang="en-US" altLang="en-US" smtClean="0"/>
              <a:pPr/>
              <a:t>107</a:t>
            </a:fld>
            <a:endParaRPr lang="en-US" alt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Box 5">
            <a:extLst>
              <a:ext uri="{FF2B5EF4-FFF2-40B4-BE49-F238E27FC236}">
                <a16:creationId xmlns:a16="http://schemas.microsoft.com/office/drawing/2014/main" id="{7ABE5DAB-AE19-4519-BB75-88F3C9FCE472}"/>
              </a:ext>
            </a:extLst>
          </p:cNvPr>
          <p:cNvSpPr txBox="1">
            <a:spLocks noChangeArrowheads="1"/>
          </p:cNvSpPr>
          <p:nvPr/>
        </p:nvSpPr>
        <p:spPr bwMode="auto">
          <a:xfrm>
            <a:off x="884767" y="1758951"/>
            <a:ext cx="1079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en-US" altLang="en-US" sz="2400">
                <a:solidFill>
                  <a:prstClr val="white"/>
                </a:solidFill>
                <a:latin typeface="Times New Roman" panose="02020603050405020304" pitchFamily="18" charset="0"/>
                <a:cs typeface="Times New Roman" panose="02020603050405020304" pitchFamily="18" charset="0"/>
              </a:rPr>
              <a:t>	</a:t>
            </a:r>
          </a:p>
          <a:p>
            <a:pPr marL="457189" indent="-457189" algn="just" defTabSz="1219170" eaLnBrk="1" fontAlgn="base" hangingPunct="1">
              <a:spcBef>
                <a:spcPct val="0"/>
              </a:spcBef>
              <a:spcAft>
                <a:spcPct val="0"/>
              </a:spcAft>
            </a:pP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76803" name="TextBox 3">
            <a:extLst>
              <a:ext uri="{FF2B5EF4-FFF2-40B4-BE49-F238E27FC236}">
                <a16:creationId xmlns:a16="http://schemas.microsoft.com/office/drawing/2014/main" id="{5E51EBDE-8A42-443C-9778-B00D2750AD29}"/>
              </a:ext>
            </a:extLst>
          </p:cNvPr>
          <p:cNvSpPr txBox="1">
            <a:spLocks noChangeArrowheads="1"/>
          </p:cNvSpPr>
          <p:nvPr/>
        </p:nvSpPr>
        <p:spPr bwMode="auto">
          <a:xfrm>
            <a:off x="582083" y="1527493"/>
            <a:ext cx="11027833" cy="501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lnSpc>
                <a:spcPct val="150000"/>
              </a:lnSpc>
              <a:spcBef>
                <a:spcPct val="0"/>
              </a:spcBef>
              <a:spcAft>
                <a:spcPct val="0"/>
              </a:spcAft>
            </a:pPr>
            <a:r>
              <a:rPr lang="sr-Latn-RS" altLang="en-US" sz="24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Metod raspodele zasnovan na proporciji od očekivanog dohotka </a:t>
            </a:r>
            <a:r>
              <a:rPr lang="sr-Latn-RS" altLang="en-US" sz="2400" dirty="0">
                <a:solidFill>
                  <a:prstClr val="white"/>
                </a:solidFill>
                <a:latin typeface="Times New Roman" panose="02020603050405020304" pitchFamily="18" charset="0"/>
                <a:cs typeface="Times New Roman" panose="02020603050405020304" pitchFamily="18" charset="0"/>
              </a:rPr>
              <a:t>– u primeni ovog metoda potrebno je najpre utvrditi dohodak koji se očekuje kao rezultat korišćenja VS, a potom srazmerno istom izvršiti raspodelu po korisnicima.</a:t>
            </a:r>
          </a:p>
          <a:p>
            <a:pPr marL="457189" indent="-457189" algn="just" defTabSz="1219170" eaLnBrk="1" fontAlgn="base" hangingPunct="1">
              <a:lnSpc>
                <a:spcPct val="150000"/>
              </a:lnSpc>
              <a:spcBef>
                <a:spcPct val="0"/>
              </a:spcBef>
              <a:spcAft>
                <a:spcPct val="0"/>
              </a:spcAft>
            </a:pPr>
            <a:endParaRPr lang="sr-Latn-RS" altLang="en-US" sz="2400" dirty="0">
              <a:solidFill>
                <a:prstClr val="white"/>
              </a:solidFill>
              <a:latin typeface="Times New Roman" panose="02020603050405020304" pitchFamily="18" charset="0"/>
              <a:cs typeface="Times New Roman" panose="02020603050405020304" pitchFamily="18" charset="0"/>
            </a:endParaRPr>
          </a:p>
          <a:p>
            <a:pPr marL="457189" indent="-457189" algn="just" defTabSz="1219170" eaLnBrk="1" fontAlgn="base" hangingPunct="1">
              <a:lnSpc>
                <a:spcPct val="150000"/>
              </a:lnSpc>
              <a:spcBef>
                <a:spcPct val="0"/>
              </a:spcBef>
              <a:spcAft>
                <a:spcPct val="0"/>
              </a:spcAft>
            </a:pPr>
            <a:r>
              <a:rPr lang="sr-Latn-RS" altLang="en-US" sz="24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Metod raspodele prema prosečnim rezultatima proizvodnje </a:t>
            </a:r>
            <a:r>
              <a:rPr lang="sr-Latn-RS" altLang="en-US" sz="2400" dirty="0">
                <a:solidFill>
                  <a:prstClr val="white"/>
                </a:solidFill>
                <a:latin typeface="Times New Roman" panose="02020603050405020304" pitchFamily="18" charset="0"/>
                <a:cs typeface="Times New Roman" panose="02020603050405020304" pitchFamily="18" charset="0"/>
              </a:rPr>
              <a:t>– karakteristika ove raspodele je da se za pojedine učesnike izračunavaju potencijalni proizvodni i ekonomski efekti (koji kod pojedinih korisnika variraju po godinama – zavisno od hidrološke situacije) i da se na osnovu tih prosečnih rezultata raspodele investicije u VS.</a:t>
            </a:r>
          </a:p>
        </p:txBody>
      </p:sp>
      <p:sp>
        <p:nvSpPr>
          <p:cNvPr id="2" name="Slide Number Placeholder 1">
            <a:extLst>
              <a:ext uri="{FF2B5EF4-FFF2-40B4-BE49-F238E27FC236}">
                <a16:creationId xmlns:a16="http://schemas.microsoft.com/office/drawing/2014/main" id="{F2DEC709-5C2B-456F-AE1B-EFA4A61F83DA}"/>
              </a:ext>
            </a:extLst>
          </p:cNvPr>
          <p:cNvSpPr>
            <a:spLocks noGrp="1"/>
          </p:cNvSpPr>
          <p:nvPr>
            <p:ph type="sldNum" sz="quarter" idx="12"/>
          </p:nvPr>
        </p:nvSpPr>
        <p:spPr/>
        <p:txBody>
          <a:bodyPr/>
          <a:lstStyle/>
          <a:p>
            <a:fld id="{C8DC161B-9E73-4844-B9E8-34FCEB23A4F8}" type="slidenum">
              <a:rPr lang="en-US" altLang="en-US" smtClean="0"/>
              <a:pPr/>
              <a:t>108</a:t>
            </a:fld>
            <a:endParaRPr lang="en-US" alt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0C5D58-B589-4386-BE45-C13E5C650EAE}"/>
              </a:ext>
            </a:extLst>
          </p:cNvPr>
          <p:cNvSpPr>
            <a:spLocks noGrp="1"/>
          </p:cNvSpPr>
          <p:nvPr>
            <p:ph type="sldNum" sz="quarter" idx="12"/>
          </p:nvPr>
        </p:nvSpPr>
        <p:spPr/>
        <p:txBody>
          <a:bodyPr/>
          <a:lstStyle/>
          <a:p>
            <a:fld id="{C8DC161B-9E73-4844-B9E8-34FCEB23A4F8}" type="slidenum">
              <a:rPr lang="en-US" altLang="en-US" smtClean="0"/>
              <a:pPr/>
              <a:t>109</a:t>
            </a:fld>
            <a:endParaRPr lang="en-US" altLang="en-US"/>
          </a:p>
        </p:txBody>
      </p:sp>
      <p:sp>
        <p:nvSpPr>
          <p:cNvPr id="5" name="Title 1">
            <a:extLst>
              <a:ext uri="{FF2B5EF4-FFF2-40B4-BE49-F238E27FC236}">
                <a16:creationId xmlns:a16="http://schemas.microsoft.com/office/drawing/2014/main" id="{45A3A64B-64B0-4FDC-A780-08A973E946C9}"/>
              </a:ext>
            </a:extLst>
          </p:cNvPr>
          <p:cNvSpPr txBox="1">
            <a:spLocks/>
          </p:cNvSpPr>
          <p:nvPr/>
        </p:nvSpPr>
        <p:spPr bwMode="auto">
          <a:xfrm>
            <a:off x="813858" y="2456667"/>
            <a:ext cx="1093681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800" kern="1200" baseline="0">
                <a:solidFill>
                  <a:schemeClr val="bg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a:lstStyle>
          <a:p>
            <a:pPr eaLnBrk="1" fontAlgn="auto" hangingPunct="1">
              <a:spcAft>
                <a:spcPts val="0"/>
              </a:spcAft>
              <a:defRPr/>
            </a:pPr>
            <a:r>
              <a:rPr lang="pl-PL" dirty="0">
                <a:latin typeface="Times New Roman" pitchFamily="18" charset="0"/>
                <a:cs typeface="Times New Roman" pitchFamily="18" charset="0"/>
              </a:rPr>
              <a:t>Raspodela investicija na osnovu </a:t>
            </a:r>
            <a:br>
              <a:rPr lang="pl-PL" dirty="0">
                <a:latin typeface="Times New Roman" pitchFamily="18" charset="0"/>
                <a:cs typeface="Times New Roman" pitchFamily="18" charset="0"/>
              </a:rPr>
            </a:br>
            <a:r>
              <a:rPr lang="pl-PL" dirty="0">
                <a:latin typeface="Times New Roman" pitchFamily="18" charset="0"/>
                <a:cs typeface="Times New Roman" pitchFamily="18" charset="0"/>
              </a:rPr>
              <a:t>ukupnih efekata</a:t>
            </a:r>
            <a:r>
              <a:rPr lang="en-US" dirty="0">
                <a:latin typeface="Times New Roman" pitchFamily="18" charset="0"/>
                <a:cs typeface="Times New Roman" pitchFamily="18" charset="0"/>
              </a:rPr>
              <a:t> </a:t>
            </a:r>
          </a:p>
        </p:txBody>
      </p:sp>
      <p:sp>
        <p:nvSpPr>
          <p:cNvPr id="6" name="TextBox 5">
            <a:extLst>
              <a:ext uri="{FF2B5EF4-FFF2-40B4-BE49-F238E27FC236}">
                <a16:creationId xmlns:a16="http://schemas.microsoft.com/office/drawing/2014/main" id="{817FA378-FC8A-4B1B-ABF3-8ECE5C871D32}"/>
              </a:ext>
            </a:extLst>
          </p:cNvPr>
          <p:cNvSpPr txBox="1"/>
          <p:nvPr/>
        </p:nvSpPr>
        <p:spPr>
          <a:xfrm>
            <a:off x="9637185" y="3360166"/>
            <a:ext cx="2113490" cy="338554"/>
          </a:xfrm>
          <a:prstGeom prst="rect">
            <a:avLst/>
          </a:prstGeom>
          <a:solidFill>
            <a:srgbClr val="70AD47">
              <a:lumMod val="60000"/>
              <a:lumOff val="4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r-Latn-RS" sz="1600" kern="0" dirty="0">
                <a:solidFill>
                  <a:srgbClr val="5B9BD5">
                    <a:lumMod val="75000"/>
                  </a:srgbClr>
                </a:solidFill>
                <a:latin typeface="Times New Roman" pitchFamily="18" charset="0"/>
                <a:cs typeface="Times New Roman" pitchFamily="18" charset="0"/>
              </a:rPr>
              <a:t>45</a:t>
            </a:r>
            <a:r>
              <a:rPr kumimoji="0" lang="sr-Latn-RS" sz="1600" b="0" i="0" u="none" strike="noStrike" kern="0" cap="none" spc="0" normalizeH="0" baseline="0" noProof="0" dirty="0">
                <a:ln>
                  <a:noFill/>
                </a:ln>
                <a:solidFill>
                  <a:srgbClr val="5B9BD5">
                    <a:lumMod val="75000"/>
                  </a:srgbClr>
                </a:solidFill>
                <a:effectLst/>
                <a:uLnTx/>
                <a:uFillTx/>
                <a:latin typeface="Times New Roman" pitchFamily="18" charset="0"/>
                <a:cs typeface="Times New Roman" pitchFamily="18" charset="0"/>
              </a:rPr>
              <a:t>. pitanje za smer UV</a:t>
            </a:r>
            <a:endParaRPr kumimoji="0" lang="en-US" sz="1600" b="0" i="0" u="none" strike="noStrike" kern="0" cap="none" spc="0" normalizeH="0" baseline="0" noProof="0" dirty="0">
              <a:ln>
                <a:noFill/>
              </a:ln>
              <a:solidFill>
                <a:srgbClr val="5B9BD5">
                  <a:lumMod val="75000"/>
                </a:srgbClr>
              </a:solidFill>
              <a:effectLst/>
              <a:uLnTx/>
              <a:uFillTx/>
            </a:endParaRPr>
          </a:p>
        </p:txBody>
      </p:sp>
      <p:sp>
        <p:nvSpPr>
          <p:cNvPr id="7" name="TextBox 6">
            <a:extLst>
              <a:ext uri="{FF2B5EF4-FFF2-40B4-BE49-F238E27FC236}">
                <a16:creationId xmlns:a16="http://schemas.microsoft.com/office/drawing/2014/main" id="{BACBCA52-A780-4855-BD0C-5367E028CB23}"/>
              </a:ext>
            </a:extLst>
          </p:cNvPr>
          <p:cNvSpPr txBox="1"/>
          <p:nvPr/>
        </p:nvSpPr>
        <p:spPr>
          <a:xfrm>
            <a:off x="9637185" y="3747283"/>
            <a:ext cx="2113490" cy="338554"/>
          </a:xfrm>
          <a:prstGeom prst="rect">
            <a:avLst/>
          </a:prstGeom>
          <a:solidFill>
            <a:srgbClr val="5A8639"/>
          </a:solidFill>
        </p:spPr>
        <p:txBody>
          <a:bodyPr wrap="square">
            <a:spAutoFit/>
          </a:bodyPr>
          <a:lstStyle/>
          <a:p>
            <a:r>
              <a:rPr lang="sr-Latn-RS" sz="1600" dirty="0">
                <a:solidFill>
                  <a:schemeClr val="bg1"/>
                </a:solidFill>
                <a:latin typeface="Times New Roman" pitchFamily="18" charset="0"/>
                <a:cs typeface="Times New Roman" pitchFamily="18" charset="0"/>
              </a:rPr>
              <a:t>45. pitanje za smer AE</a:t>
            </a:r>
            <a:endParaRPr lang="en-US" sz="16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78" y="124265"/>
            <a:ext cx="11944643" cy="657225"/>
          </a:xfrm>
        </p:spPr>
        <p:txBody>
          <a:bodyPr>
            <a:noAutofit/>
          </a:bodyPr>
          <a:lstStyle/>
          <a:p>
            <a:pPr marL="457200" indent="-457200">
              <a:buFont typeface="Arial" panose="020B0604020202020204" pitchFamily="34" charset="0"/>
              <a:buChar char="•"/>
            </a:pPr>
            <a:r>
              <a:rPr lang="en-US" sz="3200" dirty="0" err="1">
                <a:solidFill>
                  <a:srgbClr val="002060"/>
                </a:solidFill>
                <a:latin typeface="Times New Roman" panose="02020603050405020304" pitchFamily="18" charset="0"/>
                <a:cs typeface="Times New Roman" panose="02020603050405020304" pitchFamily="18" charset="0"/>
              </a:rPr>
              <a:t>Ti</a:t>
            </a:r>
            <a:r>
              <a:rPr lang="en-US" sz="3200"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parametri</a:t>
            </a:r>
            <a:r>
              <a:rPr lang="en-US" sz="3200" b="1"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sledeći</a:t>
            </a:r>
            <a:r>
              <a:rPr lang="en-US" sz="3200" dirty="0">
                <a:solidFill>
                  <a:srgbClr val="002060"/>
                </a:solidFill>
                <a:latin typeface="Times New Roman" panose="02020603050405020304" pitchFamily="18" charset="0"/>
                <a:cs typeface="Times New Roman" panose="02020603050405020304" pitchFamily="18" charset="0"/>
              </a:rPr>
              <a:t>:</a:t>
            </a:r>
            <a:endParaRPr lang="sr-Cyrl-RS" sz="3200"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283338" y="1448975"/>
          <a:ext cx="11641962" cy="4607818"/>
        </p:xfrm>
        <a:graphic>
          <a:graphicData uri="http://schemas.openxmlformats.org/drawingml/2006/table">
            <a:tbl>
              <a:tblPr firstRow="1" firstCol="1" lastRow="1" lastCol="1" bandRow="1" bandCol="1">
                <a:tableStyleId>{69CF1AB2-1976-4502-BF36-3FF5EA218861}</a:tableStyleId>
              </a:tblPr>
              <a:tblGrid>
                <a:gridCol w="4256218">
                  <a:extLst>
                    <a:ext uri="{9D8B030D-6E8A-4147-A177-3AD203B41FA5}">
                      <a16:colId xmlns:a16="http://schemas.microsoft.com/office/drawing/2014/main" val="20000"/>
                    </a:ext>
                  </a:extLst>
                </a:gridCol>
                <a:gridCol w="7385744">
                  <a:extLst>
                    <a:ext uri="{9D8B030D-6E8A-4147-A177-3AD203B41FA5}">
                      <a16:colId xmlns:a16="http://schemas.microsoft.com/office/drawing/2014/main" val="20001"/>
                    </a:ext>
                  </a:extLst>
                </a:gridCol>
              </a:tblGrid>
              <a:tr h="768623">
                <a:tc>
                  <a:txBody>
                    <a:bodyPr/>
                    <a:lstStyle/>
                    <a:p>
                      <a:pPr algn="just">
                        <a:spcAft>
                          <a:spcPts val="0"/>
                        </a:spcAft>
                      </a:pPr>
                      <a:r>
                        <a:rPr lang="sr-Latn-CS" sz="1800" dirty="0">
                          <a:effectLst/>
                          <a:latin typeface="Times New Roman" panose="02020603050405020304" pitchFamily="18" charset="0"/>
                          <a:cs typeface="Times New Roman" panose="02020603050405020304" pitchFamily="18" charset="0"/>
                        </a:rPr>
                        <a:t>6.</a:t>
                      </a:r>
                      <a:r>
                        <a:rPr lang="sr-Latn-CS" sz="1800" baseline="0" dirty="0">
                          <a:effectLst/>
                          <a:latin typeface="Times New Roman" panose="02020603050405020304" pitchFamily="18" charset="0"/>
                          <a:cs typeface="Times New Roman" panose="02020603050405020304" pitchFamily="18" charset="0"/>
                        </a:rPr>
                        <a:t> </a:t>
                      </a:r>
                      <a:r>
                        <a:rPr lang="sr-Latn-CS" sz="1800" dirty="0">
                          <a:effectLst/>
                          <a:latin typeface="Times New Roman" panose="02020603050405020304" pitchFamily="18" charset="0"/>
                          <a:cs typeface="Times New Roman" panose="02020603050405020304" pitchFamily="18" charset="0"/>
                        </a:rPr>
                        <a:t>VODNI EKOSISTEM </a:t>
                      </a:r>
                      <a:endParaRPr lang="sr-Cyrl-R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sr-Latn-CS" sz="1800" dirty="0">
                          <a:effectLst/>
                          <a:latin typeface="Times New Roman" panose="02020603050405020304" pitchFamily="18" charset="0"/>
                          <a:cs typeface="Times New Roman" panose="02020603050405020304" pitchFamily="18" charset="0"/>
                        </a:rPr>
                        <a:t>Uzgoj; Migracije; Održavanje prirodnog i genetskog nasleđa (naročito </a:t>
                      </a:r>
                      <a:r>
                        <a:rPr lang="sr-Latn-CS" sz="1800" dirty="0" err="1">
                          <a:effectLst/>
                          <a:latin typeface="Times New Roman" panose="02020603050405020304" pitchFamily="18" charset="0"/>
                          <a:cs typeface="Times New Roman" panose="02020603050405020304" pitchFamily="18" charset="0"/>
                        </a:rPr>
                        <a:t>retkih</a:t>
                      </a:r>
                      <a:r>
                        <a:rPr lang="sr-Latn-CS" sz="1800" dirty="0">
                          <a:effectLst/>
                          <a:latin typeface="Times New Roman" panose="02020603050405020304" pitchFamily="18" charset="0"/>
                          <a:cs typeface="Times New Roman" panose="02020603050405020304" pitchFamily="18" charset="0"/>
                        </a:rPr>
                        <a:t> i ugroženih vrsta).</a:t>
                      </a:r>
                      <a:endParaRPr lang="sr-Cyrl-R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803113">
                <a:tc>
                  <a:txBody>
                    <a:bodyPr/>
                    <a:lstStyle/>
                    <a:p>
                      <a:pPr algn="just">
                        <a:spcAft>
                          <a:spcPts val="0"/>
                        </a:spcAft>
                      </a:pPr>
                      <a:r>
                        <a:rPr lang="sr-Latn-CS" sz="1800" dirty="0">
                          <a:effectLst/>
                          <a:latin typeface="Times New Roman" panose="02020603050405020304" pitchFamily="18" charset="0"/>
                          <a:cs typeface="Times New Roman" panose="02020603050405020304" pitchFamily="18" charset="0"/>
                        </a:rPr>
                        <a:t>7. EKOSISTEMI</a:t>
                      </a:r>
                      <a:r>
                        <a:rPr lang="sr-Latn-CS" sz="1800" baseline="0" dirty="0">
                          <a:effectLst/>
                          <a:latin typeface="Times New Roman" panose="02020603050405020304" pitchFamily="18" charset="0"/>
                          <a:cs typeface="Times New Roman" panose="02020603050405020304" pitchFamily="18" charset="0"/>
                        </a:rPr>
                        <a:t> NA ZEMLJI</a:t>
                      </a:r>
                      <a:endParaRPr lang="sr-Cyrl-R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sr-Latn-CS" sz="1800" dirty="0">
                          <a:effectLst/>
                          <a:latin typeface="Times New Roman" panose="02020603050405020304" pitchFamily="18" charset="0"/>
                          <a:cs typeface="Times New Roman" panose="02020603050405020304" pitchFamily="18" charset="0"/>
                        </a:rPr>
                        <a:t>Uzgoj; Migracije; Održavanje prirodnog i genetskog nasleđa (uključujući retke i ugrožene vrste i  sisteme; vegetacija i tipovi vegetacije).</a:t>
                      </a:r>
                      <a:endParaRPr lang="sr-Cyrl-R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768623">
                <a:tc>
                  <a:txBody>
                    <a:bodyPr/>
                    <a:lstStyle/>
                    <a:p>
                      <a:pPr algn="just">
                        <a:spcAft>
                          <a:spcPts val="0"/>
                        </a:spcAft>
                      </a:pPr>
                      <a:r>
                        <a:rPr lang="sr-Latn-CS" sz="1800" dirty="0">
                          <a:effectLst/>
                          <a:latin typeface="Times New Roman" panose="02020603050405020304" pitchFamily="18" charset="0"/>
                          <a:cs typeface="Times New Roman" panose="02020603050405020304" pitchFamily="18" charset="0"/>
                        </a:rPr>
                        <a:t>8. NEPOŽELJNE I/ILI NEPOVRATNE</a:t>
                      </a:r>
                      <a:endParaRPr lang="sr-Latn-CS" sz="1800" baseline="0" dirty="0">
                        <a:effectLst/>
                        <a:latin typeface="Times New Roman" panose="02020603050405020304" pitchFamily="18" charset="0"/>
                        <a:cs typeface="Times New Roman" panose="02020603050405020304" pitchFamily="18" charset="0"/>
                      </a:endParaRPr>
                    </a:p>
                    <a:p>
                      <a:pPr algn="just">
                        <a:spcAft>
                          <a:spcPts val="0"/>
                        </a:spcAft>
                      </a:pPr>
                      <a:r>
                        <a:rPr lang="sr-Latn-CS" sz="1800" baseline="0" dirty="0">
                          <a:effectLst/>
                          <a:latin typeface="Times New Roman" panose="02020603050405020304" pitchFamily="18" charset="0"/>
                          <a:cs typeface="Times New Roman" panose="02020603050405020304" pitchFamily="18" charset="0"/>
                        </a:rPr>
                        <a:t>    PROMENE</a:t>
                      </a:r>
                      <a:endParaRPr lang="sr-Cyrl-R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sr-Latn-CS" sz="1800">
                          <a:effectLst/>
                          <a:latin typeface="Times New Roman" panose="02020603050405020304" pitchFamily="18" charset="0"/>
                          <a:cs typeface="Times New Roman" panose="02020603050405020304" pitchFamily="18" charset="0"/>
                        </a:rPr>
                        <a:t>Zaslanjivanje; Trovanje; Eutrafikacija.</a:t>
                      </a:r>
                      <a:endParaRPr lang="sr-Cyrl-R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768623">
                <a:tc>
                  <a:txBody>
                    <a:bodyPr/>
                    <a:lstStyle/>
                    <a:p>
                      <a:pPr algn="just">
                        <a:spcAft>
                          <a:spcPts val="0"/>
                        </a:spcAft>
                      </a:pPr>
                      <a:r>
                        <a:rPr lang="sr-Latn-CS" sz="1800" dirty="0">
                          <a:effectLst/>
                          <a:latin typeface="Times New Roman" panose="02020603050405020304" pitchFamily="18" charset="0"/>
                          <a:cs typeface="Times New Roman" panose="02020603050405020304" pitchFamily="18" charset="0"/>
                        </a:rPr>
                        <a:t>9. IZLOŽENOST PRIRODNIM</a:t>
                      </a:r>
                    </a:p>
                    <a:p>
                      <a:pPr algn="just">
                        <a:spcAft>
                          <a:spcPts val="0"/>
                        </a:spcAft>
                      </a:pPr>
                      <a:r>
                        <a:rPr lang="sr-Latn-CS" sz="1800" baseline="0" dirty="0">
                          <a:effectLst/>
                          <a:latin typeface="Times New Roman" panose="02020603050405020304" pitchFamily="18" charset="0"/>
                          <a:cs typeface="Times New Roman" panose="02020603050405020304" pitchFamily="18" charset="0"/>
                        </a:rPr>
                        <a:t>    </a:t>
                      </a:r>
                      <a:r>
                        <a:rPr lang="sr-Latn-CS" sz="1800" dirty="0">
                          <a:effectLst/>
                          <a:latin typeface="Times New Roman" panose="02020603050405020304" pitchFamily="18" charset="0"/>
                          <a:cs typeface="Times New Roman" panose="02020603050405020304" pitchFamily="18" charset="0"/>
                        </a:rPr>
                        <a:t>NESREĆAMA</a:t>
                      </a:r>
                      <a:endParaRPr lang="sr-Cyrl-R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sr-Latn-CS" sz="1800" dirty="0">
                          <a:effectLst/>
                          <a:latin typeface="Times New Roman" panose="02020603050405020304" pitchFamily="18" charset="0"/>
                          <a:cs typeface="Times New Roman" panose="02020603050405020304" pitchFamily="18" charset="0"/>
                        </a:rPr>
                        <a:t>Zemljotresi; Poplavni talasi; uragani; geološke anomalije (opasnost po brane)</a:t>
                      </a:r>
                      <a:endParaRPr lang="sr-Cyrl-R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401556">
                <a:tc>
                  <a:txBody>
                    <a:bodyPr/>
                    <a:lstStyle/>
                    <a:p>
                      <a:pPr algn="just">
                        <a:spcAft>
                          <a:spcPts val="0"/>
                        </a:spcAft>
                      </a:pPr>
                      <a:r>
                        <a:rPr lang="sr-Latn-CS" sz="1800" dirty="0">
                          <a:effectLst/>
                          <a:latin typeface="Times New Roman" panose="02020603050405020304" pitchFamily="18" charset="0"/>
                          <a:cs typeface="Times New Roman" panose="02020603050405020304" pitchFamily="18" charset="0"/>
                        </a:rPr>
                        <a:t>10. ESTETSKI PPARAMETRI</a:t>
                      </a:r>
                      <a:endParaRPr lang="sr-Cyrl-R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sr-Latn-CS" sz="1800" dirty="0">
                          <a:effectLst/>
                          <a:latin typeface="Times New Roman" panose="02020603050405020304" pitchFamily="18" charset="0"/>
                          <a:cs typeface="Times New Roman" panose="02020603050405020304" pitchFamily="18" charset="0"/>
                        </a:rPr>
                        <a:t>Gubitak specifičnog i </a:t>
                      </a:r>
                      <a:r>
                        <a:rPr lang="sr-Latn-CS" sz="1800" dirty="0" err="1">
                          <a:effectLst/>
                          <a:latin typeface="Times New Roman" panose="02020603050405020304" pitchFamily="18" charset="0"/>
                          <a:cs typeface="Times New Roman" panose="02020603050405020304" pitchFamily="18" charset="0"/>
                        </a:rPr>
                        <a:t>retkog</a:t>
                      </a:r>
                      <a:r>
                        <a:rPr lang="sr-Latn-CS" sz="1800" dirty="0">
                          <a:effectLst/>
                          <a:latin typeface="Times New Roman" panose="02020603050405020304" pitchFamily="18" charset="0"/>
                          <a:cs typeface="Times New Roman" panose="02020603050405020304" pitchFamily="18" charset="0"/>
                        </a:rPr>
                        <a:t> prizora, </a:t>
                      </a:r>
                      <a:r>
                        <a:rPr lang="sr-Latn-CS" sz="1800" dirty="0" err="1">
                          <a:effectLst/>
                          <a:latin typeface="Times New Roman" panose="02020603050405020304" pitchFamily="18" charset="0"/>
                          <a:cs typeface="Times New Roman" panose="02020603050405020304" pitchFamily="18" charset="0"/>
                        </a:rPr>
                        <a:t>istoriskih</a:t>
                      </a:r>
                      <a:r>
                        <a:rPr lang="sr-Latn-CS" sz="1800" dirty="0">
                          <a:effectLst/>
                          <a:latin typeface="Times New Roman" panose="02020603050405020304" pitchFamily="18" charset="0"/>
                          <a:cs typeface="Times New Roman" panose="02020603050405020304" pitchFamily="18" charset="0"/>
                        </a:rPr>
                        <a:t>, kulturnih i arheoloških  lokacija)</a:t>
                      </a:r>
                      <a:endParaRPr lang="sr-Cyrl-R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401556">
                <a:tc>
                  <a:txBody>
                    <a:bodyPr/>
                    <a:lstStyle/>
                    <a:p>
                      <a:pPr algn="just">
                        <a:spcAft>
                          <a:spcPts val="0"/>
                        </a:spcAft>
                      </a:pPr>
                      <a:r>
                        <a:rPr lang="sr-Latn-CS" sz="1800" dirty="0">
                          <a:effectLst/>
                          <a:latin typeface="Times New Roman" panose="02020603050405020304" pitchFamily="18" charset="0"/>
                          <a:cs typeface="Times New Roman" panose="02020603050405020304" pitchFamily="18" charset="0"/>
                        </a:rPr>
                        <a:t>11. MIKROKLIMA</a:t>
                      </a:r>
                      <a:endParaRPr lang="sr-Cyrl-R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sr-Latn-CS" sz="1800">
                          <a:effectLst/>
                          <a:latin typeface="Times New Roman" panose="02020603050405020304" pitchFamily="18" charset="0"/>
                          <a:cs typeface="Times New Roman" panose="02020603050405020304" pitchFamily="18" charset="0"/>
                        </a:rPr>
                        <a:t>Smanjivanje mraza/leda; Pojave magle; Smanjivanje temperuturnih razlika.</a:t>
                      </a:r>
                      <a:endParaRPr lang="sr-Cyrl-R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401556">
                <a:tc>
                  <a:txBody>
                    <a:bodyPr/>
                    <a:lstStyle/>
                    <a:p>
                      <a:pPr algn="just">
                        <a:spcAft>
                          <a:spcPts val="0"/>
                        </a:spcAft>
                      </a:pPr>
                      <a:r>
                        <a:rPr lang="sr-Latn-CS" sz="1800" dirty="0">
                          <a:effectLst/>
                          <a:latin typeface="Times New Roman" panose="02020603050405020304" pitchFamily="18" charset="0"/>
                          <a:cs typeface="Times New Roman" panose="02020603050405020304" pitchFamily="18" charset="0"/>
                        </a:rPr>
                        <a:t>12.</a:t>
                      </a:r>
                      <a:r>
                        <a:rPr lang="sr-Latn-CS" sz="1800" baseline="0" dirty="0">
                          <a:effectLst/>
                          <a:latin typeface="Times New Roman" panose="02020603050405020304" pitchFamily="18" charset="0"/>
                          <a:cs typeface="Times New Roman" panose="02020603050405020304" pitchFamily="18" charset="0"/>
                        </a:rPr>
                        <a:t> </a:t>
                      </a:r>
                      <a:r>
                        <a:rPr lang="sr-Latn-CS" sz="1800" dirty="0">
                          <a:effectLst/>
                          <a:latin typeface="Times New Roman" panose="02020603050405020304" pitchFamily="18" charset="0"/>
                          <a:cs typeface="Times New Roman" panose="02020603050405020304" pitchFamily="18" charset="0"/>
                        </a:rPr>
                        <a:t>BUKA</a:t>
                      </a:r>
                      <a:endParaRPr lang="sr-Cyrl-R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sr-Latn-CS" sz="1800" dirty="0">
                          <a:effectLst/>
                          <a:latin typeface="Times New Roman" panose="02020603050405020304" pitchFamily="18" charset="0"/>
                          <a:cs typeface="Times New Roman" panose="02020603050405020304" pitchFamily="18" charset="0"/>
                        </a:rPr>
                        <a:t>Aktivnost izgradnje; industrija, elektrane; saobraćaj.</a:t>
                      </a:r>
                      <a:endParaRPr lang="sr-Cyrl-R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bl>
          </a:graphicData>
        </a:graphic>
      </p:graphicFrame>
      <p:sp>
        <p:nvSpPr>
          <p:cNvPr id="5" name="Slide Number Placeholder 4">
            <a:extLst>
              <a:ext uri="{FF2B5EF4-FFF2-40B4-BE49-F238E27FC236}">
                <a16:creationId xmlns:a16="http://schemas.microsoft.com/office/drawing/2014/main" id="{F2C4A5DF-A00C-49F7-8C47-03EAFE4E6FF4}"/>
              </a:ext>
            </a:extLst>
          </p:cNvPr>
          <p:cNvSpPr>
            <a:spLocks noGrp="1"/>
          </p:cNvSpPr>
          <p:nvPr>
            <p:ph type="sldNum" sz="quarter" idx="12"/>
          </p:nvPr>
        </p:nvSpPr>
        <p:spPr/>
        <p:txBody>
          <a:bodyPr/>
          <a:lstStyle/>
          <a:p>
            <a:fld id="{B18F4A6C-391C-478C-9A60-4B3F66AA9F8F}" type="slidenum">
              <a:rPr lang="sr-Cyrl-RS" smtClean="0"/>
              <a:t>11</a:t>
            </a:fld>
            <a:endParaRPr lang="sr-Cyrl-RS"/>
          </a:p>
        </p:txBody>
      </p:sp>
    </p:spTree>
    <p:extLst>
      <p:ext uri="{BB962C8B-B14F-4D97-AF65-F5344CB8AC3E}">
        <p14:creationId xmlns:p14="http://schemas.microsoft.com/office/powerpoint/2010/main" val="274958475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Box 5">
            <a:extLst>
              <a:ext uri="{FF2B5EF4-FFF2-40B4-BE49-F238E27FC236}">
                <a16:creationId xmlns:a16="http://schemas.microsoft.com/office/drawing/2014/main" id="{FED53B47-11D2-4D4D-8C63-88078CC44A49}"/>
              </a:ext>
            </a:extLst>
          </p:cNvPr>
          <p:cNvSpPr txBox="1">
            <a:spLocks noChangeArrowheads="1"/>
          </p:cNvSpPr>
          <p:nvPr/>
        </p:nvSpPr>
        <p:spPr bwMode="auto">
          <a:xfrm>
            <a:off x="884767" y="1758951"/>
            <a:ext cx="1079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en-US" altLang="en-US" sz="2400">
                <a:solidFill>
                  <a:prstClr val="white"/>
                </a:solidFill>
                <a:latin typeface="Times New Roman" panose="02020603050405020304" pitchFamily="18" charset="0"/>
                <a:cs typeface="Times New Roman" panose="02020603050405020304" pitchFamily="18" charset="0"/>
              </a:rPr>
              <a:t>	</a:t>
            </a:r>
          </a:p>
          <a:p>
            <a:pPr marL="457189" indent="-457189" algn="just" defTabSz="1219170" eaLnBrk="1" fontAlgn="base" hangingPunct="1">
              <a:spcBef>
                <a:spcPct val="0"/>
              </a:spcBef>
              <a:spcAft>
                <a:spcPct val="0"/>
              </a:spcAft>
            </a:pP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78851" name="TextBox 3">
            <a:extLst>
              <a:ext uri="{FF2B5EF4-FFF2-40B4-BE49-F238E27FC236}">
                <a16:creationId xmlns:a16="http://schemas.microsoft.com/office/drawing/2014/main" id="{86A6CFA3-0EAE-4AFF-A9D1-FD8C3F1E65F6}"/>
              </a:ext>
            </a:extLst>
          </p:cNvPr>
          <p:cNvSpPr txBox="1">
            <a:spLocks noChangeArrowheads="1"/>
          </p:cNvSpPr>
          <p:nvPr/>
        </p:nvSpPr>
        <p:spPr bwMode="auto">
          <a:xfrm>
            <a:off x="-21771" y="1156587"/>
            <a:ext cx="11832771" cy="556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lnSpc>
                <a:spcPct val="150000"/>
              </a:lnSpc>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a:solidFill>
                  <a:prstClr val="white"/>
                </a:solidFill>
                <a:latin typeface="Times New Roman" panose="02020603050405020304" pitchFamily="18" charset="0"/>
                <a:cs typeface="Times New Roman" panose="02020603050405020304" pitchFamily="18" charset="0"/>
              </a:rPr>
              <a:t>K</a:t>
            </a:r>
            <a:r>
              <a:rPr lang="sr-Latn-RS" altLang="en-US" sz="2400" dirty="0">
                <a:solidFill>
                  <a:prstClr val="white"/>
                </a:solidFill>
                <a:latin typeface="Times New Roman" panose="02020603050405020304" pitchFamily="18" charset="0"/>
                <a:cs typeface="Times New Roman" panose="02020603050405020304" pitchFamily="18" charset="0"/>
              </a:rPr>
              <a:t>od ovog metoda nastoje se obuhvatiti svi efekti koje potencijalni korisnici očekuju.</a:t>
            </a:r>
          </a:p>
          <a:p>
            <a:pPr marL="457189" indent="-457189" algn="just" defTabSz="1219170" eaLnBrk="1" fontAlgn="base" hangingPunct="1">
              <a:lnSpc>
                <a:spcPct val="150000"/>
              </a:lnSpc>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	Osnovna karakteristika raspodele je da specifična ulaganja u VS </a:t>
            </a:r>
            <a:r>
              <a:rPr lang="sr-Latn-RS" altLang="en-US" sz="24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snosi svaki korisnik pojedinačno kome specifični uređaji i objekti služe</a:t>
            </a:r>
            <a:r>
              <a:rPr lang="sr-Latn-RS" altLang="en-US" sz="2400" dirty="0">
                <a:solidFill>
                  <a:prstClr val="white"/>
                </a:solidFill>
                <a:latin typeface="Times New Roman" panose="02020603050405020304" pitchFamily="18" charset="0"/>
                <a:cs typeface="Times New Roman" panose="02020603050405020304" pitchFamily="18" charset="0"/>
              </a:rPr>
              <a:t>. Zajenička ulaganja raspoređuju se proporcionalno efektu pojedinog korisnika koji očekuje posle izgradnje VVS.</a:t>
            </a:r>
          </a:p>
          <a:p>
            <a:pPr marL="457189" indent="-457189" algn="just" defTabSz="1219170" eaLnBrk="1" fontAlgn="base" hangingPunct="1">
              <a:lnSpc>
                <a:spcPct val="150000"/>
              </a:lnSpc>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	Osnovni kriterijum kod primene ovog metoda je prosečan efekat grane kojoj projedini korisnici pripadaju. </a:t>
            </a:r>
            <a:r>
              <a:rPr lang="en-US" altLang="en-US" sz="2400" dirty="0">
                <a:solidFill>
                  <a:prstClr val="white"/>
                </a:solidFill>
                <a:latin typeface="Times New Roman" panose="02020603050405020304" pitchFamily="18" charset="0"/>
                <a:cs typeface="Times New Roman" panose="02020603050405020304" pitchFamily="18" charset="0"/>
              </a:rPr>
              <a:t>K</a:t>
            </a:r>
            <a:r>
              <a:rPr lang="sr-Latn-RS" altLang="en-US" sz="2400" dirty="0">
                <a:solidFill>
                  <a:prstClr val="white"/>
                </a:solidFill>
                <a:latin typeface="Times New Roman" panose="02020603050405020304" pitchFamily="18" charset="0"/>
                <a:cs typeface="Times New Roman" panose="02020603050405020304" pitchFamily="18" charset="0"/>
              </a:rPr>
              <a:t>orisnici će biti zainteresovani za zajednička ulaganja ukoliko će ostvariti veći efekat od proseka grane  kojoj pripadaju.</a:t>
            </a:r>
          </a:p>
          <a:p>
            <a:pPr marL="457189" indent="-457189" algn="just" defTabSz="1219170" eaLnBrk="1" fontAlgn="base" hangingPunct="1">
              <a:lnSpc>
                <a:spcPct val="150000"/>
              </a:lnSpc>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	Po ovom metodu se podrazumeva da će </a:t>
            </a:r>
            <a:r>
              <a:rPr lang="sr-Latn-RS" altLang="en-US" sz="24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ulaganja</a:t>
            </a:r>
            <a:r>
              <a:rPr lang="sr-Latn-RS" altLang="en-US" sz="2400" dirty="0">
                <a:solidFill>
                  <a:prstClr val="white"/>
                </a:solidFill>
                <a:latin typeface="Times New Roman" panose="02020603050405020304" pitchFamily="18" charset="0"/>
                <a:cs typeface="Times New Roman" panose="02020603050405020304" pitchFamily="18" charset="0"/>
              </a:rPr>
              <a:t> pojedinih korisnika posmatrano (po jedinici proizvoda, m3, ili površini uređenog zemljišta, ha) </a:t>
            </a:r>
            <a:r>
              <a:rPr lang="sr-Latn-RS" altLang="en-US" sz="24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biti niža posle izgradnje VVS </a:t>
            </a:r>
            <a:r>
              <a:rPr lang="sr-Latn-RS" altLang="en-US" sz="2400" dirty="0">
                <a:solidFill>
                  <a:prstClr val="white"/>
                </a:solidFill>
                <a:latin typeface="Times New Roman" panose="02020603050405020304" pitchFamily="18" charset="0"/>
                <a:cs typeface="Times New Roman" panose="02020603050405020304" pitchFamily="18" charset="0"/>
              </a:rPr>
              <a:t>u odnosu na jednonamenska rešenja.</a:t>
            </a:r>
          </a:p>
        </p:txBody>
      </p:sp>
      <p:sp>
        <p:nvSpPr>
          <p:cNvPr id="2" name="Slide Number Placeholder 1">
            <a:extLst>
              <a:ext uri="{FF2B5EF4-FFF2-40B4-BE49-F238E27FC236}">
                <a16:creationId xmlns:a16="http://schemas.microsoft.com/office/drawing/2014/main" id="{190C5D58-B589-4386-BE45-C13E5C650EAE}"/>
              </a:ext>
            </a:extLst>
          </p:cNvPr>
          <p:cNvSpPr>
            <a:spLocks noGrp="1"/>
          </p:cNvSpPr>
          <p:nvPr>
            <p:ph type="sldNum" sz="quarter" idx="12"/>
          </p:nvPr>
        </p:nvSpPr>
        <p:spPr/>
        <p:txBody>
          <a:bodyPr/>
          <a:lstStyle/>
          <a:p>
            <a:fld id="{C8DC161B-9E73-4844-B9E8-34FCEB23A4F8}" type="slidenum">
              <a:rPr lang="en-US" altLang="en-US" smtClean="0"/>
              <a:pPr/>
              <a:t>110</a:t>
            </a:fld>
            <a:endParaRPr lang="en-US" altLang="en-US"/>
          </a:p>
        </p:txBody>
      </p:sp>
    </p:spTree>
    <p:extLst>
      <p:ext uri="{BB962C8B-B14F-4D97-AF65-F5344CB8AC3E}">
        <p14:creationId xmlns:p14="http://schemas.microsoft.com/office/powerpoint/2010/main" val="123347621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Box 5">
            <a:extLst>
              <a:ext uri="{FF2B5EF4-FFF2-40B4-BE49-F238E27FC236}">
                <a16:creationId xmlns:a16="http://schemas.microsoft.com/office/drawing/2014/main" id="{A9F5173D-08C7-49DD-919D-94EDF201CFBA}"/>
              </a:ext>
            </a:extLst>
          </p:cNvPr>
          <p:cNvSpPr txBox="1">
            <a:spLocks noChangeArrowheads="1"/>
          </p:cNvSpPr>
          <p:nvPr/>
        </p:nvSpPr>
        <p:spPr bwMode="auto">
          <a:xfrm>
            <a:off x="884767" y="1889580"/>
            <a:ext cx="1079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en-US" altLang="en-US" sz="2400">
                <a:solidFill>
                  <a:prstClr val="white"/>
                </a:solidFill>
                <a:latin typeface="Times New Roman" panose="02020603050405020304" pitchFamily="18" charset="0"/>
                <a:cs typeface="Times New Roman" panose="02020603050405020304" pitchFamily="18" charset="0"/>
              </a:rPr>
              <a:t>	</a:t>
            </a:r>
          </a:p>
          <a:p>
            <a:pPr marL="457189" indent="-457189" algn="just" defTabSz="1219170" eaLnBrk="1" fontAlgn="base" hangingPunct="1">
              <a:spcBef>
                <a:spcPct val="0"/>
              </a:spcBef>
              <a:spcAft>
                <a:spcPct val="0"/>
              </a:spcAft>
            </a:pP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79875" name="TextBox 3">
            <a:extLst>
              <a:ext uri="{FF2B5EF4-FFF2-40B4-BE49-F238E27FC236}">
                <a16:creationId xmlns:a16="http://schemas.microsoft.com/office/drawing/2014/main" id="{3CE84679-19D3-4F7D-83EE-18E011E565EC}"/>
              </a:ext>
            </a:extLst>
          </p:cNvPr>
          <p:cNvSpPr txBox="1">
            <a:spLocks noChangeArrowheads="1"/>
          </p:cNvSpPr>
          <p:nvPr/>
        </p:nvSpPr>
        <p:spPr bwMode="auto">
          <a:xfrm>
            <a:off x="719667" y="1352998"/>
            <a:ext cx="1112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Ulaganja pojedinih učesnika u VVS mogu se izračunati na osnovu sledećih relacija:</a:t>
            </a:r>
          </a:p>
        </p:txBody>
      </p:sp>
      <p:pic>
        <p:nvPicPr>
          <p:cNvPr id="79876" name="Picture 2">
            <a:extLst>
              <a:ext uri="{FF2B5EF4-FFF2-40B4-BE49-F238E27FC236}">
                <a16:creationId xmlns:a16="http://schemas.microsoft.com/office/drawing/2014/main" id="{03A4464B-8965-4622-891F-977EF5747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475" y="1896972"/>
            <a:ext cx="7823049" cy="464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28757CE8-0DDA-4249-BCDC-86D3388C1E42}"/>
              </a:ext>
            </a:extLst>
          </p:cNvPr>
          <p:cNvSpPr>
            <a:spLocks noGrp="1"/>
          </p:cNvSpPr>
          <p:nvPr>
            <p:ph type="sldNum" sz="quarter" idx="12"/>
          </p:nvPr>
        </p:nvSpPr>
        <p:spPr/>
        <p:txBody>
          <a:bodyPr/>
          <a:lstStyle/>
          <a:p>
            <a:fld id="{C8DC161B-9E73-4844-B9E8-34FCEB23A4F8}" type="slidenum">
              <a:rPr lang="en-US" altLang="en-US" smtClean="0"/>
              <a:pPr/>
              <a:t>111</a:t>
            </a:fld>
            <a:endParaRPr lang="en-US" alt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Box 5">
            <a:extLst>
              <a:ext uri="{FF2B5EF4-FFF2-40B4-BE49-F238E27FC236}">
                <a16:creationId xmlns:a16="http://schemas.microsoft.com/office/drawing/2014/main" id="{1C44445A-745D-4635-869F-7F5F5BA5FE6B}"/>
              </a:ext>
            </a:extLst>
          </p:cNvPr>
          <p:cNvSpPr txBox="1">
            <a:spLocks noChangeArrowheads="1"/>
          </p:cNvSpPr>
          <p:nvPr/>
        </p:nvSpPr>
        <p:spPr bwMode="auto">
          <a:xfrm>
            <a:off x="884767" y="1758951"/>
            <a:ext cx="1079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en-US" altLang="en-US" sz="2400">
                <a:solidFill>
                  <a:prstClr val="white"/>
                </a:solidFill>
                <a:latin typeface="Times New Roman" panose="02020603050405020304" pitchFamily="18" charset="0"/>
                <a:cs typeface="Times New Roman" panose="02020603050405020304" pitchFamily="18" charset="0"/>
              </a:rPr>
              <a:t>	</a:t>
            </a:r>
          </a:p>
          <a:p>
            <a:pPr marL="457189" indent="-457189" algn="just" defTabSz="1219170" eaLnBrk="1" fontAlgn="base" hangingPunct="1">
              <a:spcBef>
                <a:spcPct val="0"/>
              </a:spcBef>
              <a:spcAft>
                <a:spcPct val="0"/>
              </a:spcAft>
            </a:pP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80899" name="TextBox 3">
            <a:extLst>
              <a:ext uri="{FF2B5EF4-FFF2-40B4-BE49-F238E27FC236}">
                <a16:creationId xmlns:a16="http://schemas.microsoft.com/office/drawing/2014/main" id="{D36E9446-C828-4728-8564-CB32C6F94162}"/>
              </a:ext>
            </a:extLst>
          </p:cNvPr>
          <p:cNvSpPr txBox="1">
            <a:spLocks noChangeArrowheads="1"/>
          </p:cNvSpPr>
          <p:nvPr/>
        </p:nvSpPr>
        <p:spPr bwMode="auto">
          <a:xfrm>
            <a:off x="2488671" y="1371486"/>
            <a:ext cx="75871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sr-Latn-RS" altLang="en-US" sz="2400">
                <a:solidFill>
                  <a:prstClr val="white"/>
                </a:solidFill>
                <a:latin typeface="Times New Roman" panose="02020603050405020304" pitchFamily="18" charset="0"/>
                <a:cs typeface="Times New Roman" panose="02020603050405020304" pitchFamily="18" charset="0"/>
              </a:rPr>
              <a:t>Ukupne investicije jednake su zbiru investicija interesenata:</a:t>
            </a:r>
          </a:p>
        </p:txBody>
      </p:sp>
      <p:pic>
        <p:nvPicPr>
          <p:cNvPr id="80900" name="Picture 2">
            <a:extLst>
              <a:ext uri="{FF2B5EF4-FFF2-40B4-BE49-F238E27FC236}">
                <a16:creationId xmlns:a16="http://schemas.microsoft.com/office/drawing/2014/main" id="{7855E679-C00D-4C51-AE5A-2D88B3F006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43"/>
          <a:stretch/>
        </p:blipFill>
        <p:spPr bwMode="auto">
          <a:xfrm>
            <a:off x="2308225" y="2059625"/>
            <a:ext cx="7575549" cy="1789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TextBox 3">
            <a:extLst>
              <a:ext uri="{FF2B5EF4-FFF2-40B4-BE49-F238E27FC236}">
                <a16:creationId xmlns:a16="http://schemas.microsoft.com/office/drawing/2014/main" id="{E260D5B7-12D2-4AD9-BA44-B872E60D9AAA}"/>
              </a:ext>
            </a:extLst>
          </p:cNvPr>
          <p:cNvSpPr txBox="1">
            <a:spLocks noChangeArrowheads="1"/>
          </p:cNvSpPr>
          <p:nvPr/>
        </p:nvSpPr>
        <p:spPr bwMode="auto">
          <a:xfrm>
            <a:off x="368148" y="4033549"/>
            <a:ext cx="11455701" cy="224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lnSpc>
                <a:spcPct val="150000"/>
              </a:lnSpc>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	Osnovni problem kod primene ovog metoda u praksi je pouzdanost podataka kod izračunavanja ekonomskog efekta. Teškoće nastaju u slučaju kada u eksploataciji učestvuju interesenti čiji su ekonomski efekti po karakteru i mogućnosti izračunavanja različiti. </a:t>
            </a:r>
          </a:p>
        </p:txBody>
      </p:sp>
      <p:sp>
        <p:nvSpPr>
          <p:cNvPr id="2" name="Slide Number Placeholder 1">
            <a:extLst>
              <a:ext uri="{FF2B5EF4-FFF2-40B4-BE49-F238E27FC236}">
                <a16:creationId xmlns:a16="http://schemas.microsoft.com/office/drawing/2014/main" id="{99FE723D-B6B1-48F8-BE2A-43B6DAA0D679}"/>
              </a:ext>
            </a:extLst>
          </p:cNvPr>
          <p:cNvSpPr>
            <a:spLocks noGrp="1"/>
          </p:cNvSpPr>
          <p:nvPr>
            <p:ph type="sldNum" sz="quarter" idx="12"/>
          </p:nvPr>
        </p:nvSpPr>
        <p:spPr/>
        <p:txBody>
          <a:bodyPr/>
          <a:lstStyle/>
          <a:p>
            <a:fld id="{C8DC161B-9E73-4844-B9E8-34FCEB23A4F8}" type="slidenum">
              <a:rPr lang="en-US" altLang="en-US" smtClean="0"/>
              <a:pPr/>
              <a:t>112</a:t>
            </a:fld>
            <a:endParaRPr lang="en-US" alt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extBox 3">
            <a:extLst>
              <a:ext uri="{FF2B5EF4-FFF2-40B4-BE49-F238E27FC236}">
                <a16:creationId xmlns:a16="http://schemas.microsoft.com/office/drawing/2014/main" id="{87ECE31E-7434-4152-95BA-12BA50C2AA89}"/>
              </a:ext>
            </a:extLst>
          </p:cNvPr>
          <p:cNvSpPr txBox="1">
            <a:spLocks noChangeArrowheads="1"/>
          </p:cNvSpPr>
          <p:nvPr/>
        </p:nvSpPr>
        <p:spPr bwMode="auto">
          <a:xfrm>
            <a:off x="1150408" y="2570699"/>
            <a:ext cx="989118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lnSpc>
                <a:spcPct val="150000"/>
              </a:lnSpc>
              <a:spcBef>
                <a:spcPct val="0"/>
              </a:spcBef>
              <a:spcAft>
                <a:spcPct val="0"/>
              </a:spcAft>
              <a:buFontTx/>
              <a:buAutoNum type="arabicPeriod"/>
            </a:pPr>
            <a:r>
              <a:rPr lang="sr-Latn-RS" altLang="en-US" sz="2400" dirty="0">
                <a:solidFill>
                  <a:prstClr val="white"/>
                </a:solidFill>
                <a:latin typeface="Times New Roman" panose="02020603050405020304" pitchFamily="18" charset="0"/>
                <a:cs typeface="Times New Roman" panose="02020603050405020304" pitchFamily="18" charset="0"/>
              </a:rPr>
              <a:t>Korisnici iz oblasti korišćenja voda (industrijske, poljoprivredne, komunalne i druge organizacije) kod kojih je moguće precizno utvrditi potrošnju vode i izračunati odgovarajući ekonomski efekat i </a:t>
            </a:r>
          </a:p>
          <a:p>
            <a:pPr marL="457189" indent="-457189" algn="just" defTabSz="1219170" eaLnBrk="1" fontAlgn="base" hangingPunct="1">
              <a:lnSpc>
                <a:spcPct val="150000"/>
              </a:lnSpc>
              <a:spcBef>
                <a:spcPct val="0"/>
              </a:spcBef>
              <a:spcAft>
                <a:spcPct val="0"/>
              </a:spcAft>
              <a:buFontTx/>
              <a:buAutoNum type="arabicPeriod"/>
            </a:pPr>
            <a:endParaRPr lang="sr-Latn-RS" altLang="en-US" sz="2400" dirty="0">
              <a:solidFill>
                <a:prstClr val="white"/>
              </a:solidFill>
              <a:latin typeface="Times New Roman" panose="02020603050405020304" pitchFamily="18" charset="0"/>
              <a:cs typeface="Times New Roman" panose="02020603050405020304" pitchFamily="18" charset="0"/>
            </a:endParaRPr>
          </a:p>
          <a:p>
            <a:pPr marL="457189" indent="-457189" algn="just" defTabSz="1219170" eaLnBrk="1" fontAlgn="base" hangingPunct="1">
              <a:lnSpc>
                <a:spcPct val="150000"/>
              </a:lnSpc>
              <a:spcBef>
                <a:spcPct val="0"/>
              </a:spcBef>
              <a:spcAft>
                <a:spcPct val="0"/>
              </a:spcAft>
              <a:buFontTx/>
              <a:buAutoNum type="arabicPeriod"/>
            </a:pPr>
            <a:r>
              <a:rPr lang="sr-Latn-RS" altLang="en-US" sz="2400" dirty="0">
                <a:solidFill>
                  <a:prstClr val="white"/>
                </a:solidFill>
                <a:latin typeface="Times New Roman" panose="02020603050405020304" pitchFamily="18" charset="0"/>
                <a:cs typeface="Times New Roman" panose="02020603050405020304" pitchFamily="18" charset="0"/>
              </a:rPr>
              <a:t>Korisnici iz oblasti zaštite od voda (poplave, odvodnjavanje, bujice) koji direktno ne evidentiraju efekte zaštite već se oni mogu posebno izračunati.</a:t>
            </a:r>
          </a:p>
          <a:p>
            <a:pPr marL="457189" indent="-457189" algn="just" defTabSz="1219170" eaLnBrk="1" fontAlgn="base" hangingPunct="1">
              <a:spcBef>
                <a:spcPct val="0"/>
              </a:spcBef>
              <a:spcAft>
                <a:spcPct val="0"/>
              </a:spcAft>
              <a:buFontTx/>
              <a:buAutoNum type="arabicPeriod"/>
            </a:pPr>
            <a:endParaRPr lang="sr-Latn-RS" altLang="en-US" sz="2400" dirty="0">
              <a:solidFill>
                <a:prstClr val="white"/>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E6882DD9-44FC-4CC7-AD7C-B138D2537446}"/>
              </a:ext>
            </a:extLst>
          </p:cNvPr>
          <p:cNvSpPr>
            <a:spLocks noGrp="1"/>
          </p:cNvSpPr>
          <p:nvPr>
            <p:ph type="sldNum" sz="quarter" idx="12"/>
          </p:nvPr>
        </p:nvSpPr>
        <p:spPr/>
        <p:txBody>
          <a:bodyPr/>
          <a:lstStyle/>
          <a:p>
            <a:fld id="{C8DC161B-9E73-4844-B9E8-34FCEB23A4F8}" type="slidenum">
              <a:rPr lang="en-US" altLang="en-US" smtClean="0"/>
              <a:pPr/>
              <a:t>113</a:t>
            </a:fld>
            <a:endParaRPr lang="en-US" altLang="en-US"/>
          </a:p>
        </p:txBody>
      </p:sp>
      <p:sp>
        <p:nvSpPr>
          <p:cNvPr id="3" name="TextBox 2">
            <a:extLst>
              <a:ext uri="{FF2B5EF4-FFF2-40B4-BE49-F238E27FC236}">
                <a16:creationId xmlns:a16="http://schemas.microsoft.com/office/drawing/2014/main" id="{472C0072-DC81-4A2B-AFC6-40211B889E99}"/>
              </a:ext>
            </a:extLst>
          </p:cNvPr>
          <p:cNvSpPr txBox="1"/>
          <p:nvPr/>
        </p:nvSpPr>
        <p:spPr>
          <a:xfrm>
            <a:off x="2728686" y="1631160"/>
            <a:ext cx="7805057" cy="461665"/>
          </a:xfrm>
          <a:prstGeom prst="rect">
            <a:avLst/>
          </a:prstGeom>
          <a:noFill/>
        </p:spPr>
        <p:txBody>
          <a:bodyPr wrap="square" rtlCol="0">
            <a:spAutoFit/>
          </a:bodyPr>
          <a:lstStyle/>
          <a:p>
            <a:r>
              <a:rPr lang="sr-Latn-RS" altLang="en-US" sz="2400" dirty="0">
                <a:solidFill>
                  <a:prstClr val="white"/>
                </a:solidFill>
                <a:latin typeface="Times New Roman" panose="02020603050405020304" pitchFamily="18" charset="0"/>
                <a:cs typeface="Times New Roman" panose="02020603050405020304" pitchFamily="18" charset="0"/>
              </a:rPr>
              <a:t>U takvim slučajevima se izdvajaju dve grupe korisnika:</a:t>
            </a:r>
            <a:endParaRPr lang="en-US" sz="2400"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a:extLst>
              <a:ext uri="{FF2B5EF4-FFF2-40B4-BE49-F238E27FC236}">
                <a16:creationId xmlns:a16="http://schemas.microsoft.com/office/drawing/2014/main" id="{E8E5705E-8D72-4F2E-9AFE-50A4071B08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122" y="351415"/>
            <a:ext cx="7929335" cy="61551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Slide Number Placeholder 1">
            <a:extLst>
              <a:ext uri="{FF2B5EF4-FFF2-40B4-BE49-F238E27FC236}">
                <a16:creationId xmlns:a16="http://schemas.microsoft.com/office/drawing/2014/main" id="{7DD83051-F1E8-411A-9E89-DC08395462FC}"/>
              </a:ext>
            </a:extLst>
          </p:cNvPr>
          <p:cNvSpPr>
            <a:spLocks noGrp="1"/>
          </p:cNvSpPr>
          <p:nvPr>
            <p:ph type="sldNum" sz="quarter" idx="12"/>
          </p:nvPr>
        </p:nvSpPr>
        <p:spPr/>
        <p:txBody>
          <a:bodyPr/>
          <a:lstStyle/>
          <a:p>
            <a:fld id="{19C327FF-F0C5-481D-B498-12AFF769836C}" type="slidenum">
              <a:rPr lang="en-US" altLang="en-US" smtClean="0"/>
              <a:pPr/>
              <a:t>114</a:t>
            </a:fld>
            <a:endParaRPr lang="en-US" altLang="en-US"/>
          </a:p>
        </p:txBody>
      </p:sp>
      <p:sp>
        <p:nvSpPr>
          <p:cNvPr id="3" name="TextBox 2">
            <a:extLst>
              <a:ext uri="{FF2B5EF4-FFF2-40B4-BE49-F238E27FC236}">
                <a16:creationId xmlns:a16="http://schemas.microsoft.com/office/drawing/2014/main" id="{54B0EA47-A807-41AC-827C-1DEDEF03475C}"/>
              </a:ext>
            </a:extLst>
          </p:cNvPr>
          <p:cNvSpPr txBox="1"/>
          <p:nvPr/>
        </p:nvSpPr>
        <p:spPr>
          <a:xfrm>
            <a:off x="8467271" y="1240972"/>
            <a:ext cx="2971800" cy="3416320"/>
          </a:xfrm>
          <a:prstGeom prst="rect">
            <a:avLst/>
          </a:prstGeom>
          <a:noFill/>
        </p:spPr>
        <p:txBody>
          <a:bodyPr wrap="square" rtlCol="0">
            <a:spAutoFit/>
          </a:bodyPr>
          <a:lstStyle/>
          <a:p>
            <a:pPr marL="457189" indent="-457189" algn="just" defTabSz="1219170" eaLnBrk="1" fontAlgn="base" hangingPunct="1">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	Kod primene ovog metoda moguće je razdvojiti ove dve grupe korisnika.</a:t>
            </a:r>
          </a:p>
          <a:p>
            <a:pPr marL="457189" indent="-457189" algn="just" defTabSz="1219170" eaLnBrk="1" fontAlgn="base" hangingPunct="1">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1. Prvu grupu čine npr. </a:t>
            </a:r>
            <a:r>
              <a:rPr lang="en-US" altLang="en-US" sz="2400" dirty="0">
                <a:solidFill>
                  <a:prstClr val="white"/>
                </a:solidFill>
                <a:latin typeface="Times New Roman" panose="02020603050405020304" pitchFamily="18" charset="0"/>
                <a:cs typeface="Times New Roman" panose="02020603050405020304" pitchFamily="18" charset="0"/>
              </a:rPr>
              <a:t>K</a:t>
            </a:r>
            <a:r>
              <a:rPr lang="sr-Latn-RS" altLang="en-US" sz="2400" dirty="0">
                <a:solidFill>
                  <a:prstClr val="white"/>
                </a:solidFill>
                <a:latin typeface="Times New Roman" panose="02020603050405020304" pitchFamily="18" charset="0"/>
                <a:cs typeface="Times New Roman" panose="02020603050405020304" pitchFamily="18" charset="0"/>
              </a:rPr>
              <a:t>orisnici iz oblasti korišćenja voda</a:t>
            </a:r>
          </a:p>
          <a:p>
            <a:endParaRPr lang="en-US" sz="2400"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83970" name="TextBox 5">
            <a:extLst>
              <a:ext uri="{FF2B5EF4-FFF2-40B4-BE49-F238E27FC236}">
                <a16:creationId xmlns:a16="http://schemas.microsoft.com/office/drawing/2014/main" id="{7AB3A900-1167-4055-8C8C-9DEF5210BEF5}"/>
              </a:ext>
            </a:extLst>
          </p:cNvPr>
          <p:cNvSpPr txBox="1">
            <a:spLocks noChangeArrowheads="1"/>
          </p:cNvSpPr>
          <p:nvPr/>
        </p:nvSpPr>
        <p:spPr bwMode="auto">
          <a:xfrm>
            <a:off x="884767" y="1758951"/>
            <a:ext cx="1079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en-US" altLang="en-US" sz="2400">
                <a:solidFill>
                  <a:prstClr val="white"/>
                </a:solidFill>
                <a:latin typeface="Times New Roman" panose="02020603050405020304" pitchFamily="18" charset="0"/>
                <a:cs typeface="Times New Roman" panose="02020603050405020304" pitchFamily="18" charset="0"/>
              </a:rPr>
              <a:t>	</a:t>
            </a:r>
          </a:p>
          <a:p>
            <a:pPr marL="457189" indent="-457189" algn="just" defTabSz="1219170" eaLnBrk="1" fontAlgn="base" hangingPunct="1">
              <a:spcBef>
                <a:spcPct val="0"/>
              </a:spcBef>
              <a:spcAft>
                <a:spcPct val="0"/>
              </a:spcAft>
            </a:pP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83971" name="TextBox 3">
            <a:extLst>
              <a:ext uri="{FF2B5EF4-FFF2-40B4-BE49-F238E27FC236}">
                <a16:creationId xmlns:a16="http://schemas.microsoft.com/office/drawing/2014/main" id="{3FB49234-6CD8-4853-84C9-1419FA88B5E6}"/>
              </a:ext>
            </a:extLst>
          </p:cNvPr>
          <p:cNvSpPr txBox="1">
            <a:spLocks noChangeArrowheads="1"/>
          </p:cNvSpPr>
          <p:nvPr/>
        </p:nvSpPr>
        <p:spPr bwMode="auto">
          <a:xfrm>
            <a:off x="268817" y="115331"/>
            <a:ext cx="9891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sr-Latn-RS" altLang="en-US" sz="2400" dirty="0">
                <a:latin typeface="Times New Roman" panose="02020603050405020304" pitchFamily="18" charset="0"/>
                <a:cs typeface="Times New Roman" panose="02020603050405020304" pitchFamily="18" charset="0"/>
              </a:rPr>
              <a:t>2. Druga grupa korisnika je iz oblasti zaštite:</a:t>
            </a:r>
          </a:p>
        </p:txBody>
      </p:sp>
      <p:pic>
        <p:nvPicPr>
          <p:cNvPr id="83972" name="Picture 2">
            <a:extLst>
              <a:ext uri="{FF2B5EF4-FFF2-40B4-BE49-F238E27FC236}">
                <a16:creationId xmlns:a16="http://schemas.microsoft.com/office/drawing/2014/main" id="{6E946D54-59E0-4DAA-9A1B-2AB29C2651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995" y="721808"/>
            <a:ext cx="5361517" cy="64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3">
            <a:extLst>
              <a:ext uri="{FF2B5EF4-FFF2-40B4-BE49-F238E27FC236}">
                <a16:creationId xmlns:a16="http://schemas.microsoft.com/office/drawing/2014/main" id="{7F217328-4354-4B6D-9FAD-CD09FE6AAC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995" y="2929018"/>
            <a:ext cx="6047316" cy="802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TextBox 3">
            <a:extLst>
              <a:ext uri="{FF2B5EF4-FFF2-40B4-BE49-F238E27FC236}">
                <a16:creationId xmlns:a16="http://schemas.microsoft.com/office/drawing/2014/main" id="{AB871F99-C0E3-40AF-A216-91333F4BCDC3}"/>
              </a:ext>
            </a:extLst>
          </p:cNvPr>
          <p:cNvSpPr txBox="1">
            <a:spLocks noChangeArrowheads="1"/>
          </p:cNvSpPr>
          <p:nvPr/>
        </p:nvSpPr>
        <p:spPr bwMode="auto">
          <a:xfrm>
            <a:off x="0" y="1546982"/>
            <a:ext cx="115748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sr-Latn-RS" altLang="en-US" sz="2400" dirty="0">
                <a:latin typeface="Times New Roman" panose="02020603050405020304" pitchFamily="18" charset="0"/>
                <a:cs typeface="Times New Roman" panose="02020603050405020304" pitchFamily="18" charset="0"/>
              </a:rPr>
              <a:t>	Ekonomski efekti koji će ova grupa korisnika imati utvrđuje se posebnom analizom otklonjenih šteta od vode. Stepen tačnosti prilikom izračunavanja efekta je u ovom slučaju mnogo manji od grupe </a:t>
            </a:r>
            <a:r>
              <a:rPr lang="sr-Cyrl-RS" altLang="en-US" sz="2400" dirty="0">
                <a:latin typeface="Times New Roman" panose="02020603050405020304" pitchFamily="18" charset="0"/>
                <a:cs typeface="Times New Roman" panose="02020603050405020304" pitchFamily="18" charset="0"/>
              </a:rPr>
              <a:t>„</a:t>
            </a:r>
            <a:r>
              <a:rPr lang="sr-Latn-RS" altLang="en-US" sz="2400" dirty="0">
                <a:latin typeface="Times New Roman" panose="02020603050405020304" pitchFamily="18" charset="0"/>
                <a:cs typeface="Times New Roman" panose="02020603050405020304" pitchFamily="18" charset="0"/>
              </a:rPr>
              <a:t>a”.</a:t>
            </a:r>
          </a:p>
        </p:txBody>
      </p:sp>
      <p:sp>
        <p:nvSpPr>
          <p:cNvPr id="2" name="Slide Number Placeholder 1">
            <a:extLst>
              <a:ext uri="{FF2B5EF4-FFF2-40B4-BE49-F238E27FC236}">
                <a16:creationId xmlns:a16="http://schemas.microsoft.com/office/drawing/2014/main" id="{D87D9798-B49E-400B-A0AB-9DD03F1A9AFE}"/>
              </a:ext>
            </a:extLst>
          </p:cNvPr>
          <p:cNvSpPr>
            <a:spLocks noGrp="1"/>
          </p:cNvSpPr>
          <p:nvPr>
            <p:ph type="sldNum" sz="quarter" idx="12"/>
          </p:nvPr>
        </p:nvSpPr>
        <p:spPr/>
        <p:txBody>
          <a:bodyPr/>
          <a:lstStyle/>
          <a:p>
            <a:fld id="{C8DC161B-9E73-4844-B9E8-34FCEB23A4F8}" type="slidenum">
              <a:rPr lang="en-US" altLang="en-US" smtClean="0"/>
              <a:pPr/>
              <a:t>115</a:t>
            </a:fld>
            <a:endParaRPr lang="en-US" altLang="en-US"/>
          </a:p>
        </p:txBody>
      </p:sp>
      <p:pic>
        <p:nvPicPr>
          <p:cNvPr id="8" name="Picture 2">
            <a:extLst>
              <a:ext uri="{FF2B5EF4-FFF2-40B4-BE49-F238E27FC236}">
                <a16:creationId xmlns:a16="http://schemas.microsoft.com/office/drawing/2014/main" id="{BE36F032-A66D-4E16-ADC0-0352BBBB84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995" y="4068235"/>
            <a:ext cx="8485716" cy="228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Box 5">
            <a:extLst>
              <a:ext uri="{FF2B5EF4-FFF2-40B4-BE49-F238E27FC236}">
                <a16:creationId xmlns:a16="http://schemas.microsoft.com/office/drawing/2014/main" id="{B7CCC098-7CA1-4D5A-AF93-61F9FC485B00}"/>
              </a:ext>
            </a:extLst>
          </p:cNvPr>
          <p:cNvSpPr txBox="1">
            <a:spLocks noChangeArrowheads="1"/>
          </p:cNvSpPr>
          <p:nvPr/>
        </p:nvSpPr>
        <p:spPr bwMode="auto">
          <a:xfrm>
            <a:off x="884767" y="1758951"/>
            <a:ext cx="1079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en-US" altLang="en-US" sz="2400">
                <a:solidFill>
                  <a:prstClr val="white"/>
                </a:solidFill>
                <a:latin typeface="Times New Roman" panose="02020603050405020304" pitchFamily="18" charset="0"/>
                <a:cs typeface="Times New Roman" panose="02020603050405020304" pitchFamily="18" charset="0"/>
              </a:rPr>
              <a:t>	</a:t>
            </a:r>
          </a:p>
          <a:p>
            <a:pPr marL="457189" indent="-457189" algn="just" defTabSz="1219170" eaLnBrk="1" fontAlgn="base" hangingPunct="1">
              <a:spcBef>
                <a:spcPct val="0"/>
              </a:spcBef>
              <a:spcAft>
                <a:spcPct val="0"/>
              </a:spcAft>
            </a:pP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289C635-8B2B-41FF-9743-97563093ED98}"/>
              </a:ext>
            </a:extLst>
          </p:cNvPr>
          <p:cNvSpPr>
            <a:spLocks noGrp="1"/>
          </p:cNvSpPr>
          <p:nvPr>
            <p:ph type="sldNum" sz="quarter" idx="12"/>
          </p:nvPr>
        </p:nvSpPr>
        <p:spPr/>
        <p:txBody>
          <a:bodyPr/>
          <a:lstStyle/>
          <a:p>
            <a:fld id="{C8DC161B-9E73-4844-B9E8-34FCEB23A4F8}" type="slidenum">
              <a:rPr lang="en-US" altLang="en-US" smtClean="0"/>
              <a:pPr/>
              <a:t>116</a:t>
            </a:fld>
            <a:endParaRPr lang="en-US" altLang="en-US"/>
          </a:p>
        </p:txBody>
      </p:sp>
      <p:sp>
        <p:nvSpPr>
          <p:cNvPr id="6" name="Title 1">
            <a:extLst>
              <a:ext uri="{FF2B5EF4-FFF2-40B4-BE49-F238E27FC236}">
                <a16:creationId xmlns:a16="http://schemas.microsoft.com/office/drawing/2014/main" id="{F573AD45-5369-4591-BCC2-9883A8C7737A}"/>
              </a:ext>
            </a:extLst>
          </p:cNvPr>
          <p:cNvSpPr txBox="1">
            <a:spLocks/>
          </p:cNvSpPr>
          <p:nvPr/>
        </p:nvSpPr>
        <p:spPr bwMode="auto">
          <a:xfrm>
            <a:off x="742950" y="2174449"/>
            <a:ext cx="1093681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800" kern="1200" baseline="0">
                <a:solidFill>
                  <a:schemeClr val="bg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a:lstStyle>
          <a:p>
            <a:pPr eaLnBrk="1" fontAlgn="auto" hangingPunct="1">
              <a:spcAft>
                <a:spcPts val="0"/>
              </a:spcAft>
              <a:defRPr/>
            </a:pPr>
            <a:r>
              <a:rPr lang="pl-PL">
                <a:latin typeface="Times New Roman" pitchFamily="18" charset="0"/>
                <a:cs typeface="Times New Roman" pitchFamily="18" charset="0"/>
              </a:rPr>
              <a:t>Raspodela investicija na osnovu korigovanog neto-godišnjeg efekta</a:t>
            </a:r>
            <a:r>
              <a:rPr lang="en-US">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19B5DD79-0327-4E8E-9E43-1107D1157B9C}"/>
              </a:ext>
            </a:extLst>
          </p:cNvPr>
          <p:cNvSpPr txBox="1"/>
          <p:nvPr/>
        </p:nvSpPr>
        <p:spPr>
          <a:xfrm>
            <a:off x="9082014" y="3005446"/>
            <a:ext cx="2113490" cy="338554"/>
          </a:xfrm>
          <a:prstGeom prst="rect">
            <a:avLst/>
          </a:prstGeom>
          <a:solidFill>
            <a:srgbClr val="70AD47">
              <a:lumMod val="60000"/>
              <a:lumOff val="4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r-Latn-RS" sz="1600" kern="0" dirty="0">
                <a:solidFill>
                  <a:srgbClr val="5B9BD5">
                    <a:lumMod val="75000"/>
                  </a:srgbClr>
                </a:solidFill>
                <a:latin typeface="Times New Roman" pitchFamily="18" charset="0"/>
                <a:cs typeface="Times New Roman" pitchFamily="18" charset="0"/>
              </a:rPr>
              <a:t>46</a:t>
            </a:r>
            <a:r>
              <a:rPr kumimoji="0" lang="sr-Latn-RS" sz="1600" b="0" i="0" u="none" strike="noStrike" kern="0" cap="none" spc="0" normalizeH="0" baseline="0" noProof="0" dirty="0">
                <a:ln>
                  <a:noFill/>
                </a:ln>
                <a:solidFill>
                  <a:srgbClr val="5B9BD5">
                    <a:lumMod val="75000"/>
                  </a:srgbClr>
                </a:solidFill>
                <a:effectLst/>
                <a:uLnTx/>
                <a:uFillTx/>
                <a:latin typeface="Times New Roman" pitchFamily="18" charset="0"/>
                <a:cs typeface="Times New Roman" pitchFamily="18" charset="0"/>
              </a:rPr>
              <a:t>. pitanje za smer UV</a:t>
            </a:r>
            <a:endParaRPr kumimoji="0" lang="en-US" sz="1600" b="0" i="0" u="none" strike="noStrike" kern="0" cap="none" spc="0" normalizeH="0" baseline="0" noProof="0" dirty="0">
              <a:ln>
                <a:noFill/>
              </a:ln>
              <a:solidFill>
                <a:srgbClr val="5B9BD5">
                  <a:lumMod val="75000"/>
                </a:srgbClr>
              </a:solidFill>
              <a:effectLst/>
              <a:uLnTx/>
              <a:uFillTx/>
            </a:endParaRPr>
          </a:p>
        </p:txBody>
      </p:sp>
      <p:sp>
        <p:nvSpPr>
          <p:cNvPr id="8" name="TextBox 7">
            <a:extLst>
              <a:ext uri="{FF2B5EF4-FFF2-40B4-BE49-F238E27FC236}">
                <a16:creationId xmlns:a16="http://schemas.microsoft.com/office/drawing/2014/main" id="{F0895CF6-A7FF-4C38-85F3-CC156E823CC5}"/>
              </a:ext>
            </a:extLst>
          </p:cNvPr>
          <p:cNvSpPr txBox="1"/>
          <p:nvPr/>
        </p:nvSpPr>
        <p:spPr>
          <a:xfrm>
            <a:off x="9082014" y="3392563"/>
            <a:ext cx="2113490" cy="338554"/>
          </a:xfrm>
          <a:prstGeom prst="rect">
            <a:avLst/>
          </a:prstGeom>
          <a:solidFill>
            <a:srgbClr val="5A8639"/>
          </a:solidFill>
        </p:spPr>
        <p:txBody>
          <a:bodyPr wrap="square">
            <a:spAutoFit/>
          </a:bodyPr>
          <a:lstStyle/>
          <a:p>
            <a:r>
              <a:rPr lang="sr-Latn-RS" sz="1600" dirty="0">
                <a:solidFill>
                  <a:schemeClr val="bg1"/>
                </a:solidFill>
                <a:latin typeface="Times New Roman" pitchFamily="18" charset="0"/>
                <a:cs typeface="Times New Roman" pitchFamily="18" charset="0"/>
              </a:rPr>
              <a:t>46. pitanje za smer AE</a:t>
            </a:r>
            <a:endParaRPr lang="en-US" sz="1600" dirty="0">
              <a:solidFill>
                <a:schemeClr val="bg1"/>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Box 5">
            <a:extLst>
              <a:ext uri="{FF2B5EF4-FFF2-40B4-BE49-F238E27FC236}">
                <a16:creationId xmlns:a16="http://schemas.microsoft.com/office/drawing/2014/main" id="{B7CCC098-7CA1-4D5A-AF93-61F9FC485B00}"/>
              </a:ext>
            </a:extLst>
          </p:cNvPr>
          <p:cNvSpPr txBox="1">
            <a:spLocks noChangeArrowheads="1"/>
          </p:cNvSpPr>
          <p:nvPr/>
        </p:nvSpPr>
        <p:spPr bwMode="auto">
          <a:xfrm>
            <a:off x="884767" y="1758951"/>
            <a:ext cx="1079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en-US" altLang="en-US" sz="2400">
                <a:solidFill>
                  <a:prstClr val="white"/>
                </a:solidFill>
                <a:latin typeface="Times New Roman" panose="02020603050405020304" pitchFamily="18" charset="0"/>
                <a:cs typeface="Times New Roman" panose="02020603050405020304" pitchFamily="18" charset="0"/>
              </a:rPr>
              <a:t>	</a:t>
            </a:r>
          </a:p>
          <a:p>
            <a:pPr marL="457189" indent="-457189" algn="just" defTabSz="1219170" eaLnBrk="1" fontAlgn="base" hangingPunct="1">
              <a:spcBef>
                <a:spcPct val="0"/>
              </a:spcBef>
              <a:spcAft>
                <a:spcPct val="0"/>
              </a:spcAft>
            </a:pP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87043" name="TextBox 3">
            <a:extLst>
              <a:ext uri="{FF2B5EF4-FFF2-40B4-BE49-F238E27FC236}">
                <a16:creationId xmlns:a16="http://schemas.microsoft.com/office/drawing/2014/main" id="{346E3251-5EF1-488A-9A6E-BCD08A8312EE}"/>
              </a:ext>
            </a:extLst>
          </p:cNvPr>
          <p:cNvSpPr txBox="1">
            <a:spLocks noChangeArrowheads="1"/>
          </p:cNvSpPr>
          <p:nvPr/>
        </p:nvSpPr>
        <p:spPr bwMode="auto">
          <a:xfrm>
            <a:off x="61686" y="1123194"/>
            <a:ext cx="11699724" cy="334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lnSpc>
                <a:spcPct val="150000"/>
              </a:lnSpc>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	Ekonomski efekat koji se očekuje izgradnjom VVS može se izraziti različitim ekonomskim kategorijama – dohodak, čist dohodak, dobit, akumulacija. Kod raspodele investicionih ulaganja u VVS prihvatljiva bi bila neka izvedena kategorija poslovnog uspeha. Najpogodniji je </a:t>
            </a:r>
            <a:r>
              <a:rPr lang="sr-Cyrl-RS" altLang="en-US" sz="2400" dirty="0">
                <a:solidFill>
                  <a:prstClr val="white"/>
                </a:solidFill>
                <a:latin typeface="Times New Roman" panose="02020603050405020304" pitchFamily="18" charset="0"/>
                <a:cs typeface="Times New Roman" panose="02020603050405020304" pitchFamily="18" charset="0"/>
              </a:rPr>
              <a:t>„</a:t>
            </a:r>
            <a:r>
              <a:rPr lang="sr-Latn-RS" altLang="en-US" sz="2400" dirty="0">
                <a:solidFill>
                  <a:prstClr val="white"/>
                </a:solidFill>
                <a:latin typeface="Times New Roman" panose="02020603050405020304" pitchFamily="18" charset="0"/>
                <a:cs typeface="Times New Roman" panose="02020603050405020304" pitchFamily="18" charset="0"/>
              </a:rPr>
              <a:t>neto sadašnji efekt” koji se iskazuje kao višak povećanih prihoda nad povećanim troškovima (ne iskazuje se amortizacija i kamata) o kojeg se dolazi korišćenjem VVS, što se svodi na prost proračun klasične diferencijalne kalkulacije:</a:t>
            </a:r>
          </a:p>
        </p:txBody>
      </p:sp>
      <p:pic>
        <p:nvPicPr>
          <p:cNvPr id="87044" name="Picture 2">
            <a:extLst>
              <a:ext uri="{FF2B5EF4-FFF2-40B4-BE49-F238E27FC236}">
                <a16:creationId xmlns:a16="http://schemas.microsoft.com/office/drawing/2014/main" id="{292B4665-33F7-41D6-BCB6-8FA1ED2A90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87" y="4500429"/>
            <a:ext cx="6205159" cy="22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289C635-8B2B-41FF-9743-97563093ED98}"/>
              </a:ext>
            </a:extLst>
          </p:cNvPr>
          <p:cNvSpPr>
            <a:spLocks noGrp="1"/>
          </p:cNvSpPr>
          <p:nvPr>
            <p:ph type="sldNum" sz="quarter" idx="12"/>
          </p:nvPr>
        </p:nvSpPr>
        <p:spPr/>
        <p:txBody>
          <a:bodyPr/>
          <a:lstStyle/>
          <a:p>
            <a:fld id="{C8DC161B-9E73-4844-B9E8-34FCEB23A4F8}" type="slidenum">
              <a:rPr lang="en-US" altLang="en-US" smtClean="0"/>
              <a:pPr/>
              <a:t>117</a:t>
            </a:fld>
            <a:endParaRPr lang="en-US" altLang="en-US"/>
          </a:p>
        </p:txBody>
      </p:sp>
    </p:spTree>
    <p:extLst>
      <p:ext uri="{BB962C8B-B14F-4D97-AF65-F5344CB8AC3E}">
        <p14:creationId xmlns:p14="http://schemas.microsoft.com/office/powerpoint/2010/main" val="41822288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Box 5">
            <a:extLst>
              <a:ext uri="{FF2B5EF4-FFF2-40B4-BE49-F238E27FC236}">
                <a16:creationId xmlns:a16="http://schemas.microsoft.com/office/drawing/2014/main" id="{FB9C6570-2CD6-44C8-A520-0D2A05355448}"/>
              </a:ext>
            </a:extLst>
          </p:cNvPr>
          <p:cNvSpPr txBox="1">
            <a:spLocks noChangeArrowheads="1"/>
          </p:cNvSpPr>
          <p:nvPr/>
        </p:nvSpPr>
        <p:spPr bwMode="auto">
          <a:xfrm>
            <a:off x="884767" y="1758951"/>
            <a:ext cx="1079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en-US" altLang="en-US" sz="2400">
                <a:solidFill>
                  <a:prstClr val="white"/>
                </a:solidFill>
                <a:latin typeface="Times New Roman" panose="02020603050405020304" pitchFamily="18" charset="0"/>
                <a:cs typeface="Times New Roman" panose="02020603050405020304" pitchFamily="18" charset="0"/>
              </a:rPr>
              <a:t>	</a:t>
            </a:r>
          </a:p>
          <a:p>
            <a:pPr marL="457189" indent="-457189" algn="just" defTabSz="1219170" eaLnBrk="1" fontAlgn="base" hangingPunct="1">
              <a:spcBef>
                <a:spcPct val="0"/>
              </a:spcBef>
              <a:spcAft>
                <a:spcPct val="0"/>
              </a:spcAft>
            </a:pP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88067" name="TextBox 3">
            <a:extLst>
              <a:ext uri="{FF2B5EF4-FFF2-40B4-BE49-F238E27FC236}">
                <a16:creationId xmlns:a16="http://schemas.microsoft.com/office/drawing/2014/main" id="{BD35BDED-6BEE-451C-A464-4A22DFB10B84}"/>
              </a:ext>
            </a:extLst>
          </p:cNvPr>
          <p:cNvSpPr txBox="1">
            <a:spLocks noChangeArrowheads="1"/>
          </p:cNvSpPr>
          <p:nvPr/>
        </p:nvSpPr>
        <p:spPr bwMode="auto">
          <a:xfrm>
            <a:off x="0" y="1322340"/>
            <a:ext cx="1177834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	Pošto se koristi od VVS očekuju  duži niz godina (za sve vreme trajanja VVS)  to je potrebno izračunati neto – sadašnji efekat. Isti predstavlja sumu viškova povećanih prihoda nad povećanim troškovima diskontovani na sadašnji moment. U ovom slučaju moment kada se vrši raspodela investicionih ulaganja, tj.:</a:t>
            </a:r>
          </a:p>
        </p:txBody>
      </p:sp>
      <p:pic>
        <p:nvPicPr>
          <p:cNvPr id="88068" name="Picture 2">
            <a:extLst>
              <a:ext uri="{FF2B5EF4-FFF2-40B4-BE49-F238E27FC236}">
                <a16:creationId xmlns:a16="http://schemas.microsoft.com/office/drawing/2014/main" id="{637F775B-1866-45AA-8E77-C9D9E0E54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9692" y="2929406"/>
            <a:ext cx="5734051" cy="197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3">
            <a:extLst>
              <a:ext uri="{FF2B5EF4-FFF2-40B4-BE49-F238E27FC236}">
                <a16:creationId xmlns:a16="http://schemas.microsoft.com/office/drawing/2014/main" id="{BFB0490C-7CC7-4419-97FC-77D9692012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695"/>
          <a:stretch/>
        </p:blipFill>
        <p:spPr bwMode="auto">
          <a:xfrm>
            <a:off x="3454401" y="5063041"/>
            <a:ext cx="4165600" cy="159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0529669-3A52-4B10-805D-CD9C9BEF987F}"/>
              </a:ext>
            </a:extLst>
          </p:cNvPr>
          <p:cNvSpPr>
            <a:spLocks noGrp="1"/>
          </p:cNvSpPr>
          <p:nvPr>
            <p:ph type="sldNum" sz="quarter" idx="12"/>
          </p:nvPr>
        </p:nvSpPr>
        <p:spPr/>
        <p:txBody>
          <a:bodyPr/>
          <a:lstStyle/>
          <a:p>
            <a:fld id="{C8DC161B-9E73-4844-B9E8-34FCEB23A4F8}" type="slidenum">
              <a:rPr lang="en-US" altLang="en-US" smtClean="0"/>
              <a:pPr/>
              <a:t>118</a:t>
            </a:fld>
            <a:endParaRPr lang="en-US" alt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Box 5">
            <a:extLst>
              <a:ext uri="{FF2B5EF4-FFF2-40B4-BE49-F238E27FC236}">
                <a16:creationId xmlns:a16="http://schemas.microsoft.com/office/drawing/2014/main" id="{EB52982B-B4CD-4342-9755-0DF30CE302D8}"/>
              </a:ext>
            </a:extLst>
          </p:cNvPr>
          <p:cNvSpPr txBox="1">
            <a:spLocks noChangeArrowheads="1"/>
          </p:cNvSpPr>
          <p:nvPr/>
        </p:nvSpPr>
        <p:spPr bwMode="auto">
          <a:xfrm>
            <a:off x="884767" y="1758951"/>
            <a:ext cx="1079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en-US" altLang="en-US" sz="2400">
                <a:solidFill>
                  <a:prstClr val="white"/>
                </a:solidFill>
                <a:latin typeface="Times New Roman" panose="02020603050405020304" pitchFamily="18" charset="0"/>
                <a:cs typeface="Times New Roman" panose="02020603050405020304" pitchFamily="18" charset="0"/>
              </a:rPr>
              <a:t>	</a:t>
            </a:r>
          </a:p>
          <a:p>
            <a:pPr marL="457189" indent="-457189" algn="just" defTabSz="1219170" eaLnBrk="1" fontAlgn="base" hangingPunct="1">
              <a:spcBef>
                <a:spcPct val="0"/>
              </a:spcBef>
              <a:spcAft>
                <a:spcPct val="0"/>
              </a:spcAft>
            </a:pP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89091" name="TextBox 3">
            <a:extLst>
              <a:ext uri="{FF2B5EF4-FFF2-40B4-BE49-F238E27FC236}">
                <a16:creationId xmlns:a16="http://schemas.microsoft.com/office/drawing/2014/main" id="{4C598794-732B-4DE4-8113-9F1225A78E1F}"/>
              </a:ext>
            </a:extLst>
          </p:cNvPr>
          <p:cNvSpPr txBox="1">
            <a:spLocks noChangeArrowheads="1"/>
          </p:cNvSpPr>
          <p:nvPr/>
        </p:nvSpPr>
        <p:spPr bwMode="auto">
          <a:xfrm>
            <a:off x="152400" y="1240368"/>
            <a:ext cx="11430000" cy="224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lnSpc>
                <a:spcPct val="150000"/>
              </a:lnSpc>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	Iz prethodnog metoda je poznato da se ekonomski efekt VVS ostvaruje pomoću specifičnih i zajedničkih investicija. Kod nekih korisnika VVS npr. </a:t>
            </a:r>
            <a:r>
              <a:rPr lang="en-US" altLang="en-US" sz="2400" dirty="0">
                <a:solidFill>
                  <a:prstClr val="white"/>
                </a:solidFill>
                <a:latin typeface="Times New Roman" panose="02020603050405020304" pitchFamily="18" charset="0"/>
                <a:cs typeface="Times New Roman" panose="02020603050405020304" pitchFamily="18" charset="0"/>
              </a:rPr>
              <a:t>P</a:t>
            </a:r>
            <a:r>
              <a:rPr lang="sr-Latn-RS" altLang="en-US" sz="2400" dirty="0">
                <a:solidFill>
                  <a:prstClr val="white"/>
                </a:solidFill>
                <a:latin typeface="Times New Roman" panose="02020603050405020304" pitchFamily="18" charset="0"/>
                <a:cs typeface="Times New Roman" panose="02020603050405020304" pitchFamily="18" charset="0"/>
              </a:rPr>
              <a:t>lovidba, specifična ulaganja mogu biti značajna u tom slučaju potrebno je korisiti korigovani neto sadašnji efekat:</a:t>
            </a:r>
          </a:p>
        </p:txBody>
      </p:sp>
      <p:pic>
        <p:nvPicPr>
          <p:cNvPr id="89092" name="Picture 2">
            <a:extLst>
              <a:ext uri="{FF2B5EF4-FFF2-40B4-BE49-F238E27FC236}">
                <a16:creationId xmlns:a16="http://schemas.microsoft.com/office/drawing/2014/main" id="{82941260-9864-496D-8EF5-97603A8332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7900" y="3483097"/>
            <a:ext cx="5156200" cy="171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TextBox 3">
            <a:extLst>
              <a:ext uri="{FF2B5EF4-FFF2-40B4-BE49-F238E27FC236}">
                <a16:creationId xmlns:a16="http://schemas.microsoft.com/office/drawing/2014/main" id="{470F3358-46C2-49D0-A353-E2C5B4871931}"/>
              </a:ext>
            </a:extLst>
          </p:cNvPr>
          <p:cNvSpPr txBox="1">
            <a:spLocks noChangeArrowheads="1"/>
          </p:cNvSpPr>
          <p:nvPr/>
        </p:nvSpPr>
        <p:spPr bwMode="auto">
          <a:xfrm>
            <a:off x="152400" y="5339113"/>
            <a:ext cx="11430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	Na osnovu ovog pokazatelja  (KNSE) može se izračunati maksimalni iznos investicija koji pojedini korisnici mogu uložiti u gradnju VSS.</a:t>
            </a:r>
          </a:p>
          <a:p>
            <a:pPr marL="457189" indent="-457189" algn="just" defTabSz="1219170" eaLnBrk="1" fontAlgn="base" hangingPunct="1">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	</a:t>
            </a:r>
          </a:p>
        </p:txBody>
      </p:sp>
      <p:sp>
        <p:nvSpPr>
          <p:cNvPr id="2" name="Slide Number Placeholder 1">
            <a:extLst>
              <a:ext uri="{FF2B5EF4-FFF2-40B4-BE49-F238E27FC236}">
                <a16:creationId xmlns:a16="http://schemas.microsoft.com/office/drawing/2014/main" id="{E469889F-A692-413F-BC31-627495BEB768}"/>
              </a:ext>
            </a:extLst>
          </p:cNvPr>
          <p:cNvSpPr>
            <a:spLocks noGrp="1"/>
          </p:cNvSpPr>
          <p:nvPr>
            <p:ph type="sldNum" sz="quarter" idx="12"/>
          </p:nvPr>
        </p:nvSpPr>
        <p:spPr/>
        <p:txBody>
          <a:bodyPr/>
          <a:lstStyle/>
          <a:p>
            <a:fld id="{C8DC161B-9E73-4844-B9E8-34FCEB23A4F8}" type="slidenum">
              <a:rPr lang="en-US" altLang="en-US" smtClean="0"/>
              <a:pPr/>
              <a:t>119</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09" y="0"/>
            <a:ext cx="11760591" cy="1325563"/>
          </a:xfrm>
        </p:spPr>
        <p:txBody>
          <a:bodyPr>
            <a:normAutofit/>
          </a:bodyPr>
          <a:lstStyle/>
          <a:p>
            <a:pPr algn="ctr"/>
            <a:r>
              <a:rPr lang="sr-Latn-RS" sz="4000" b="1" dirty="0">
                <a:solidFill>
                  <a:srgbClr val="002060"/>
                </a:solidFill>
                <a:latin typeface="Times New Roman" panose="02020603050405020304" pitchFamily="18" charset="0"/>
                <a:cs typeface="Times New Roman" panose="02020603050405020304" pitchFamily="18" charset="0"/>
              </a:rPr>
              <a:t>Modeli i metodologija utvrđivanja efekata</a:t>
            </a:r>
            <a:endParaRPr lang="sr-Cyrl-RS" sz="4000" b="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81354" y="1674056"/>
            <a:ext cx="11507372" cy="5050301"/>
          </a:xfrm>
        </p:spPr>
        <p:txBody>
          <a:bodyPr/>
          <a:lstStyle/>
          <a:p>
            <a:pPr algn="just">
              <a:spcAft>
                <a:spcPts val="2400"/>
              </a:spcAft>
            </a:pPr>
            <a:r>
              <a:rPr lang="en-US" dirty="0" err="1">
                <a:solidFill>
                  <a:srgbClr val="002060"/>
                </a:solidFill>
                <a:latin typeface="Times New Roman" panose="02020603050405020304" pitchFamily="18" charset="0"/>
                <a:cs typeface="Times New Roman" panose="02020603050405020304" pitchFamily="18" charset="0"/>
              </a:rPr>
              <a:t>Vrednovanje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vodoprivrednih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projekata</a:t>
            </a:r>
            <a:r>
              <a:rPr lang="en-US" dirty="0">
                <a:solidFill>
                  <a:srgbClr val="002060"/>
                </a:solidFill>
                <a:latin typeface="Times New Roman" panose="02020603050405020304" pitchFamily="18" charset="0"/>
                <a:cs typeface="Times New Roman" panose="02020603050405020304" pitchFamily="18" charset="0"/>
              </a:rPr>
              <a:t> u </a:t>
            </a:r>
            <a:r>
              <a:rPr lang="en-US" dirty="0" err="1">
                <a:solidFill>
                  <a:srgbClr val="002060"/>
                </a:solidFill>
                <a:latin typeface="Times New Roman" panose="02020603050405020304" pitchFamily="18" charset="0"/>
                <a:cs typeface="Times New Roman" panose="02020603050405020304" pitchFamily="18" charset="0"/>
              </a:rPr>
              <a:t>odnos</a:t>
            </a:r>
            <a:r>
              <a:rPr lang="sr-Latn-RS" dirty="0">
                <a:solidFill>
                  <a:srgbClr val="002060"/>
                </a:solidFill>
                <a:latin typeface="Times New Roman" panose="02020603050405020304" pitchFamily="18" charset="0"/>
                <a:cs typeface="Times New Roman" panose="02020603050405020304" pitchFamily="18" charset="0"/>
              </a:rPr>
              <a:t>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životnu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sredinu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vrši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primenom</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više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kriterijumskih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metoda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planiranja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određivanjem</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težinskih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koeficijenata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uz</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odgovarajuće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ekonomske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socijalne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uticaje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životnu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sredinu</a:t>
            </a:r>
            <a:r>
              <a:rPr lang="en-US" dirty="0">
                <a:solidFill>
                  <a:srgbClr val="002060"/>
                </a:solidFill>
                <a:latin typeface="Times New Roman" panose="02020603050405020304" pitchFamily="18" charset="0"/>
                <a:cs typeface="Times New Roman" panose="02020603050405020304" pitchFamily="18" charset="0"/>
              </a:rPr>
              <a:t>.</a:t>
            </a:r>
            <a:endParaRPr lang="sr-Latn-RS" dirty="0">
              <a:solidFill>
                <a:srgbClr val="002060"/>
              </a:solidFill>
              <a:latin typeface="Times New Roman" panose="02020603050405020304" pitchFamily="18" charset="0"/>
              <a:cs typeface="Times New Roman" panose="02020603050405020304" pitchFamily="18" charset="0"/>
            </a:endParaRPr>
          </a:p>
          <a:p>
            <a:r>
              <a:rPr lang="en-US" dirty="0" err="1">
                <a:solidFill>
                  <a:srgbClr val="002060"/>
                </a:solidFill>
                <a:latin typeface="Times New Roman" panose="02020603050405020304" pitchFamily="18" charset="0"/>
                <a:cs typeface="Times New Roman" panose="02020603050405020304" pitchFamily="18" charset="0"/>
              </a:rPr>
              <a:t>Postoje</a:t>
            </a:r>
            <a:r>
              <a:rPr lang="en-US" dirty="0">
                <a:solidFill>
                  <a:srgbClr val="002060"/>
                </a:solidFill>
                <a:latin typeface="Times New Roman" panose="02020603050405020304" pitchFamily="18" charset="0"/>
                <a:cs typeface="Times New Roman" panose="02020603050405020304" pitchFamily="18" charset="0"/>
              </a:rPr>
              <a:t> tri </a:t>
            </a:r>
            <a:r>
              <a:rPr lang="en-US" dirty="0" err="1">
                <a:solidFill>
                  <a:srgbClr val="002060"/>
                </a:solidFill>
                <a:latin typeface="Times New Roman" panose="02020603050405020304" pitchFamily="18" charset="0"/>
                <a:cs typeface="Times New Roman" panose="02020603050405020304" pitchFamily="18" charset="0"/>
              </a:rPr>
              <a:t>vrste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kriterijuma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koji</a:t>
            </a:r>
            <a:r>
              <a:rPr lang="en-US" dirty="0">
                <a:solidFill>
                  <a:srgbClr val="002060"/>
                </a:solidFill>
                <a:latin typeface="Times New Roman" panose="02020603050405020304" pitchFamily="18" charset="0"/>
                <a:cs typeface="Times New Roman" panose="02020603050405020304" pitchFamily="18" charset="0"/>
              </a:rPr>
              <a:t> se </a:t>
            </a:r>
            <a:r>
              <a:rPr lang="en-US" dirty="0" err="1">
                <a:solidFill>
                  <a:srgbClr val="002060"/>
                </a:solidFill>
                <a:latin typeface="Times New Roman" panose="02020603050405020304" pitchFamily="18" charset="0"/>
                <a:cs typeface="Times New Roman" panose="02020603050405020304" pitchFamily="18" charset="0"/>
              </a:rPr>
              <a:t>odnose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životnu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sredinu</a:t>
            </a:r>
            <a:r>
              <a:rPr lang="en-US" dirty="0">
                <a:solidFill>
                  <a:srgbClr val="002060"/>
                </a:solidFill>
                <a:latin typeface="Times New Roman" panose="02020603050405020304" pitchFamily="18" charset="0"/>
                <a:cs typeface="Times New Roman" panose="02020603050405020304" pitchFamily="18" charset="0"/>
              </a:rPr>
              <a:t>:</a:t>
            </a:r>
          </a:p>
          <a:p>
            <a:pPr marL="0" indent="0">
              <a:buNone/>
            </a:pPr>
            <a:r>
              <a:rPr lang="en-US" dirty="0">
                <a:solidFill>
                  <a:srgbClr val="002060"/>
                </a:solidFill>
                <a:latin typeface="Times New Roman" panose="02020603050405020304" pitchFamily="18" charset="0"/>
                <a:cs typeface="Times New Roman" panose="02020603050405020304" pitchFamily="18" charset="0"/>
              </a:rPr>
              <a:t>a)	</a:t>
            </a:r>
            <a:r>
              <a:rPr lang="en-US" dirty="0" err="1">
                <a:solidFill>
                  <a:srgbClr val="002060"/>
                </a:solidFill>
                <a:latin typeface="Times New Roman" panose="02020603050405020304" pitchFamily="18" charset="0"/>
                <a:cs typeface="Times New Roman" panose="02020603050405020304" pitchFamily="18" charset="0"/>
              </a:rPr>
              <a:t>kriterijumi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fizičke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sredine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strukture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života</a:t>
            </a:r>
            <a:r>
              <a:rPr lang="en-US" dirty="0">
                <a:solidFill>
                  <a:srgbClr val="002060"/>
                </a:solidFill>
                <a:latin typeface="Times New Roman" panose="02020603050405020304" pitchFamily="18" charset="0"/>
                <a:cs typeface="Times New Roman" panose="02020603050405020304" pitchFamily="18" charset="0"/>
              </a:rPr>
              <a:t>,</a:t>
            </a:r>
          </a:p>
          <a:p>
            <a:pPr marL="0" indent="0">
              <a:buNone/>
            </a:pPr>
            <a:r>
              <a:rPr lang="en-US" dirty="0">
                <a:solidFill>
                  <a:srgbClr val="002060"/>
                </a:solidFill>
                <a:latin typeface="Times New Roman" panose="02020603050405020304" pitchFamily="18" charset="0"/>
                <a:cs typeface="Times New Roman" panose="02020603050405020304" pitchFamily="18" charset="0"/>
              </a:rPr>
              <a:t>b)	</a:t>
            </a:r>
            <a:r>
              <a:rPr lang="en-US" dirty="0" err="1">
                <a:solidFill>
                  <a:srgbClr val="002060"/>
                </a:solidFill>
                <a:latin typeface="Times New Roman" panose="02020603050405020304" pitchFamily="18" charset="0"/>
                <a:cs typeface="Times New Roman" panose="02020603050405020304" pitchFamily="18" charset="0"/>
              </a:rPr>
              <a:t>pravno</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postavljeni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standardi</a:t>
            </a:r>
            <a:r>
              <a:rPr lang="en-US" dirty="0">
                <a:solidFill>
                  <a:srgbClr val="002060"/>
                </a:solidFill>
                <a:latin typeface="Times New Roman" panose="02020603050405020304" pitchFamily="18" charset="0"/>
                <a:cs typeface="Times New Roman" panose="02020603050405020304" pitchFamily="18" charset="0"/>
              </a:rPr>
              <a:t> o </a:t>
            </a:r>
            <a:r>
              <a:rPr lang="en-US" dirty="0" err="1">
                <a:solidFill>
                  <a:srgbClr val="002060"/>
                </a:solidFill>
                <a:latin typeface="Times New Roman" panose="02020603050405020304" pitchFamily="18" charset="0"/>
                <a:cs typeface="Times New Roman" panose="02020603050405020304" pitchFamily="18" charset="0"/>
              </a:rPr>
              <a:t>životnoj</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sredini</a:t>
            </a:r>
            <a:r>
              <a:rPr lang="sr-Latn-RS" dirty="0">
                <a:solidFill>
                  <a:srgbClr val="002060"/>
                </a:solidFill>
                <a:latin typeface="Times New Roman" panose="02020603050405020304" pitchFamily="18" charset="0"/>
                <a:cs typeface="Times New Roman" panose="02020603050405020304" pitchFamily="18" charset="0"/>
              </a:rPr>
              <a:t> i</a:t>
            </a:r>
            <a:endParaRPr lang="en-US" dirty="0">
              <a:solidFill>
                <a:srgbClr val="002060"/>
              </a:solidFill>
              <a:latin typeface="Times New Roman" panose="02020603050405020304" pitchFamily="18" charset="0"/>
              <a:cs typeface="Times New Roman" panose="02020603050405020304" pitchFamily="18" charset="0"/>
            </a:endParaRPr>
          </a:p>
          <a:p>
            <a:pPr marL="514350" indent="-514350">
              <a:buAutoNum type="alphaLcParenR" startAt="3"/>
            </a:pPr>
            <a:r>
              <a:rPr lang="sr-Latn-R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koncept</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balansa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ravnoteže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životne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sredine</a:t>
            </a:r>
            <a:r>
              <a:rPr lang="en-US" dirty="0">
                <a:solidFill>
                  <a:srgbClr val="002060"/>
                </a:solidFill>
                <a:latin typeface="Times New Roman" panose="02020603050405020304" pitchFamily="18" charset="0"/>
                <a:cs typeface="Times New Roman" panose="02020603050405020304" pitchFamily="18" charset="0"/>
              </a:rPr>
              <a:t> u region</a:t>
            </a:r>
            <a:r>
              <a:rPr lang="sr-Latn-RS" dirty="0">
                <a:solidFill>
                  <a:srgbClr val="002060"/>
                </a:solidFill>
                <a:latin typeface="Times New Roman" panose="02020603050405020304" pitchFamily="18" charset="0"/>
                <a:cs typeface="Times New Roman" panose="02020603050405020304" pitchFamily="18" charset="0"/>
              </a:rPr>
              <a:t>.</a:t>
            </a:r>
          </a:p>
          <a:p>
            <a:endParaRPr lang="en-US" dirty="0">
              <a:solidFill>
                <a:srgbClr val="002060"/>
              </a:solidFill>
              <a:latin typeface="Times New Roman" panose="02020603050405020304" pitchFamily="18" charset="0"/>
              <a:cs typeface="Times New Roman" panose="02020603050405020304" pitchFamily="18" charset="0"/>
            </a:endParaRPr>
          </a:p>
          <a:p>
            <a:endParaRPr lang="sr-Cyrl-RS" dirty="0">
              <a:solidFill>
                <a:srgbClr val="00206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C77DAAD-2530-44F6-97EB-557C7AB7DC1D}"/>
              </a:ext>
            </a:extLst>
          </p:cNvPr>
          <p:cNvSpPr txBox="1"/>
          <p:nvPr/>
        </p:nvSpPr>
        <p:spPr>
          <a:xfrm>
            <a:off x="9168410" y="987009"/>
            <a:ext cx="2071090" cy="338554"/>
          </a:xfrm>
          <a:prstGeom prst="rect">
            <a:avLst/>
          </a:prstGeom>
          <a:solidFill>
            <a:srgbClr val="5A8639"/>
          </a:solidFill>
        </p:spPr>
        <p:txBody>
          <a:bodyPr wrap="square">
            <a:spAutoFit/>
          </a:bodyPr>
          <a:lstStyle/>
          <a:p>
            <a:r>
              <a:rPr lang="sr-Latn-RS" sz="1600" dirty="0">
                <a:solidFill>
                  <a:schemeClr val="bg1"/>
                </a:solidFill>
                <a:latin typeface="Times New Roman" pitchFamily="18" charset="0"/>
                <a:cs typeface="Times New Roman" pitchFamily="18" charset="0"/>
              </a:rPr>
              <a:t>28. pitanje za smer AE</a:t>
            </a:r>
            <a:endParaRPr lang="en-US" sz="1600" dirty="0">
              <a:solidFill>
                <a:schemeClr val="bg1"/>
              </a:solidFill>
            </a:endParaRPr>
          </a:p>
        </p:txBody>
      </p:sp>
      <p:sp>
        <p:nvSpPr>
          <p:cNvPr id="6" name="Slide Number Placeholder 5">
            <a:extLst>
              <a:ext uri="{FF2B5EF4-FFF2-40B4-BE49-F238E27FC236}">
                <a16:creationId xmlns:a16="http://schemas.microsoft.com/office/drawing/2014/main" id="{069A457C-DD6A-4603-B00A-B927A7F61E7F}"/>
              </a:ext>
            </a:extLst>
          </p:cNvPr>
          <p:cNvSpPr>
            <a:spLocks noGrp="1"/>
          </p:cNvSpPr>
          <p:nvPr>
            <p:ph type="sldNum" sz="quarter" idx="12"/>
          </p:nvPr>
        </p:nvSpPr>
        <p:spPr/>
        <p:txBody>
          <a:bodyPr/>
          <a:lstStyle/>
          <a:p>
            <a:fld id="{B18F4A6C-391C-478C-9A60-4B3F66AA9F8F}" type="slidenum">
              <a:rPr lang="sr-Cyrl-RS" smtClean="0"/>
              <a:t>12</a:t>
            </a:fld>
            <a:endParaRPr lang="sr-Cyrl-RS"/>
          </a:p>
        </p:txBody>
      </p:sp>
    </p:spTree>
    <p:extLst>
      <p:ext uri="{BB962C8B-B14F-4D97-AF65-F5344CB8AC3E}">
        <p14:creationId xmlns:p14="http://schemas.microsoft.com/office/powerpoint/2010/main" val="143475168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a:extLst>
              <a:ext uri="{FF2B5EF4-FFF2-40B4-BE49-F238E27FC236}">
                <a16:creationId xmlns:a16="http://schemas.microsoft.com/office/drawing/2014/main" id="{878F663D-B45C-4CC3-9529-A7FEDB1E8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0714" y="2157597"/>
            <a:ext cx="7078133" cy="287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Box 3">
            <a:extLst>
              <a:ext uri="{FF2B5EF4-FFF2-40B4-BE49-F238E27FC236}">
                <a16:creationId xmlns:a16="http://schemas.microsoft.com/office/drawing/2014/main" id="{4B9CE52E-2795-4031-A27A-1A94213FA2BA}"/>
              </a:ext>
            </a:extLst>
          </p:cNvPr>
          <p:cNvSpPr txBox="1">
            <a:spLocks noChangeArrowheads="1"/>
          </p:cNvSpPr>
          <p:nvPr/>
        </p:nvSpPr>
        <p:spPr bwMode="auto">
          <a:xfrm>
            <a:off x="439208" y="5339113"/>
            <a:ext cx="113135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	Navedenim koeficijentima određuje se učešće pojedinih korisnika u zajedničkim investicijama, a pripadajući deo investicionih ulaganja izračunava se iz proizvoda koeficijenta sa ukupnim iznosom investicija u VVS tj:</a:t>
            </a:r>
          </a:p>
        </p:txBody>
      </p:sp>
      <p:sp>
        <p:nvSpPr>
          <p:cNvPr id="2" name="TextBox 1">
            <a:extLst>
              <a:ext uri="{FF2B5EF4-FFF2-40B4-BE49-F238E27FC236}">
                <a16:creationId xmlns:a16="http://schemas.microsoft.com/office/drawing/2014/main" id="{EBA8DC66-D2E8-4F90-9BFC-16022A7DA842}"/>
              </a:ext>
            </a:extLst>
          </p:cNvPr>
          <p:cNvSpPr txBox="1"/>
          <p:nvPr/>
        </p:nvSpPr>
        <p:spPr>
          <a:xfrm>
            <a:off x="849086" y="1169801"/>
            <a:ext cx="10733314" cy="830997"/>
          </a:xfrm>
          <a:prstGeom prst="rect">
            <a:avLst/>
          </a:prstGeom>
          <a:noFill/>
        </p:spPr>
        <p:txBody>
          <a:bodyPr wrap="square" rtlCol="0">
            <a:spAutoFit/>
          </a:bodyPr>
          <a:lstStyle/>
          <a:p>
            <a:pPr algn="just" defTabSz="1219170" fontAlgn="base">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Pripadajući deo investicionih ulaganja po korisnicima može se izvesti na osnovu sledećih koeficijenata:</a:t>
            </a:r>
            <a:endParaRPr lang="en-US" sz="2400" dirty="0">
              <a:solidFill>
                <a:prstClr val="black"/>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03D03DA-0056-45EA-80D4-3A23F9818EBC}"/>
              </a:ext>
            </a:extLst>
          </p:cNvPr>
          <p:cNvSpPr>
            <a:spLocks noGrp="1"/>
          </p:cNvSpPr>
          <p:nvPr>
            <p:ph type="sldNum" sz="quarter" idx="12"/>
          </p:nvPr>
        </p:nvSpPr>
        <p:spPr/>
        <p:txBody>
          <a:bodyPr/>
          <a:lstStyle/>
          <a:p>
            <a:fld id="{19C327FF-F0C5-481D-B498-12AFF769836C}" type="slidenum">
              <a:rPr lang="en-US" altLang="en-US" smtClean="0"/>
              <a:pPr/>
              <a:t>120</a:t>
            </a:fld>
            <a:endParaRPr lang="en-US" alt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a:extLst>
              <a:ext uri="{FF2B5EF4-FFF2-40B4-BE49-F238E27FC236}">
                <a16:creationId xmlns:a16="http://schemas.microsoft.com/office/drawing/2014/main" id="{D9A8E434-5371-4B63-9972-B0F382F16C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925" y="1632117"/>
            <a:ext cx="5772151" cy="144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extBox 3">
            <a:extLst>
              <a:ext uri="{FF2B5EF4-FFF2-40B4-BE49-F238E27FC236}">
                <a16:creationId xmlns:a16="http://schemas.microsoft.com/office/drawing/2014/main" id="{6359A7B6-208A-420E-B04D-2CB72C55B90C}"/>
              </a:ext>
            </a:extLst>
          </p:cNvPr>
          <p:cNvSpPr txBox="1">
            <a:spLocks noChangeArrowheads="1"/>
          </p:cNvSpPr>
          <p:nvPr/>
        </p:nvSpPr>
        <p:spPr bwMode="auto">
          <a:xfrm>
            <a:off x="988801" y="3413208"/>
            <a:ext cx="10027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	Raspodela se može isto tako izvršiti prema koeficijentu koji se izračunava iz odnosa investicionih ulaganja u VVS i korigovanog neto-sadašnjeg efekta svih korisnika, na osnovu:</a:t>
            </a:r>
          </a:p>
        </p:txBody>
      </p:sp>
      <p:pic>
        <p:nvPicPr>
          <p:cNvPr id="91140" name="Picture 3">
            <a:extLst>
              <a:ext uri="{FF2B5EF4-FFF2-40B4-BE49-F238E27FC236}">
                <a16:creationId xmlns:a16="http://schemas.microsoft.com/office/drawing/2014/main" id="{C922CFEB-780B-45E2-95B2-82A2B3A74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890" y="4978399"/>
            <a:ext cx="2580217" cy="159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91F6445-9FB5-4CC9-8296-ED73CCD03373}"/>
              </a:ext>
            </a:extLst>
          </p:cNvPr>
          <p:cNvSpPr>
            <a:spLocks noGrp="1"/>
          </p:cNvSpPr>
          <p:nvPr>
            <p:ph type="sldNum" sz="quarter" idx="12"/>
          </p:nvPr>
        </p:nvSpPr>
        <p:spPr/>
        <p:txBody>
          <a:bodyPr/>
          <a:lstStyle/>
          <a:p>
            <a:fld id="{19C327FF-F0C5-481D-B498-12AFF769836C}" type="slidenum">
              <a:rPr lang="en-US" altLang="en-US" smtClean="0"/>
              <a:pPr/>
              <a:t>121</a:t>
            </a:fld>
            <a:endParaRPr lang="en-US" alt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Box 5">
            <a:extLst>
              <a:ext uri="{FF2B5EF4-FFF2-40B4-BE49-F238E27FC236}">
                <a16:creationId xmlns:a16="http://schemas.microsoft.com/office/drawing/2014/main" id="{528FF659-0FFE-463F-9E55-6C2C8F32D4A6}"/>
              </a:ext>
            </a:extLst>
          </p:cNvPr>
          <p:cNvSpPr txBox="1">
            <a:spLocks noChangeArrowheads="1"/>
          </p:cNvSpPr>
          <p:nvPr/>
        </p:nvSpPr>
        <p:spPr bwMode="auto">
          <a:xfrm>
            <a:off x="884767" y="1758951"/>
            <a:ext cx="1079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en-US" altLang="en-US" sz="2400">
                <a:solidFill>
                  <a:prstClr val="white"/>
                </a:solidFill>
                <a:latin typeface="Times New Roman" panose="02020603050405020304" pitchFamily="18" charset="0"/>
                <a:cs typeface="Times New Roman" panose="02020603050405020304" pitchFamily="18" charset="0"/>
              </a:rPr>
              <a:t>	</a:t>
            </a:r>
          </a:p>
          <a:p>
            <a:pPr marL="457189" indent="-457189" algn="just" defTabSz="1219170" eaLnBrk="1" fontAlgn="base" hangingPunct="1">
              <a:spcBef>
                <a:spcPct val="0"/>
              </a:spcBef>
              <a:spcAft>
                <a:spcPct val="0"/>
              </a:spcAft>
            </a:pP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92163" name="TextBox 3">
            <a:extLst>
              <a:ext uri="{FF2B5EF4-FFF2-40B4-BE49-F238E27FC236}">
                <a16:creationId xmlns:a16="http://schemas.microsoft.com/office/drawing/2014/main" id="{445A6A8F-F3EF-41BD-86E9-7A764B0FF7E8}"/>
              </a:ext>
            </a:extLst>
          </p:cNvPr>
          <p:cNvSpPr txBox="1">
            <a:spLocks noChangeArrowheads="1"/>
          </p:cNvSpPr>
          <p:nvPr/>
        </p:nvSpPr>
        <p:spPr bwMode="auto">
          <a:xfrm>
            <a:off x="748801" y="1221318"/>
            <a:ext cx="1029279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Prednost</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raspodele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investicija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osnovu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ovog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koeficijenta</a:t>
            </a:r>
            <a:r>
              <a:rPr lang="en-US" altLang="en-US" sz="2400" dirty="0">
                <a:solidFill>
                  <a:prstClr val="white"/>
                </a:solidFill>
                <a:latin typeface="Times New Roman" panose="02020603050405020304" pitchFamily="18" charset="0"/>
                <a:cs typeface="Times New Roman" panose="02020603050405020304" pitchFamily="18" charset="0"/>
              </a:rPr>
              <a:t> je </a:t>
            </a:r>
            <a:r>
              <a:rPr lang="sr-Latn-RS" altLang="en-US" sz="2400" dirty="0">
                <a:solidFill>
                  <a:prstClr val="white"/>
                </a:solidFill>
                <a:latin typeface="Times New Roman" panose="02020603050405020304" pitchFamily="18" charset="0"/>
                <a:cs typeface="Times New Roman" panose="02020603050405020304" pitchFamily="18" charset="0"/>
              </a:rPr>
              <a:t>što se pomoću istog može utvrditi ekonomska opravdanost ulaganja sredstava u VVS. Ukoliko je k&gt;1 nije ekonomski opravdano ulagati u VVS i obrnuto, ulaganje u VVS je ekonomski opravdano ako je k&lt;1.</a:t>
            </a:r>
          </a:p>
          <a:p>
            <a:pPr marL="457189" indent="-457189" algn="just" defTabSz="1219170" eaLnBrk="1" fontAlgn="base" hangingPunct="1">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a:solidFill>
                  <a:prstClr val="white"/>
                </a:solidFill>
                <a:latin typeface="Times New Roman" panose="02020603050405020304" pitchFamily="18" charset="0"/>
                <a:cs typeface="Times New Roman" panose="02020603050405020304" pitchFamily="18" charset="0"/>
              </a:rPr>
              <a:t>P</a:t>
            </a:r>
            <a:r>
              <a:rPr lang="sr-Latn-RS" altLang="en-US" sz="2400" dirty="0" err="1">
                <a:solidFill>
                  <a:prstClr val="white"/>
                </a:solidFill>
                <a:latin typeface="Times New Roman" panose="02020603050405020304" pitchFamily="18" charset="0"/>
                <a:cs typeface="Times New Roman" panose="02020603050405020304" pitchFamily="18" charset="0"/>
              </a:rPr>
              <a:t>ripadajući</a:t>
            </a:r>
            <a:r>
              <a:rPr lang="sr-Latn-RS" altLang="en-US" sz="2400" dirty="0">
                <a:solidFill>
                  <a:prstClr val="white"/>
                </a:solidFill>
                <a:latin typeface="Times New Roman" panose="02020603050405020304" pitchFamily="18" charset="0"/>
                <a:cs typeface="Times New Roman" panose="02020603050405020304" pitchFamily="18" charset="0"/>
              </a:rPr>
              <a:t> deo investicija u VVS izračunava se iz proizvoda koeficijenta i korigovanog neto – sadašnjeg efekta pojedinih korisnika, tj.</a:t>
            </a:r>
          </a:p>
        </p:txBody>
      </p:sp>
      <p:pic>
        <p:nvPicPr>
          <p:cNvPr id="92164" name="Picture 2">
            <a:extLst>
              <a:ext uri="{FF2B5EF4-FFF2-40B4-BE49-F238E27FC236}">
                <a16:creationId xmlns:a16="http://schemas.microsoft.com/office/drawing/2014/main" id="{27C7D421-64DE-4300-905A-0EF1070F5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951" y="3697817"/>
            <a:ext cx="1945216" cy="52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TextBox 3">
            <a:extLst>
              <a:ext uri="{FF2B5EF4-FFF2-40B4-BE49-F238E27FC236}">
                <a16:creationId xmlns:a16="http://schemas.microsoft.com/office/drawing/2014/main" id="{8D62E283-27BD-41B2-87C2-B5C8F3965478}"/>
              </a:ext>
            </a:extLst>
          </p:cNvPr>
          <p:cNvSpPr txBox="1">
            <a:spLocks noChangeArrowheads="1"/>
          </p:cNvSpPr>
          <p:nvPr/>
        </p:nvSpPr>
        <p:spPr bwMode="auto">
          <a:xfrm>
            <a:off x="748801" y="4347634"/>
            <a:ext cx="98911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	Ukupna investiciona ulaganja pojedinih korisnika  VVS u ovom slučaju iznose:</a:t>
            </a:r>
          </a:p>
        </p:txBody>
      </p:sp>
      <p:pic>
        <p:nvPicPr>
          <p:cNvPr id="92166" name="Picture 3">
            <a:extLst>
              <a:ext uri="{FF2B5EF4-FFF2-40B4-BE49-F238E27FC236}">
                <a16:creationId xmlns:a16="http://schemas.microsoft.com/office/drawing/2014/main" id="{C3160A1D-F199-47F9-9626-C83610777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584" y="5336117"/>
            <a:ext cx="2616200" cy="59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7BB1F4C0-B134-4459-B54E-C62CAF29ADB2}"/>
              </a:ext>
            </a:extLst>
          </p:cNvPr>
          <p:cNvSpPr>
            <a:spLocks noGrp="1"/>
          </p:cNvSpPr>
          <p:nvPr>
            <p:ph type="sldNum" sz="quarter" idx="12"/>
          </p:nvPr>
        </p:nvSpPr>
        <p:spPr/>
        <p:txBody>
          <a:bodyPr/>
          <a:lstStyle/>
          <a:p>
            <a:fld id="{C8DC161B-9E73-4844-B9E8-34FCEB23A4F8}" type="slidenum">
              <a:rPr lang="en-US" altLang="en-US" smtClean="0"/>
              <a:pPr/>
              <a:t>122</a:t>
            </a:fld>
            <a:endParaRPr lang="en-US" alt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39239" y="771855"/>
            <a:ext cx="8313521" cy="1122680"/>
          </a:xfrm>
          <a:prstGeom prst="rect">
            <a:avLst/>
          </a:prstGeom>
        </p:spPr>
        <p:txBody>
          <a:bodyPr vert="horz" wrap="square" lIns="0" tIns="12700" rIns="0" bIns="0" rtlCol="0">
            <a:spAutoFit/>
          </a:bodyPr>
          <a:lstStyle/>
          <a:p>
            <a:pPr marL="12700">
              <a:lnSpc>
                <a:spcPct val="100000"/>
              </a:lnSpc>
              <a:spcBef>
                <a:spcPts val="100"/>
              </a:spcBef>
            </a:pPr>
            <a:r>
              <a:rPr spc="-484" dirty="0"/>
              <a:t>HVALA</a:t>
            </a:r>
            <a:r>
              <a:rPr spc="-160" dirty="0"/>
              <a:t> </a:t>
            </a:r>
            <a:r>
              <a:rPr spc="-640" dirty="0"/>
              <a:t>NA</a:t>
            </a:r>
            <a:r>
              <a:rPr spc="-155" dirty="0"/>
              <a:t> </a:t>
            </a:r>
            <a:r>
              <a:rPr spc="-345" dirty="0"/>
              <a:t>PAŽNJI</a:t>
            </a:r>
            <a:r>
              <a:rPr spc="-155" dirty="0"/>
              <a:t> </a:t>
            </a:r>
            <a:endParaRPr spc="-50" dirty="0"/>
          </a:p>
        </p:txBody>
      </p:sp>
      <p:sp>
        <p:nvSpPr>
          <p:cNvPr id="3" name="object 3"/>
          <p:cNvSpPr txBox="1"/>
          <p:nvPr/>
        </p:nvSpPr>
        <p:spPr>
          <a:xfrm>
            <a:off x="8255774" y="5492241"/>
            <a:ext cx="2980055" cy="36068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sr-Latn-RS" sz="2200" b="1" i="0" u="none" strike="noStrike" kern="0" cap="none" spc="-65" normalizeH="0" baseline="0" noProof="0" dirty="0" err="1">
                <a:ln>
                  <a:noFill/>
                </a:ln>
                <a:solidFill>
                  <a:sysClr val="windowText" lastClr="000000"/>
                </a:solidFill>
                <a:effectLst/>
                <a:uLnTx/>
                <a:uFillTx/>
                <a:latin typeface="Palatino Linotype"/>
                <a:cs typeface="Palatino Linotype"/>
                <a:hlinkClick r:id="rId2"/>
              </a:rPr>
              <a:t>dragan.milic</a:t>
            </a:r>
            <a:r>
              <a:rPr kumimoji="0" sz="2200" b="1" i="0" u="none" strike="noStrike" kern="0" cap="none" spc="-65" normalizeH="0" baseline="0" noProof="0" dirty="0">
                <a:ln>
                  <a:noFill/>
                </a:ln>
                <a:solidFill>
                  <a:sysClr val="windowText" lastClr="000000"/>
                </a:solidFill>
                <a:effectLst/>
                <a:uLnTx/>
                <a:uFillTx/>
                <a:latin typeface="Palatino Linotype"/>
                <a:cs typeface="Palatino Linotype"/>
                <a:hlinkClick r:id="rId2"/>
              </a:rPr>
              <a:t>@polj.</a:t>
            </a:r>
            <a:r>
              <a:rPr kumimoji="0" sz="2200" b="1" i="0" u="none" strike="noStrike" kern="0" cap="none" spc="-65" normalizeH="0" baseline="0" noProof="0" dirty="0">
                <a:ln>
                  <a:noFill/>
                </a:ln>
                <a:solidFill>
                  <a:sysClr val="windowText" lastClr="000000"/>
                </a:solidFill>
                <a:effectLst/>
                <a:uLnTx/>
                <a:uFillTx/>
                <a:latin typeface="Times New Roman"/>
                <a:cs typeface="Times New Roman"/>
                <a:hlinkClick r:id="rId2"/>
              </a:rPr>
              <a:t>edu</a:t>
            </a:r>
            <a:r>
              <a:rPr kumimoji="0" sz="2200" b="1" i="0" u="none" strike="noStrike" kern="0" cap="none" spc="-65" normalizeH="0" baseline="0" noProof="0" dirty="0">
                <a:ln>
                  <a:noFill/>
                </a:ln>
                <a:solidFill>
                  <a:sysClr val="windowText" lastClr="000000"/>
                </a:solidFill>
                <a:effectLst/>
                <a:uLnTx/>
                <a:uFillTx/>
                <a:latin typeface="Palatino Linotype"/>
                <a:cs typeface="Palatino Linotype"/>
                <a:hlinkClick r:id="rId2"/>
              </a:rPr>
              <a:t>.rs</a:t>
            </a:r>
            <a:endParaRPr kumimoji="0" sz="2200" b="0" i="0" u="none" strike="noStrike" kern="0" cap="none" spc="0" normalizeH="0" baseline="0" noProof="0" dirty="0">
              <a:ln>
                <a:noFill/>
              </a:ln>
              <a:solidFill>
                <a:sysClr val="windowText" lastClr="000000"/>
              </a:solidFill>
              <a:effectLst/>
              <a:uLnTx/>
              <a:uFillTx/>
              <a:latin typeface="Palatino Linotype"/>
              <a:cs typeface="Palatino Linotyp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12" y="-134889"/>
            <a:ext cx="11774659" cy="1009651"/>
          </a:xfrm>
        </p:spPr>
        <p:txBody>
          <a:bodyPr>
            <a:normAutofit/>
          </a:bodyPr>
          <a:lstStyle/>
          <a:p>
            <a:r>
              <a:rPr lang="en-US" sz="2700" dirty="0">
                <a:solidFill>
                  <a:srgbClr val="002060"/>
                </a:solidFill>
                <a:latin typeface="Times New Roman" panose="02020603050405020304" pitchFamily="18" charset="0"/>
                <a:cs typeface="Times New Roman" panose="02020603050405020304" pitchFamily="18" charset="0"/>
              </a:rPr>
              <a:t>Za </a:t>
            </a:r>
            <a:r>
              <a:rPr lang="en-US" sz="2700" dirty="0" err="1">
                <a:solidFill>
                  <a:srgbClr val="002060"/>
                </a:solidFill>
                <a:latin typeface="Times New Roman" panose="02020603050405020304" pitchFamily="18" charset="0"/>
                <a:cs typeface="Times New Roman" panose="02020603050405020304" pitchFamily="18" charset="0"/>
              </a:rPr>
              <a:t>merenje</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uslova</a:t>
            </a:r>
            <a:r>
              <a:rPr lang="en-US" sz="2700" dirty="0">
                <a:solidFill>
                  <a:srgbClr val="002060"/>
                </a:solidFill>
                <a:latin typeface="Times New Roman" panose="02020603050405020304" pitchFamily="18" charset="0"/>
                <a:cs typeface="Times New Roman" panose="02020603050405020304" pitchFamily="18" charset="0"/>
              </a:rPr>
              <a:t> u </a:t>
            </a:r>
            <a:r>
              <a:rPr lang="en-US" sz="2700" dirty="0" err="1">
                <a:solidFill>
                  <a:srgbClr val="002060"/>
                </a:solidFill>
                <a:latin typeface="Times New Roman" panose="02020603050405020304" pitchFamily="18" charset="0"/>
                <a:cs typeface="Times New Roman" panose="02020603050405020304" pitchFamily="18" charset="0"/>
              </a:rPr>
              <a:t>životnoj</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sredini</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predlaže</a:t>
            </a:r>
            <a:r>
              <a:rPr lang="en-US" sz="2700" dirty="0">
                <a:solidFill>
                  <a:srgbClr val="002060"/>
                </a:solidFill>
                <a:latin typeface="Times New Roman" panose="02020603050405020304" pitchFamily="18" charset="0"/>
                <a:cs typeface="Times New Roman" panose="02020603050405020304" pitchFamily="18" charset="0"/>
              </a:rPr>
              <a:t> se </a:t>
            </a:r>
            <a:r>
              <a:rPr lang="en-US" sz="2700" dirty="0" err="1">
                <a:solidFill>
                  <a:srgbClr val="002060"/>
                </a:solidFill>
                <a:latin typeface="Times New Roman" panose="02020603050405020304" pitchFamily="18" charset="0"/>
                <a:cs typeface="Times New Roman" panose="02020603050405020304" pitchFamily="18" charset="0"/>
              </a:rPr>
              <a:t>korišćenje</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prirodnih</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fizičkih</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dimenzija</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Tako</a:t>
            </a:r>
            <a:r>
              <a:rPr lang="en-US" sz="2700" dirty="0">
                <a:solidFill>
                  <a:srgbClr val="002060"/>
                </a:solidFill>
                <a:latin typeface="Times New Roman" panose="02020603050405020304" pitchFamily="18" charset="0"/>
                <a:cs typeface="Times New Roman" panose="02020603050405020304" pitchFamily="18" charset="0"/>
              </a:rPr>
              <a:t> je </a:t>
            </a:r>
            <a:r>
              <a:rPr lang="en-US" sz="2700" dirty="0" err="1">
                <a:solidFill>
                  <a:srgbClr val="002060"/>
                </a:solidFill>
                <a:latin typeface="Times New Roman" panose="02020603050405020304" pitchFamily="18" charset="0"/>
                <a:cs typeface="Times New Roman" panose="02020603050405020304" pitchFamily="18" charset="0"/>
              </a:rPr>
              <a:t>npr</a:t>
            </a:r>
            <a:r>
              <a:rPr lang="en-US" sz="2700"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razrađena</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lestvica</a:t>
            </a:r>
            <a:r>
              <a:rPr lang="en-US" sz="2700" b="1" dirty="0">
                <a:solidFill>
                  <a:srgbClr val="002060"/>
                </a:solidFill>
                <a:latin typeface="Times New Roman" panose="02020603050405020304" pitchFamily="18" charset="0"/>
                <a:cs typeface="Times New Roman" panose="02020603050405020304" pitchFamily="18" charset="0"/>
              </a:rPr>
              <a:t> – </a:t>
            </a:r>
            <a:r>
              <a:rPr lang="en-US" sz="2700" b="1" dirty="0" err="1">
                <a:solidFill>
                  <a:srgbClr val="002060"/>
                </a:solidFill>
                <a:latin typeface="Times New Roman" panose="02020603050405020304" pitchFamily="18" charset="0"/>
                <a:cs typeface="Times New Roman" panose="02020603050405020304" pitchFamily="18" charset="0"/>
              </a:rPr>
              <a:t>karta</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sa</a:t>
            </a:r>
            <a:r>
              <a:rPr lang="en-US" sz="2700" b="1" dirty="0">
                <a:solidFill>
                  <a:srgbClr val="002060"/>
                </a:solidFill>
                <a:latin typeface="Times New Roman" panose="02020603050405020304" pitchFamily="18" charset="0"/>
                <a:cs typeface="Times New Roman" panose="02020603050405020304" pitchFamily="18" charset="0"/>
              </a:rPr>
              <a:t> 10 </a:t>
            </a:r>
            <a:r>
              <a:rPr lang="en-US" sz="2700" b="1" dirty="0" err="1">
                <a:solidFill>
                  <a:srgbClr val="002060"/>
                </a:solidFill>
                <a:latin typeface="Times New Roman" panose="02020603050405020304" pitchFamily="18" charset="0"/>
                <a:cs typeface="Times New Roman" panose="02020603050405020304" pitchFamily="18" charset="0"/>
              </a:rPr>
              <a:t>koraka</a:t>
            </a:r>
            <a:r>
              <a:rPr lang="sr-Latn-RS" sz="2700" b="1" dirty="0">
                <a:solidFill>
                  <a:srgbClr val="002060"/>
                </a:solidFill>
                <a:latin typeface="Times New Roman" panose="02020603050405020304" pitchFamily="18" charset="0"/>
                <a:cs typeface="Times New Roman" panose="02020603050405020304" pitchFamily="18" charset="0"/>
              </a:rPr>
              <a:t>:</a:t>
            </a:r>
            <a:endParaRPr lang="sr-Cyrl-RS" sz="2700" dirty="0">
              <a:solidFill>
                <a:srgbClr val="002060"/>
              </a:solidFill>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rotWithShape="1">
          <a:blip r:embed="rId2"/>
          <a:srcRect t="9299" r="2189"/>
          <a:stretch/>
        </p:blipFill>
        <p:spPr>
          <a:xfrm>
            <a:off x="2074194" y="874762"/>
            <a:ext cx="7963893" cy="4049735"/>
          </a:xfrm>
          <a:prstGeom prst="rect">
            <a:avLst/>
          </a:prstGeom>
        </p:spPr>
      </p:pic>
      <p:sp>
        <p:nvSpPr>
          <p:cNvPr id="7" name="Rectangle 6"/>
          <p:cNvSpPr/>
          <p:nvPr/>
        </p:nvSpPr>
        <p:spPr>
          <a:xfrm>
            <a:off x="168812" y="5079242"/>
            <a:ext cx="11924716" cy="15696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Na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karti</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postoji</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pet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nivoa</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kvaliteta</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vode</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kod</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različitog</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stepena</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na</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lestvici</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Nivo</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E,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kod</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0,8 je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specifična</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tačka</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na</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lestvici</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gde</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je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voda</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nepogodna</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čak</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i</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za</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veslanje</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Nivo</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D, 2,5, je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voda</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sigurna</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za</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veslanje</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nivo</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C,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kod</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5,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pogodna</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za</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ribarstvo</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nivo</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B,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kod</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7,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pogodna</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za</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plivanje</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i</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9,5 je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indentifikovan</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kao</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nivo</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gde</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je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voda</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za</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piće</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sr-Cyrl-R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4" name="Slide Number Placeholder 3">
            <a:extLst>
              <a:ext uri="{FF2B5EF4-FFF2-40B4-BE49-F238E27FC236}">
                <a16:creationId xmlns:a16="http://schemas.microsoft.com/office/drawing/2014/main" id="{75DB06C8-F94E-4EC1-A074-465D971DC107}"/>
              </a:ext>
            </a:extLst>
          </p:cNvPr>
          <p:cNvSpPr>
            <a:spLocks noGrp="1"/>
          </p:cNvSpPr>
          <p:nvPr>
            <p:ph type="sldNum" sz="quarter" idx="12"/>
          </p:nvPr>
        </p:nvSpPr>
        <p:spPr/>
        <p:txBody>
          <a:bodyPr/>
          <a:lstStyle/>
          <a:p>
            <a:fld id="{B18F4A6C-391C-478C-9A60-4B3F66AA9F8F}" type="slidenum">
              <a:rPr lang="sr-Cyrl-RS" smtClean="0"/>
              <a:t>13</a:t>
            </a:fld>
            <a:endParaRPr lang="sr-Cyrl-RS"/>
          </a:p>
        </p:txBody>
      </p:sp>
    </p:spTree>
    <p:extLst>
      <p:ext uri="{BB962C8B-B14F-4D97-AF65-F5344CB8AC3E}">
        <p14:creationId xmlns:p14="http://schemas.microsoft.com/office/powerpoint/2010/main" val="3072580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48" y="0"/>
            <a:ext cx="11963400" cy="1325563"/>
          </a:xfrm>
        </p:spPr>
        <p:txBody>
          <a:bodyPr>
            <a:normAutofit/>
          </a:bodyPr>
          <a:lstStyle/>
          <a:p>
            <a:r>
              <a:rPr lang="en-US" sz="3200" dirty="0" err="1">
                <a:solidFill>
                  <a:srgbClr val="002060"/>
                </a:solidFill>
                <a:latin typeface="Times New Roman" panose="02020603050405020304" pitchFamily="18" charset="0"/>
                <a:cs typeface="Times New Roman" panose="02020603050405020304" pitchFamily="18" charset="0"/>
              </a:rPr>
              <a:t>Fizičke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karakteristike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životne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srednine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mogu</a:t>
            </a:r>
            <a:r>
              <a:rPr lang="en-US" sz="3200" dirty="0">
                <a:solidFill>
                  <a:srgbClr val="002060"/>
                </a:solidFill>
                <a:latin typeface="Times New Roman" panose="02020603050405020304" pitchFamily="18" charset="0"/>
                <a:cs typeface="Times New Roman" panose="02020603050405020304" pitchFamily="18" charset="0"/>
              </a:rPr>
              <a:t> se </a:t>
            </a:r>
            <a:r>
              <a:rPr lang="en-US" sz="3200" dirty="0" err="1">
                <a:solidFill>
                  <a:srgbClr val="002060"/>
                </a:solidFill>
                <a:latin typeface="Times New Roman" panose="02020603050405020304" pitchFamily="18" charset="0"/>
                <a:cs typeface="Times New Roman" panose="02020603050405020304" pitchFamily="18" charset="0"/>
              </a:rPr>
              <a:t>pratiti</a:t>
            </a:r>
            <a:r>
              <a:rPr lang="en-US" sz="3200"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osmatranjem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i</a:t>
            </a:r>
            <a:r>
              <a:rPr lang="en-US" sz="3200"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modeliranjem</a:t>
            </a:r>
            <a:r>
              <a:rPr lang="en-US" sz="3200" dirty="0">
                <a:solidFill>
                  <a:srgbClr val="002060"/>
                </a:solidFill>
                <a:latin typeface="Times New Roman" panose="02020603050405020304" pitchFamily="18" charset="0"/>
                <a:cs typeface="Times New Roman" panose="02020603050405020304" pitchFamily="18" charset="0"/>
              </a:rPr>
              <a:t>. </a:t>
            </a:r>
            <a:endParaRPr lang="sr-Cyrl-RS" sz="3200"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0965" y="1452172"/>
            <a:ext cx="11422966" cy="5244049"/>
          </a:xfrm>
        </p:spPr>
        <p:txBody>
          <a:bodyPr/>
          <a:lstStyle/>
          <a:p>
            <a:pPr algn="just"/>
            <a:r>
              <a:rPr lang="en-US" dirty="0" err="1">
                <a:solidFill>
                  <a:srgbClr val="002060"/>
                </a:solidFill>
                <a:latin typeface="Times New Roman" panose="02020603050405020304" pitchFamily="18" charset="0"/>
                <a:cs typeface="Times New Roman" panose="02020603050405020304" pitchFamily="18" charset="0"/>
              </a:rPr>
              <a:t>Kod</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osmatranja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beleže</a:t>
            </a:r>
            <a:r>
              <a:rPr lang="en-US" dirty="0">
                <a:solidFill>
                  <a:srgbClr val="002060"/>
                </a:solidFill>
                <a:latin typeface="Times New Roman" panose="02020603050405020304" pitchFamily="18" charset="0"/>
                <a:cs typeface="Times New Roman" panose="02020603050405020304" pitchFamily="18" charset="0"/>
              </a:rPr>
              <a:t> se </a:t>
            </a:r>
            <a:r>
              <a:rPr lang="en-US" dirty="0" err="1">
                <a:solidFill>
                  <a:srgbClr val="002060"/>
                </a:solidFill>
                <a:latin typeface="Times New Roman" panose="02020603050405020304" pitchFamily="18" charset="0"/>
                <a:cs typeface="Times New Roman" panose="02020603050405020304" pitchFamily="18" charset="0"/>
              </a:rPr>
              <a:t>podaci</a:t>
            </a:r>
            <a:r>
              <a:rPr lang="en-US" dirty="0">
                <a:solidFill>
                  <a:srgbClr val="002060"/>
                </a:solidFill>
                <a:latin typeface="Times New Roman" panose="02020603050405020304" pitchFamily="18" charset="0"/>
                <a:cs typeface="Times New Roman" panose="02020603050405020304" pitchFamily="18" charset="0"/>
              </a:rPr>
              <a:t> o </a:t>
            </a:r>
            <a:r>
              <a:rPr lang="en-US" dirty="0" err="1">
                <a:solidFill>
                  <a:srgbClr val="002060"/>
                </a:solidFill>
                <a:latin typeface="Times New Roman" panose="02020603050405020304" pitchFamily="18" charset="0"/>
                <a:cs typeface="Times New Roman" panose="02020603050405020304" pitchFamily="18" charset="0"/>
              </a:rPr>
              <a:t>životnoj</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sredini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ili</a:t>
            </a:r>
            <a:r>
              <a:rPr lang="en-US" dirty="0">
                <a:solidFill>
                  <a:srgbClr val="002060"/>
                </a:solidFill>
                <a:latin typeface="Times New Roman" panose="02020603050405020304" pitchFamily="18" charset="0"/>
                <a:cs typeface="Times New Roman" panose="02020603050405020304" pitchFamily="18" charset="0"/>
              </a:rPr>
              <a:t> se </a:t>
            </a:r>
            <a:r>
              <a:rPr lang="en-US" dirty="0" err="1">
                <a:solidFill>
                  <a:srgbClr val="002060"/>
                </a:solidFill>
                <a:latin typeface="Times New Roman" panose="02020603050405020304" pitchFamily="18" charset="0"/>
                <a:cs typeface="Times New Roman" panose="02020603050405020304" pitchFamily="18" charset="0"/>
              </a:rPr>
              <a:t>postavlja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mreža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instrumenata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za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stalno</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osmatranje</a:t>
            </a:r>
            <a:r>
              <a:rPr lang="sr-Latn-RS" dirty="0">
                <a:solidFill>
                  <a:srgbClr val="002060"/>
                </a:solidFill>
                <a:latin typeface="Times New Roman" panose="02020603050405020304" pitchFamily="18" charset="0"/>
                <a:cs typeface="Times New Roman" panose="02020603050405020304" pitchFamily="18" charset="0"/>
              </a:rPr>
              <a:t>.</a:t>
            </a:r>
          </a:p>
          <a:p>
            <a:pPr algn="just"/>
            <a:r>
              <a:rPr lang="en-US" dirty="0" err="1">
                <a:solidFill>
                  <a:srgbClr val="002060"/>
                </a:solidFill>
                <a:latin typeface="Times New Roman" panose="02020603050405020304" pitchFamily="18" charset="0"/>
                <a:cs typeface="Times New Roman" panose="02020603050405020304" pitchFamily="18" charset="0"/>
              </a:rPr>
              <a:t>Kod</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modeliranja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vodoprivredni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sistem</a:t>
            </a:r>
            <a:r>
              <a:rPr lang="en-US" dirty="0">
                <a:solidFill>
                  <a:srgbClr val="002060"/>
                </a:solidFill>
                <a:latin typeface="Times New Roman" panose="02020603050405020304" pitchFamily="18" charset="0"/>
                <a:cs typeface="Times New Roman" panose="02020603050405020304" pitchFamily="18" charset="0"/>
              </a:rPr>
              <a:t> se </a:t>
            </a:r>
            <a:r>
              <a:rPr lang="en-US" dirty="0" err="1">
                <a:solidFill>
                  <a:srgbClr val="002060"/>
                </a:solidFill>
                <a:latin typeface="Times New Roman" panose="02020603050405020304" pitchFamily="18" charset="0"/>
                <a:cs typeface="Times New Roman" panose="02020603050405020304" pitchFamily="18" charset="0"/>
              </a:rPr>
              <a:t>predstavlja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preko</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matematičkog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ili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kompijuterskog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modela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različitih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tipova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Karakteristike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životne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sredine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koje</a:t>
            </a:r>
            <a:r>
              <a:rPr lang="en-US" dirty="0">
                <a:solidFill>
                  <a:srgbClr val="002060"/>
                </a:solidFill>
                <a:latin typeface="Times New Roman" panose="02020603050405020304" pitchFamily="18" charset="0"/>
                <a:cs typeface="Times New Roman" panose="02020603050405020304" pitchFamily="18" charset="0"/>
              </a:rPr>
              <a:t> se </a:t>
            </a:r>
            <a:r>
              <a:rPr lang="en-US" dirty="0" err="1">
                <a:solidFill>
                  <a:srgbClr val="002060"/>
                </a:solidFill>
                <a:latin typeface="Times New Roman" panose="02020603050405020304" pitchFamily="18" charset="0"/>
                <a:cs typeface="Times New Roman" panose="02020603050405020304" pitchFamily="18" charset="0"/>
              </a:rPr>
              <a:t>unose</a:t>
            </a:r>
            <a:r>
              <a:rPr lang="en-US" dirty="0">
                <a:solidFill>
                  <a:srgbClr val="002060"/>
                </a:solidFill>
                <a:latin typeface="Times New Roman" panose="02020603050405020304" pitchFamily="18" charset="0"/>
                <a:cs typeface="Times New Roman" panose="02020603050405020304" pitchFamily="18" charset="0"/>
              </a:rPr>
              <a:t> u </a:t>
            </a:r>
            <a:r>
              <a:rPr lang="en-US" dirty="0" err="1">
                <a:solidFill>
                  <a:srgbClr val="002060"/>
                </a:solidFill>
                <a:latin typeface="Times New Roman" panose="02020603050405020304" pitchFamily="18" charset="0"/>
                <a:cs typeface="Times New Roman" panose="02020603050405020304" pitchFamily="18" charset="0"/>
              </a:rPr>
              <a:t>bilo</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koji</a:t>
            </a:r>
            <a:r>
              <a:rPr lang="en-US" dirty="0">
                <a:solidFill>
                  <a:srgbClr val="002060"/>
                </a:solidFill>
                <a:latin typeface="Times New Roman" panose="02020603050405020304" pitchFamily="18" charset="0"/>
                <a:cs typeface="Times New Roman" panose="02020603050405020304" pitchFamily="18" charset="0"/>
              </a:rPr>
              <a:t> tip </a:t>
            </a:r>
            <a:r>
              <a:rPr lang="en-US" dirty="0" err="1">
                <a:solidFill>
                  <a:srgbClr val="002060"/>
                </a:solidFill>
                <a:latin typeface="Times New Roman" panose="02020603050405020304" pitchFamily="18" charset="0"/>
                <a:cs typeface="Times New Roman" panose="02020603050405020304" pitchFamily="18" charset="0"/>
              </a:rPr>
              <a:t>modela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su</a:t>
            </a:r>
            <a:r>
              <a:rPr lang="en-US" dirty="0">
                <a:solidFill>
                  <a:srgbClr val="002060"/>
                </a:solidFill>
                <a:latin typeface="Times New Roman" panose="02020603050405020304" pitchFamily="18" charset="0"/>
                <a:cs typeface="Times New Roman" panose="02020603050405020304" pitchFamily="18" charset="0"/>
              </a:rPr>
              <a:t>:</a:t>
            </a:r>
            <a:r>
              <a:rPr lang="sr-Latn-RS" dirty="0">
                <a:solidFill>
                  <a:srgbClr val="002060"/>
                </a:solidFill>
                <a:latin typeface="Times New Roman" panose="02020603050405020304" pitchFamily="18" charset="0"/>
                <a:cs typeface="Times New Roman" panose="02020603050405020304" pitchFamily="18" charset="0"/>
              </a:rPr>
              <a:t> </a:t>
            </a:r>
          </a:p>
          <a:p>
            <a:pPr marL="514350" indent="-514350" algn="just">
              <a:buFont typeface="+mj-lt"/>
              <a:buAutoNum type="arabicParenR"/>
            </a:pPr>
            <a:r>
              <a:rPr lang="sr-Latn-RS" dirty="0">
                <a:solidFill>
                  <a:srgbClr val="002060"/>
                </a:solidFill>
                <a:latin typeface="Times New Roman" panose="02020603050405020304" pitchFamily="18" charset="0"/>
                <a:cs typeface="Times New Roman" panose="02020603050405020304" pitchFamily="18" charset="0"/>
              </a:rPr>
              <a:t>broj promenljivih o životnoj sredini koje treba uključiti,</a:t>
            </a:r>
          </a:p>
          <a:p>
            <a:pPr marL="514350" indent="-514350" algn="just">
              <a:buFont typeface="+mj-lt"/>
              <a:buAutoNum type="arabicParenR"/>
            </a:pPr>
            <a:r>
              <a:rPr lang="sr-Latn-RS" dirty="0">
                <a:solidFill>
                  <a:srgbClr val="002060"/>
                </a:solidFill>
                <a:latin typeface="Times New Roman" panose="02020603050405020304" pitchFamily="18" charset="0"/>
                <a:cs typeface="Times New Roman" panose="02020603050405020304" pitchFamily="18" charset="0"/>
              </a:rPr>
              <a:t>region ili područje koje se analizira,</a:t>
            </a:r>
          </a:p>
          <a:p>
            <a:pPr marL="514350" indent="-514350" algn="just">
              <a:buFont typeface="+mj-lt"/>
              <a:buAutoNum type="arabicParenR"/>
            </a:pPr>
            <a:r>
              <a:rPr lang="sr-Latn-RS" dirty="0">
                <a:solidFill>
                  <a:srgbClr val="002060"/>
                </a:solidFill>
                <a:latin typeface="Times New Roman" panose="02020603050405020304" pitchFamily="18" charset="0"/>
                <a:cs typeface="Times New Roman" panose="02020603050405020304" pitchFamily="18" charset="0"/>
              </a:rPr>
              <a:t>stepen tačnosti koji treba koristiti,</a:t>
            </a:r>
          </a:p>
          <a:p>
            <a:pPr marL="514350" indent="-514350" algn="just">
              <a:buFont typeface="+mj-lt"/>
              <a:buAutoNum type="arabicParenR"/>
            </a:pPr>
            <a:r>
              <a:rPr lang="sr-Latn-RS" dirty="0">
                <a:solidFill>
                  <a:srgbClr val="002060"/>
                </a:solidFill>
                <a:latin typeface="Times New Roman" panose="02020603050405020304" pitchFamily="18" charset="0"/>
                <a:cs typeface="Times New Roman" panose="02020603050405020304" pitchFamily="18" charset="0"/>
              </a:rPr>
              <a:t>strategije za upravljanje ili tehnologije koje se mogu vratiti u okvir projekta i</a:t>
            </a:r>
          </a:p>
          <a:p>
            <a:pPr marL="514350" indent="-514350" algn="just">
              <a:buFont typeface="+mj-lt"/>
              <a:buAutoNum type="arabicParenR"/>
            </a:pPr>
            <a:r>
              <a:rPr lang="sr-Latn-RS" dirty="0">
                <a:solidFill>
                  <a:srgbClr val="002060"/>
                </a:solidFill>
                <a:latin typeface="Times New Roman" panose="02020603050405020304" pitchFamily="18" charset="0"/>
                <a:cs typeface="Times New Roman" panose="02020603050405020304" pitchFamily="18" charset="0"/>
              </a:rPr>
              <a:t>izbor vremenskog intervala i dužine rada modela.</a:t>
            </a:r>
          </a:p>
          <a:p>
            <a:endParaRPr lang="sr-Cyrl-RS" dirty="0">
              <a:solidFill>
                <a:srgbClr val="002060"/>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EC7B4363-0CE3-40C4-A2D1-2E97D21256B7}"/>
              </a:ext>
            </a:extLst>
          </p:cNvPr>
          <p:cNvSpPr>
            <a:spLocks noGrp="1"/>
          </p:cNvSpPr>
          <p:nvPr>
            <p:ph type="sldNum" sz="quarter" idx="12"/>
          </p:nvPr>
        </p:nvSpPr>
        <p:spPr/>
        <p:txBody>
          <a:bodyPr/>
          <a:lstStyle/>
          <a:p>
            <a:fld id="{B18F4A6C-391C-478C-9A60-4B3F66AA9F8F}" type="slidenum">
              <a:rPr lang="sr-Cyrl-RS" smtClean="0"/>
              <a:t>14</a:t>
            </a:fld>
            <a:endParaRPr lang="sr-Cyrl-RS"/>
          </a:p>
        </p:txBody>
      </p:sp>
    </p:spTree>
    <p:extLst>
      <p:ext uri="{BB962C8B-B14F-4D97-AF65-F5344CB8AC3E}">
        <p14:creationId xmlns:p14="http://schemas.microsoft.com/office/powerpoint/2010/main" val="4270919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777" y="253219"/>
            <a:ext cx="11105271" cy="1325563"/>
          </a:xfrm>
        </p:spPr>
        <p:txBody>
          <a:bodyPr>
            <a:normAutofit/>
          </a:bodyPr>
          <a:lstStyle/>
          <a:p>
            <a:r>
              <a:rPr lang="it-IT" sz="4000" b="1" dirty="0">
                <a:solidFill>
                  <a:srgbClr val="002060"/>
                </a:solidFill>
                <a:latin typeface="Times New Roman" panose="02020603050405020304" pitchFamily="18" charset="0"/>
                <a:cs typeface="Times New Roman" panose="02020603050405020304" pitchFamily="18" charset="0"/>
              </a:rPr>
              <a:t>Modeli</a:t>
            </a:r>
            <a:r>
              <a:rPr lang="it-IT" sz="4000" dirty="0">
                <a:solidFill>
                  <a:srgbClr val="002060"/>
                </a:solidFill>
                <a:latin typeface="Times New Roman" panose="02020603050405020304" pitchFamily="18" charset="0"/>
                <a:cs typeface="Times New Roman" panose="02020603050405020304" pitchFamily="18" charset="0"/>
              </a:rPr>
              <a:t> koji su iz ove o</a:t>
            </a:r>
            <a:r>
              <a:rPr lang="sr-Latn-RS" sz="4000" dirty="0">
                <a:solidFill>
                  <a:srgbClr val="002060"/>
                </a:solidFill>
                <a:latin typeface="Times New Roman" panose="02020603050405020304" pitchFamily="18" charset="0"/>
                <a:cs typeface="Times New Roman" panose="02020603050405020304" pitchFamily="18" charset="0"/>
              </a:rPr>
              <a:t>b</a:t>
            </a:r>
            <a:r>
              <a:rPr lang="it-IT" sz="4000" dirty="0">
                <a:solidFill>
                  <a:srgbClr val="002060"/>
                </a:solidFill>
                <a:latin typeface="Times New Roman" panose="02020603050405020304" pitchFamily="18" charset="0"/>
                <a:cs typeface="Times New Roman" panose="02020603050405020304" pitchFamily="18" charset="0"/>
              </a:rPr>
              <a:t>lasti najviše su u primeni su:</a:t>
            </a:r>
            <a:endParaRPr lang="sr-Cyrl-RS" sz="4000"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32448" y="2050707"/>
            <a:ext cx="10515600" cy="3857723"/>
          </a:xfrm>
        </p:spPr>
        <p:txBody>
          <a:bodyPr>
            <a:normAutofit/>
          </a:bodyPr>
          <a:lstStyle/>
          <a:p>
            <a:pPr marL="514350" indent="-514350">
              <a:spcAft>
                <a:spcPts val="1800"/>
              </a:spcAft>
              <a:buFont typeface="+mj-lt"/>
              <a:buAutoNum type="alphaLcParenR"/>
            </a:pPr>
            <a:r>
              <a:rPr lang="en-US" sz="3600" dirty="0" err="1">
                <a:solidFill>
                  <a:srgbClr val="002060"/>
                </a:solidFill>
                <a:latin typeface="Times New Roman" panose="02020603050405020304" pitchFamily="18" charset="0"/>
                <a:cs typeface="Times New Roman" panose="02020603050405020304" pitchFamily="18" charset="0"/>
              </a:rPr>
              <a:t>Hidrološki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modeli</a:t>
            </a:r>
            <a:r>
              <a:rPr lang="sr-Latn-RS" sz="3600" dirty="0">
                <a:solidFill>
                  <a:srgbClr val="002060"/>
                </a:solidFill>
                <a:latin typeface="Times New Roman" panose="02020603050405020304" pitchFamily="18" charset="0"/>
                <a:cs typeface="Times New Roman" panose="02020603050405020304" pitchFamily="18" charset="0"/>
              </a:rPr>
              <a:t>,</a:t>
            </a:r>
            <a:r>
              <a:rPr lang="en-US" sz="3600" dirty="0">
                <a:solidFill>
                  <a:srgbClr val="002060"/>
                </a:solidFill>
                <a:latin typeface="Times New Roman" panose="02020603050405020304" pitchFamily="18" charset="0"/>
                <a:cs typeface="Times New Roman" panose="02020603050405020304" pitchFamily="18" charset="0"/>
              </a:rPr>
              <a:t> </a:t>
            </a:r>
            <a:endParaRPr lang="sr-Latn-RS" sz="3600" dirty="0">
              <a:solidFill>
                <a:srgbClr val="002060"/>
              </a:solidFill>
              <a:latin typeface="Times New Roman" panose="02020603050405020304" pitchFamily="18" charset="0"/>
              <a:cs typeface="Times New Roman" panose="02020603050405020304" pitchFamily="18" charset="0"/>
            </a:endParaRPr>
          </a:p>
          <a:p>
            <a:pPr marL="514350" indent="-514350">
              <a:spcAft>
                <a:spcPts val="1800"/>
              </a:spcAft>
              <a:buFont typeface="+mj-lt"/>
              <a:buAutoNum type="alphaLcParenR"/>
            </a:pPr>
            <a:r>
              <a:rPr lang="en-US" sz="3600" dirty="0" err="1">
                <a:solidFill>
                  <a:srgbClr val="002060"/>
                </a:solidFill>
                <a:latin typeface="Times New Roman" panose="02020603050405020304" pitchFamily="18" charset="0"/>
                <a:cs typeface="Times New Roman" panose="02020603050405020304" pitchFamily="18" charset="0"/>
              </a:rPr>
              <a:t>Kontinualni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modeli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vodnog</a:t>
            </a:r>
            <a:r>
              <a:rPr lang="en-US" sz="3600" dirty="0">
                <a:solidFill>
                  <a:srgbClr val="002060"/>
                </a:solidFill>
                <a:latin typeface="Times New Roman" panose="02020603050405020304" pitchFamily="18" charset="0"/>
                <a:cs typeface="Times New Roman" panose="02020603050405020304" pitchFamily="18" charset="0"/>
              </a:rPr>
              <a:t> </a:t>
            </a:r>
            <a:r>
              <a:rPr lang="sr-Latn-RS" sz="3600" dirty="0">
                <a:solidFill>
                  <a:srgbClr val="002060"/>
                </a:solidFill>
                <a:latin typeface="Times New Roman" panose="02020603050405020304" pitchFamily="18" charset="0"/>
                <a:cs typeface="Times New Roman" panose="02020603050405020304" pitchFamily="18" charset="0"/>
              </a:rPr>
              <a:t>bilansa,</a:t>
            </a:r>
          </a:p>
          <a:p>
            <a:pPr marL="514350" indent="-514350">
              <a:spcAft>
                <a:spcPts val="1800"/>
              </a:spcAft>
              <a:buFont typeface="+mj-lt"/>
              <a:buAutoNum type="alphaLcParenR"/>
            </a:pPr>
            <a:r>
              <a:rPr lang="en-US" sz="3600" dirty="0" err="1">
                <a:solidFill>
                  <a:srgbClr val="002060"/>
                </a:solidFill>
                <a:latin typeface="Times New Roman" panose="02020603050405020304" pitchFamily="18" charset="0"/>
                <a:cs typeface="Times New Roman" panose="02020603050405020304" pitchFamily="18" charset="0"/>
              </a:rPr>
              <a:t>Kontinualni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simulacioni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modeli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nestacionarni</a:t>
            </a:r>
            <a:r>
              <a:rPr lang="en-US" sz="3600" dirty="0">
                <a:solidFill>
                  <a:srgbClr val="002060"/>
                </a:solidFill>
                <a:latin typeface="Times New Roman" panose="02020603050405020304" pitchFamily="18" charset="0"/>
                <a:cs typeface="Times New Roman" panose="02020603050405020304" pitchFamily="18" charset="0"/>
              </a:rPr>
              <a:t>) </a:t>
            </a:r>
            <a:r>
              <a:rPr lang="sr-Latn-RS" sz="3600" dirty="0">
                <a:solidFill>
                  <a:srgbClr val="002060"/>
                </a:solidFill>
                <a:latin typeface="Times New Roman" panose="02020603050405020304" pitchFamily="18" charset="0"/>
                <a:cs typeface="Times New Roman" panose="02020603050405020304" pitchFamily="18" charset="0"/>
              </a:rPr>
              <a:t>i</a:t>
            </a:r>
          </a:p>
          <a:p>
            <a:pPr marL="514350" indent="-514350">
              <a:spcAft>
                <a:spcPts val="1800"/>
              </a:spcAft>
              <a:buFont typeface="+mj-lt"/>
              <a:buAutoNum type="alphaLcParenR"/>
            </a:pPr>
            <a:r>
              <a:rPr lang="en-US" sz="3600" dirty="0" err="1">
                <a:solidFill>
                  <a:srgbClr val="002060"/>
                </a:solidFill>
                <a:latin typeface="Times New Roman" panose="02020603050405020304" pitchFamily="18" charset="0"/>
                <a:cs typeface="Times New Roman" panose="02020603050405020304" pitchFamily="18" charset="0"/>
              </a:rPr>
              <a:t>Optimizacioni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modeli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kvalitet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površinskih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voda</a:t>
            </a:r>
            <a:r>
              <a:rPr lang="sr-Latn-RS" sz="3600" dirty="0">
                <a:solidFill>
                  <a:srgbClr val="002060"/>
                </a:solidFill>
                <a:latin typeface="Times New Roman" panose="02020603050405020304" pitchFamily="18" charset="0"/>
                <a:cs typeface="Times New Roman" panose="02020603050405020304" pitchFamily="18" charset="0"/>
              </a:rPr>
              <a:t>.</a:t>
            </a:r>
            <a:r>
              <a:rPr lang="en-US" sz="3600" dirty="0">
                <a:solidFill>
                  <a:srgbClr val="002060"/>
                </a:solidFill>
                <a:latin typeface="Times New Roman" panose="02020603050405020304" pitchFamily="18" charset="0"/>
                <a:cs typeface="Times New Roman" panose="02020603050405020304" pitchFamily="18" charset="0"/>
              </a:rPr>
              <a:t> </a:t>
            </a:r>
            <a:endParaRPr lang="sr-Cyrl-RS" sz="3600" dirty="0">
              <a:solidFill>
                <a:srgbClr val="002060"/>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AC4325BD-5BED-4647-A6BE-A79843C9344F}"/>
              </a:ext>
            </a:extLst>
          </p:cNvPr>
          <p:cNvSpPr>
            <a:spLocks noGrp="1"/>
          </p:cNvSpPr>
          <p:nvPr>
            <p:ph type="sldNum" sz="quarter" idx="12"/>
          </p:nvPr>
        </p:nvSpPr>
        <p:spPr/>
        <p:txBody>
          <a:bodyPr/>
          <a:lstStyle/>
          <a:p>
            <a:fld id="{B18F4A6C-391C-478C-9A60-4B3F66AA9F8F}" type="slidenum">
              <a:rPr lang="sr-Cyrl-RS" smtClean="0"/>
              <a:t>15</a:t>
            </a:fld>
            <a:endParaRPr lang="sr-Cyrl-RS"/>
          </a:p>
        </p:txBody>
      </p:sp>
    </p:spTree>
    <p:extLst>
      <p:ext uri="{BB962C8B-B14F-4D97-AF65-F5344CB8AC3E}">
        <p14:creationId xmlns:p14="http://schemas.microsoft.com/office/powerpoint/2010/main" val="2338937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81" y="0"/>
            <a:ext cx="11479237" cy="1338996"/>
          </a:xfrm>
        </p:spPr>
        <p:txBody>
          <a:bodyPr>
            <a:normAutofit/>
          </a:bodyPr>
          <a:lstStyle/>
          <a:p>
            <a:pPr algn="ctr"/>
            <a:r>
              <a:rPr lang="sr-Latn-RS" sz="4000" b="1" dirty="0">
                <a:solidFill>
                  <a:srgbClr val="002060"/>
                </a:solidFill>
                <a:latin typeface="Times New Roman" panose="02020603050405020304" pitchFamily="18" charset="0"/>
                <a:cs typeface="Times New Roman" panose="02020603050405020304" pitchFamily="18" charset="0"/>
              </a:rPr>
              <a:t>Parametri koji utiču na visinu troškova prečišćavanja vode</a:t>
            </a:r>
            <a:endParaRPr lang="sr-Cyrl-RS" sz="4000" b="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56381" y="1533378"/>
            <a:ext cx="11479237" cy="5092505"/>
          </a:xfrm>
        </p:spPr>
        <p:txBody>
          <a:bodyPr/>
          <a:lstStyle/>
          <a:p>
            <a:pPr algn="just">
              <a:spcAft>
                <a:spcPts val="1200"/>
              </a:spcAft>
            </a:pPr>
            <a:r>
              <a:rPr lang="en-US" dirty="0">
                <a:solidFill>
                  <a:srgbClr val="002060"/>
                </a:solidFill>
                <a:latin typeface="Times New Roman" panose="02020603050405020304" pitchFamily="18" charset="0"/>
                <a:cs typeface="Times New Roman" panose="02020603050405020304" pitchFamily="18" charset="0"/>
              </a:rPr>
              <a:t>U </a:t>
            </a:r>
            <a:r>
              <a:rPr lang="en-US" dirty="0" err="1">
                <a:solidFill>
                  <a:srgbClr val="002060"/>
                </a:solidFill>
                <a:latin typeface="Times New Roman" panose="02020603050405020304" pitchFamily="18" charset="0"/>
                <a:cs typeface="Times New Roman" panose="02020603050405020304" pitchFamily="18" charset="0"/>
              </a:rPr>
              <a:t>vodoprivrednoj</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praksi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potrebno</a:t>
            </a:r>
            <a:r>
              <a:rPr lang="en-US" dirty="0">
                <a:solidFill>
                  <a:srgbClr val="002060"/>
                </a:solidFill>
                <a:latin typeface="Times New Roman" panose="02020603050405020304" pitchFamily="18" charset="0"/>
                <a:cs typeface="Times New Roman" panose="02020603050405020304" pitchFamily="18" charset="0"/>
              </a:rPr>
              <a:t> je </a:t>
            </a:r>
            <a:r>
              <a:rPr lang="en-US" dirty="0" err="1">
                <a:solidFill>
                  <a:srgbClr val="002060"/>
                </a:solidFill>
                <a:latin typeface="Times New Roman" panose="02020603050405020304" pitchFamily="18" charset="0"/>
                <a:cs typeface="Times New Roman" panose="02020603050405020304" pitchFamily="18" charset="0"/>
              </a:rPr>
              <a:t>koncentrovane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izvore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zagađivanja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kao</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što</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komunalne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industrijske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otpadne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vode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klasifikovati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prema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stepenu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štetnog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dejstva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akvatični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svet</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vodoprijemnika</a:t>
            </a:r>
            <a:r>
              <a:rPr lang="en-US" dirty="0">
                <a:solidFill>
                  <a:srgbClr val="002060"/>
                </a:solidFill>
                <a:latin typeface="Times New Roman" panose="02020603050405020304" pitchFamily="18" charset="0"/>
                <a:cs typeface="Times New Roman" panose="02020603050405020304" pitchFamily="18" charset="0"/>
              </a:rPr>
              <a:t> u </a:t>
            </a:r>
            <a:r>
              <a:rPr lang="en-US" dirty="0" err="1">
                <a:solidFill>
                  <a:srgbClr val="002060"/>
                </a:solidFill>
                <a:latin typeface="Times New Roman" panose="02020603050405020304" pitchFamily="18" charset="0"/>
                <a:cs typeface="Times New Roman" panose="02020603050405020304" pitchFamily="18" charset="0"/>
              </a:rPr>
              <a:t>koji</a:t>
            </a:r>
            <a:r>
              <a:rPr lang="en-US" dirty="0">
                <a:solidFill>
                  <a:srgbClr val="002060"/>
                </a:solidFill>
                <a:latin typeface="Times New Roman" panose="02020603050405020304" pitchFamily="18" charset="0"/>
                <a:cs typeface="Times New Roman" panose="02020603050405020304" pitchFamily="18" charset="0"/>
              </a:rPr>
              <a:t> se </a:t>
            </a:r>
            <a:r>
              <a:rPr lang="en-US" dirty="0" err="1">
                <a:solidFill>
                  <a:srgbClr val="002060"/>
                </a:solidFill>
                <a:latin typeface="Times New Roman" panose="02020603050405020304" pitchFamily="18" charset="0"/>
                <a:cs typeface="Times New Roman" panose="02020603050405020304" pitchFamily="18" charset="0"/>
              </a:rPr>
              <a:t>upuštaju</a:t>
            </a:r>
            <a:r>
              <a:rPr lang="en-US" dirty="0">
                <a:solidFill>
                  <a:srgbClr val="002060"/>
                </a:solidFill>
                <a:latin typeface="Times New Roman" panose="02020603050405020304" pitchFamily="18" charset="0"/>
                <a:cs typeface="Times New Roman" panose="02020603050405020304" pitchFamily="18" charset="0"/>
              </a:rPr>
              <a:t>. </a:t>
            </a:r>
            <a:endParaRPr lang="sr-Latn-RS" dirty="0">
              <a:solidFill>
                <a:srgbClr val="002060"/>
              </a:solidFill>
              <a:latin typeface="Times New Roman" panose="02020603050405020304" pitchFamily="18" charset="0"/>
              <a:cs typeface="Times New Roman" panose="02020603050405020304" pitchFamily="18" charset="0"/>
            </a:endParaRPr>
          </a:p>
          <a:p>
            <a:pPr algn="just">
              <a:spcAft>
                <a:spcPts val="1200"/>
              </a:spcAft>
            </a:pPr>
            <a:r>
              <a:rPr lang="sr-Latn-RS" dirty="0" err="1">
                <a:solidFill>
                  <a:srgbClr val="002060"/>
                </a:solidFill>
                <a:latin typeface="Times New Roman" panose="02020603050405020304" pitchFamily="18" charset="0"/>
                <a:cs typeface="Times New Roman" panose="02020603050405020304" pitchFamily="18" charset="0"/>
              </a:rPr>
              <a:t>P</a:t>
            </a:r>
            <a:r>
              <a:rPr lang="en-US" dirty="0" err="1">
                <a:solidFill>
                  <a:srgbClr val="002060"/>
                </a:solidFill>
                <a:latin typeface="Times New Roman" panose="02020603050405020304" pitchFamily="18" charset="0"/>
                <a:cs typeface="Times New Roman" panose="02020603050405020304" pitchFamily="18" charset="0"/>
              </a:rPr>
              <a:t>otrebno</a:t>
            </a:r>
            <a:r>
              <a:rPr lang="en-US" dirty="0">
                <a:solidFill>
                  <a:srgbClr val="002060"/>
                </a:solidFill>
                <a:latin typeface="Times New Roman" panose="02020603050405020304" pitchFamily="18" charset="0"/>
                <a:cs typeface="Times New Roman" panose="02020603050405020304" pitchFamily="18" charset="0"/>
              </a:rPr>
              <a:t> je </a:t>
            </a:r>
            <a:r>
              <a:rPr lang="en-US" dirty="0" err="1">
                <a:solidFill>
                  <a:srgbClr val="002060"/>
                </a:solidFill>
                <a:latin typeface="Times New Roman" panose="02020603050405020304" pitchFamily="18" charset="0"/>
                <a:cs typeface="Times New Roman" panose="02020603050405020304" pitchFamily="18" charset="0"/>
              </a:rPr>
              <a:t>na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osnovu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materijalnih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podataka</a:t>
            </a:r>
            <a:r>
              <a:rPr lang="en-US" dirty="0">
                <a:solidFill>
                  <a:srgbClr val="002060"/>
                </a:solidFill>
                <a:latin typeface="Times New Roman" panose="02020603050405020304" pitchFamily="18" charset="0"/>
                <a:cs typeface="Times New Roman" panose="02020603050405020304" pitchFamily="18" charset="0"/>
              </a:rPr>
              <a:t> </a:t>
            </a:r>
            <a:r>
              <a:rPr lang="en-US" u="sng" dirty="0" err="1">
                <a:solidFill>
                  <a:srgbClr val="002060"/>
                </a:solidFill>
                <a:latin typeface="Times New Roman" panose="02020603050405020304" pitchFamily="18" charset="0"/>
                <a:cs typeface="Times New Roman" panose="02020603050405020304" pitchFamily="18" charset="0"/>
              </a:rPr>
              <a:t>kvantifikovati</a:t>
            </a:r>
            <a:r>
              <a:rPr lang="en-US" u="sng" dirty="0">
                <a:solidFill>
                  <a:srgbClr val="002060"/>
                </a:solidFill>
                <a:latin typeface="Times New Roman" panose="02020603050405020304" pitchFamily="18" charset="0"/>
                <a:cs typeface="Times New Roman" panose="02020603050405020304" pitchFamily="18" charset="0"/>
              </a:rPr>
              <a:t> </a:t>
            </a:r>
            <a:r>
              <a:rPr lang="en-US" u="sng" dirty="0" err="1">
                <a:solidFill>
                  <a:srgbClr val="002060"/>
                </a:solidFill>
                <a:latin typeface="Times New Roman" panose="02020603050405020304" pitchFamily="18" charset="0"/>
                <a:cs typeface="Times New Roman" panose="02020603050405020304" pitchFamily="18" charset="0"/>
              </a:rPr>
              <a:t>štetni</a:t>
            </a:r>
            <a:r>
              <a:rPr lang="en-US" u="sng" dirty="0">
                <a:solidFill>
                  <a:srgbClr val="002060"/>
                </a:solidFill>
                <a:latin typeface="Times New Roman" panose="02020603050405020304" pitchFamily="18" charset="0"/>
                <a:cs typeface="Times New Roman" panose="02020603050405020304" pitchFamily="18" charset="0"/>
              </a:rPr>
              <a:t> </a:t>
            </a:r>
            <a:r>
              <a:rPr lang="en-US" u="sng" dirty="0" err="1">
                <a:solidFill>
                  <a:srgbClr val="002060"/>
                </a:solidFill>
                <a:latin typeface="Times New Roman" panose="02020603050405020304" pitchFamily="18" charset="0"/>
                <a:cs typeface="Times New Roman" panose="02020603050405020304" pitchFamily="18" charset="0"/>
              </a:rPr>
              <a:t>uticaj</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koji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suspendovane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materije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biohemijski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razgradljive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organske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materije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toksične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neorganske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organske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materije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kao</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što</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teški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metali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cijanidi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fenoli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vrše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akvatični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svet</a:t>
            </a:r>
            <a:r>
              <a:rPr lang="en-US" dirty="0">
                <a:solidFill>
                  <a:srgbClr val="002060"/>
                </a:solidFill>
                <a:latin typeface="Times New Roman" panose="02020603050405020304" pitchFamily="18" charset="0"/>
                <a:cs typeface="Times New Roman" panose="02020603050405020304" pitchFamily="18" charset="0"/>
              </a:rPr>
              <a:t>. </a:t>
            </a:r>
            <a:endParaRPr lang="sr-Latn-RS" dirty="0">
              <a:solidFill>
                <a:srgbClr val="002060"/>
              </a:solidFill>
              <a:latin typeface="Times New Roman" panose="02020603050405020304" pitchFamily="18" charset="0"/>
              <a:cs typeface="Times New Roman" panose="02020603050405020304" pitchFamily="18" charset="0"/>
            </a:endParaRPr>
          </a:p>
          <a:p>
            <a:pPr algn="just">
              <a:spcAft>
                <a:spcPts val="1200"/>
              </a:spcAft>
            </a:pPr>
            <a:r>
              <a:rPr lang="sr-Latn-RS" dirty="0" err="1">
                <a:solidFill>
                  <a:srgbClr val="002060"/>
                </a:solidFill>
                <a:latin typeface="Times New Roman" panose="02020603050405020304" pitchFamily="18" charset="0"/>
                <a:cs typeface="Times New Roman" panose="02020603050405020304" pitchFamily="18" charset="0"/>
              </a:rPr>
              <a:t>I</a:t>
            </a:r>
            <a:r>
              <a:rPr lang="en-US" dirty="0" err="1">
                <a:solidFill>
                  <a:srgbClr val="002060"/>
                </a:solidFill>
                <a:latin typeface="Times New Roman" panose="02020603050405020304" pitchFamily="18" charset="0"/>
                <a:cs typeface="Times New Roman" panose="02020603050405020304" pitchFamily="18" charset="0"/>
              </a:rPr>
              <a:t>zabrano</a:t>
            </a:r>
            <a:r>
              <a:rPr lang="en-US" dirty="0">
                <a:solidFill>
                  <a:srgbClr val="002060"/>
                </a:solidFill>
                <a:latin typeface="Times New Roman" panose="02020603050405020304" pitchFamily="18" charset="0"/>
                <a:cs typeface="Times New Roman" panose="02020603050405020304" pitchFamily="18" charset="0"/>
              </a:rPr>
              <a:t> je </a:t>
            </a:r>
            <a:r>
              <a:rPr lang="en-US" u="sng" dirty="0">
                <a:solidFill>
                  <a:srgbClr val="002060"/>
                </a:solidFill>
                <a:latin typeface="Times New Roman" panose="02020603050405020304" pitchFamily="18" charset="0"/>
                <a:cs typeface="Times New Roman" panose="02020603050405020304" pitchFamily="18" charset="0"/>
              </a:rPr>
              <a:t>10 </a:t>
            </a:r>
            <a:r>
              <a:rPr lang="en-US" u="sng" dirty="0" err="1">
                <a:solidFill>
                  <a:srgbClr val="002060"/>
                </a:solidFill>
                <a:latin typeface="Times New Roman" panose="02020603050405020304" pitchFamily="18" charset="0"/>
                <a:cs typeface="Times New Roman" panose="02020603050405020304" pitchFamily="18" charset="0"/>
              </a:rPr>
              <a:t>specifičnih</a:t>
            </a:r>
            <a:r>
              <a:rPr lang="en-US" u="sng" dirty="0">
                <a:solidFill>
                  <a:srgbClr val="002060"/>
                </a:solidFill>
                <a:latin typeface="Times New Roman" panose="02020603050405020304" pitchFamily="18" charset="0"/>
                <a:cs typeface="Times New Roman" panose="02020603050405020304" pitchFamily="18" charset="0"/>
              </a:rPr>
              <a:t> </a:t>
            </a:r>
            <a:r>
              <a:rPr lang="en-US" u="sng" dirty="0" err="1">
                <a:solidFill>
                  <a:srgbClr val="002060"/>
                </a:solidFill>
                <a:latin typeface="Times New Roman" panose="02020603050405020304" pitchFamily="18" charset="0"/>
                <a:cs typeface="Times New Roman" panose="02020603050405020304" pitchFamily="18" charset="0"/>
              </a:rPr>
              <a:t>parametara</a:t>
            </a:r>
            <a:r>
              <a:rPr lang="en-US" u="sng" dirty="0">
                <a:solidFill>
                  <a:srgbClr val="002060"/>
                </a:solidFill>
                <a:latin typeface="Times New Roman" panose="02020603050405020304" pitchFamily="18" charset="0"/>
                <a:cs typeface="Times New Roman" panose="02020603050405020304" pitchFamily="18" charset="0"/>
              </a:rPr>
              <a:t> </a:t>
            </a:r>
            <a:r>
              <a:rPr lang="en-US" u="sng" dirty="0" err="1">
                <a:solidFill>
                  <a:srgbClr val="002060"/>
                </a:solidFill>
                <a:latin typeface="Times New Roman" panose="02020603050405020304" pitchFamily="18" charset="0"/>
                <a:cs typeface="Times New Roman" panose="02020603050405020304" pitchFamily="18" charset="0"/>
              </a:rPr>
              <a:t>kvaliteta</a:t>
            </a:r>
            <a:r>
              <a:rPr lang="en-US" u="sng" dirty="0">
                <a:solidFill>
                  <a:srgbClr val="002060"/>
                </a:solidFill>
                <a:latin typeface="Times New Roman" panose="02020603050405020304" pitchFamily="18" charset="0"/>
                <a:cs typeface="Times New Roman" panose="02020603050405020304" pitchFamily="18" charset="0"/>
              </a:rPr>
              <a:t> </a:t>
            </a:r>
            <a:r>
              <a:rPr lang="en-US" u="sng" dirty="0" err="1">
                <a:solidFill>
                  <a:srgbClr val="002060"/>
                </a:solidFill>
                <a:latin typeface="Times New Roman" panose="02020603050405020304" pitchFamily="18" charset="0"/>
                <a:cs typeface="Times New Roman" panose="02020603050405020304" pitchFamily="18" charset="0"/>
              </a:rPr>
              <a:t>otpadnih</a:t>
            </a:r>
            <a:r>
              <a:rPr lang="en-US" u="sng" dirty="0">
                <a:solidFill>
                  <a:srgbClr val="002060"/>
                </a:solidFill>
                <a:latin typeface="Times New Roman" panose="02020603050405020304" pitchFamily="18" charset="0"/>
                <a:cs typeface="Times New Roman" panose="02020603050405020304" pitchFamily="18" charset="0"/>
              </a:rPr>
              <a:t> </a:t>
            </a:r>
            <a:r>
              <a:rPr lang="en-US" u="sng" dirty="0" err="1">
                <a:solidFill>
                  <a:srgbClr val="002060"/>
                </a:solidFill>
                <a:latin typeface="Times New Roman" panose="02020603050405020304" pitchFamily="18" charset="0"/>
                <a:cs typeface="Times New Roman" panose="02020603050405020304" pitchFamily="18" charset="0"/>
              </a:rPr>
              <a:t>voda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osnovu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kojih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definisane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jedinice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štetnosti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kao</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što</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su</a:t>
            </a:r>
            <a:r>
              <a:rPr lang="en-US" dirty="0">
                <a:solidFill>
                  <a:srgbClr val="002060"/>
                </a:solidFill>
                <a:latin typeface="Times New Roman" panose="02020603050405020304" pitchFamily="18" charset="0"/>
                <a:cs typeface="Times New Roman" panose="02020603050405020304" pitchFamily="18" charset="0"/>
              </a:rPr>
              <a:t>: </a:t>
            </a:r>
            <a:r>
              <a:rPr lang="en-US" b="1" dirty="0">
                <a:solidFill>
                  <a:srgbClr val="002060"/>
                </a:solidFill>
                <a:latin typeface="Times New Roman" panose="02020603050405020304" pitchFamily="18" charset="0"/>
                <a:cs typeface="Times New Roman" panose="02020603050405020304" pitchFamily="18" charset="0"/>
              </a:rPr>
              <a:t>BPK5</a:t>
            </a:r>
            <a:r>
              <a:rPr lang="en-US"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suspendovane</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materije</a:t>
            </a:r>
            <a:r>
              <a:rPr lang="en-US"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cijanidi</a:t>
            </a:r>
            <a:r>
              <a:rPr lang="en-US"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fenoli</a:t>
            </a:r>
            <a:r>
              <a:rPr lang="en-US"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bakar</a:t>
            </a:r>
            <a:r>
              <a:rPr lang="en-US"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kadmijum</a:t>
            </a:r>
            <a:r>
              <a:rPr lang="en-US"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nikl</a:t>
            </a:r>
            <a:r>
              <a:rPr lang="en-US"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olovo</a:t>
            </a:r>
            <a:r>
              <a:rPr lang="en-US"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cink</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i</a:t>
            </a:r>
            <a:r>
              <a:rPr lang="en-US"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ukupni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hrom</a:t>
            </a:r>
            <a:r>
              <a:rPr lang="sr-Latn-RS" b="1" dirty="0">
                <a:solidFill>
                  <a:srgbClr val="002060"/>
                </a:solidFill>
                <a:latin typeface="Times New Roman" panose="02020603050405020304" pitchFamily="18" charset="0"/>
                <a:cs typeface="Times New Roman" panose="02020603050405020304" pitchFamily="18" charset="0"/>
              </a:rPr>
              <a:t>.</a:t>
            </a:r>
            <a:endParaRPr lang="sr-Cyrl-RS" b="1" dirty="0">
              <a:solidFill>
                <a:srgbClr val="00206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971B7C8-69A0-4DDA-8831-14DB200A75D1}"/>
              </a:ext>
            </a:extLst>
          </p:cNvPr>
          <p:cNvSpPr txBox="1"/>
          <p:nvPr/>
        </p:nvSpPr>
        <p:spPr>
          <a:xfrm>
            <a:off x="8777885" y="796509"/>
            <a:ext cx="2071090" cy="338554"/>
          </a:xfrm>
          <a:prstGeom prst="rect">
            <a:avLst/>
          </a:prstGeom>
          <a:solidFill>
            <a:srgbClr val="5A8639"/>
          </a:solidFill>
        </p:spPr>
        <p:txBody>
          <a:bodyPr wrap="square">
            <a:spAutoFit/>
          </a:bodyPr>
          <a:lstStyle/>
          <a:p>
            <a:r>
              <a:rPr lang="sr-Latn-RS" sz="1600" dirty="0">
                <a:solidFill>
                  <a:schemeClr val="bg1"/>
                </a:solidFill>
                <a:latin typeface="Times New Roman" pitchFamily="18" charset="0"/>
                <a:cs typeface="Times New Roman" pitchFamily="18" charset="0"/>
              </a:rPr>
              <a:t>29. pitanje za smer AE</a:t>
            </a:r>
            <a:endParaRPr lang="en-US" sz="1600" dirty="0">
              <a:solidFill>
                <a:schemeClr val="bg1"/>
              </a:solidFill>
            </a:endParaRPr>
          </a:p>
        </p:txBody>
      </p:sp>
      <p:sp>
        <p:nvSpPr>
          <p:cNvPr id="6" name="Slide Number Placeholder 5">
            <a:extLst>
              <a:ext uri="{FF2B5EF4-FFF2-40B4-BE49-F238E27FC236}">
                <a16:creationId xmlns:a16="http://schemas.microsoft.com/office/drawing/2014/main" id="{9432C020-9D61-4340-B380-84681375A47E}"/>
              </a:ext>
            </a:extLst>
          </p:cNvPr>
          <p:cNvSpPr>
            <a:spLocks noGrp="1"/>
          </p:cNvSpPr>
          <p:nvPr>
            <p:ph type="sldNum" sz="quarter" idx="12"/>
          </p:nvPr>
        </p:nvSpPr>
        <p:spPr/>
        <p:txBody>
          <a:bodyPr/>
          <a:lstStyle/>
          <a:p>
            <a:fld id="{B18F4A6C-391C-478C-9A60-4B3F66AA9F8F}" type="slidenum">
              <a:rPr lang="sr-Cyrl-RS" smtClean="0"/>
              <a:t>16</a:t>
            </a:fld>
            <a:endParaRPr lang="sr-Cyrl-RS"/>
          </a:p>
        </p:txBody>
      </p:sp>
    </p:spTree>
    <p:extLst>
      <p:ext uri="{BB962C8B-B14F-4D97-AF65-F5344CB8AC3E}">
        <p14:creationId xmlns:p14="http://schemas.microsoft.com/office/powerpoint/2010/main" val="3540672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625" y="478302"/>
            <a:ext cx="11493304" cy="5317587"/>
          </a:xfrm>
        </p:spPr>
        <p:txBody>
          <a:bodyPr>
            <a:normAutofit/>
          </a:bodyPr>
          <a:lstStyle/>
          <a:p>
            <a:pPr>
              <a:spcAft>
                <a:spcPts val="1200"/>
              </a:spcAft>
            </a:pPr>
            <a:r>
              <a:rPr lang="en-US" sz="4900" dirty="0" err="1">
                <a:solidFill>
                  <a:srgbClr val="002060"/>
                </a:solidFill>
                <a:latin typeface="Times New Roman" panose="02020603050405020304" pitchFamily="18" charset="0"/>
                <a:cs typeface="Times New Roman" panose="02020603050405020304" pitchFamily="18" charset="0"/>
              </a:rPr>
              <a:t>Jednoj</a:t>
            </a:r>
            <a:r>
              <a:rPr lang="en-US" sz="4900" dirty="0">
                <a:solidFill>
                  <a:srgbClr val="002060"/>
                </a:solidFill>
                <a:latin typeface="Times New Roman" panose="02020603050405020304" pitchFamily="18" charset="0"/>
                <a:cs typeface="Times New Roman" panose="02020603050405020304" pitchFamily="18" charset="0"/>
              </a:rPr>
              <a:t> </a:t>
            </a:r>
            <a:r>
              <a:rPr lang="en-US" sz="4900" dirty="0" err="1">
                <a:solidFill>
                  <a:srgbClr val="002060"/>
                </a:solidFill>
                <a:latin typeface="Times New Roman" panose="02020603050405020304" pitchFamily="18" charset="0"/>
                <a:cs typeface="Times New Roman" panose="02020603050405020304" pitchFamily="18" charset="0"/>
              </a:rPr>
              <a:t>jedinici</a:t>
            </a:r>
            <a:r>
              <a:rPr lang="en-US" sz="4900" dirty="0">
                <a:solidFill>
                  <a:srgbClr val="002060"/>
                </a:solidFill>
                <a:latin typeface="Times New Roman" panose="02020603050405020304" pitchFamily="18" charset="0"/>
                <a:cs typeface="Times New Roman" panose="02020603050405020304" pitchFamily="18" charset="0"/>
              </a:rPr>
              <a:t> </a:t>
            </a:r>
            <a:r>
              <a:rPr lang="en-US" sz="4900" dirty="0" err="1">
                <a:solidFill>
                  <a:srgbClr val="002060"/>
                </a:solidFill>
                <a:latin typeface="Times New Roman" panose="02020603050405020304" pitchFamily="18" charset="0"/>
                <a:cs typeface="Times New Roman" panose="02020603050405020304" pitchFamily="18" charset="0"/>
              </a:rPr>
              <a:t>štetnosti</a:t>
            </a:r>
            <a:r>
              <a:rPr lang="en-US" sz="4900" dirty="0">
                <a:solidFill>
                  <a:srgbClr val="002060"/>
                </a:solidFill>
                <a:latin typeface="Times New Roman" panose="02020603050405020304" pitchFamily="18" charset="0"/>
                <a:cs typeface="Times New Roman" panose="02020603050405020304" pitchFamily="18" charset="0"/>
              </a:rPr>
              <a:t> (g/</a:t>
            </a:r>
            <a:r>
              <a:rPr lang="en-US" sz="4900" dirty="0" err="1">
                <a:solidFill>
                  <a:srgbClr val="002060"/>
                </a:solidFill>
                <a:latin typeface="Times New Roman" panose="02020603050405020304" pitchFamily="18" charset="0"/>
                <a:cs typeface="Times New Roman" panose="02020603050405020304" pitchFamily="18" charset="0"/>
              </a:rPr>
              <a:t>dan</a:t>
            </a:r>
            <a:r>
              <a:rPr lang="en-US" sz="4900" dirty="0">
                <a:solidFill>
                  <a:srgbClr val="002060"/>
                </a:solidFill>
                <a:latin typeface="Times New Roman" panose="02020603050405020304" pitchFamily="18" charset="0"/>
                <a:cs typeface="Times New Roman" panose="02020603050405020304" pitchFamily="18" charset="0"/>
              </a:rPr>
              <a:t>) </a:t>
            </a:r>
            <a:r>
              <a:rPr lang="en-US" sz="4900" dirty="0" err="1">
                <a:solidFill>
                  <a:srgbClr val="002060"/>
                </a:solidFill>
                <a:latin typeface="Times New Roman" panose="02020603050405020304" pitchFamily="18" charset="0"/>
                <a:cs typeface="Times New Roman" panose="02020603050405020304" pitchFamily="18" charset="0"/>
              </a:rPr>
              <a:t>prema</a:t>
            </a:r>
            <a:r>
              <a:rPr lang="en-US" sz="4900" dirty="0">
                <a:solidFill>
                  <a:srgbClr val="002060"/>
                </a:solidFill>
                <a:latin typeface="Times New Roman" panose="02020603050405020304" pitchFamily="18" charset="0"/>
                <a:cs typeface="Times New Roman" panose="02020603050405020304" pitchFamily="18" charset="0"/>
              </a:rPr>
              <a:t> </a:t>
            </a:r>
            <a:r>
              <a:rPr lang="en-US" sz="4900" dirty="0" err="1">
                <a:solidFill>
                  <a:srgbClr val="002060"/>
                </a:solidFill>
                <a:latin typeface="Times New Roman" panose="02020603050405020304" pitchFamily="18" charset="0"/>
                <a:cs typeface="Times New Roman" panose="02020603050405020304" pitchFamily="18" charset="0"/>
              </a:rPr>
              <a:t>istraživanjima</a:t>
            </a:r>
            <a:r>
              <a:rPr lang="en-US" sz="4900" dirty="0">
                <a:solidFill>
                  <a:srgbClr val="002060"/>
                </a:solidFill>
                <a:latin typeface="Times New Roman" panose="02020603050405020304" pitchFamily="18" charset="0"/>
                <a:cs typeface="Times New Roman" panose="02020603050405020304" pitchFamily="18" charset="0"/>
              </a:rPr>
              <a:t> </a:t>
            </a:r>
            <a:r>
              <a:rPr lang="en-US" sz="4900" dirty="0" err="1">
                <a:solidFill>
                  <a:srgbClr val="002060"/>
                </a:solidFill>
                <a:latin typeface="Times New Roman" panose="02020603050405020304" pitchFamily="18" charset="0"/>
                <a:cs typeface="Times New Roman" panose="02020603050405020304" pitchFamily="18" charset="0"/>
              </a:rPr>
              <a:t>odgovara</a:t>
            </a:r>
            <a:r>
              <a:rPr lang="en-US" sz="4900" dirty="0">
                <a:solidFill>
                  <a:srgbClr val="002060"/>
                </a:solidFill>
                <a:latin typeface="Times New Roman" panose="02020603050405020304" pitchFamily="18" charset="0"/>
                <a:cs typeface="Times New Roman" panose="02020603050405020304" pitchFamily="18" charset="0"/>
              </a:rPr>
              <a:t>: </a:t>
            </a:r>
            <a:br>
              <a:rPr lang="en-US" sz="3100" dirty="0">
                <a:solidFill>
                  <a:srgbClr val="002060"/>
                </a:solidFill>
                <a:latin typeface="Times New Roman" panose="02020603050405020304" pitchFamily="18" charset="0"/>
                <a:cs typeface="Times New Roman" panose="02020603050405020304" pitchFamily="18" charset="0"/>
              </a:rPr>
            </a:br>
            <a:br>
              <a:rPr lang="sr-Latn-RS" sz="3100" dirty="0">
                <a:solidFill>
                  <a:srgbClr val="002060"/>
                </a:solidFill>
                <a:latin typeface="Times New Roman" panose="02020603050405020304" pitchFamily="18" charset="0"/>
                <a:cs typeface="Times New Roman" panose="02020603050405020304" pitchFamily="18" charset="0"/>
              </a:rPr>
            </a:br>
            <a:r>
              <a:rPr lang="sr-Latn-RS" sz="3100" dirty="0">
                <a:solidFill>
                  <a:srgbClr val="002060"/>
                </a:solidFill>
                <a:latin typeface="Times New Roman" panose="02020603050405020304" pitchFamily="18" charset="0"/>
                <a:cs typeface="Times New Roman" panose="02020603050405020304" pitchFamily="18" charset="0"/>
              </a:rPr>
              <a:t>                       </a:t>
            </a:r>
            <a:br>
              <a:rPr lang="sr-Latn-RS" sz="3100" dirty="0">
                <a:solidFill>
                  <a:srgbClr val="002060"/>
                </a:solidFill>
                <a:latin typeface="Times New Roman" panose="02020603050405020304" pitchFamily="18" charset="0"/>
                <a:cs typeface="Times New Roman" panose="02020603050405020304" pitchFamily="18" charset="0"/>
              </a:rPr>
            </a:br>
            <a:r>
              <a:rPr lang="sr-Latn-RS" sz="3100" dirty="0">
                <a:solidFill>
                  <a:srgbClr val="002060"/>
                </a:solidFill>
                <a:latin typeface="Times New Roman" panose="02020603050405020304" pitchFamily="18" charset="0"/>
                <a:cs typeface="Times New Roman" panose="02020603050405020304" pitchFamily="18" charset="0"/>
              </a:rPr>
              <a:t>                        </a:t>
            </a:r>
            <a:r>
              <a:rPr lang="en-US" sz="3100" b="1" dirty="0">
                <a:solidFill>
                  <a:srgbClr val="002060"/>
                </a:solidFill>
                <a:latin typeface="Times New Roman" panose="02020603050405020304" pitchFamily="18" charset="0"/>
                <a:cs typeface="Times New Roman" panose="02020603050405020304" pitchFamily="18" charset="0"/>
              </a:rPr>
              <a:t>Cu 0,8 g/</a:t>
            </a:r>
            <a:r>
              <a:rPr lang="en-US" sz="3100" b="1" dirty="0" err="1">
                <a:solidFill>
                  <a:srgbClr val="002060"/>
                </a:solidFill>
                <a:latin typeface="Times New Roman" panose="02020603050405020304" pitchFamily="18" charset="0"/>
                <a:cs typeface="Times New Roman" panose="02020603050405020304" pitchFamily="18" charset="0"/>
              </a:rPr>
              <a:t>dan</a:t>
            </a:r>
            <a:r>
              <a:rPr lang="en-US" sz="3100" b="1" dirty="0">
                <a:solidFill>
                  <a:srgbClr val="002060"/>
                </a:solidFill>
                <a:latin typeface="Times New Roman" panose="02020603050405020304" pitchFamily="18" charset="0"/>
                <a:cs typeface="Times New Roman" panose="02020603050405020304" pitchFamily="18" charset="0"/>
              </a:rPr>
              <a:t> 		Cr 0,08 g/</a:t>
            </a:r>
            <a:r>
              <a:rPr lang="en-US" sz="3100" b="1" dirty="0" err="1">
                <a:solidFill>
                  <a:srgbClr val="002060"/>
                </a:solidFill>
                <a:latin typeface="Times New Roman" panose="02020603050405020304" pitchFamily="18" charset="0"/>
                <a:cs typeface="Times New Roman" panose="02020603050405020304" pitchFamily="18" charset="0"/>
              </a:rPr>
              <a:t>dan</a:t>
            </a:r>
            <a:br>
              <a:rPr lang="en-US" sz="3100" b="1" dirty="0">
                <a:solidFill>
                  <a:srgbClr val="002060"/>
                </a:solidFill>
                <a:latin typeface="Times New Roman" panose="02020603050405020304" pitchFamily="18" charset="0"/>
                <a:cs typeface="Times New Roman" panose="02020603050405020304" pitchFamily="18" charset="0"/>
              </a:rPr>
            </a:br>
            <a:r>
              <a:rPr lang="sr-Latn-RS" sz="3100" b="1" dirty="0">
                <a:solidFill>
                  <a:srgbClr val="002060"/>
                </a:solidFill>
                <a:latin typeface="Times New Roman" panose="02020603050405020304" pitchFamily="18" charset="0"/>
                <a:cs typeface="Times New Roman" panose="02020603050405020304" pitchFamily="18" charset="0"/>
              </a:rPr>
              <a:t>                        </a:t>
            </a:r>
            <a:r>
              <a:rPr lang="en-US" sz="3100" b="1" dirty="0">
                <a:solidFill>
                  <a:srgbClr val="002060"/>
                </a:solidFill>
                <a:latin typeface="Times New Roman" panose="02020603050405020304" pitchFamily="18" charset="0"/>
                <a:cs typeface="Times New Roman" panose="02020603050405020304" pitchFamily="18" charset="0"/>
              </a:rPr>
              <a:t>Cd 0,4 g/</a:t>
            </a:r>
            <a:r>
              <a:rPr lang="en-US" sz="3100" b="1" dirty="0" err="1">
                <a:solidFill>
                  <a:srgbClr val="002060"/>
                </a:solidFill>
                <a:latin typeface="Times New Roman" panose="02020603050405020304" pitchFamily="18" charset="0"/>
                <a:cs typeface="Times New Roman" panose="02020603050405020304" pitchFamily="18" charset="0"/>
              </a:rPr>
              <a:t>dan</a:t>
            </a:r>
            <a:r>
              <a:rPr lang="en-US" sz="3100" b="1" dirty="0">
                <a:solidFill>
                  <a:srgbClr val="002060"/>
                </a:solidFill>
                <a:latin typeface="Times New Roman" panose="02020603050405020304" pitchFamily="18" charset="0"/>
                <a:cs typeface="Times New Roman" panose="02020603050405020304" pitchFamily="18" charset="0"/>
              </a:rPr>
              <a:t>		</a:t>
            </a:r>
            <a:r>
              <a:rPr lang="sr-Latn-RS" sz="3100" b="1" dirty="0">
                <a:solidFill>
                  <a:srgbClr val="002060"/>
                </a:solidFill>
                <a:latin typeface="Times New Roman" panose="02020603050405020304" pitchFamily="18" charset="0"/>
                <a:cs typeface="Times New Roman" panose="02020603050405020304" pitchFamily="18" charset="0"/>
              </a:rPr>
              <a:t>          </a:t>
            </a:r>
            <a:r>
              <a:rPr lang="en-US" sz="3100" b="1" dirty="0">
                <a:solidFill>
                  <a:srgbClr val="002060"/>
                </a:solidFill>
                <a:latin typeface="Times New Roman" panose="02020603050405020304" pitchFamily="18" charset="0"/>
                <a:cs typeface="Times New Roman" panose="02020603050405020304" pitchFamily="18" charset="0"/>
              </a:rPr>
              <a:t>CN 0,08 g/</a:t>
            </a:r>
            <a:r>
              <a:rPr lang="en-US" sz="3100" b="1" dirty="0" err="1">
                <a:solidFill>
                  <a:srgbClr val="002060"/>
                </a:solidFill>
                <a:latin typeface="Times New Roman" panose="02020603050405020304" pitchFamily="18" charset="0"/>
                <a:cs typeface="Times New Roman" panose="02020603050405020304" pitchFamily="18" charset="0"/>
              </a:rPr>
              <a:t>dan</a:t>
            </a:r>
            <a:br>
              <a:rPr lang="en-US" sz="3100" b="1" dirty="0">
                <a:solidFill>
                  <a:srgbClr val="002060"/>
                </a:solidFill>
                <a:latin typeface="Times New Roman" panose="02020603050405020304" pitchFamily="18" charset="0"/>
                <a:cs typeface="Times New Roman" panose="02020603050405020304" pitchFamily="18" charset="0"/>
              </a:rPr>
            </a:br>
            <a:r>
              <a:rPr lang="sr-Latn-RS" sz="3100" b="1" dirty="0">
                <a:solidFill>
                  <a:srgbClr val="002060"/>
                </a:solidFill>
                <a:latin typeface="Times New Roman" panose="02020603050405020304" pitchFamily="18" charset="0"/>
                <a:cs typeface="Times New Roman" panose="02020603050405020304" pitchFamily="18" charset="0"/>
              </a:rPr>
              <a:t>                        </a:t>
            </a:r>
            <a:r>
              <a:rPr lang="en-US" sz="3100" b="1" dirty="0">
                <a:solidFill>
                  <a:srgbClr val="002060"/>
                </a:solidFill>
                <a:latin typeface="Times New Roman" panose="02020603050405020304" pitchFamily="18" charset="0"/>
                <a:cs typeface="Times New Roman" panose="02020603050405020304" pitchFamily="18" charset="0"/>
              </a:rPr>
              <a:t>Ni 4 g/</a:t>
            </a:r>
            <a:r>
              <a:rPr lang="en-US" sz="3100" b="1" dirty="0" err="1">
                <a:solidFill>
                  <a:srgbClr val="002060"/>
                </a:solidFill>
                <a:latin typeface="Times New Roman" panose="02020603050405020304" pitchFamily="18" charset="0"/>
                <a:cs typeface="Times New Roman" panose="02020603050405020304" pitchFamily="18" charset="0"/>
              </a:rPr>
              <a:t>dan</a:t>
            </a:r>
            <a:r>
              <a:rPr lang="en-US" sz="3100" b="1" dirty="0">
                <a:solidFill>
                  <a:srgbClr val="002060"/>
                </a:solidFill>
                <a:latin typeface="Times New Roman" panose="02020603050405020304" pitchFamily="18" charset="0"/>
                <a:cs typeface="Times New Roman" panose="02020603050405020304" pitchFamily="18" charset="0"/>
              </a:rPr>
              <a:t> 		</a:t>
            </a:r>
            <a:r>
              <a:rPr lang="sr-Latn-RS" sz="3100" b="1" dirty="0">
                <a:solidFill>
                  <a:srgbClr val="002060"/>
                </a:solidFill>
                <a:latin typeface="Times New Roman" panose="02020603050405020304" pitchFamily="18" charset="0"/>
                <a:cs typeface="Times New Roman" panose="02020603050405020304" pitchFamily="18" charset="0"/>
              </a:rPr>
              <a:t>          </a:t>
            </a:r>
            <a:r>
              <a:rPr lang="en-US" sz="3100" b="1" dirty="0" err="1">
                <a:solidFill>
                  <a:srgbClr val="002060"/>
                </a:solidFill>
                <a:latin typeface="Times New Roman" panose="02020603050405020304" pitchFamily="18" charset="0"/>
                <a:cs typeface="Times New Roman" panose="02020603050405020304" pitchFamily="18" charset="0"/>
              </a:rPr>
              <a:t>Fenol</a:t>
            </a:r>
            <a:r>
              <a:rPr lang="en-US" sz="3100" b="1" dirty="0">
                <a:solidFill>
                  <a:srgbClr val="002060"/>
                </a:solidFill>
                <a:latin typeface="Times New Roman" panose="02020603050405020304" pitchFamily="18" charset="0"/>
                <a:cs typeface="Times New Roman" panose="02020603050405020304" pitchFamily="18" charset="0"/>
              </a:rPr>
              <a:t> 0,08 g/</a:t>
            </a:r>
            <a:r>
              <a:rPr lang="en-US" sz="3100" b="1" dirty="0" err="1">
                <a:solidFill>
                  <a:srgbClr val="002060"/>
                </a:solidFill>
                <a:latin typeface="Times New Roman" panose="02020603050405020304" pitchFamily="18" charset="0"/>
                <a:cs typeface="Times New Roman" panose="02020603050405020304" pitchFamily="18" charset="0"/>
              </a:rPr>
              <a:t>dan</a:t>
            </a:r>
            <a:br>
              <a:rPr lang="en-US" sz="3100" b="1" dirty="0">
                <a:solidFill>
                  <a:srgbClr val="002060"/>
                </a:solidFill>
                <a:latin typeface="Times New Roman" panose="02020603050405020304" pitchFamily="18" charset="0"/>
                <a:cs typeface="Times New Roman" panose="02020603050405020304" pitchFamily="18" charset="0"/>
              </a:rPr>
            </a:br>
            <a:r>
              <a:rPr lang="sr-Latn-RS" sz="3100" b="1" dirty="0">
                <a:solidFill>
                  <a:srgbClr val="002060"/>
                </a:solidFill>
                <a:latin typeface="Times New Roman" panose="02020603050405020304" pitchFamily="18" charset="0"/>
                <a:cs typeface="Times New Roman" panose="02020603050405020304" pitchFamily="18" charset="0"/>
              </a:rPr>
              <a:t>                        </a:t>
            </a:r>
            <a:r>
              <a:rPr lang="en-US" sz="3100" b="1" dirty="0" err="1">
                <a:solidFill>
                  <a:srgbClr val="002060"/>
                </a:solidFill>
                <a:latin typeface="Times New Roman" panose="02020603050405020304" pitchFamily="18" charset="0"/>
                <a:cs typeface="Times New Roman" panose="02020603050405020304" pitchFamily="18" charset="0"/>
              </a:rPr>
              <a:t>Pb</a:t>
            </a:r>
            <a:r>
              <a:rPr lang="en-US" sz="3100" b="1" dirty="0">
                <a:solidFill>
                  <a:srgbClr val="002060"/>
                </a:solidFill>
                <a:latin typeface="Times New Roman" panose="02020603050405020304" pitchFamily="18" charset="0"/>
                <a:cs typeface="Times New Roman" panose="02020603050405020304" pitchFamily="18" charset="0"/>
              </a:rPr>
              <a:t> 4 g/</a:t>
            </a:r>
            <a:r>
              <a:rPr lang="en-US" sz="3100" b="1" dirty="0" err="1">
                <a:solidFill>
                  <a:srgbClr val="002060"/>
                </a:solidFill>
                <a:latin typeface="Times New Roman" panose="02020603050405020304" pitchFamily="18" charset="0"/>
                <a:cs typeface="Times New Roman" panose="02020603050405020304" pitchFamily="18" charset="0"/>
              </a:rPr>
              <a:t>dan</a:t>
            </a:r>
            <a:r>
              <a:rPr lang="en-US" sz="3100" b="1" dirty="0">
                <a:solidFill>
                  <a:srgbClr val="002060"/>
                </a:solidFill>
                <a:latin typeface="Times New Roman" panose="02020603050405020304" pitchFamily="18" charset="0"/>
                <a:cs typeface="Times New Roman" panose="02020603050405020304" pitchFamily="18" charset="0"/>
              </a:rPr>
              <a:t> 		</a:t>
            </a:r>
            <a:r>
              <a:rPr lang="sr-Latn-RS" sz="3100" b="1" dirty="0">
                <a:solidFill>
                  <a:srgbClr val="002060"/>
                </a:solidFill>
                <a:latin typeface="Times New Roman" panose="02020603050405020304" pitchFamily="18" charset="0"/>
                <a:cs typeface="Times New Roman" panose="02020603050405020304" pitchFamily="18" charset="0"/>
              </a:rPr>
              <a:t>          </a:t>
            </a:r>
            <a:r>
              <a:rPr lang="en-US" sz="3100" b="1" dirty="0">
                <a:solidFill>
                  <a:srgbClr val="002060"/>
                </a:solidFill>
                <a:latin typeface="Times New Roman" panose="02020603050405020304" pitchFamily="18" charset="0"/>
                <a:cs typeface="Times New Roman" panose="02020603050405020304" pitchFamily="18" charset="0"/>
              </a:rPr>
              <a:t>BPK5 100 g/</a:t>
            </a:r>
            <a:r>
              <a:rPr lang="en-US" sz="3100" b="1" dirty="0" err="1">
                <a:solidFill>
                  <a:srgbClr val="002060"/>
                </a:solidFill>
                <a:latin typeface="Times New Roman" panose="02020603050405020304" pitchFamily="18" charset="0"/>
                <a:cs typeface="Times New Roman" panose="02020603050405020304" pitchFamily="18" charset="0"/>
              </a:rPr>
              <a:t>dan</a:t>
            </a:r>
            <a:br>
              <a:rPr lang="en-US" sz="3100" b="1" dirty="0">
                <a:solidFill>
                  <a:srgbClr val="002060"/>
                </a:solidFill>
                <a:latin typeface="Times New Roman" panose="02020603050405020304" pitchFamily="18" charset="0"/>
                <a:cs typeface="Times New Roman" panose="02020603050405020304" pitchFamily="18" charset="0"/>
              </a:rPr>
            </a:br>
            <a:r>
              <a:rPr lang="sr-Latn-RS" sz="3100" b="1" dirty="0">
                <a:solidFill>
                  <a:srgbClr val="002060"/>
                </a:solidFill>
                <a:latin typeface="Times New Roman" panose="02020603050405020304" pitchFamily="18" charset="0"/>
                <a:cs typeface="Times New Roman" panose="02020603050405020304" pitchFamily="18" charset="0"/>
              </a:rPr>
              <a:t>                        </a:t>
            </a:r>
            <a:r>
              <a:rPr lang="en-US" sz="3100" b="1" dirty="0">
                <a:solidFill>
                  <a:srgbClr val="002060"/>
                </a:solidFill>
                <a:latin typeface="Times New Roman" panose="02020603050405020304" pitchFamily="18" charset="0"/>
                <a:cs typeface="Times New Roman" panose="02020603050405020304" pitchFamily="18" charset="0"/>
              </a:rPr>
              <a:t>Zn 16 g/</a:t>
            </a:r>
            <a:r>
              <a:rPr lang="en-US" sz="3100" b="1" dirty="0" err="1">
                <a:solidFill>
                  <a:srgbClr val="002060"/>
                </a:solidFill>
                <a:latin typeface="Times New Roman" panose="02020603050405020304" pitchFamily="18" charset="0"/>
                <a:cs typeface="Times New Roman" panose="02020603050405020304" pitchFamily="18" charset="0"/>
              </a:rPr>
              <a:t>dan</a:t>
            </a:r>
            <a:r>
              <a:rPr lang="en-US" sz="3100" b="1" dirty="0">
                <a:solidFill>
                  <a:srgbClr val="002060"/>
                </a:solidFill>
                <a:latin typeface="Times New Roman" panose="02020603050405020304" pitchFamily="18" charset="0"/>
                <a:cs typeface="Times New Roman" panose="02020603050405020304" pitchFamily="18" charset="0"/>
              </a:rPr>
              <a:t> 		</a:t>
            </a:r>
            <a:r>
              <a:rPr lang="sr-Latn-RS" sz="3100" b="1" dirty="0">
                <a:solidFill>
                  <a:srgbClr val="002060"/>
                </a:solidFill>
                <a:latin typeface="Times New Roman" panose="02020603050405020304" pitchFamily="18" charset="0"/>
                <a:cs typeface="Times New Roman" panose="02020603050405020304" pitchFamily="18" charset="0"/>
              </a:rPr>
              <a:t>          </a:t>
            </a:r>
            <a:r>
              <a:rPr lang="en-US" sz="3100" b="1" dirty="0">
                <a:solidFill>
                  <a:srgbClr val="002060"/>
                </a:solidFill>
                <a:latin typeface="Times New Roman" panose="02020603050405020304" pitchFamily="18" charset="0"/>
                <a:cs typeface="Times New Roman" panose="02020603050405020304" pitchFamily="18" charset="0"/>
              </a:rPr>
              <a:t>SM 400 g/</a:t>
            </a:r>
            <a:r>
              <a:rPr lang="en-US" sz="3100" b="1" dirty="0" err="1">
                <a:solidFill>
                  <a:srgbClr val="002060"/>
                </a:solidFill>
                <a:latin typeface="Times New Roman" panose="02020603050405020304" pitchFamily="18" charset="0"/>
                <a:cs typeface="Times New Roman" panose="02020603050405020304" pitchFamily="18" charset="0"/>
              </a:rPr>
              <a:t>dan</a:t>
            </a:r>
            <a:br>
              <a:rPr lang="en-US" sz="2400" dirty="0">
                <a:solidFill>
                  <a:srgbClr val="002060"/>
                </a:solidFill>
                <a:latin typeface="Times New Roman" panose="02020603050405020304" pitchFamily="18" charset="0"/>
                <a:cs typeface="Times New Roman" panose="02020603050405020304" pitchFamily="18" charset="0"/>
              </a:rPr>
            </a:br>
            <a:endParaRPr lang="sr-Cyrl-RS" sz="2400"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530C7FD-E758-485D-BA06-941F81992B42}"/>
              </a:ext>
            </a:extLst>
          </p:cNvPr>
          <p:cNvSpPr>
            <a:spLocks noGrp="1"/>
          </p:cNvSpPr>
          <p:nvPr>
            <p:ph type="sldNum" sz="quarter" idx="12"/>
          </p:nvPr>
        </p:nvSpPr>
        <p:spPr/>
        <p:txBody>
          <a:bodyPr/>
          <a:lstStyle/>
          <a:p>
            <a:fld id="{B18F4A6C-391C-478C-9A60-4B3F66AA9F8F}" type="slidenum">
              <a:rPr lang="sr-Cyrl-RS" smtClean="0"/>
              <a:t>17</a:t>
            </a:fld>
            <a:endParaRPr lang="sr-Cyrl-RS"/>
          </a:p>
        </p:txBody>
      </p:sp>
    </p:spTree>
    <p:extLst>
      <p:ext uri="{BB962C8B-B14F-4D97-AF65-F5344CB8AC3E}">
        <p14:creationId xmlns:p14="http://schemas.microsoft.com/office/powerpoint/2010/main" val="659301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704" y="168177"/>
            <a:ext cx="11760591" cy="1325563"/>
          </a:xfrm>
        </p:spPr>
        <p:txBody>
          <a:bodyPr>
            <a:noAutofit/>
          </a:bodyPr>
          <a:lstStyle/>
          <a:p>
            <a:pPr algn="just"/>
            <a:r>
              <a:rPr lang="en-US" sz="3200" dirty="0" err="1">
                <a:solidFill>
                  <a:srgbClr val="002060"/>
                </a:solidFill>
                <a:latin typeface="Times New Roman" panose="02020603050405020304" pitchFamily="18" charset="0"/>
                <a:cs typeface="Times New Roman" panose="02020603050405020304" pitchFamily="18" charset="0"/>
              </a:rPr>
              <a:t>Za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svaki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parametar</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izračunate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jedinice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štetnosti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za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svaki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koncentrovan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izvor</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zagađivanja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pomoću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tabele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za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prelaz</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jedinice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štetnosti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stepen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štetnog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dejstva</a:t>
            </a:r>
            <a:r>
              <a:rPr lang="en-US" sz="3200" dirty="0">
                <a:solidFill>
                  <a:srgbClr val="002060"/>
                </a:solidFill>
                <a:latin typeface="Times New Roman" panose="02020603050405020304" pitchFamily="18" charset="0"/>
                <a:cs typeface="Times New Roman" panose="02020603050405020304" pitchFamily="18" charset="0"/>
              </a:rPr>
              <a:t> – </a:t>
            </a:r>
            <a:r>
              <a:rPr lang="en-US" sz="3200" dirty="0" err="1">
                <a:solidFill>
                  <a:srgbClr val="002060"/>
                </a:solidFill>
                <a:latin typeface="Times New Roman" panose="02020603050405020304" pitchFamily="18" charset="0"/>
                <a:cs typeface="Times New Roman" panose="02020603050405020304" pitchFamily="18" charset="0"/>
              </a:rPr>
              <a:t>kategoriju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štetnosti</a:t>
            </a:r>
            <a:r>
              <a:rPr lang="en-US" sz="3200" dirty="0">
                <a:solidFill>
                  <a:srgbClr val="002060"/>
                </a:solidFill>
                <a:latin typeface="Times New Roman" panose="02020603050405020304" pitchFamily="18" charset="0"/>
                <a:cs typeface="Times New Roman" panose="02020603050405020304" pitchFamily="18" charset="0"/>
              </a:rPr>
              <a:t>.</a:t>
            </a:r>
            <a:endParaRPr lang="sr-Cyrl-RS" sz="3200"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9088903"/>
              </p:ext>
            </p:extLst>
          </p:nvPr>
        </p:nvGraphicFramePr>
        <p:xfrm>
          <a:off x="2660259" y="1641780"/>
          <a:ext cx="6666622" cy="3657600"/>
        </p:xfrm>
        <a:graphic>
          <a:graphicData uri="http://schemas.openxmlformats.org/drawingml/2006/table">
            <a:tbl>
              <a:tblPr>
                <a:tableStyleId>{69CF1AB2-1976-4502-BF36-3FF5EA218861}</a:tableStyleId>
              </a:tblPr>
              <a:tblGrid>
                <a:gridCol w="3056929">
                  <a:extLst>
                    <a:ext uri="{9D8B030D-6E8A-4147-A177-3AD203B41FA5}">
                      <a16:colId xmlns:a16="http://schemas.microsoft.com/office/drawing/2014/main" val="20000"/>
                    </a:ext>
                  </a:extLst>
                </a:gridCol>
                <a:gridCol w="3609693">
                  <a:extLst>
                    <a:ext uri="{9D8B030D-6E8A-4147-A177-3AD203B41FA5}">
                      <a16:colId xmlns:a16="http://schemas.microsoft.com/office/drawing/2014/main" val="20001"/>
                    </a:ext>
                  </a:extLst>
                </a:gridCol>
              </a:tblGrid>
              <a:tr h="278107">
                <a:tc>
                  <a:txBody>
                    <a:bodyPr/>
                    <a:lstStyle/>
                    <a:p>
                      <a:pPr indent="381000" algn="just">
                        <a:spcAft>
                          <a:spcPts val="0"/>
                        </a:spcAft>
                      </a:pPr>
                      <a:r>
                        <a:rPr lang="en-US" sz="2000" b="1" dirty="0" err="1">
                          <a:effectLst/>
                          <a:latin typeface="Times New Roman" panose="02020603050405020304" pitchFamily="18" charset="0"/>
                          <a:cs typeface="Times New Roman" panose="02020603050405020304" pitchFamily="18" charset="0"/>
                        </a:rPr>
                        <a:t>Jedinice</a:t>
                      </a:r>
                      <a:r>
                        <a:rPr lang="en-US" sz="2000" b="1" dirty="0">
                          <a:effectLst/>
                          <a:latin typeface="Times New Roman" panose="02020603050405020304" pitchFamily="18" charset="0"/>
                          <a:cs typeface="Times New Roman" panose="02020603050405020304" pitchFamily="18" charset="0"/>
                        </a:rPr>
                        <a:t> </a:t>
                      </a:r>
                      <a:r>
                        <a:rPr lang="sr-Latn-CS" sz="2000" b="1" dirty="0">
                          <a:effectLst/>
                          <a:latin typeface="Times New Roman" panose="02020603050405020304" pitchFamily="18" charset="0"/>
                          <a:cs typeface="Times New Roman" panose="02020603050405020304" pitchFamily="18" charset="0"/>
                        </a:rPr>
                        <a:t>št</a:t>
                      </a:r>
                      <a:r>
                        <a:rPr lang="en-US" sz="2000" b="1" dirty="0" err="1">
                          <a:effectLst/>
                          <a:latin typeface="Times New Roman" panose="02020603050405020304" pitchFamily="18" charset="0"/>
                          <a:cs typeface="Times New Roman" panose="02020603050405020304" pitchFamily="18" charset="0"/>
                        </a:rPr>
                        <a:t>etnosti</a:t>
                      </a:r>
                      <a:endParaRPr lang="sr-Cyrl-R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indent="381000" algn="ctr">
                        <a:spcAft>
                          <a:spcPts val="0"/>
                        </a:spcAft>
                      </a:pP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Stepen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štetnog</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dejstva</a:t>
                      </a:r>
                      <a:endParaRPr lang="sr-Cyrl-R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extLst>
                  <a:ext uri="{0D108BD9-81ED-4DB2-BD59-A6C34878D82A}">
                    <a16:rowId xmlns:a16="http://schemas.microsoft.com/office/drawing/2014/main" val="10000"/>
                  </a:ext>
                </a:extLst>
              </a:tr>
              <a:tr h="267958">
                <a:tc>
                  <a:txBody>
                    <a:bodyPr/>
                    <a:lstStyle/>
                    <a:p>
                      <a:pPr indent="381000" algn="just">
                        <a:spcAft>
                          <a:spcPts val="0"/>
                        </a:spcAft>
                      </a:pPr>
                      <a:r>
                        <a:rPr lang="en-US" sz="2000">
                          <a:effectLst/>
                          <a:latin typeface="Times New Roman" panose="02020603050405020304" pitchFamily="18" charset="0"/>
                          <a:cs typeface="Times New Roman" panose="02020603050405020304" pitchFamily="18" charset="0"/>
                        </a:rPr>
                        <a:t>do 100</a:t>
                      </a:r>
                      <a:endParaRPr lang="sr-Cyrl-R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indent="736600" algn="ctr">
                        <a:spcAft>
                          <a:spcPts val="0"/>
                        </a:spcAft>
                      </a:pPr>
                      <a:r>
                        <a:rPr lang="en-US" sz="2000" dirty="0">
                          <a:effectLst/>
                          <a:latin typeface="Times New Roman" panose="02020603050405020304" pitchFamily="18" charset="0"/>
                          <a:cs typeface="Times New Roman" panose="02020603050405020304" pitchFamily="18" charset="0"/>
                        </a:rPr>
                        <a:t>0</a:t>
                      </a:r>
                      <a:endParaRPr lang="sr-Cyrl-R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extLst>
                  <a:ext uri="{0D108BD9-81ED-4DB2-BD59-A6C34878D82A}">
                    <a16:rowId xmlns:a16="http://schemas.microsoft.com/office/drawing/2014/main" val="10001"/>
                  </a:ext>
                </a:extLst>
              </a:tr>
              <a:tr h="267958">
                <a:tc>
                  <a:txBody>
                    <a:bodyPr/>
                    <a:lstStyle/>
                    <a:p>
                      <a:pPr indent="381000" algn="just">
                        <a:spcAft>
                          <a:spcPts val="0"/>
                        </a:spcAft>
                      </a:pPr>
                      <a:r>
                        <a:rPr lang="en-US" sz="2000" dirty="0">
                          <a:effectLst/>
                          <a:latin typeface="Times New Roman" panose="02020603050405020304" pitchFamily="18" charset="0"/>
                          <a:cs typeface="Times New Roman" panose="02020603050405020304" pitchFamily="18" charset="0"/>
                        </a:rPr>
                        <a:t>101 - 1000</a:t>
                      </a:r>
                      <a:endParaRPr lang="sr-Cyrl-R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indent="736600" algn="ctr">
                        <a:spcAft>
                          <a:spcPts val="0"/>
                        </a:spcAft>
                      </a:pPr>
                      <a:r>
                        <a:rPr lang="en-US" sz="2000">
                          <a:effectLst/>
                          <a:latin typeface="Times New Roman" panose="02020603050405020304" pitchFamily="18" charset="0"/>
                          <a:cs typeface="Times New Roman" panose="02020603050405020304" pitchFamily="18" charset="0"/>
                        </a:rPr>
                        <a:t>I</a:t>
                      </a:r>
                      <a:endParaRPr lang="sr-Cyrl-R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extLst>
                  <a:ext uri="{0D108BD9-81ED-4DB2-BD59-A6C34878D82A}">
                    <a16:rowId xmlns:a16="http://schemas.microsoft.com/office/drawing/2014/main" val="10002"/>
                  </a:ext>
                </a:extLst>
              </a:tr>
              <a:tr h="267958">
                <a:tc>
                  <a:txBody>
                    <a:bodyPr/>
                    <a:lstStyle/>
                    <a:p>
                      <a:pPr indent="381000" algn="just">
                        <a:spcAft>
                          <a:spcPts val="0"/>
                        </a:spcAft>
                      </a:pPr>
                      <a:r>
                        <a:rPr lang="en-US" sz="2000">
                          <a:effectLst/>
                          <a:latin typeface="Times New Roman" panose="02020603050405020304" pitchFamily="18" charset="0"/>
                          <a:cs typeface="Times New Roman" panose="02020603050405020304" pitchFamily="18" charset="0"/>
                        </a:rPr>
                        <a:t>1001 - 3000</a:t>
                      </a:r>
                      <a:endParaRPr lang="sr-Cyrl-R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indent="736600" algn="ctr">
                        <a:spcAft>
                          <a:spcPts val="0"/>
                        </a:spcAft>
                      </a:pPr>
                      <a:r>
                        <a:rPr lang="en-US" sz="2000">
                          <a:effectLst/>
                          <a:latin typeface="Times New Roman" panose="02020603050405020304" pitchFamily="18" charset="0"/>
                          <a:cs typeface="Times New Roman" panose="02020603050405020304" pitchFamily="18" charset="0"/>
                        </a:rPr>
                        <a:t>II</a:t>
                      </a:r>
                      <a:endParaRPr lang="sr-Cyrl-R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extLst>
                  <a:ext uri="{0D108BD9-81ED-4DB2-BD59-A6C34878D82A}">
                    <a16:rowId xmlns:a16="http://schemas.microsoft.com/office/drawing/2014/main" val="10003"/>
                  </a:ext>
                </a:extLst>
              </a:tr>
              <a:tr h="267958">
                <a:tc>
                  <a:txBody>
                    <a:bodyPr/>
                    <a:lstStyle/>
                    <a:p>
                      <a:pPr indent="381000" algn="just">
                        <a:spcAft>
                          <a:spcPts val="0"/>
                        </a:spcAft>
                      </a:pPr>
                      <a:r>
                        <a:rPr lang="en-US" sz="2000">
                          <a:effectLst/>
                          <a:latin typeface="Times New Roman" panose="02020603050405020304" pitchFamily="18" charset="0"/>
                          <a:cs typeface="Times New Roman" panose="02020603050405020304" pitchFamily="18" charset="0"/>
                        </a:rPr>
                        <a:t>3001 - 10000</a:t>
                      </a:r>
                      <a:endParaRPr lang="sr-Cyrl-R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indent="736600" algn="ctr">
                        <a:spcAft>
                          <a:spcPts val="0"/>
                        </a:spcAft>
                      </a:pPr>
                      <a:r>
                        <a:rPr lang="en-US" sz="2000">
                          <a:effectLst/>
                          <a:latin typeface="Times New Roman" panose="02020603050405020304" pitchFamily="18" charset="0"/>
                          <a:cs typeface="Times New Roman" panose="02020603050405020304" pitchFamily="18" charset="0"/>
                        </a:rPr>
                        <a:t>III</a:t>
                      </a:r>
                      <a:endParaRPr lang="sr-Cyrl-R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extLst>
                  <a:ext uri="{0D108BD9-81ED-4DB2-BD59-A6C34878D82A}">
                    <a16:rowId xmlns:a16="http://schemas.microsoft.com/office/drawing/2014/main" val="10004"/>
                  </a:ext>
                </a:extLst>
              </a:tr>
              <a:tr h="267958">
                <a:tc>
                  <a:txBody>
                    <a:bodyPr/>
                    <a:lstStyle/>
                    <a:p>
                      <a:pPr indent="381000" algn="just">
                        <a:spcAft>
                          <a:spcPts val="0"/>
                        </a:spcAft>
                      </a:pPr>
                      <a:r>
                        <a:rPr lang="en-US" sz="2000" dirty="0">
                          <a:effectLst/>
                          <a:latin typeface="Times New Roman" panose="02020603050405020304" pitchFamily="18" charset="0"/>
                          <a:cs typeface="Times New Roman" panose="02020603050405020304" pitchFamily="18" charset="0"/>
                        </a:rPr>
                        <a:t>10001 - 20000</a:t>
                      </a:r>
                      <a:endParaRPr lang="sr-Cyrl-R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indent="736600" algn="ctr">
                        <a:spcAft>
                          <a:spcPts val="0"/>
                        </a:spcAft>
                      </a:pPr>
                      <a:r>
                        <a:rPr lang="en-US" sz="2000">
                          <a:effectLst/>
                          <a:latin typeface="Times New Roman" panose="02020603050405020304" pitchFamily="18" charset="0"/>
                          <a:cs typeface="Times New Roman" panose="02020603050405020304" pitchFamily="18" charset="0"/>
                        </a:rPr>
                        <a:t>IV</a:t>
                      </a:r>
                      <a:endParaRPr lang="sr-Cyrl-R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extLst>
                  <a:ext uri="{0D108BD9-81ED-4DB2-BD59-A6C34878D82A}">
                    <a16:rowId xmlns:a16="http://schemas.microsoft.com/office/drawing/2014/main" val="10005"/>
                  </a:ext>
                </a:extLst>
              </a:tr>
              <a:tr h="267958">
                <a:tc>
                  <a:txBody>
                    <a:bodyPr/>
                    <a:lstStyle/>
                    <a:p>
                      <a:pPr indent="381000" algn="just">
                        <a:spcAft>
                          <a:spcPts val="0"/>
                        </a:spcAft>
                      </a:pPr>
                      <a:r>
                        <a:rPr lang="en-US" sz="2000">
                          <a:effectLst/>
                          <a:latin typeface="Times New Roman" panose="02020603050405020304" pitchFamily="18" charset="0"/>
                          <a:cs typeface="Times New Roman" panose="02020603050405020304" pitchFamily="18" charset="0"/>
                        </a:rPr>
                        <a:t>20001 - 40000</a:t>
                      </a:r>
                      <a:endParaRPr lang="sr-Cyrl-R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indent="736600" algn="ctr">
                        <a:spcAft>
                          <a:spcPts val="0"/>
                        </a:spcAft>
                      </a:pPr>
                      <a:r>
                        <a:rPr lang="en-US" sz="2000">
                          <a:effectLst/>
                          <a:latin typeface="Times New Roman" panose="02020603050405020304" pitchFamily="18" charset="0"/>
                          <a:cs typeface="Times New Roman" panose="02020603050405020304" pitchFamily="18" charset="0"/>
                        </a:rPr>
                        <a:t>V</a:t>
                      </a:r>
                      <a:endParaRPr lang="sr-Cyrl-R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extLst>
                  <a:ext uri="{0D108BD9-81ED-4DB2-BD59-A6C34878D82A}">
                    <a16:rowId xmlns:a16="http://schemas.microsoft.com/office/drawing/2014/main" val="10006"/>
                  </a:ext>
                </a:extLst>
              </a:tr>
              <a:tr h="267958">
                <a:tc>
                  <a:txBody>
                    <a:bodyPr/>
                    <a:lstStyle/>
                    <a:p>
                      <a:pPr indent="381000" algn="just">
                        <a:spcAft>
                          <a:spcPts val="0"/>
                        </a:spcAft>
                      </a:pPr>
                      <a:r>
                        <a:rPr lang="en-US" sz="2000">
                          <a:effectLst/>
                          <a:latin typeface="Times New Roman" panose="02020603050405020304" pitchFamily="18" charset="0"/>
                          <a:cs typeface="Times New Roman" panose="02020603050405020304" pitchFamily="18" charset="0"/>
                        </a:rPr>
                        <a:t>40001 - 80000</a:t>
                      </a:r>
                      <a:endParaRPr lang="sr-Cyrl-R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indent="736600" algn="ctr">
                        <a:spcAft>
                          <a:spcPts val="0"/>
                        </a:spcAft>
                      </a:pPr>
                      <a:r>
                        <a:rPr lang="en-US" sz="2000">
                          <a:effectLst/>
                          <a:latin typeface="Times New Roman" panose="02020603050405020304" pitchFamily="18" charset="0"/>
                          <a:cs typeface="Times New Roman" panose="02020603050405020304" pitchFamily="18" charset="0"/>
                        </a:rPr>
                        <a:t>VI</a:t>
                      </a:r>
                      <a:endParaRPr lang="sr-Cyrl-R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extLst>
                  <a:ext uri="{0D108BD9-81ED-4DB2-BD59-A6C34878D82A}">
                    <a16:rowId xmlns:a16="http://schemas.microsoft.com/office/drawing/2014/main" val="10007"/>
                  </a:ext>
                </a:extLst>
              </a:tr>
              <a:tr h="267958">
                <a:tc>
                  <a:txBody>
                    <a:bodyPr/>
                    <a:lstStyle/>
                    <a:p>
                      <a:pPr indent="381000" algn="just">
                        <a:spcAft>
                          <a:spcPts val="0"/>
                        </a:spcAft>
                      </a:pPr>
                      <a:r>
                        <a:rPr lang="en-US" sz="2000" dirty="0">
                          <a:effectLst/>
                          <a:latin typeface="Times New Roman" panose="02020603050405020304" pitchFamily="18" charset="0"/>
                          <a:cs typeface="Times New Roman" panose="02020603050405020304" pitchFamily="18" charset="0"/>
                        </a:rPr>
                        <a:t>80001 - 100000</a:t>
                      </a:r>
                      <a:endParaRPr lang="sr-Cyrl-R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indent="736600" algn="ctr">
                        <a:spcAft>
                          <a:spcPts val="0"/>
                        </a:spcAft>
                      </a:pPr>
                      <a:r>
                        <a:rPr lang="en-US" sz="2000">
                          <a:effectLst/>
                          <a:latin typeface="Times New Roman" panose="02020603050405020304" pitchFamily="18" charset="0"/>
                          <a:cs typeface="Times New Roman" panose="02020603050405020304" pitchFamily="18" charset="0"/>
                        </a:rPr>
                        <a:t>VII</a:t>
                      </a:r>
                      <a:endParaRPr lang="sr-Cyrl-R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extLst>
                  <a:ext uri="{0D108BD9-81ED-4DB2-BD59-A6C34878D82A}">
                    <a16:rowId xmlns:a16="http://schemas.microsoft.com/office/drawing/2014/main" val="10008"/>
                  </a:ext>
                </a:extLst>
              </a:tr>
              <a:tr h="267958">
                <a:tc>
                  <a:txBody>
                    <a:bodyPr/>
                    <a:lstStyle/>
                    <a:p>
                      <a:pPr indent="381000" algn="just">
                        <a:spcAft>
                          <a:spcPts val="0"/>
                        </a:spcAft>
                      </a:pPr>
                      <a:r>
                        <a:rPr lang="en-US" sz="2000">
                          <a:effectLst/>
                          <a:latin typeface="Times New Roman" panose="02020603050405020304" pitchFamily="18" charset="0"/>
                          <a:cs typeface="Times New Roman" panose="02020603050405020304" pitchFamily="18" charset="0"/>
                        </a:rPr>
                        <a:t>100001 - 120000</a:t>
                      </a:r>
                      <a:endParaRPr lang="sr-Cyrl-R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indent="736600" algn="ctr">
                        <a:spcAft>
                          <a:spcPts val="0"/>
                        </a:spcAft>
                      </a:pPr>
                      <a:r>
                        <a:rPr lang="en-US" sz="2000">
                          <a:effectLst/>
                          <a:latin typeface="Times New Roman" panose="02020603050405020304" pitchFamily="18" charset="0"/>
                          <a:cs typeface="Times New Roman" panose="02020603050405020304" pitchFamily="18" charset="0"/>
                        </a:rPr>
                        <a:t>VIII</a:t>
                      </a:r>
                      <a:endParaRPr lang="sr-Cyrl-R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extLst>
                  <a:ext uri="{0D108BD9-81ED-4DB2-BD59-A6C34878D82A}">
                    <a16:rowId xmlns:a16="http://schemas.microsoft.com/office/drawing/2014/main" val="10009"/>
                  </a:ext>
                </a:extLst>
              </a:tr>
              <a:tr h="267958">
                <a:tc>
                  <a:txBody>
                    <a:bodyPr/>
                    <a:lstStyle/>
                    <a:p>
                      <a:pPr indent="381000" algn="just">
                        <a:spcAft>
                          <a:spcPts val="0"/>
                        </a:spcAft>
                      </a:pPr>
                      <a:r>
                        <a:rPr lang="en-US" sz="2000">
                          <a:effectLst/>
                          <a:latin typeface="Times New Roman" panose="02020603050405020304" pitchFamily="18" charset="0"/>
                          <a:cs typeface="Times New Roman" panose="02020603050405020304" pitchFamily="18" charset="0"/>
                        </a:rPr>
                        <a:t>120001 - 150000</a:t>
                      </a:r>
                      <a:endParaRPr lang="sr-Cyrl-R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indent="736600" algn="ctr">
                        <a:spcAft>
                          <a:spcPts val="0"/>
                        </a:spcAft>
                      </a:pPr>
                      <a:r>
                        <a:rPr lang="en-US" sz="2000" dirty="0">
                          <a:effectLst/>
                          <a:latin typeface="Times New Roman" panose="02020603050405020304" pitchFamily="18" charset="0"/>
                          <a:cs typeface="Times New Roman" panose="02020603050405020304" pitchFamily="18" charset="0"/>
                        </a:rPr>
                        <a:t>IX</a:t>
                      </a:r>
                      <a:endParaRPr lang="sr-Cyrl-R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extLst>
                  <a:ext uri="{0D108BD9-81ED-4DB2-BD59-A6C34878D82A}">
                    <a16:rowId xmlns:a16="http://schemas.microsoft.com/office/drawing/2014/main" val="10010"/>
                  </a:ext>
                </a:extLst>
              </a:tr>
              <a:tr h="267958">
                <a:tc>
                  <a:txBody>
                    <a:bodyPr/>
                    <a:lstStyle/>
                    <a:p>
                      <a:pPr indent="381000" algn="just">
                        <a:spcAft>
                          <a:spcPts val="0"/>
                        </a:spcAft>
                      </a:pPr>
                      <a:r>
                        <a:rPr lang="en-US" sz="2000" dirty="0">
                          <a:effectLst/>
                          <a:latin typeface="Times New Roman" panose="02020603050405020304" pitchFamily="18" charset="0"/>
                          <a:cs typeface="Times New Roman" panose="02020603050405020304" pitchFamily="18" charset="0"/>
                        </a:rPr>
                        <a:t>&gt; 150000</a:t>
                      </a:r>
                      <a:endParaRPr lang="sr-Cyrl-R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indent="736600" algn="ctr">
                        <a:spcAft>
                          <a:spcPts val="0"/>
                        </a:spcAft>
                      </a:pPr>
                      <a:r>
                        <a:rPr lang="en-US" sz="2000" dirty="0">
                          <a:effectLst/>
                          <a:latin typeface="Times New Roman" panose="02020603050405020304" pitchFamily="18" charset="0"/>
                          <a:cs typeface="Times New Roman" panose="02020603050405020304" pitchFamily="18" charset="0"/>
                        </a:rPr>
                        <a:t>X</a:t>
                      </a:r>
                      <a:endParaRPr lang="sr-Cyrl-R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extLst>
                  <a:ext uri="{0D108BD9-81ED-4DB2-BD59-A6C34878D82A}">
                    <a16:rowId xmlns:a16="http://schemas.microsoft.com/office/drawing/2014/main" val="10011"/>
                  </a:ext>
                </a:extLst>
              </a:tr>
            </a:tbl>
          </a:graphicData>
        </a:graphic>
      </p:graphicFrame>
      <p:sp>
        <p:nvSpPr>
          <p:cNvPr id="5" name="Rectangle 4"/>
          <p:cNvSpPr/>
          <p:nvPr/>
        </p:nvSpPr>
        <p:spPr>
          <a:xfrm>
            <a:off x="215704" y="5555791"/>
            <a:ext cx="11371385" cy="1077218"/>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Na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osnovu</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ovih</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parametara</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moguće</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je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izvršiti</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klasifikaciju</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koncetrovanih</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izvora</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zagađivanja</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prema</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stepenu</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štetnog</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dejstva</a:t>
            </a:r>
            <a:r>
              <a:rPr kumimoji="0" lang="sr-Latn-R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sr-Cyrl-R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6" name="Slide Number Placeholder 5">
            <a:extLst>
              <a:ext uri="{FF2B5EF4-FFF2-40B4-BE49-F238E27FC236}">
                <a16:creationId xmlns:a16="http://schemas.microsoft.com/office/drawing/2014/main" id="{F288D478-6BDB-4551-85AB-D06E1BB64480}"/>
              </a:ext>
            </a:extLst>
          </p:cNvPr>
          <p:cNvSpPr>
            <a:spLocks noGrp="1"/>
          </p:cNvSpPr>
          <p:nvPr>
            <p:ph type="sldNum" sz="quarter" idx="12"/>
          </p:nvPr>
        </p:nvSpPr>
        <p:spPr/>
        <p:txBody>
          <a:bodyPr/>
          <a:lstStyle/>
          <a:p>
            <a:fld id="{B18F4A6C-391C-478C-9A60-4B3F66AA9F8F}" type="slidenum">
              <a:rPr lang="sr-Cyrl-RS" smtClean="0"/>
              <a:t>18</a:t>
            </a:fld>
            <a:endParaRPr lang="sr-Cyrl-RS"/>
          </a:p>
        </p:txBody>
      </p:sp>
    </p:spTree>
    <p:extLst>
      <p:ext uri="{BB962C8B-B14F-4D97-AF65-F5344CB8AC3E}">
        <p14:creationId xmlns:p14="http://schemas.microsoft.com/office/powerpoint/2010/main" val="2550700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59" y="562707"/>
            <a:ext cx="11605847" cy="5809957"/>
          </a:xfrm>
        </p:spPr>
        <p:txBody>
          <a:bodyPr>
            <a:normAutofit lnSpcReduction="10000"/>
          </a:bodyPr>
          <a:lstStyle/>
          <a:p>
            <a:pPr algn="just">
              <a:lnSpc>
                <a:spcPct val="100000"/>
              </a:lnSpc>
              <a:spcAft>
                <a:spcPts val="2400"/>
              </a:spcAft>
            </a:pPr>
            <a:r>
              <a:rPr lang="en-US" sz="3200" dirty="0">
                <a:solidFill>
                  <a:srgbClr val="002060"/>
                </a:solidFill>
                <a:latin typeface="Times New Roman" panose="02020603050405020304" pitchFamily="18" charset="0"/>
                <a:cs typeface="Times New Roman" panose="02020603050405020304" pitchFamily="18" charset="0"/>
              </a:rPr>
              <a:t>Ova </a:t>
            </a:r>
            <a:r>
              <a:rPr lang="en-US" sz="3200" dirty="0" err="1">
                <a:solidFill>
                  <a:srgbClr val="002060"/>
                </a:solidFill>
                <a:latin typeface="Times New Roman" panose="02020603050405020304" pitchFamily="18" charset="0"/>
                <a:cs typeface="Times New Roman" panose="02020603050405020304" pitchFamily="18" charset="0"/>
              </a:rPr>
              <a:t>klasifikacija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odnosi</a:t>
            </a:r>
            <a:r>
              <a:rPr lang="en-US" sz="3200" dirty="0">
                <a:solidFill>
                  <a:srgbClr val="002060"/>
                </a:solidFill>
                <a:latin typeface="Times New Roman" panose="02020603050405020304" pitchFamily="18" charset="0"/>
                <a:cs typeface="Times New Roman" panose="02020603050405020304" pitchFamily="18" charset="0"/>
              </a:rPr>
              <a:t> se </a:t>
            </a:r>
            <a:r>
              <a:rPr lang="en-US" sz="3200" dirty="0" err="1">
                <a:solidFill>
                  <a:srgbClr val="002060"/>
                </a:solidFill>
                <a:latin typeface="Times New Roman" panose="02020603050405020304" pitchFamily="18" charset="0"/>
                <a:cs typeface="Times New Roman" panose="02020603050405020304" pitchFamily="18" charset="0"/>
              </a:rPr>
              <a:t>isključivo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opterećenje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koje</a:t>
            </a:r>
            <a:r>
              <a:rPr lang="en-US" sz="3200" dirty="0">
                <a:solidFill>
                  <a:srgbClr val="002060"/>
                </a:solidFill>
                <a:latin typeface="Times New Roman" panose="02020603050405020304" pitchFamily="18" charset="0"/>
                <a:cs typeface="Times New Roman" panose="02020603050405020304" pitchFamily="18" charset="0"/>
              </a:rPr>
              <a:t> se </a:t>
            </a:r>
            <a:r>
              <a:rPr lang="en-US" sz="3200" dirty="0" err="1">
                <a:solidFill>
                  <a:srgbClr val="002060"/>
                </a:solidFill>
                <a:latin typeface="Times New Roman" panose="02020603050405020304" pitchFamily="18" charset="0"/>
                <a:cs typeface="Times New Roman" panose="02020603050405020304" pitchFamily="18" charset="0"/>
              </a:rPr>
              <a:t>upušta</a:t>
            </a:r>
            <a:r>
              <a:rPr lang="en-US" sz="3200" dirty="0">
                <a:solidFill>
                  <a:srgbClr val="002060"/>
                </a:solidFill>
                <a:latin typeface="Times New Roman" panose="02020603050405020304" pitchFamily="18" charset="0"/>
                <a:cs typeface="Times New Roman" panose="02020603050405020304" pitchFamily="18" charset="0"/>
              </a:rPr>
              <a:t> u </a:t>
            </a:r>
            <a:r>
              <a:rPr lang="en-US" sz="3200" dirty="0" err="1">
                <a:solidFill>
                  <a:srgbClr val="002060"/>
                </a:solidFill>
                <a:latin typeface="Times New Roman" panose="02020603050405020304" pitchFamily="18" charset="0"/>
                <a:cs typeface="Times New Roman" panose="02020603050405020304" pitchFamily="18" charset="0"/>
              </a:rPr>
              <a:t>vodoprijemnik</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ili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kanalizacioni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sistem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i</a:t>
            </a:r>
            <a:r>
              <a:rPr lang="en-US" sz="3200" dirty="0">
                <a:solidFill>
                  <a:srgbClr val="002060"/>
                </a:solidFill>
                <a:latin typeface="Times New Roman" panose="02020603050405020304" pitchFamily="18" charset="0"/>
                <a:cs typeface="Times New Roman" panose="02020603050405020304" pitchFamily="18" charset="0"/>
              </a:rPr>
              <a:t> ne </a:t>
            </a:r>
            <a:r>
              <a:rPr lang="en-US" sz="3200" dirty="0" err="1">
                <a:solidFill>
                  <a:srgbClr val="002060"/>
                </a:solidFill>
                <a:latin typeface="Times New Roman" panose="02020603050405020304" pitchFamily="18" charset="0"/>
                <a:cs typeface="Times New Roman" panose="02020603050405020304" pitchFamily="18" charset="0"/>
              </a:rPr>
              <a:t>zavisi</a:t>
            </a:r>
            <a:r>
              <a:rPr lang="en-US" sz="3200" dirty="0">
                <a:solidFill>
                  <a:srgbClr val="002060"/>
                </a:solidFill>
                <a:latin typeface="Times New Roman" panose="02020603050405020304" pitchFamily="18" charset="0"/>
                <a:cs typeface="Times New Roman" panose="02020603050405020304" pitchFamily="18" charset="0"/>
              </a:rPr>
              <a:t> od </a:t>
            </a:r>
            <a:r>
              <a:rPr lang="en-US" sz="3200" dirty="0" err="1">
                <a:solidFill>
                  <a:srgbClr val="002060"/>
                </a:solidFill>
                <a:latin typeface="Times New Roman" panose="02020603050405020304" pitchFamily="18" charset="0"/>
                <a:cs typeface="Times New Roman" panose="02020603050405020304" pitchFamily="18" charset="0"/>
              </a:rPr>
              <a:t>veličine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vodoprijemnika</a:t>
            </a:r>
            <a:r>
              <a:rPr lang="en-US" sz="3200" dirty="0">
                <a:solidFill>
                  <a:srgbClr val="002060"/>
                </a:solidFill>
                <a:latin typeface="Times New Roman" panose="02020603050405020304" pitchFamily="18" charset="0"/>
                <a:cs typeface="Times New Roman" panose="02020603050405020304" pitchFamily="18" charset="0"/>
              </a:rPr>
              <a:t> u koji se </a:t>
            </a:r>
            <a:r>
              <a:rPr lang="en-US" sz="3200" dirty="0" err="1">
                <a:solidFill>
                  <a:srgbClr val="002060"/>
                </a:solidFill>
                <a:latin typeface="Times New Roman" panose="02020603050405020304" pitchFamily="18" charset="0"/>
                <a:cs typeface="Times New Roman" panose="02020603050405020304" pitchFamily="18" charset="0"/>
              </a:rPr>
              <a:t>uliva</a:t>
            </a:r>
            <a:r>
              <a:rPr lang="en-US" sz="3200" dirty="0">
                <a:solidFill>
                  <a:srgbClr val="002060"/>
                </a:solidFill>
                <a:latin typeface="Times New Roman" panose="02020603050405020304" pitchFamily="18" charset="0"/>
                <a:cs typeface="Times New Roman" panose="02020603050405020304" pitchFamily="18" charset="0"/>
              </a:rPr>
              <a:t>.</a:t>
            </a:r>
            <a:endParaRPr lang="sr-Latn-RS" sz="3200" dirty="0">
              <a:solidFill>
                <a:srgbClr val="002060"/>
              </a:solidFill>
              <a:latin typeface="Times New Roman" panose="02020603050405020304" pitchFamily="18" charset="0"/>
              <a:cs typeface="Times New Roman" panose="02020603050405020304" pitchFamily="18" charset="0"/>
            </a:endParaRPr>
          </a:p>
          <a:p>
            <a:pPr algn="just">
              <a:lnSpc>
                <a:spcPct val="100000"/>
              </a:lnSpc>
              <a:spcAft>
                <a:spcPts val="2400"/>
              </a:spcAft>
            </a:pPr>
            <a:r>
              <a:rPr lang="en-US" sz="3200" dirty="0" err="1">
                <a:solidFill>
                  <a:srgbClr val="002060"/>
                </a:solidFill>
                <a:latin typeface="Times New Roman" panose="02020603050405020304" pitchFamily="18" charset="0"/>
                <a:cs typeface="Times New Roman" panose="02020603050405020304" pitchFamily="18" charset="0"/>
              </a:rPr>
              <a:t>Ako</a:t>
            </a:r>
            <a:r>
              <a:rPr lang="en-US" sz="3200" dirty="0">
                <a:solidFill>
                  <a:srgbClr val="002060"/>
                </a:solidFill>
                <a:latin typeface="Times New Roman" panose="02020603050405020304" pitchFamily="18" charset="0"/>
                <a:cs typeface="Times New Roman" panose="02020603050405020304" pitchFamily="18" charset="0"/>
              </a:rPr>
              <a:t> se </a:t>
            </a:r>
            <a:r>
              <a:rPr lang="en-US" sz="3200" dirty="0" err="1">
                <a:solidFill>
                  <a:srgbClr val="002060"/>
                </a:solidFill>
                <a:latin typeface="Times New Roman" panose="02020603050405020304" pitchFamily="18" charset="0"/>
                <a:cs typeface="Times New Roman" panose="02020603050405020304" pitchFamily="18" charset="0"/>
              </a:rPr>
              <a:t>radi</a:t>
            </a:r>
            <a:r>
              <a:rPr lang="en-US" sz="3200" dirty="0">
                <a:solidFill>
                  <a:srgbClr val="002060"/>
                </a:solidFill>
                <a:latin typeface="Times New Roman" panose="02020603050405020304" pitchFamily="18" charset="0"/>
                <a:cs typeface="Times New Roman" panose="02020603050405020304" pitchFamily="18" charset="0"/>
              </a:rPr>
              <a:t> o </a:t>
            </a:r>
            <a:r>
              <a:rPr lang="en-US" sz="3200" dirty="0" err="1">
                <a:solidFill>
                  <a:srgbClr val="002060"/>
                </a:solidFill>
                <a:latin typeface="Times New Roman" panose="02020603050405020304" pitchFamily="18" charset="0"/>
                <a:cs typeface="Times New Roman" panose="02020603050405020304" pitchFamily="18" charset="0"/>
              </a:rPr>
              <a:t>industriji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otpadnim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vodama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tada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prečišćavanje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toksikanata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treba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izvršiti</a:t>
            </a:r>
            <a:r>
              <a:rPr lang="en-US" sz="3200" dirty="0">
                <a:solidFill>
                  <a:srgbClr val="002060"/>
                </a:solidFill>
                <a:latin typeface="Times New Roman" panose="02020603050405020304" pitchFamily="18" charset="0"/>
                <a:cs typeface="Times New Roman" panose="02020603050405020304" pitchFamily="18" charset="0"/>
              </a:rPr>
              <a:t> u </a:t>
            </a:r>
            <a:r>
              <a:rPr lang="en-US" sz="3200" dirty="0" err="1">
                <a:solidFill>
                  <a:srgbClr val="002060"/>
                </a:solidFill>
                <a:latin typeface="Times New Roman" panose="02020603050405020304" pitchFamily="18" charset="0"/>
                <a:cs typeface="Times New Roman" panose="02020603050405020304" pitchFamily="18" charset="0"/>
              </a:rPr>
              <a:t>predtretmanu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tj</a:t>
            </a:r>
            <a:r>
              <a:rPr lang="en-US" sz="3200" dirty="0">
                <a:solidFill>
                  <a:srgbClr val="002060"/>
                </a:solidFill>
                <a:latin typeface="Times New Roman" panose="02020603050405020304" pitchFamily="18" charset="0"/>
                <a:cs typeface="Times New Roman" panose="02020603050405020304" pitchFamily="18" charset="0"/>
              </a:rPr>
              <a:t>. pre </a:t>
            </a:r>
            <a:r>
              <a:rPr lang="en-US" sz="3200" dirty="0" err="1">
                <a:solidFill>
                  <a:srgbClr val="002060"/>
                </a:solidFill>
                <a:latin typeface="Times New Roman" panose="02020603050405020304" pitchFamily="18" charset="0"/>
                <a:cs typeface="Times New Roman" panose="02020603050405020304" pitchFamily="18" charset="0"/>
              </a:rPr>
              <a:t>upuštanja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industrijskih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otpadnih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voda</a:t>
            </a:r>
            <a:r>
              <a:rPr lang="en-US" sz="3200" dirty="0">
                <a:solidFill>
                  <a:srgbClr val="002060"/>
                </a:solidFill>
                <a:latin typeface="Times New Roman" panose="02020603050405020304" pitchFamily="18" charset="0"/>
                <a:cs typeface="Times New Roman" panose="02020603050405020304" pitchFamily="18" charset="0"/>
              </a:rPr>
              <a:t> u </a:t>
            </a:r>
            <a:r>
              <a:rPr lang="en-US" sz="3200" dirty="0" err="1">
                <a:solidFill>
                  <a:srgbClr val="002060"/>
                </a:solidFill>
                <a:latin typeface="Times New Roman" panose="02020603050405020304" pitchFamily="18" charset="0"/>
                <a:cs typeface="Times New Roman" panose="02020603050405020304" pitchFamily="18" charset="0"/>
              </a:rPr>
              <a:t>komunalnu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kanalizacionu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mrežu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pomoću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koje</a:t>
            </a:r>
            <a:r>
              <a:rPr lang="en-US" sz="3200" dirty="0">
                <a:solidFill>
                  <a:srgbClr val="002060"/>
                </a:solidFill>
                <a:latin typeface="Times New Roman" panose="02020603050405020304" pitchFamily="18" charset="0"/>
                <a:cs typeface="Times New Roman" panose="02020603050405020304" pitchFamily="18" charset="0"/>
              </a:rPr>
              <a:t> se </a:t>
            </a:r>
            <a:r>
              <a:rPr lang="en-US" sz="3200" dirty="0" err="1">
                <a:solidFill>
                  <a:srgbClr val="002060"/>
                </a:solidFill>
                <a:latin typeface="Times New Roman" panose="02020603050405020304" pitchFamily="18" charset="0"/>
                <a:cs typeface="Times New Roman" panose="02020603050405020304" pitchFamily="18" charset="0"/>
              </a:rPr>
              <a:t>zagađene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vode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odvode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stanicu</a:t>
            </a:r>
            <a:r>
              <a:rPr lang="en-US" sz="3200" dirty="0">
                <a:solidFill>
                  <a:srgbClr val="002060"/>
                </a:solidFill>
                <a:latin typeface="Times New Roman" panose="02020603050405020304" pitchFamily="18" charset="0"/>
                <a:cs typeface="Times New Roman" panose="02020603050405020304" pitchFamily="18" charset="0"/>
              </a:rPr>
              <a:t> za </a:t>
            </a:r>
            <a:r>
              <a:rPr lang="en-US" sz="3200" dirty="0" err="1">
                <a:solidFill>
                  <a:srgbClr val="002060"/>
                </a:solidFill>
                <a:latin typeface="Times New Roman" panose="02020603050405020304" pitchFamily="18" charset="0"/>
                <a:cs typeface="Times New Roman" panose="02020603050405020304" pitchFamily="18" charset="0"/>
              </a:rPr>
              <a:t>prečišcavanje</a:t>
            </a:r>
            <a:r>
              <a:rPr lang="en-US" sz="3200" dirty="0">
                <a:solidFill>
                  <a:srgbClr val="002060"/>
                </a:solidFill>
                <a:latin typeface="Times New Roman" panose="02020603050405020304" pitchFamily="18" charset="0"/>
                <a:cs typeface="Times New Roman" panose="02020603050405020304" pitchFamily="18" charset="0"/>
              </a:rPr>
              <a:t>. U </a:t>
            </a:r>
            <a:r>
              <a:rPr lang="en-US" sz="3200" dirty="0" err="1">
                <a:solidFill>
                  <a:srgbClr val="002060"/>
                </a:solidFill>
                <a:latin typeface="Times New Roman" panose="02020603050405020304" pitchFamily="18" charset="0"/>
                <a:cs typeface="Times New Roman" panose="02020603050405020304" pitchFamily="18" charset="0"/>
              </a:rPr>
              <a:t>suprotnom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toksične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materije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će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iz</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industrijskih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otpadnih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voda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uništiti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mikrofloru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objektima</a:t>
            </a:r>
            <a:r>
              <a:rPr lang="en-US" sz="3200" dirty="0">
                <a:solidFill>
                  <a:srgbClr val="002060"/>
                </a:solidFill>
                <a:latin typeface="Times New Roman" panose="02020603050405020304" pitchFamily="18" charset="0"/>
                <a:cs typeface="Times New Roman" panose="02020603050405020304" pitchFamily="18" charset="0"/>
              </a:rPr>
              <a:t> za </a:t>
            </a:r>
            <a:r>
              <a:rPr lang="en-US" sz="3200" dirty="0" err="1">
                <a:solidFill>
                  <a:srgbClr val="002060"/>
                </a:solidFill>
                <a:latin typeface="Times New Roman" panose="02020603050405020304" pitchFamily="18" charset="0"/>
                <a:cs typeface="Times New Roman" panose="02020603050405020304" pitchFamily="18" charset="0"/>
              </a:rPr>
              <a:t>biološko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prečišćavanje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prouzrokovati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velike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štete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dodatne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troškove</a:t>
            </a:r>
            <a:r>
              <a:rPr lang="en-US" sz="3200" dirty="0">
                <a:solidFill>
                  <a:srgbClr val="002060"/>
                </a:solidFill>
                <a:latin typeface="Times New Roman" panose="02020603050405020304" pitchFamily="18" charset="0"/>
                <a:cs typeface="Times New Roman" panose="02020603050405020304" pitchFamily="18" charset="0"/>
              </a:rPr>
              <a:t> za </a:t>
            </a:r>
            <a:r>
              <a:rPr lang="en-US" sz="3200" dirty="0" err="1">
                <a:solidFill>
                  <a:srgbClr val="002060"/>
                </a:solidFill>
                <a:latin typeface="Times New Roman" panose="02020603050405020304" pitchFamily="18" charset="0"/>
                <a:cs typeface="Times New Roman" panose="02020603050405020304" pitchFamily="18" charset="0"/>
              </a:rPr>
              <a:t>ponovno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dovođenje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instalacije</a:t>
            </a:r>
            <a:r>
              <a:rPr lang="en-US" sz="3200" dirty="0">
                <a:solidFill>
                  <a:srgbClr val="002060"/>
                </a:solidFill>
                <a:latin typeface="Times New Roman" panose="02020603050405020304" pitchFamily="18" charset="0"/>
                <a:cs typeface="Times New Roman" panose="02020603050405020304" pitchFamily="18" charset="0"/>
              </a:rPr>
              <a:t> za </a:t>
            </a:r>
            <a:r>
              <a:rPr lang="en-US" sz="3200" dirty="0" err="1">
                <a:solidFill>
                  <a:srgbClr val="002060"/>
                </a:solidFill>
                <a:latin typeface="Times New Roman" panose="02020603050405020304" pitchFamily="18" charset="0"/>
                <a:cs typeface="Times New Roman" panose="02020603050405020304" pitchFamily="18" charset="0"/>
              </a:rPr>
              <a:t>biološko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prečišćavanje</a:t>
            </a:r>
            <a:r>
              <a:rPr lang="en-US" sz="3200" dirty="0">
                <a:solidFill>
                  <a:srgbClr val="002060"/>
                </a:solidFill>
                <a:latin typeface="Times New Roman" panose="02020603050405020304" pitchFamily="18" charset="0"/>
                <a:cs typeface="Times New Roman" panose="02020603050405020304" pitchFamily="18" charset="0"/>
              </a:rPr>
              <a:t> u </a:t>
            </a:r>
            <a:r>
              <a:rPr lang="en-US" sz="3200" dirty="0" err="1">
                <a:solidFill>
                  <a:srgbClr val="002060"/>
                </a:solidFill>
                <a:latin typeface="Times New Roman" panose="02020603050405020304" pitchFamily="18" charset="0"/>
                <a:cs typeface="Times New Roman" panose="02020603050405020304" pitchFamily="18" charset="0"/>
              </a:rPr>
              <a:t>normalno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stanje</a:t>
            </a:r>
            <a:r>
              <a:rPr lang="en-US" sz="3200" dirty="0">
                <a:solidFill>
                  <a:srgbClr val="002060"/>
                </a:solidFill>
                <a:latin typeface="Times New Roman" panose="02020603050405020304" pitchFamily="18" charset="0"/>
                <a:cs typeface="Times New Roman" panose="02020603050405020304" pitchFamily="18" charset="0"/>
              </a:rPr>
              <a:t>.</a:t>
            </a:r>
            <a:endParaRPr lang="sr-Cyrl-RS" sz="3200"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25D7446-ABF2-4919-ACD8-0572DFC76F82}"/>
              </a:ext>
            </a:extLst>
          </p:cNvPr>
          <p:cNvSpPr>
            <a:spLocks noGrp="1"/>
          </p:cNvSpPr>
          <p:nvPr>
            <p:ph type="sldNum" sz="quarter" idx="12"/>
          </p:nvPr>
        </p:nvSpPr>
        <p:spPr/>
        <p:txBody>
          <a:bodyPr/>
          <a:lstStyle/>
          <a:p>
            <a:fld id="{B18F4A6C-391C-478C-9A60-4B3F66AA9F8F}" type="slidenum">
              <a:rPr lang="sr-Cyrl-RS" smtClean="0"/>
              <a:t>19</a:t>
            </a:fld>
            <a:endParaRPr lang="sr-Cyrl-RS"/>
          </a:p>
        </p:txBody>
      </p:sp>
    </p:spTree>
    <p:extLst>
      <p:ext uri="{BB962C8B-B14F-4D97-AF65-F5344CB8AC3E}">
        <p14:creationId xmlns:p14="http://schemas.microsoft.com/office/powerpoint/2010/main" val="531131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84CA2E5-9421-4FA2-9A31-5792DA651685}"/>
              </a:ext>
            </a:extLst>
          </p:cNvPr>
          <p:cNvSpPr txBox="1">
            <a:spLocks/>
          </p:cNvSpPr>
          <p:nvPr/>
        </p:nvSpPr>
        <p:spPr>
          <a:xfrm>
            <a:off x="173501" y="175098"/>
            <a:ext cx="11844997" cy="12942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r-Latn-RS"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EKONOMIKA ZAŠTITE VODA</a:t>
            </a:r>
            <a:endParaRPr lang="sr-Cyrl-RS"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1606965-089E-4E86-B983-AB5113550CB2}"/>
              </a:ext>
            </a:extLst>
          </p:cNvPr>
          <p:cNvSpPr txBox="1"/>
          <p:nvPr/>
        </p:nvSpPr>
        <p:spPr>
          <a:xfrm>
            <a:off x="750423" y="1857374"/>
            <a:ext cx="11268075" cy="439158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r-Latn-RS" sz="4800" b="0" i="0" u="none" strike="noStrike" kern="1200" cap="none" spc="0" normalizeH="0" baseline="0" noProof="0" dirty="0">
                <a:ln>
                  <a:noFill/>
                </a:ln>
                <a:solidFill>
                  <a:srgbClr val="1E3A6D"/>
                </a:solidFill>
                <a:effectLst/>
                <a:uLnTx/>
                <a:uFillTx/>
                <a:latin typeface="Times New Roman" panose="02020603050405020304" pitchFamily="18" charset="0"/>
                <a:ea typeface="+mn-ea"/>
                <a:cs typeface="Times New Roman" panose="02020603050405020304" pitchFamily="18" charset="0"/>
              </a:rPr>
              <a:t>Ekonomski aspekti zaštite voda</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r-Latn-RS" sz="4800" b="0" i="0" u="none" strike="noStrike" kern="1200" cap="none" spc="0" normalizeH="0" baseline="0" noProof="0" dirty="0">
                <a:ln>
                  <a:noFill/>
                </a:ln>
                <a:solidFill>
                  <a:srgbClr val="1E3A6D"/>
                </a:solidFill>
                <a:effectLst/>
                <a:uLnTx/>
                <a:uFillTx/>
                <a:latin typeface="Times New Roman" panose="02020603050405020304" pitchFamily="18" charset="0"/>
                <a:ea typeface="+mn-ea"/>
                <a:cs typeface="Times New Roman" panose="02020603050405020304" pitchFamily="18" charset="0"/>
              </a:rPr>
              <a:t>Modeli i metodologija utvrđivanja efekata</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r-Latn-RS" sz="4800" b="0" i="0" u="none" strike="noStrike" kern="1200" cap="none" spc="0" normalizeH="0" baseline="0" noProof="0" dirty="0">
                <a:ln>
                  <a:noFill/>
                </a:ln>
                <a:solidFill>
                  <a:srgbClr val="1E3A6D"/>
                </a:solidFill>
                <a:effectLst/>
                <a:uLnTx/>
                <a:uFillTx/>
                <a:latin typeface="Times New Roman" panose="02020603050405020304" pitchFamily="18" charset="0"/>
                <a:ea typeface="+mn-ea"/>
                <a:cs typeface="Times New Roman" panose="02020603050405020304" pitchFamily="18" charset="0"/>
              </a:rPr>
              <a:t>Parametri koji utiču na visinu troškova prečišćavanja vode</a:t>
            </a:r>
            <a:endParaRPr kumimoji="0" lang="en-US" sz="4800" b="0" i="0" u="none" strike="noStrike" kern="1200" cap="none" spc="0" normalizeH="0" baseline="0" noProof="0" dirty="0">
              <a:ln>
                <a:noFill/>
              </a:ln>
              <a:solidFill>
                <a:srgbClr val="1E3A6D"/>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4F832511-E007-4CAF-AA39-C759A12D80DF}"/>
              </a:ext>
            </a:extLst>
          </p:cNvPr>
          <p:cNvSpPr>
            <a:spLocks noGrp="1"/>
          </p:cNvSpPr>
          <p:nvPr>
            <p:ph type="sldNum" sz="quarter" idx="12"/>
          </p:nvPr>
        </p:nvSpPr>
        <p:spPr/>
        <p:txBody>
          <a:bodyPr/>
          <a:lstStyle/>
          <a:p>
            <a:fld id="{B18F4A6C-391C-478C-9A60-4B3F66AA9F8F}" type="slidenum">
              <a:rPr lang="sr-Cyrl-RS" smtClean="0"/>
              <a:t>2</a:t>
            </a:fld>
            <a:endParaRPr lang="sr-Cyrl-RS"/>
          </a:p>
        </p:txBody>
      </p:sp>
    </p:spTree>
    <p:extLst>
      <p:ext uri="{BB962C8B-B14F-4D97-AF65-F5344CB8AC3E}">
        <p14:creationId xmlns:p14="http://schemas.microsoft.com/office/powerpoint/2010/main" val="4288096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D950F-2C62-433A-8998-2DD9C8A20450}"/>
              </a:ext>
            </a:extLst>
          </p:cNvPr>
          <p:cNvSpPr>
            <a:spLocks noGrp="1"/>
          </p:cNvSpPr>
          <p:nvPr>
            <p:ph type="ctrTitle"/>
          </p:nvPr>
        </p:nvSpPr>
        <p:spPr>
          <a:xfrm>
            <a:off x="2403376" y="478215"/>
            <a:ext cx="7670308" cy="1602406"/>
          </a:xfrm>
        </p:spPr>
        <p:txBody>
          <a:bodyPr>
            <a:noAutofit/>
          </a:bodyPr>
          <a:lstStyle/>
          <a:p>
            <a:pPr algn="ctr"/>
            <a:r>
              <a:rPr lang="sr-Latn-RS" sz="3600" dirty="0">
                <a:solidFill>
                  <a:srgbClr val="4A765E"/>
                </a:solidFill>
                <a:latin typeface="Times New Roman" panose="02020603050405020304" pitchFamily="18" charset="0"/>
                <a:cs typeface="Times New Roman" panose="02020603050405020304" pitchFamily="18" charset="0"/>
              </a:rPr>
              <a:t>POLJOPRIVREDNI FAKULTET</a:t>
            </a:r>
            <a:br>
              <a:rPr lang="sr-Latn-RS" sz="3600" dirty="0">
                <a:solidFill>
                  <a:srgbClr val="4A765E"/>
                </a:solidFill>
                <a:latin typeface="Times New Roman" panose="02020603050405020304" pitchFamily="18" charset="0"/>
                <a:cs typeface="Times New Roman" panose="02020603050405020304" pitchFamily="18" charset="0"/>
              </a:rPr>
            </a:br>
            <a:r>
              <a:rPr lang="sr-Latn-RS" sz="2800" dirty="0">
                <a:solidFill>
                  <a:srgbClr val="4A765E"/>
                </a:solidFill>
                <a:latin typeface="Times New Roman" panose="02020603050405020304" pitchFamily="18" charset="0"/>
                <a:cs typeface="Times New Roman" panose="02020603050405020304" pitchFamily="18" charset="0"/>
              </a:rPr>
              <a:t>Departman za ekonomiku poljoprivrede i sociologiju sela</a:t>
            </a:r>
          </a:p>
        </p:txBody>
      </p:sp>
      <p:sp>
        <p:nvSpPr>
          <p:cNvPr id="3" name="Subtitle 2">
            <a:extLst>
              <a:ext uri="{FF2B5EF4-FFF2-40B4-BE49-F238E27FC236}">
                <a16:creationId xmlns:a16="http://schemas.microsoft.com/office/drawing/2014/main" id="{F67EEB8C-964B-427D-95AF-AA56CC483B0B}"/>
              </a:ext>
            </a:extLst>
          </p:cNvPr>
          <p:cNvSpPr>
            <a:spLocks noGrp="1"/>
          </p:cNvSpPr>
          <p:nvPr>
            <p:ph type="subTitle" idx="1"/>
          </p:nvPr>
        </p:nvSpPr>
        <p:spPr>
          <a:xfrm>
            <a:off x="2026023" y="2939981"/>
            <a:ext cx="8139953" cy="1126283"/>
          </a:xfrm>
        </p:spPr>
        <p:txBody>
          <a:bodyPr>
            <a:normAutofit/>
          </a:bodyPr>
          <a:lstStyle/>
          <a:p>
            <a:r>
              <a:rPr lang="sr-Latn-RS" sz="2400" dirty="0">
                <a:solidFill>
                  <a:srgbClr val="4A765E"/>
                </a:solidFill>
                <a:latin typeface="Times New Roman" panose="02020603050405020304" pitchFamily="18" charset="0"/>
                <a:cs typeface="Times New Roman" panose="02020603050405020304" pitchFamily="18" charset="0"/>
              </a:rPr>
              <a:t>Predavanja iz Ekonomike vodoprivrede</a:t>
            </a:r>
          </a:p>
        </p:txBody>
      </p:sp>
      <p:pic>
        <p:nvPicPr>
          <p:cNvPr id="5" name="Picture 4">
            <a:extLst>
              <a:ext uri="{FF2B5EF4-FFF2-40B4-BE49-F238E27FC236}">
                <a16:creationId xmlns:a16="http://schemas.microsoft.com/office/drawing/2014/main" id="{89B20062-4331-464C-9D4E-A054F10377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1982" b="18243"/>
          <a:stretch/>
        </p:blipFill>
        <p:spPr>
          <a:xfrm>
            <a:off x="525263" y="611510"/>
            <a:ext cx="1975282" cy="1377087"/>
          </a:xfrm>
          <a:prstGeom prst="rect">
            <a:avLst/>
          </a:prstGeom>
          <a:ln>
            <a:noFill/>
          </a:ln>
          <a:effectLst>
            <a:softEdge rad="112500"/>
          </a:effectLst>
        </p:spPr>
      </p:pic>
      <p:pic>
        <p:nvPicPr>
          <p:cNvPr id="7" name="Picture 6">
            <a:extLst>
              <a:ext uri="{FF2B5EF4-FFF2-40B4-BE49-F238E27FC236}">
                <a16:creationId xmlns:a16="http://schemas.microsoft.com/office/drawing/2014/main" id="{492FD5C5-8C34-455E-8FDA-C19E37200E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61" t="10096" r="10604" b="10292"/>
          <a:stretch/>
        </p:blipFill>
        <p:spPr>
          <a:xfrm>
            <a:off x="9984908" y="633025"/>
            <a:ext cx="1770589" cy="1447596"/>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343E4989-7AA6-413F-8DF1-DC78033AB84D}"/>
              </a:ext>
            </a:extLst>
          </p:cNvPr>
          <p:cNvSpPr txBox="1"/>
          <p:nvPr/>
        </p:nvSpPr>
        <p:spPr>
          <a:xfrm>
            <a:off x="7755574" y="5763310"/>
            <a:ext cx="399992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r-Latn-RS" sz="2400" b="0" i="0" u="none" strike="noStrike" kern="1200" cap="none" spc="0" normalizeH="0" baseline="0" noProof="0" dirty="0">
                <a:ln>
                  <a:noFill/>
                </a:ln>
                <a:solidFill>
                  <a:srgbClr val="4A765E"/>
                </a:solidFill>
                <a:effectLst/>
                <a:uLnTx/>
                <a:uFillTx/>
                <a:latin typeface="Century Gothic" panose="020B0502020202020204"/>
                <a:ea typeface="+mn-ea"/>
                <a:cs typeface="+mn-cs"/>
              </a:rPr>
              <a:t>drag</a:t>
            </a:r>
            <a:r>
              <a:rPr kumimoji="0" lang="sr-Latn-RS" sz="2400" b="0" i="0" u="none" strike="noStrike" kern="1200" cap="none" spc="0" normalizeH="0" baseline="0" noProof="0" dirty="0" err="1">
                <a:ln>
                  <a:noFill/>
                </a:ln>
                <a:solidFill>
                  <a:srgbClr val="4A765E"/>
                </a:solidFill>
                <a:effectLst/>
                <a:uLnTx/>
                <a:uFillTx/>
                <a:latin typeface="Century Gothic" panose="020B0502020202020204"/>
                <a:ea typeface="+mn-ea"/>
                <a:cs typeface="+mn-cs"/>
              </a:rPr>
              <a:t>an</a:t>
            </a:r>
            <a:r>
              <a:rPr kumimoji="0" lang="sr-Latn-RS" sz="2400" b="0" i="0" u="none" strike="noStrike" kern="1200" cap="none" spc="0" normalizeH="0" baseline="0" noProof="0" dirty="0">
                <a:ln>
                  <a:noFill/>
                </a:ln>
                <a:solidFill>
                  <a:srgbClr val="4A765E"/>
                </a:solidFill>
                <a:effectLst/>
                <a:uLnTx/>
                <a:uFillTx/>
                <a:latin typeface="Century Gothic" panose="020B0502020202020204"/>
                <a:ea typeface="+mn-ea"/>
                <a:cs typeface="+mn-cs"/>
              </a:rPr>
              <a:t>.</a:t>
            </a:r>
            <a:r>
              <a:rPr kumimoji="0" lang="sr-Latn-RS" sz="2400" b="0" i="0" u="none" strike="noStrike" kern="1200" cap="none" spc="0" normalizeH="0" baseline="0" noProof="0" dirty="0" err="1">
                <a:ln>
                  <a:noFill/>
                </a:ln>
                <a:solidFill>
                  <a:srgbClr val="4A765E"/>
                </a:solidFill>
                <a:effectLst/>
                <a:uLnTx/>
                <a:uFillTx/>
                <a:latin typeface="Century Gothic" panose="020B0502020202020204"/>
                <a:ea typeface="+mn-ea"/>
                <a:cs typeface="+mn-cs"/>
              </a:rPr>
              <a:t>milic</a:t>
            </a:r>
            <a:r>
              <a:rPr kumimoji="0" lang="en-US" sz="2400" b="0" i="0" u="none" strike="noStrike" kern="1200" cap="none" spc="0" normalizeH="0" baseline="0" noProof="0" dirty="0">
                <a:ln>
                  <a:noFill/>
                </a:ln>
                <a:solidFill>
                  <a:srgbClr val="4A765E"/>
                </a:solidFill>
                <a:effectLst/>
                <a:uLnTx/>
                <a:uFillTx/>
                <a:latin typeface="Century Gothic" panose="020B0502020202020204"/>
                <a:ea typeface="+mn-ea"/>
                <a:cs typeface="+mn-cs"/>
              </a:rPr>
              <a:t>@</a:t>
            </a:r>
            <a:r>
              <a:rPr kumimoji="0" lang="sr-Latn-RS" sz="2400" b="0" i="0" u="none" strike="noStrike" kern="1200" cap="none" spc="0" normalizeH="0" baseline="0" noProof="0" dirty="0">
                <a:ln>
                  <a:noFill/>
                </a:ln>
                <a:solidFill>
                  <a:srgbClr val="4A765E"/>
                </a:solidFill>
                <a:effectLst/>
                <a:uLnTx/>
                <a:uFillTx/>
                <a:latin typeface="Century Gothic" panose="020B0502020202020204"/>
                <a:ea typeface="+mn-ea"/>
                <a:cs typeface="+mn-cs"/>
              </a:rPr>
              <a:t>polj.edu.</a:t>
            </a:r>
            <a:r>
              <a:rPr kumimoji="0" lang="en-US" sz="2400" b="0" i="0" u="none" strike="noStrike" kern="1200" cap="none" spc="0" normalizeH="0" baseline="0" noProof="0" dirty="0" err="1">
                <a:ln>
                  <a:noFill/>
                </a:ln>
                <a:solidFill>
                  <a:srgbClr val="4A765E"/>
                </a:solidFill>
                <a:effectLst/>
                <a:uLnTx/>
                <a:uFillTx/>
                <a:latin typeface="Century Gothic" panose="020B0502020202020204"/>
                <a:ea typeface="+mn-ea"/>
                <a:cs typeface="+mn-cs"/>
              </a:rPr>
              <a:t>rs</a:t>
            </a:r>
            <a:endParaRPr kumimoji="0" lang="sr-Latn-RS" sz="2400" b="0" i="0" u="none" strike="noStrike" kern="1200" cap="none" spc="0" normalizeH="0" baseline="0" noProof="0" dirty="0">
              <a:ln>
                <a:noFill/>
              </a:ln>
              <a:solidFill>
                <a:srgbClr val="4A765E"/>
              </a:solidFill>
              <a:effectLst/>
              <a:uLnTx/>
              <a:uFillTx/>
              <a:latin typeface="Century Gothic" panose="020B0502020202020204"/>
              <a:ea typeface="+mn-ea"/>
              <a:cs typeface="+mn-cs"/>
            </a:endParaRPr>
          </a:p>
        </p:txBody>
      </p:sp>
      <p:sp>
        <p:nvSpPr>
          <p:cNvPr id="9" name="TextBox 8">
            <a:extLst>
              <a:ext uri="{FF2B5EF4-FFF2-40B4-BE49-F238E27FC236}">
                <a16:creationId xmlns:a16="http://schemas.microsoft.com/office/drawing/2014/main" id="{57E6A8D6-E6C3-46CD-98CF-0AE6B10FC35D}"/>
              </a:ext>
            </a:extLst>
          </p:cNvPr>
          <p:cNvSpPr txBox="1"/>
          <p:nvPr/>
        </p:nvSpPr>
        <p:spPr>
          <a:xfrm>
            <a:off x="1512904" y="4313786"/>
            <a:ext cx="9695641"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r-Latn-RS" sz="4400" b="1" dirty="0">
                <a:solidFill>
                  <a:srgbClr val="4A765E"/>
                </a:solidFill>
                <a:latin typeface="Times New Roman" panose="02020603050405020304" pitchFamily="18" charset="0"/>
                <a:cs typeface="Times New Roman" panose="02020603050405020304" pitchFamily="18" charset="0"/>
              </a:rPr>
              <a:t>TARIFIKACIJA VODE</a:t>
            </a:r>
            <a:endParaRPr kumimoji="0" lang="sr-Latn-RS" sz="4400" b="1" i="0" u="none" strike="noStrike" kern="1200" cap="none" spc="0" normalizeH="0" baseline="0" noProof="0" dirty="0">
              <a:ln>
                <a:noFill/>
              </a:ln>
              <a:solidFill>
                <a:srgbClr val="4A765E"/>
              </a:solidFill>
              <a:effectLst/>
              <a:uLnTx/>
              <a:uFillTx/>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69018FC-A850-4217-908F-98F87A92BD80}"/>
              </a:ext>
            </a:extLst>
          </p:cNvPr>
          <p:cNvSpPr/>
          <p:nvPr/>
        </p:nvSpPr>
        <p:spPr>
          <a:xfrm>
            <a:off x="0" y="0"/>
            <a:ext cx="170329" cy="6858000"/>
          </a:xfrm>
          <a:prstGeom prst="rect">
            <a:avLst/>
          </a:prstGeom>
          <a:solidFill>
            <a:srgbClr val="4A765E"/>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Arrow: Pentagon 5">
            <a:extLst>
              <a:ext uri="{FF2B5EF4-FFF2-40B4-BE49-F238E27FC236}">
                <a16:creationId xmlns:a16="http://schemas.microsoft.com/office/drawing/2014/main" id="{0B17BF4A-36DF-48C2-A84B-A3C1104766AE}"/>
              </a:ext>
            </a:extLst>
          </p:cNvPr>
          <p:cNvSpPr/>
          <p:nvPr/>
        </p:nvSpPr>
        <p:spPr>
          <a:xfrm>
            <a:off x="80682" y="4272564"/>
            <a:ext cx="1433793" cy="851886"/>
          </a:xfrm>
          <a:prstGeom prst="homePlate">
            <a:avLst/>
          </a:prstGeom>
          <a:solidFill>
            <a:srgbClr val="4A7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DDDC7260-0642-44C9-8932-D7BC393326D4}"/>
              </a:ext>
            </a:extLst>
          </p:cNvPr>
          <p:cNvSpPr/>
          <p:nvPr/>
        </p:nvSpPr>
        <p:spPr>
          <a:xfrm>
            <a:off x="251011" y="4201120"/>
            <a:ext cx="85145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5400" dirty="0">
                <a:ln w="0"/>
                <a:solidFill>
                  <a:prstClr val="white"/>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11</a:t>
            </a:r>
            <a:endParaRPr kumimoji="0" lang="en-US" sz="5400" b="0"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880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170" y="594701"/>
            <a:ext cx="11485098" cy="6263299"/>
          </a:xfrm>
        </p:spPr>
        <p:txBody>
          <a:bodyPr>
            <a:normAutofit lnSpcReduction="10000"/>
          </a:bodyPr>
          <a:lstStyle/>
          <a:p>
            <a:pPr algn="just">
              <a:lnSpc>
                <a:spcPct val="100000"/>
              </a:lnSpc>
              <a:spcAft>
                <a:spcPts val="2400"/>
              </a:spcAft>
            </a:pPr>
            <a:r>
              <a:rPr lang="en-US" sz="3600" dirty="0" err="1">
                <a:latin typeface="Times New Roman" panose="02020603050405020304" pitchFamily="18" charset="0"/>
                <a:cs typeface="Times New Roman" panose="02020603050405020304" pitchFamily="18" charset="0"/>
              </a:rPr>
              <a:t>Delatnost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vodoprivrede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ostvaruje</a:t>
            </a:r>
            <a:r>
              <a:rPr lang="en-US" sz="3600" dirty="0">
                <a:latin typeface="Times New Roman" panose="02020603050405020304" pitchFamily="18" charset="0"/>
                <a:cs typeface="Times New Roman" panose="02020603050405020304" pitchFamily="18" charset="0"/>
              </a:rPr>
              <a:t> se u </a:t>
            </a:r>
            <a:r>
              <a:rPr lang="en-US" sz="3600" dirty="0" err="1">
                <a:latin typeface="Times New Roman" panose="02020603050405020304" pitchFamily="18" charset="0"/>
                <a:cs typeface="Times New Roman" panose="02020603050405020304" pitchFamily="18" charset="0"/>
              </a:rPr>
              <a:t>uslovima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tržišne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robne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proizvodnje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nezavisno</a:t>
            </a:r>
            <a:r>
              <a:rPr lang="en-US" sz="3600" dirty="0">
                <a:latin typeface="Times New Roman" panose="02020603050405020304" pitchFamily="18" charset="0"/>
                <a:cs typeface="Times New Roman" panose="02020603050405020304" pitchFamily="18" charset="0"/>
              </a:rPr>
              <a:t> od </a:t>
            </a:r>
            <a:r>
              <a:rPr lang="en-US" sz="3600" dirty="0" err="1">
                <a:latin typeface="Times New Roman" panose="02020603050405020304" pitchFamily="18" charset="0"/>
                <a:cs typeface="Times New Roman" panose="02020603050405020304" pitchFamily="18" charset="0"/>
              </a:rPr>
              <a:t>slučaja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kada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voda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nije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roba</a:t>
            </a:r>
            <a:r>
              <a:rPr lang="en-US" sz="3600" dirty="0">
                <a:latin typeface="Times New Roman" panose="02020603050405020304" pitchFamily="18" charset="0"/>
                <a:cs typeface="Times New Roman" panose="02020603050405020304" pitchFamily="18" charset="0"/>
              </a:rPr>
              <a:t> u </a:t>
            </a:r>
            <a:r>
              <a:rPr lang="en-US" sz="3600" dirty="0" err="1">
                <a:latin typeface="Times New Roman" panose="02020603050405020304" pitchFamily="18" charset="0"/>
                <a:cs typeface="Times New Roman" panose="02020603050405020304" pitchFamily="18" charset="0"/>
              </a:rPr>
              <a:t>nekim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sektorima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vodoprivrede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tj</a:t>
            </a:r>
            <a:r>
              <a:rPr lang="en-US" sz="3600" dirty="0">
                <a:latin typeface="Times New Roman" panose="02020603050405020304" pitchFamily="18" charset="0"/>
                <a:cs typeface="Times New Roman" panose="02020603050405020304" pitchFamily="18" charset="0"/>
              </a:rPr>
              <a:t>. za </a:t>
            </a:r>
            <a:r>
              <a:rPr lang="en-US" sz="3600" dirty="0" err="1">
                <a:latin typeface="Times New Roman" panose="02020603050405020304" pitchFamily="18" charset="0"/>
                <a:cs typeface="Times New Roman" panose="02020603050405020304" pitchFamily="18" charset="0"/>
              </a:rPr>
              <a:t>njeno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korišćenje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nije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potrebno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praviti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materijalne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finansijske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rashode</a:t>
            </a:r>
            <a:r>
              <a:rPr lang="en-US" sz="3600"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cenu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koštanja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vode</a:t>
            </a:r>
            <a:r>
              <a:rPr lang="en-US" sz="3600" b="1"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koja</a:t>
            </a:r>
            <a:r>
              <a:rPr lang="en-US" sz="3600" dirty="0">
                <a:latin typeface="Times New Roman" panose="02020603050405020304" pitchFamily="18" charset="0"/>
                <a:cs typeface="Times New Roman" panose="02020603050405020304" pitchFamily="18" charset="0"/>
              </a:rPr>
              <a:t> se </a:t>
            </a:r>
            <a:r>
              <a:rPr lang="en-US" sz="3600" dirty="0" err="1">
                <a:latin typeface="Times New Roman" panose="02020603050405020304" pitchFamily="18" charset="0"/>
                <a:cs typeface="Times New Roman" panose="02020603050405020304" pitchFamily="18" charset="0"/>
              </a:rPr>
              <a:t>obezbeduje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iz</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nekog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vodnog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resursa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treba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stalno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pratiti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analizirati</a:t>
            </a:r>
            <a:r>
              <a:rPr lang="en-US" sz="3600" dirty="0">
                <a:latin typeface="Times New Roman" panose="02020603050405020304" pitchFamily="18" charset="0"/>
                <a:cs typeface="Times New Roman" panose="02020603050405020304" pitchFamily="18" charset="0"/>
              </a:rPr>
              <a:t>. </a:t>
            </a:r>
            <a:endParaRPr lang="sr-Latn-RS" sz="3600" dirty="0">
              <a:latin typeface="Times New Roman" panose="02020603050405020304" pitchFamily="18" charset="0"/>
              <a:cs typeface="Times New Roman" panose="02020603050405020304" pitchFamily="18" charset="0"/>
            </a:endParaRPr>
          </a:p>
          <a:p>
            <a:pPr algn="just">
              <a:lnSpc>
                <a:spcPct val="100000"/>
              </a:lnSpc>
              <a:spcAft>
                <a:spcPts val="2400"/>
              </a:spcAft>
            </a:pPr>
            <a:endParaRPr lang="en-US" sz="3600" dirty="0">
              <a:latin typeface="Times New Roman" panose="02020603050405020304" pitchFamily="18" charset="0"/>
              <a:cs typeface="Times New Roman" panose="02020603050405020304" pitchFamily="18" charset="0"/>
            </a:endParaRPr>
          </a:p>
          <a:p>
            <a:pPr algn="just">
              <a:lnSpc>
                <a:spcPct val="100000"/>
              </a:lnSpc>
              <a:spcAft>
                <a:spcPts val="2400"/>
              </a:spcAft>
            </a:pPr>
            <a:r>
              <a:rPr lang="en-US" sz="3600" dirty="0">
                <a:latin typeface="Times New Roman" panose="02020603050405020304" pitchFamily="18" charset="0"/>
                <a:cs typeface="Times New Roman" panose="02020603050405020304" pitchFamily="18" charset="0"/>
              </a:rPr>
              <a:t>Ona je u </a:t>
            </a:r>
            <a:r>
              <a:rPr lang="en-US" sz="3600" dirty="0" err="1">
                <a:latin typeface="Times New Roman" panose="02020603050405020304" pitchFamily="18" charset="0"/>
                <a:cs typeface="Times New Roman" panose="02020603050405020304" pitchFamily="18" charset="0"/>
              </a:rPr>
              <a:t>jednom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vodoprivrednom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sistemu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stalno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promenljiva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veličina</a:t>
            </a:r>
            <a:r>
              <a:rPr lang="en-US" sz="3600" dirty="0">
                <a:latin typeface="Times New Roman" panose="02020603050405020304" pitchFamily="18" charset="0"/>
                <a:cs typeface="Times New Roman" panose="02020603050405020304" pitchFamily="18" charset="0"/>
              </a:rPr>
              <a:t> pod </a:t>
            </a:r>
            <a:r>
              <a:rPr lang="en-US" sz="3600" dirty="0" err="1">
                <a:latin typeface="Times New Roman" panose="02020603050405020304" pitchFamily="18" charset="0"/>
                <a:cs typeface="Times New Roman" panose="02020603050405020304" pitchFamily="18" charset="0"/>
              </a:rPr>
              <a:t>uticajem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najrazličitijih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faktora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uslova</a:t>
            </a:r>
            <a:r>
              <a:rPr lang="en-US" sz="3600" dirty="0">
                <a:latin typeface="Times New Roman" panose="02020603050405020304" pitchFamily="18" charset="0"/>
                <a:cs typeface="Times New Roman" panose="02020603050405020304" pitchFamily="18" charset="0"/>
              </a:rPr>
              <a:t> koji </a:t>
            </a:r>
            <a:r>
              <a:rPr lang="en-US" sz="3600" dirty="0" err="1">
                <a:latin typeface="Times New Roman" panose="02020603050405020304" pitchFamily="18" charset="0"/>
                <a:cs typeface="Times New Roman" panose="02020603050405020304" pitchFamily="18" charset="0"/>
              </a:rPr>
              <a:t>su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dinamički</a:t>
            </a:r>
            <a:r>
              <a:rPr lang="en-US" sz="3600" dirty="0">
                <a:latin typeface="Times New Roman" panose="02020603050405020304" pitchFamily="18" charset="0"/>
                <a:cs typeface="Times New Roman" panose="02020603050405020304" pitchFamily="18" charset="0"/>
              </a:rPr>
              <a:t>.</a:t>
            </a:r>
            <a:endParaRPr lang="sr-Cyrl-RS" sz="36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683D4B8-ACC2-49B4-AE94-B0245735F1FD}"/>
              </a:ext>
            </a:extLst>
          </p:cNvPr>
          <p:cNvSpPr>
            <a:spLocks noGrp="1"/>
          </p:cNvSpPr>
          <p:nvPr>
            <p:ph type="sldNum" sz="quarter" idx="12"/>
          </p:nvPr>
        </p:nvSpPr>
        <p:spPr/>
        <p:txBody>
          <a:bodyPr/>
          <a:lstStyle/>
          <a:p>
            <a:fld id="{34643D59-3645-4B15-8D90-65ADDB21D4C6}" type="slidenum">
              <a:rPr lang="sr-Cyrl-RS" smtClean="0"/>
              <a:t>21</a:t>
            </a:fld>
            <a:endParaRPr lang="sr-Cyrl-RS"/>
          </a:p>
        </p:txBody>
      </p:sp>
    </p:spTree>
    <p:extLst>
      <p:ext uri="{BB962C8B-B14F-4D97-AF65-F5344CB8AC3E}">
        <p14:creationId xmlns:p14="http://schemas.microsoft.com/office/powerpoint/2010/main" val="512858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6436" y="0"/>
            <a:ext cx="11197883" cy="1069780"/>
          </a:xfrm>
        </p:spPr>
        <p:txBody>
          <a:bodyPr/>
          <a:lstStyle/>
          <a:p>
            <a:pPr algn="ctr"/>
            <a:r>
              <a:rPr lang="en-US" b="1" u="sng" dirty="0" err="1">
                <a:latin typeface="Times New Roman" panose="02020603050405020304" pitchFamily="18" charset="0"/>
                <a:cs typeface="Times New Roman" panose="02020603050405020304" pitchFamily="18" charset="0"/>
              </a:rPr>
              <a:t>Metodi</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tarifikacije</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vode</a:t>
            </a:r>
            <a:endParaRPr lang="sr-Cyrl-RS"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47112" y="1519310"/>
            <a:ext cx="10916529" cy="5233181"/>
          </a:xfrm>
        </p:spPr>
        <p:txBody>
          <a:bodyPr>
            <a:normAutofit lnSpcReduction="10000"/>
          </a:bodyPr>
          <a:lstStyle/>
          <a:p>
            <a:pPr marL="514350" indent="-514350">
              <a:buAutoNum type="arabicPeriod"/>
            </a:pPr>
            <a:r>
              <a:rPr lang="en-US" sz="4000" b="1" dirty="0">
                <a:latin typeface="Times New Roman" panose="02020603050405020304" pitchFamily="18" charset="0"/>
                <a:cs typeface="Times New Roman" panose="02020603050405020304" pitchFamily="18" charset="0"/>
              </a:rPr>
              <a:t>Socio-</a:t>
            </a:r>
            <a:r>
              <a:rPr lang="en-US" sz="4000" b="1" dirty="0" err="1">
                <a:latin typeface="Times New Roman" panose="02020603050405020304" pitchFamily="18" charset="0"/>
                <a:cs typeface="Times New Roman" panose="02020603050405020304" pitchFamily="18" charset="0"/>
              </a:rPr>
              <a:t>politička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tarifikacija</a:t>
            </a:r>
            <a:endParaRPr lang="en-US" sz="4000" dirty="0">
              <a:latin typeface="Times New Roman" panose="02020603050405020304" pitchFamily="18" charset="0"/>
              <a:cs typeface="Times New Roman" panose="02020603050405020304" pitchFamily="18" charset="0"/>
            </a:endParaRPr>
          </a:p>
          <a:p>
            <a:pPr marL="514350" indent="-514350">
              <a:buAutoNum type="arabicPeriod" startAt="2"/>
            </a:pPr>
            <a:r>
              <a:rPr lang="en-US" sz="4000" b="1" dirty="0">
                <a:latin typeface="Times New Roman" panose="02020603050405020304" pitchFamily="18" charset="0"/>
                <a:cs typeface="Times New Roman" panose="02020603050405020304" pitchFamily="18" charset="0"/>
              </a:rPr>
              <a:t>Cost-</a:t>
            </a:r>
            <a:r>
              <a:rPr lang="en-US" sz="4000" b="1" dirty="0" err="1">
                <a:latin typeface="Times New Roman" panose="02020603050405020304" pitchFamily="18" charset="0"/>
                <a:cs typeface="Times New Roman" panose="02020603050405020304" pitchFamily="18" charset="0"/>
              </a:rPr>
              <a:t>princip</a:t>
            </a:r>
            <a:r>
              <a:rPr lang="en-US" sz="4000" dirty="0">
                <a:latin typeface="Times New Roman" panose="02020603050405020304" pitchFamily="18" charset="0"/>
                <a:cs typeface="Times New Roman" panose="02020603050405020304" pitchFamily="18" charset="0"/>
              </a:rPr>
              <a:t> </a:t>
            </a:r>
          </a:p>
          <a:p>
            <a:pPr marL="0" indent="0">
              <a:buNone/>
            </a:pP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tarifikacija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poprosečnim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troškovima</a:t>
            </a:r>
            <a:r>
              <a:rPr lang="en-US" sz="4000" dirty="0">
                <a:latin typeface="Times New Roman" panose="02020603050405020304" pitchFamily="18" charset="0"/>
                <a:cs typeface="Times New Roman" panose="02020603050405020304" pitchFamily="18" charset="0"/>
              </a:rPr>
              <a:t>)</a:t>
            </a:r>
          </a:p>
          <a:p>
            <a:pPr marL="0" indent="0">
              <a:buNone/>
            </a:pPr>
            <a:r>
              <a:rPr lang="en-US" sz="4000" b="1" dirty="0">
                <a:latin typeface="Times New Roman" panose="02020603050405020304" pitchFamily="18" charset="0"/>
                <a:cs typeface="Times New Roman" panose="02020603050405020304" pitchFamily="18" charset="0"/>
              </a:rPr>
              <a:t>3. Benefit-</a:t>
            </a:r>
            <a:r>
              <a:rPr lang="en-US" sz="4000" b="1" dirty="0" err="1">
                <a:latin typeface="Times New Roman" panose="02020603050405020304" pitchFamily="18" charset="0"/>
                <a:cs typeface="Times New Roman" panose="02020603050405020304" pitchFamily="18" charset="0"/>
              </a:rPr>
              <a:t>princip</a:t>
            </a:r>
            <a:r>
              <a:rPr lang="en-US" sz="4000" dirty="0">
                <a:latin typeface="Times New Roman" panose="02020603050405020304" pitchFamily="18" charset="0"/>
                <a:cs typeface="Times New Roman" panose="02020603050405020304" pitchFamily="18" charset="0"/>
              </a:rPr>
              <a:t> </a:t>
            </a:r>
          </a:p>
          <a:p>
            <a:pPr marL="0" indent="0">
              <a:buNone/>
            </a:pP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odredivanje</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cene</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vodoprivrednih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usluga</a:t>
            </a:r>
            <a:r>
              <a:rPr lang="en-US" sz="4000" dirty="0">
                <a:latin typeface="Times New Roman" panose="02020603050405020304" pitchFamily="18" charset="0"/>
                <a:cs typeface="Times New Roman" panose="02020603050405020304" pitchFamily="18" charset="0"/>
              </a:rPr>
              <a:t> u</a:t>
            </a:r>
          </a:p>
          <a:p>
            <a:pPr marL="0" indent="0">
              <a:buNone/>
            </a:pP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odnosu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dobit</a:t>
            </a:r>
            <a:r>
              <a:rPr lang="en-US" sz="4000" dirty="0">
                <a:latin typeface="Times New Roman" panose="02020603050405020304" pitchFamily="18" charset="0"/>
                <a:cs typeface="Times New Roman" panose="02020603050405020304" pitchFamily="18" charset="0"/>
              </a:rPr>
              <a:t>)</a:t>
            </a:r>
          </a:p>
          <a:p>
            <a:pPr marL="742950" indent="-742950">
              <a:buAutoNum type="arabicPeriod" startAt="4"/>
            </a:pPr>
            <a:r>
              <a:rPr lang="en-US" sz="4000" b="1" dirty="0" err="1">
                <a:latin typeface="Times New Roman" panose="02020603050405020304" pitchFamily="18" charset="0"/>
                <a:cs typeface="Times New Roman" panose="02020603050405020304" pitchFamily="18" charset="0"/>
              </a:rPr>
              <a:t>Marginalni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princip</a:t>
            </a:r>
            <a:r>
              <a:rPr lang="en-US" sz="4000" b="1" dirty="0">
                <a:latin typeface="Times New Roman" panose="02020603050405020304" pitchFamily="18" charset="0"/>
                <a:cs typeface="Times New Roman" panose="02020603050405020304" pitchFamily="18" charset="0"/>
              </a:rPr>
              <a:t> </a:t>
            </a:r>
          </a:p>
          <a:p>
            <a:pPr marL="0" indent="0">
              <a:buNone/>
            </a:pPr>
            <a:r>
              <a:rPr lang="en-US" sz="4000" b="1"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cs typeface="Times New Roman" panose="02020603050405020304" pitchFamily="18" charset="0"/>
              </a:rPr>
              <a:t>ekonomska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cena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vode</a:t>
            </a:r>
            <a:r>
              <a:rPr lang="en-US" sz="4000" dirty="0">
                <a:latin typeface="Times New Roman" panose="02020603050405020304" pitchFamily="18" charset="0"/>
                <a:cs typeface="Times New Roman" panose="02020603050405020304" pitchFamily="18" charset="0"/>
              </a:rPr>
              <a:t>)</a:t>
            </a:r>
            <a:endParaRPr lang="sr-Cyrl-RS" sz="40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9005A555-A7F6-4CAE-8A66-932084441B8B}"/>
              </a:ext>
            </a:extLst>
          </p:cNvPr>
          <p:cNvSpPr>
            <a:spLocks noGrp="1"/>
          </p:cNvSpPr>
          <p:nvPr>
            <p:ph type="sldNum" sz="quarter" idx="12"/>
          </p:nvPr>
        </p:nvSpPr>
        <p:spPr/>
        <p:txBody>
          <a:bodyPr/>
          <a:lstStyle/>
          <a:p>
            <a:fld id="{34643D59-3645-4B15-8D90-65ADDB21D4C6}" type="slidenum">
              <a:rPr lang="sr-Cyrl-RS" smtClean="0"/>
              <a:t>22</a:t>
            </a:fld>
            <a:endParaRPr lang="sr-Cyrl-RS"/>
          </a:p>
        </p:txBody>
      </p:sp>
    </p:spTree>
    <p:extLst>
      <p:ext uri="{BB962C8B-B14F-4D97-AF65-F5344CB8AC3E}">
        <p14:creationId xmlns:p14="http://schemas.microsoft.com/office/powerpoint/2010/main" val="1742195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440" y="125974"/>
            <a:ext cx="10515600" cy="1325563"/>
          </a:xfrm>
        </p:spPr>
        <p:txBody>
          <a:bodyPr/>
          <a:lstStyle/>
          <a:p>
            <a:r>
              <a:rPr lang="en-US" dirty="0">
                <a:latin typeface="Times New Roman" panose="02020603050405020304" pitchFamily="18" charset="0"/>
                <a:cs typeface="Times New Roman" panose="02020603050405020304" pitchFamily="18" charset="0"/>
              </a:rPr>
              <a:t>1. Socio-</a:t>
            </a:r>
            <a:r>
              <a:rPr lang="en-US" dirty="0" err="1">
                <a:latin typeface="Times New Roman" panose="02020603050405020304" pitchFamily="18" charset="0"/>
                <a:cs typeface="Times New Roman" panose="02020603050405020304" pitchFamily="18" charset="0"/>
              </a:rPr>
              <a:t>politička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tarifikacija</a:t>
            </a:r>
            <a:endParaRPr lang="sr-Cyrl-R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65760" y="1451537"/>
            <a:ext cx="11324492" cy="5174346"/>
          </a:xfrm>
        </p:spPr>
        <p:txBody>
          <a:bodyPr>
            <a:normAutofit lnSpcReduction="10000"/>
          </a:bodyPr>
          <a:lstStyle/>
          <a:p>
            <a:pPr marL="0" indent="0" algn="just">
              <a:spcAft>
                <a:spcPts val="1800"/>
              </a:spcAft>
              <a:buNone/>
            </a:pPr>
            <a:r>
              <a:rPr lang="en-US" dirty="0" err="1">
                <a:latin typeface="Times New Roman" panose="02020603050405020304" pitchFamily="18" charset="0"/>
                <a:cs typeface="Times New Roman" panose="02020603050405020304" pitchFamily="18" charset="0"/>
              </a:rPr>
              <a:t>Kod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ovog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metoda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korisnici</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snabdevaju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vodom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vrlo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niskoj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vode</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utvrđuje</a:t>
            </a:r>
            <a:r>
              <a:rPr lang="en-US" dirty="0">
                <a:latin typeface="Times New Roman" panose="02020603050405020304" pitchFamily="18" charset="0"/>
                <a:cs typeface="Times New Roman" panose="02020603050405020304" pitchFamily="18" charset="0"/>
              </a:rPr>
              <a:t> u </a:t>
            </a:r>
            <a:r>
              <a:rPr lang="en-US" dirty="0" err="1">
                <a:latin typeface="Times New Roman" panose="02020603050405020304" pitchFamily="18" charset="0"/>
                <a:cs typeface="Times New Roman" panose="02020603050405020304" pitchFamily="18" charset="0"/>
              </a:rPr>
              <a:t>odnosu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troškove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eksploatacije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vodoprivrednog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sistema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obuhvata</a:t>
            </a:r>
            <a:r>
              <a:rPr lang="en-US" dirty="0">
                <a:latin typeface="Times New Roman" panose="02020603050405020304" pitchFamily="18" charset="0"/>
                <a:cs typeface="Times New Roman" panose="02020603050405020304" pitchFamily="18" charset="0"/>
              </a:rPr>
              <a:t>:</a:t>
            </a:r>
          </a:p>
          <a:p>
            <a:pPr marL="0" indent="0" algn="just">
              <a:spcAft>
                <a:spcPts val="1800"/>
              </a:spcAf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lične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dohotke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radne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snage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rukovođenje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održavanje</a:t>
            </a:r>
            <a:r>
              <a:rPr lang="en-US" dirty="0">
                <a:latin typeface="Times New Roman" panose="02020603050405020304" pitchFamily="18" charset="0"/>
                <a:cs typeface="Times New Roman" panose="02020603050405020304" pitchFamily="18" charset="0"/>
              </a:rPr>
              <a:t>;</a:t>
            </a:r>
          </a:p>
          <a:p>
            <a:pPr marL="0" indent="0" algn="just">
              <a:spcAft>
                <a:spcPts val="1800"/>
              </a:spcAf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pogonske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materijalne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troškove</a:t>
            </a:r>
            <a:r>
              <a:rPr lang="sr-Latn-RS" dirty="0">
                <a:latin typeface="Times New Roman" panose="02020603050405020304" pitchFamily="18" charset="0"/>
                <a:cs typeface="Times New Roman" panose="02020603050405020304" pitchFamily="18" charset="0"/>
              </a:rPr>
              <a:t> i</a:t>
            </a:r>
            <a:endParaRPr lang="en-US" dirty="0">
              <a:latin typeface="Times New Roman" panose="02020603050405020304" pitchFamily="18" charset="0"/>
              <a:cs typeface="Times New Roman" panose="02020603050405020304" pitchFamily="18" charset="0"/>
            </a:endParaRPr>
          </a:p>
          <a:p>
            <a:pPr marL="0" indent="0" algn="just">
              <a:spcAft>
                <a:spcPts val="1800"/>
              </a:spcAf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oprem</a:t>
            </a:r>
            <a:r>
              <a:rPr lang="sr-Latn-RS" dirty="0">
                <a:latin typeface="Times New Roman" panose="02020603050405020304" pitchFamily="18" charset="0"/>
                <a:cs typeface="Times New Roman" panose="02020603050405020304" pitchFamily="18" charset="0"/>
              </a:rPr>
              <a: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materijal</a:t>
            </a:r>
            <a:r>
              <a:rPr lang="en-US" dirty="0">
                <a:latin typeface="Times New Roman" panose="02020603050405020304" pitchFamily="18" charset="0"/>
                <a:cs typeface="Times New Roman" panose="02020603050405020304" pitchFamily="18" charset="0"/>
              </a:rPr>
              <a:t> za </a:t>
            </a:r>
            <a:r>
              <a:rPr lang="en-US" dirty="0" err="1">
                <a:latin typeface="Times New Roman" panose="02020603050405020304" pitchFamily="18" charset="0"/>
                <a:cs typeface="Times New Roman" panose="02020603050405020304" pitchFamily="18" charset="0"/>
              </a:rPr>
              <a:t>obnavljanje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nekih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objekata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uređaja</a:t>
            </a:r>
            <a:r>
              <a:rPr lang="en-US" dirty="0">
                <a:latin typeface="Times New Roman" panose="02020603050405020304" pitchFamily="18" charset="0"/>
                <a:cs typeface="Times New Roman" panose="02020603050405020304" pitchFamily="18" charset="0"/>
              </a:rPr>
              <a:t> u </a:t>
            </a:r>
            <a:r>
              <a:rPr lang="en-US" dirty="0" err="1">
                <a:latin typeface="Times New Roman" panose="02020603050405020304" pitchFamily="18" charset="0"/>
                <a:cs typeface="Times New Roman" panose="02020603050405020304" pitchFamily="18" charset="0"/>
              </a:rPr>
              <a:t>vezi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proširenja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mreže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vodoprivrednog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sistema</a:t>
            </a:r>
            <a:r>
              <a:rPr lang="en-US" dirty="0">
                <a:latin typeface="Times New Roman" panose="02020603050405020304" pitchFamily="18" charset="0"/>
                <a:cs typeface="Times New Roman" panose="02020603050405020304" pitchFamily="18" charset="0"/>
              </a:rPr>
              <a:t> (VS).</a:t>
            </a:r>
          </a:p>
          <a:p>
            <a:pPr algn="just">
              <a:spcAft>
                <a:spcPts val="1800"/>
              </a:spcAft>
            </a:pPr>
            <a:r>
              <a:rPr lang="en-US" dirty="0">
                <a:latin typeface="Times New Roman" panose="02020603050405020304" pitchFamily="18" charset="0"/>
                <a:cs typeface="Times New Roman" panose="02020603050405020304" pitchFamily="18" charset="0"/>
              </a:rPr>
              <a:t>Cena </a:t>
            </a:r>
            <a:r>
              <a:rPr lang="en-US" dirty="0" err="1">
                <a:latin typeface="Times New Roman" panose="02020603050405020304" pitchFamily="18" charset="0"/>
                <a:cs typeface="Times New Roman" panose="02020603050405020304" pitchFamily="18" charset="0"/>
              </a:rPr>
              <a:t>vode</a:t>
            </a:r>
            <a:r>
              <a:rPr lang="en-US" dirty="0">
                <a:latin typeface="Times New Roman" panose="02020603050405020304" pitchFamily="18" charset="0"/>
                <a:cs typeface="Times New Roman" panose="02020603050405020304" pitchFamily="18" charset="0"/>
              </a:rPr>
              <a:t> je u </a:t>
            </a:r>
            <a:r>
              <a:rPr lang="en-US" dirty="0" err="1">
                <a:latin typeface="Times New Roman" panose="02020603050405020304" pitchFamily="18" charset="0"/>
                <a:cs typeface="Times New Roman" panose="02020603050405020304" pitchFamily="18" charset="0"/>
              </a:rPr>
              <a:t>ovom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slučaju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ekstremno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niska</a:t>
            </a:r>
            <a:r>
              <a:rPr lang="en-US" dirty="0">
                <a:latin typeface="Times New Roman" panose="02020603050405020304" pitchFamily="18" charset="0"/>
                <a:cs typeface="Times New Roman" panose="02020603050405020304" pitchFamily="18" charset="0"/>
              </a:rPr>
              <a:t> u </a:t>
            </a:r>
            <a:r>
              <a:rPr lang="en-US" dirty="0" err="1">
                <a:latin typeface="Times New Roman" panose="02020603050405020304" pitchFamily="18" charset="0"/>
                <a:cs typeface="Times New Roman" panose="02020603050405020304" pitchFamily="18" charset="0"/>
              </a:rPr>
              <a:t>poredenju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njenim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realnim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koštanjem</a:t>
            </a:r>
            <a:r>
              <a:rPr lang="en-US" dirty="0">
                <a:latin typeface="Times New Roman" panose="02020603050405020304" pitchFamily="18" charset="0"/>
                <a:cs typeface="Times New Roman" panose="02020603050405020304" pitchFamily="18" charset="0"/>
              </a:rPr>
              <a:t> u </a:t>
            </a:r>
            <a:r>
              <a:rPr lang="en-US" dirty="0" err="1">
                <a:latin typeface="Times New Roman" panose="02020603050405020304" pitchFamily="18" charset="0"/>
                <a:cs typeface="Times New Roman" panose="02020603050405020304" pitchFamily="18" charset="0"/>
              </a:rPr>
              <a:t>cilju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povećanja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dohotka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korisnicima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području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sistema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iz</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socijalnih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razloga</a:t>
            </a:r>
            <a:r>
              <a:rPr lang="en-US" dirty="0">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C0E61366-907B-474A-ABBE-4056BA0EC6A9}"/>
              </a:ext>
            </a:extLst>
          </p:cNvPr>
          <p:cNvSpPr txBox="1"/>
          <p:nvPr/>
        </p:nvSpPr>
        <p:spPr>
          <a:xfrm>
            <a:off x="9311508" y="619478"/>
            <a:ext cx="2113490" cy="338554"/>
          </a:xfrm>
          <a:prstGeom prst="rect">
            <a:avLst/>
          </a:prstGeom>
          <a:solidFill>
            <a:srgbClr val="70AD47">
              <a:lumMod val="60000"/>
              <a:lumOff val="4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r-Latn-RS" sz="1600" b="0" i="0" u="none" strike="noStrike" kern="0" cap="none" spc="0" normalizeH="0" baseline="0" noProof="0" dirty="0">
                <a:ln>
                  <a:noFill/>
                </a:ln>
                <a:solidFill>
                  <a:srgbClr val="5B9BD5">
                    <a:lumMod val="75000"/>
                  </a:srgbClr>
                </a:solidFill>
                <a:effectLst/>
                <a:uLnTx/>
                <a:uFillTx/>
                <a:latin typeface="Times New Roman" pitchFamily="18" charset="0"/>
                <a:cs typeface="Times New Roman" pitchFamily="18" charset="0"/>
              </a:rPr>
              <a:t>34. pitanje za smer UV</a:t>
            </a:r>
            <a:endParaRPr kumimoji="0" lang="en-US" sz="1600" b="0" i="0" u="none" strike="noStrike" kern="0" cap="none" spc="0" normalizeH="0" baseline="0" noProof="0" dirty="0">
              <a:ln>
                <a:noFill/>
              </a:ln>
              <a:solidFill>
                <a:srgbClr val="5B9BD5">
                  <a:lumMod val="75000"/>
                </a:srgbClr>
              </a:solidFill>
              <a:effectLst/>
              <a:uLnTx/>
              <a:uFillTx/>
            </a:endParaRPr>
          </a:p>
        </p:txBody>
      </p:sp>
      <p:sp>
        <p:nvSpPr>
          <p:cNvPr id="6" name="TextBox 5">
            <a:extLst>
              <a:ext uri="{FF2B5EF4-FFF2-40B4-BE49-F238E27FC236}">
                <a16:creationId xmlns:a16="http://schemas.microsoft.com/office/drawing/2014/main" id="{3159F52D-2B66-4E2A-B911-F4C9C18E9C35}"/>
              </a:ext>
            </a:extLst>
          </p:cNvPr>
          <p:cNvSpPr txBox="1"/>
          <p:nvPr/>
        </p:nvSpPr>
        <p:spPr>
          <a:xfrm>
            <a:off x="9311507" y="991502"/>
            <a:ext cx="2113489" cy="338554"/>
          </a:xfrm>
          <a:prstGeom prst="rect">
            <a:avLst/>
          </a:prstGeom>
          <a:solidFill>
            <a:srgbClr val="5A8639"/>
          </a:solidFill>
        </p:spPr>
        <p:txBody>
          <a:bodyPr wrap="square">
            <a:spAutoFit/>
          </a:bodyPr>
          <a:lstStyle/>
          <a:p>
            <a:r>
              <a:rPr lang="sr-Latn-RS" sz="1600" dirty="0">
                <a:solidFill>
                  <a:schemeClr val="bg1"/>
                </a:solidFill>
                <a:latin typeface="Times New Roman" pitchFamily="18" charset="0"/>
                <a:cs typeface="Times New Roman" pitchFamily="18" charset="0"/>
              </a:rPr>
              <a:t>30. pitanje za smer AE</a:t>
            </a:r>
            <a:endParaRPr lang="en-US" sz="1600" dirty="0">
              <a:solidFill>
                <a:schemeClr val="bg1"/>
              </a:solidFill>
            </a:endParaRPr>
          </a:p>
        </p:txBody>
      </p:sp>
      <p:sp>
        <p:nvSpPr>
          <p:cNvPr id="7" name="Slide Number Placeholder 6">
            <a:extLst>
              <a:ext uri="{FF2B5EF4-FFF2-40B4-BE49-F238E27FC236}">
                <a16:creationId xmlns:a16="http://schemas.microsoft.com/office/drawing/2014/main" id="{F32225AA-FC11-4094-98FB-492CF6D64621}"/>
              </a:ext>
            </a:extLst>
          </p:cNvPr>
          <p:cNvSpPr>
            <a:spLocks noGrp="1"/>
          </p:cNvSpPr>
          <p:nvPr>
            <p:ph type="sldNum" sz="quarter" idx="12"/>
          </p:nvPr>
        </p:nvSpPr>
        <p:spPr/>
        <p:txBody>
          <a:bodyPr/>
          <a:lstStyle/>
          <a:p>
            <a:fld id="{34643D59-3645-4B15-8D90-65ADDB21D4C6}" type="slidenum">
              <a:rPr lang="sr-Cyrl-RS" smtClean="0"/>
              <a:t>23</a:t>
            </a:fld>
            <a:endParaRPr lang="sr-Cyrl-RS"/>
          </a:p>
        </p:txBody>
      </p:sp>
    </p:spTree>
    <p:extLst>
      <p:ext uri="{BB962C8B-B14F-4D97-AF65-F5344CB8AC3E}">
        <p14:creationId xmlns:p14="http://schemas.microsoft.com/office/powerpoint/2010/main" val="1199734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281" y="98474"/>
            <a:ext cx="11704319" cy="861329"/>
          </a:xfrm>
        </p:spPr>
        <p:txBody>
          <a:bodyPr/>
          <a:lstStyle/>
          <a:p>
            <a:r>
              <a:rPr lang="en-US" dirty="0">
                <a:latin typeface="Times New Roman" panose="02020603050405020304" pitchFamily="18" charset="0"/>
                <a:cs typeface="Times New Roman" panose="02020603050405020304" pitchFamily="18" charset="0"/>
              </a:rPr>
              <a:t>2. Cost-</a:t>
            </a:r>
            <a:r>
              <a:rPr lang="en-US" dirty="0" err="1">
                <a:latin typeface="Times New Roman" panose="02020603050405020304" pitchFamily="18" charset="0"/>
                <a:cs typeface="Times New Roman" panose="02020603050405020304" pitchFamily="18" charset="0"/>
              </a:rPr>
              <a:t>princip</a:t>
            </a:r>
            <a:endParaRPr lang="sr-Cyrl-R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82881" y="1111348"/>
            <a:ext cx="11704319" cy="5570805"/>
          </a:xfrm>
        </p:spPr>
        <p:txBody>
          <a:bodyPr>
            <a:normAutofit lnSpcReduction="10000"/>
          </a:bodyPr>
          <a:lstStyle/>
          <a:p>
            <a:pPr marL="0" indent="0" algn="just">
              <a:lnSpc>
                <a:spcPct val="100000"/>
              </a:lnSpc>
              <a:spcAft>
                <a:spcPts val="600"/>
              </a:spcAft>
              <a:buNone/>
            </a:pPr>
            <a:r>
              <a:rPr lang="en-US" sz="3200" dirty="0" err="1">
                <a:latin typeface="Times New Roman" panose="02020603050405020304" pitchFamily="18" charset="0"/>
                <a:cs typeface="Times New Roman" panose="02020603050405020304" pitchFamily="18" charset="0"/>
              </a:rPr>
              <a:t>Kod</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ovog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metoda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korisnici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vodoprivrednog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sistema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kroz</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cenu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vode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plaćaju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sve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troškove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eksploatacije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delimično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troškove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investiranja</a:t>
            </a:r>
            <a:r>
              <a:rPr lang="en-US" sz="3200" dirty="0">
                <a:latin typeface="Times New Roman" panose="02020603050405020304" pitchFamily="18" charset="0"/>
                <a:cs typeface="Times New Roman" panose="02020603050405020304" pitchFamily="18" charset="0"/>
              </a:rPr>
              <a:t>. Od </a:t>
            </a:r>
            <a:r>
              <a:rPr lang="en-US" sz="3200" dirty="0" err="1">
                <a:latin typeface="Times New Roman" panose="02020603050405020304" pitchFamily="18" charset="0"/>
                <a:cs typeface="Times New Roman" panose="02020603050405020304" pitchFamily="18" charset="0"/>
              </a:rPr>
              <a:t>korisnika</a:t>
            </a:r>
            <a:r>
              <a:rPr lang="en-US" sz="3200" dirty="0">
                <a:latin typeface="Times New Roman" panose="02020603050405020304" pitchFamily="18" charset="0"/>
                <a:cs typeface="Times New Roman" panose="02020603050405020304" pitchFamily="18" charset="0"/>
              </a:rPr>
              <a:t> se </a:t>
            </a:r>
            <a:r>
              <a:rPr lang="en-US" sz="3200" dirty="0" err="1">
                <a:latin typeface="Times New Roman" panose="02020603050405020304" pitchFamily="18" charset="0"/>
                <a:cs typeface="Times New Roman" panose="02020603050405020304" pitchFamily="18" charset="0"/>
              </a:rPr>
              <a:t>može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tražiti</a:t>
            </a:r>
            <a:r>
              <a:rPr lang="en-US" sz="3200" dirty="0">
                <a:latin typeface="Times New Roman" panose="02020603050405020304" pitchFamily="18" charset="0"/>
                <a:cs typeface="Times New Roman" panose="02020603050405020304" pitchFamily="18" charset="0"/>
              </a:rPr>
              <a:t> da </a:t>
            </a:r>
            <a:r>
              <a:rPr lang="en-US" sz="3200" dirty="0" err="1">
                <a:latin typeface="Times New Roman" panose="02020603050405020304" pitchFamily="18" charset="0"/>
                <a:cs typeface="Times New Roman" panose="02020603050405020304" pitchFamily="18" charset="0"/>
              </a:rPr>
              <a:t>vraćaju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troškove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investicija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koje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a:t>
            </a:r>
            <a:r>
              <a:rPr lang="en-US" sz="3200" dirty="0">
                <a:latin typeface="Times New Roman" panose="02020603050405020304" pitchFamily="18" charset="0"/>
                <a:cs typeface="Times New Roman" panose="02020603050405020304" pitchFamily="18" charset="0"/>
              </a:rPr>
              <a:t> od </a:t>
            </a:r>
            <a:r>
              <a:rPr lang="en-US" sz="3200" dirty="0" err="1">
                <a:latin typeface="Times New Roman" panose="02020603050405020304" pitchFamily="18" charset="0"/>
                <a:cs typeface="Times New Roman" panose="02020603050405020304" pitchFamily="18" charset="0"/>
              </a:rPr>
              <a:t>Zajednice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ili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neke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finansijske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organizacije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pozajmile</a:t>
            </a:r>
            <a:r>
              <a:rPr lang="en-US" sz="3200"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Modaliteti</a:t>
            </a:r>
            <a:r>
              <a:rPr lang="en-US" sz="3200" dirty="0">
                <a:latin typeface="Times New Roman" panose="02020603050405020304" pitchFamily="18" charset="0"/>
                <a:cs typeface="Times New Roman" panose="02020603050405020304" pitchFamily="18" charset="0"/>
              </a:rPr>
              <a:t> koji </a:t>
            </a:r>
            <a:r>
              <a:rPr lang="en-US" sz="3200" dirty="0" err="1">
                <a:latin typeface="Times New Roman" panose="02020603050405020304" pitchFamily="18" charset="0"/>
                <a:cs typeface="Times New Roman" panose="02020603050405020304" pitchFamily="18" charset="0"/>
              </a:rPr>
              <a:t>su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najviše</a:t>
            </a:r>
            <a:r>
              <a:rPr lang="en-US" sz="3200" dirty="0">
                <a:latin typeface="Times New Roman" panose="02020603050405020304" pitchFamily="18" charset="0"/>
                <a:cs typeface="Times New Roman" panose="02020603050405020304" pitchFamily="18" charset="0"/>
              </a:rPr>
              <a:t> u </a:t>
            </a:r>
            <a:r>
              <a:rPr lang="en-US" sz="3200" dirty="0" err="1">
                <a:latin typeface="Times New Roman" panose="02020603050405020304" pitchFamily="18" charset="0"/>
                <a:cs typeface="Times New Roman" panose="02020603050405020304" pitchFamily="18" charset="0"/>
              </a:rPr>
              <a:t>primeni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a:t>
            </a:r>
            <a:r>
              <a:rPr lang="en-US" sz="3200" dirty="0">
                <a:latin typeface="Times New Roman" panose="02020603050405020304" pitchFamily="18" charset="0"/>
                <a:cs typeface="Times New Roman" panose="02020603050405020304" pitchFamily="18" charset="0"/>
              </a:rPr>
              <a:t>:</a:t>
            </a:r>
            <a:endParaRPr lang="sr-Latn-RS" sz="3200" dirty="0">
              <a:latin typeface="Times New Roman" panose="02020603050405020304" pitchFamily="18" charset="0"/>
              <a:cs typeface="Times New Roman" panose="02020603050405020304" pitchFamily="18" charset="0"/>
            </a:endParaRPr>
          </a:p>
          <a:p>
            <a:pPr marL="0" indent="0" algn="just">
              <a:lnSpc>
                <a:spcPct val="100000"/>
              </a:lnSpc>
              <a:spcAft>
                <a:spcPts val="600"/>
              </a:spcAft>
              <a:buNone/>
            </a:pPr>
            <a:endParaRPr lang="en-US" sz="3200" dirty="0">
              <a:latin typeface="Times New Roman" panose="02020603050405020304" pitchFamily="18" charset="0"/>
              <a:cs typeface="Times New Roman" panose="02020603050405020304" pitchFamily="18" charset="0"/>
            </a:endParaRPr>
          </a:p>
          <a:p>
            <a:pPr marL="0" indent="0" algn="just">
              <a:lnSpc>
                <a:spcPct val="100000"/>
              </a:lnSpc>
              <a:spcAft>
                <a:spcPts val="600"/>
              </a:spcAft>
              <a:buNone/>
            </a:pP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Delimično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vraćanje</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ukupnih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investicija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Korisnici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vodoprivrednog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sistema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vraćaju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npr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vrednost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sekundarnih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tercijarnih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mreža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za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navodnjavanje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ili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odvodnjavanje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dok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veliki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objekti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što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brane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akumulacije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nasipi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primarni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kanali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zbog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opšteg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društvenog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značaja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finansiraju</a:t>
            </a:r>
            <a:r>
              <a:rPr lang="en-US" sz="3200" dirty="0">
                <a:latin typeface="Times New Roman" panose="02020603050405020304" pitchFamily="18" charset="0"/>
                <a:cs typeface="Times New Roman" panose="02020603050405020304" pitchFamily="18" charset="0"/>
              </a:rPr>
              <a:t> se </a:t>
            </a:r>
            <a:r>
              <a:rPr lang="en-US" sz="3200" dirty="0" err="1">
                <a:latin typeface="Times New Roman" panose="02020603050405020304" pitchFamily="18" charset="0"/>
                <a:cs typeface="Times New Roman" panose="02020603050405020304" pitchFamily="18" charset="0"/>
              </a:rPr>
              <a:t>iz</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budžetskih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sredstava</a:t>
            </a:r>
            <a:r>
              <a:rPr lang="en-US" sz="3200" dirty="0">
                <a:latin typeface="Times New Roman" panose="02020603050405020304" pitchFamily="18" charset="0"/>
                <a:cs typeface="Times New Roman" panose="02020603050405020304" pitchFamily="18" charset="0"/>
              </a:rPr>
              <a:t>;</a:t>
            </a:r>
          </a:p>
          <a:p>
            <a:endParaRPr lang="sr-Cyrl-R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A8B69E4-C402-46A9-9680-D719FCBDFABC}"/>
              </a:ext>
            </a:extLst>
          </p:cNvPr>
          <p:cNvSpPr txBox="1"/>
          <p:nvPr/>
        </p:nvSpPr>
        <p:spPr>
          <a:xfrm>
            <a:off x="9473433" y="359861"/>
            <a:ext cx="2113490" cy="338554"/>
          </a:xfrm>
          <a:prstGeom prst="rect">
            <a:avLst/>
          </a:prstGeom>
          <a:solidFill>
            <a:srgbClr val="70AD47">
              <a:lumMod val="60000"/>
              <a:lumOff val="4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r-Latn-RS" sz="1600" b="0" i="0" u="none" strike="noStrike" kern="0" cap="none" spc="0" normalizeH="0" baseline="0" noProof="0" dirty="0">
                <a:ln>
                  <a:noFill/>
                </a:ln>
                <a:solidFill>
                  <a:srgbClr val="5B9BD5">
                    <a:lumMod val="75000"/>
                  </a:srgbClr>
                </a:solidFill>
                <a:effectLst/>
                <a:uLnTx/>
                <a:uFillTx/>
                <a:latin typeface="Times New Roman" pitchFamily="18" charset="0"/>
                <a:cs typeface="Times New Roman" pitchFamily="18" charset="0"/>
              </a:rPr>
              <a:t>3</a:t>
            </a:r>
            <a:r>
              <a:rPr lang="sr-Latn-RS" sz="1600" kern="0" dirty="0">
                <a:solidFill>
                  <a:srgbClr val="5B9BD5">
                    <a:lumMod val="75000"/>
                  </a:srgbClr>
                </a:solidFill>
                <a:latin typeface="Times New Roman" pitchFamily="18" charset="0"/>
                <a:cs typeface="Times New Roman" pitchFamily="18" charset="0"/>
              </a:rPr>
              <a:t>5</a:t>
            </a:r>
            <a:r>
              <a:rPr kumimoji="0" lang="sr-Latn-RS" sz="1600" b="0" i="0" u="none" strike="noStrike" kern="0" cap="none" spc="0" normalizeH="0" baseline="0" noProof="0" dirty="0">
                <a:ln>
                  <a:noFill/>
                </a:ln>
                <a:solidFill>
                  <a:srgbClr val="5B9BD5">
                    <a:lumMod val="75000"/>
                  </a:srgbClr>
                </a:solidFill>
                <a:effectLst/>
                <a:uLnTx/>
                <a:uFillTx/>
                <a:latin typeface="Times New Roman" pitchFamily="18" charset="0"/>
                <a:cs typeface="Times New Roman" pitchFamily="18" charset="0"/>
              </a:rPr>
              <a:t>. pitanje za smer UV</a:t>
            </a:r>
            <a:endParaRPr kumimoji="0" lang="en-US" sz="1600" b="0" i="0" u="none" strike="noStrike" kern="0" cap="none" spc="0" normalizeH="0" baseline="0" noProof="0" dirty="0">
              <a:ln>
                <a:noFill/>
              </a:ln>
              <a:solidFill>
                <a:srgbClr val="5B9BD5">
                  <a:lumMod val="75000"/>
                </a:srgbClr>
              </a:solidFill>
              <a:effectLst/>
              <a:uLnTx/>
              <a:uFillTx/>
            </a:endParaRPr>
          </a:p>
        </p:txBody>
      </p:sp>
      <p:sp>
        <p:nvSpPr>
          <p:cNvPr id="6" name="TextBox 5">
            <a:extLst>
              <a:ext uri="{FF2B5EF4-FFF2-40B4-BE49-F238E27FC236}">
                <a16:creationId xmlns:a16="http://schemas.microsoft.com/office/drawing/2014/main" id="{D7F4FAD9-FCA9-4B10-9446-43CB2C053CEF}"/>
              </a:ext>
            </a:extLst>
          </p:cNvPr>
          <p:cNvSpPr txBox="1"/>
          <p:nvPr/>
        </p:nvSpPr>
        <p:spPr>
          <a:xfrm>
            <a:off x="9473433" y="733472"/>
            <a:ext cx="2113490" cy="338554"/>
          </a:xfrm>
          <a:prstGeom prst="rect">
            <a:avLst/>
          </a:prstGeom>
          <a:solidFill>
            <a:srgbClr val="5A8639"/>
          </a:solidFill>
        </p:spPr>
        <p:txBody>
          <a:bodyPr wrap="square">
            <a:spAutoFit/>
          </a:bodyPr>
          <a:lstStyle/>
          <a:p>
            <a:r>
              <a:rPr lang="sr-Latn-RS" sz="1600" dirty="0">
                <a:solidFill>
                  <a:schemeClr val="bg1"/>
                </a:solidFill>
                <a:latin typeface="Times New Roman" pitchFamily="18" charset="0"/>
                <a:cs typeface="Times New Roman" pitchFamily="18" charset="0"/>
              </a:rPr>
              <a:t>31. pitanje za smer AE</a:t>
            </a:r>
            <a:endParaRPr lang="en-US" sz="1600" dirty="0">
              <a:solidFill>
                <a:schemeClr val="bg1"/>
              </a:solidFill>
            </a:endParaRPr>
          </a:p>
        </p:txBody>
      </p:sp>
      <p:sp>
        <p:nvSpPr>
          <p:cNvPr id="7" name="Slide Number Placeholder 6">
            <a:extLst>
              <a:ext uri="{FF2B5EF4-FFF2-40B4-BE49-F238E27FC236}">
                <a16:creationId xmlns:a16="http://schemas.microsoft.com/office/drawing/2014/main" id="{6FBC1DC5-BA64-4140-BC81-CEC8C1A7FBD2}"/>
              </a:ext>
            </a:extLst>
          </p:cNvPr>
          <p:cNvSpPr>
            <a:spLocks noGrp="1"/>
          </p:cNvSpPr>
          <p:nvPr>
            <p:ph type="sldNum" sz="quarter" idx="12"/>
          </p:nvPr>
        </p:nvSpPr>
        <p:spPr/>
        <p:txBody>
          <a:bodyPr/>
          <a:lstStyle/>
          <a:p>
            <a:fld id="{34643D59-3645-4B15-8D90-65ADDB21D4C6}" type="slidenum">
              <a:rPr lang="sr-Cyrl-RS" smtClean="0"/>
              <a:t>24</a:t>
            </a:fld>
            <a:endParaRPr lang="sr-Cyrl-RS"/>
          </a:p>
        </p:txBody>
      </p:sp>
    </p:spTree>
    <p:extLst>
      <p:ext uri="{BB962C8B-B14F-4D97-AF65-F5344CB8AC3E}">
        <p14:creationId xmlns:p14="http://schemas.microsoft.com/office/powerpoint/2010/main" val="3594376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281" y="98474"/>
            <a:ext cx="11704319" cy="861329"/>
          </a:xfrm>
        </p:spPr>
        <p:txBody>
          <a:bodyPr/>
          <a:lstStyle/>
          <a:p>
            <a:r>
              <a:rPr lang="en-US" dirty="0">
                <a:latin typeface="Times New Roman" panose="02020603050405020304" pitchFamily="18" charset="0"/>
                <a:cs typeface="Times New Roman" panose="02020603050405020304" pitchFamily="18" charset="0"/>
              </a:rPr>
              <a:t>2. Cost-</a:t>
            </a:r>
            <a:r>
              <a:rPr lang="en-US" dirty="0" err="1">
                <a:latin typeface="Times New Roman" panose="02020603050405020304" pitchFamily="18" charset="0"/>
                <a:cs typeface="Times New Roman" panose="02020603050405020304" pitchFamily="18" charset="0"/>
              </a:rPr>
              <a:t>princip</a:t>
            </a:r>
            <a:endParaRPr lang="sr-Cyrl-R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82880" y="1792285"/>
            <a:ext cx="12009120" cy="4443146"/>
          </a:xfrm>
        </p:spPr>
        <p:txBody>
          <a:bodyPr>
            <a:normAutofit/>
          </a:bodyPr>
          <a:lstStyle/>
          <a:p>
            <a:pPr algn="just">
              <a:lnSpc>
                <a:spcPct val="100000"/>
              </a:lnSpc>
              <a:spcAft>
                <a:spcPts val="600"/>
              </a:spcAft>
            </a:pPr>
            <a:r>
              <a:rPr lang="en-US" b="1" dirty="0" err="1">
                <a:latin typeface="Times New Roman" panose="02020603050405020304" pitchFamily="18" charset="0"/>
                <a:cs typeface="Times New Roman" panose="02020603050405020304" pitchFamily="18" charset="0"/>
              </a:rPr>
              <a:t>Vraćanje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ukupnih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investicija</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služe</a:t>
            </a:r>
            <a:r>
              <a:rPr lang="en-US" dirty="0">
                <a:latin typeface="Times New Roman" panose="02020603050405020304" pitchFamily="18" charset="0"/>
                <a:cs typeface="Times New Roman" panose="02020603050405020304" pitchFamily="18" charset="0"/>
              </a:rPr>
              <a:t> za </a:t>
            </a:r>
            <a:r>
              <a:rPr lang="en-US" dirty="0" err="1">
                <a:latin typeface="Times New Roman" panose="02020603050405020304" pitchFamily="18" charset="0"/>
                <a:cs typeface="Times New Roman" panose="02020603050405020304" pitchFamily="18" charset="0"/>
              </a:rPr>
              <a:t>navodnjavanje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ili</a:t>
            </a:r>
            <a:r>
              <a:rPr lang="en-US" dirty="0">
                <a:latin typeface="Times New Roman" panose="02020603050405020304" pitchFamily="18" charset="0"/>
                <a:cs typeface="Times New Roman" panose="02020603050405020304" pitchFamily="18" charset="0"/>
              </a:rPr>
              <a:t> za </a:t>
            </a:r>
            <a:r>
              <a:rPr lang="en-US" dirty="0" err="1">
                <a:latin typeface="Times New Roman" panose="02020603050405020304" pitchFamily="18" charset="0"/>
                <a:cs typeface="Times New Roman" panose="02020603050405020304" pitchFamily="18" charset="0"/>
              </a:rPr>
              <a:t>neke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druge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namene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vodoprivrednog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sistema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npr</a:t>
            </a:r>
            <a:r>
              <a:rPr lang="en-US" dirty="0">
                <a:latin typeface="Times New Roman" panose="02020603050405020304" pitchFamily="18" charset="0"/>
                <a:cs typeface="Times New Roman" panose="02020603050405020304" pitchFamily="18" charset="0"/>
              </a:rPr>
              <a:t>.;</a:t>
            </a:r>
            <a:endParaRPr lang="sr-Latn-RS" dirty="0">
              <a:latin typeface="Times New Roman" panose="02020603050405020304" pitchFamily="18" charset="0"/>
              <a:cs typeface="Times New Roman" panose="02020603050405020304" pitchFamily="18" charset="0"/>
            </a:endParaRPr>
          </a:p>
          <a:p>
            <a:pPr algn="just">
              <a:lnSpc>
                <a:spcPct val="100000"/>
              </a:lnSpc>
              <a:spcAft>
                <a:spcPts val="600"/>
              </a:spcAft>
            </a:pPr>
            <a:endParaRPr lang="en-US" dirty="0">
              <a:latin typeface="Times New Roman" panose="02020603050405020304" pitchFamily="18" charset="0"/>
              <a:cs typeface="Times New Roman" panose="02020603050405020304" pitchFamily="18" charset="0"/>
            </a:endParaRPr>
          </a:p>
          <a:p>
            <a:pPr marL="0" indent="0" algn="just">
              <a:lnSpc>
                <a:spcPct val="100000"/>
              </a:lnSpc>
              <a:spcAft>
                <a:spcPts val="600"/>
              </a:spcAft>
              <a:buNone/>
            </a:pP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Vraćanje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investicija</a:t>
            </a:r>
            <a:r>
              <a:rPr lang="en-US" b="1" dirty="0">
                <a:latin typeface="Times New Roman" panose="02020603050405020304" pitchFamily="18" charset="0"/>
                <a:cs typeface="Times New Roman" panose="02020603050405020304" pitchFamily="18" charset="0"/>
              </a:rPr>
              <a:t> u </a:t>
            </a:r>
            <a:r>
              <a:rPr lang="en-US" b="1" dirty="0" err="1">
                <a:latin typeface="Times New Roman" panose="02020603050405020304" pitchFamily="18" charset="0"/>
                <a:cs typeface="Times New Roman" panose="02020603050405020304" pitchFamily="18" charset="0"/>
              </a:rPr>
              <a:t>vidu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anuiteta</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 </a:t>
            </a:r>
            <a:r>
              <a:rPr lang="en-US" dirty="0" err="1">
                <a:latin typeface="Times New Roman" panose="02020603050405020304" pitchFamily="18" charset="0"/>
                <a:cs typeface="Times New Roman" panose="02020603050405020304" pitchFamily="18" charset="0"/>
              </a:rPr>
              <a:t>koje</a:t>
            </a:r>
            <a:r>
              <a:rPr lang="en-US" dirty="0">
                <a:latin typeface="Times New Roman" panose="02020603050405020304" pitchFamily="18" charset="0"/>
                <a:cs typeface="Times New Roman" panose="02020603050405020304" pitchFamily="18" charset="0"/>
              </a:rPr>
              <a:t> je </a:t>
            </a:r>
            <a:r>
              <a:rPr lang="en-US" dirty="0" err="1">
                <a:latin typeface="Times New Roman" panose="02020603050405020304" pitchFamily="18" charset="0"/>
                <a:cs typeface="Times New Roman" panose="02020603050405020304" pitchFamily="18" charset="0"/>
              </a:rPr>
              <a:t>uključen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izvestan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iznos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kamate</a:t>
            </a:r>
            <a:r>
              <a:rPr lang="en-US" dirty="0">
                <a:latin typeface="Times New Roman" panose="02020603050405020304" pitchFamily="18" charset="0"/>
                <a:cs typeface="Times New Roman" panose="02020603050405020304" pitchFamily="18" charset="0"/>
              </a:rPr>
              <a:t>.</a:t>
            </a:r>
          </a:p>
          <a:p>
            <a:pPr algn="just">
              <a:lnSpc>
                <a:spcPct val="100000"/>
              </a:lnSpc>
              <a:spcAft>
                <a:spcPts val="600"/>
              </a:spcAft>
            </a:pPr>
            <a:r>
              <a:rPr lang="en-US" dirty="0" err="1">
                <a:latin typeface="Times New Roman" panose="02020603050405020304" pitchFamily="18" charset="0"/>
                <a:cs typeface="Times New Roman" panose="02020603050405020304" pitchFamily="18" charset="0"/>
              </a:rPr>
              <a:t>Ovakav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način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odredivanja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tarifa</a:t>
            </a:r>
            <a:r>
              <a:rPr lang="en-US" dirty="0">
                <a:latin typeface="Times New Roman" panose="02020603050405020304" pitchFamily="18" charset="0"/>
                <a:cs typeface="Times New Roman" panose="02020603050405020304" pitchFamily="18" charset="0"/>
              </a:rPr>
              <a:t> u </a:t>
            </a:r>
            <a:r>
              <a:rPr lang="en-US" dirty="0" err="1">
                <a:latin typeface="Times New Roman" panose="02020603050405020304" pitchFamily="18" charset="0"/>
                <a:cs typeface="Times New Roman" panose="02020603050405020304" pitchFamily="18" charset="0"/>
              </a:rPr>
              <a:t>principu</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zasniva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određivanji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prosečne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vode</a:t>
            </a:r>
            <a:r>
              <a:rPr lang="en-US" dirty="0">
                <a:latin typeface="Times New Roman" panose="02020603050405020304" pitchFamily="18" charset="0"/>
                <a:cs typeface="Times New Roman" panose="02020603050405020304" pitchFamily="18" charset="0"/>
              </a:rPr>
              <a:t> (cost-pricing) </a:t>
            </a:r>
            <a:r>
              <a:rPr lang="en-US" dirty="0" err="1">
                <a:latin typeface="Times New Roman" panose="02020603050405020304" pitchFamily="18" charset="0"/>
                <a:cs typeface="Times New Roman" panose="02020603050405020304" pitchFamily="18" charset="0"/>
              </a:rPr>
              <a:t>gde</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nastoji</a:t>
            </a:r>
            <a:r>
              <a:rPr lang="en-US" dirty="0">
                <a:latin typeface="Times New Roman" panose="02020603050405020304" pitchFamily="18" charset="0"/>
                <a:cs typeface="Times New Roman" panose="02020603050405020304" pitchFamily="18" charset="0"/>
              </a:rPr>
              <a:t> da se </a:t>
            </a:r>
            <a:r>
              <a:rPr lang="en-US" dirty="0" err="1">
                <a:latin typeface="Times New Roman" panose="02020603050405020304" pitchFamily="18" charset="0"/>
                <a:cs typeface="Times New Roman" panose="02020603050405020304" pitchFamily="18" charset="0"/>
              </a:rPr>
              <a:t>izjednače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godišnji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troškov</a:t>
            </a:r>
            <a:r>
              <a:rPr lang="sr-Latn-RS"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funkcionisanja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vodoprivrednog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sistema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prihodima</a:t>
            </a:r>
            <a:r>
              <a:rPr lang="en-US" dirty="0">
                <a:latin typeface="Times New Roman" panose="02020603050405020304" pitchFamily="18" charset="0"/>
                <a:cs typeface="Times New Roman" panose="02020603050405020304" pitchFamily="18" charset="0"/>
              </a:rPr>
              <a:t> od </a:t>
            </a:r>
            <a:r>
              <a:rPr lang="en-US" dirty="0" err="1">
                <a:latin typeface="Times New Roman" panose="02020603050405020304" pitchFamily="18" charset="0"/>
                <a:cs typeface="Times New Roman" panose="02020603050405020304" pitchFamily="18" charset="0"/>
              </a:rPr>
              <a:t>vodoprivrednih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usluga</a:t>
            </a:r>
            <a:r>
              <a:rPr lang="en-US" dirty="0">
                <a:latin typeface="Times New Roman" panose="02020603050405020304" pitchFamily="18" charset="0"/>
                <a:cs typeface="Times New Roman" panose="02020603050405020304" pitchFamily="18" charset="0"/>
              </a:rPr>
              <a:t>.</a:t>
            </a:r>
          </a:p>
          <a:p>
            <a:endParaRPr lang="sr-Cyrl-R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B877F5C-130C-4C7A-97FE-BF9C378A1FC7}"/>
              </a:ext>
            </a:extLst>
          </p:cNvPr>
          <p:cNvSpPr txBox="1"/>
          <p:nvPr/>
        </p:nvSpPr>
        <p:spPr>
          <a:xfrm>
            <a:off x="9511533" y="359861"/>
            <a:ext cx="2113490" cy="338554"/>
          </a:xfrm>
          <a:prstGeom prst="rect">
            <a:avLst/>
          </a:prstGeom>
          <a:solidFill>
            <a:srgbClr val="70AD47">
              <a:lumMod val="60000"/>
              <a:lumOff val="4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r-Latn-RS" sz="1600" b="0" i="0" u="none" strike="noStrike" kern="0" cap="none" spc="0" normalizeH="0" baseline="0" noProof="0" dirty="0">
                <a:ln>
                  <a:noFill/>
                </a:ln>
                <a:solidFill>
                  <a:srgbClr val="5B9BD5">
                    <a:lumMod val="75000"/>
                  </a:srgbClr>
                </a:solidFill>
                <a:effectLst/>
                <a:uLnTx/>
                <a:uFillTx/>
                <a:latin typeface="Times New Roman" pitchFamily="18" charset="0"/>
                <a:cs typeface="Times New Roman" pitchFamily="18" charset="0"/>
              </a:rPr>
              <a:t>3</a:t>
            </a:r>
            <a:r>
              <a:rPr lang="sr-Latn-RS" sz="1600" kern="0" dirty="0">
                <a:solidFill>
                  <a:srgbClr val="5B9BD5">
                    <a:lumMod val="75000"/>
                  </a:srgbClr>
                </a:solidFill>
                <a:latin typeface="Times New Roman" pitchFamily="18" charset="0"/>
                <a:cs typeface="Times New Roman" pitchFamily="18" charset="0"/>
              </a:rPr>
              <a:t>5</a:t>
            </a:r>
            <a:r>
              <a:rPr kumimoji="0" lang="sr-Latn-RS" sz="1600" b="0" i="0" u="none" strike="noStrike" kern="0" cap="none" spc="0" normalizeH="0" baseline="0" noProof="0" dirty="0">
                <a:ln>
                  <a:noFill/>
                </a:ln>
                <a:solidFill>
                  <a:srgbClr val="5B9BD5">
                    <a:lumMod val="75000"/>
                  </a:srgbClr>
                </a:solidFill>
                <a:effectLst/>
                <a:uLnTx/>
                <a:uFillTx/>
                <a:latin typeface="Times New Roman" pitchFamily="18" charset="0"/>
                <a:cs typeface="Times New Roman" pitchFamily="18" charset="0"/>
              </a:rPr>
              <a:t>. pitanje za smer UV</a:t>
            </a:r>
            <a:endParaRPr kumimoji="0" lang="en-US" sz="1600" b="0" i="0" u="none" strike="noStrike" kern="0" cap="none" spc="0" normalizeH="0" baseline="0" noProof="0" dirty="0">
              <a:ln>
                <a:noFill/>
              </a:ln>
              <a:solidFill>
                <a:srgbClr val="5B9BD5">
                  <a:lumMod val="75000"/>
                </a:srgbClr>
              </a:solidFill>
              <a:effectLst/>
              <a:uLnTx/>
              <a:uFillTx/>
            </a:endParaRPr>
          </a:p>
        </p:txBody>
      </p:sp>
      <p:sp>
        <p:nvSpPr>
          <p:cNvPr id="6" name="TextBox 5">
            <a:extLst>
              <a:ext uri="{FF2B5EF4-FFF2-40B4-BE49-F238E27FC236}">
                <a16:creationId xmlns:a16="http://schemas.microsoft.com/office/drawing/2014/main" id="{BF669F6D-46B7-4D28-A4C9-21FD368CD026}"/>
              </a:ext>
            </a:extLst>
          </p:cNvPr>
          <p:cNvSpPr txBox="1"/>
          <p:nvPr/>
        </p:nvSpPr>
        <p:spPr>
          <a:xfrm>
            <a:off x="9511533" y="722594"/>
            <a:ext cx="2113490" cy="338554"/>
          </a:xfrm>
          <a:prstGeom prst="rect">
            <a:avLst/>
          </a:prstGeom>
          <a:solidFill>
            <a:srgbClr val="5A8639"/>
          </a:solidFill>
        </p:spPr>
        <p:txBody>
          <a:bodyPr wrap="square">
            <a:spAutoFit/>
          </a:bodyPr>
          <a:lstStyle/>
          <a:p>
            <a:r>
              <a:rPr lang="sr-Latn-RS" sz="1600" dirty="0">
                <a:solidFill>
                  <a:schemeClr val="bg1"/>
                </a:solidFill>
                <a:latin typeface="Times New Roman" pitchFamily="18" charset="0"/>
                <a:cs typeface="Times New Roman" pitchFamily="18" charset="0"/>
              </a:rPr>
              <a:t>31. pitanje za smer AE</a:t>
            </a:r>
            <a:endParaRPr lang="en-US" sz="1600" dirty="0">
              <a:solidFill>
                <a:schemeClr val="bg1"/>
              </a:solidFill>
            </a:endParaRPr>
          </a:p>
        </p:txBody>
      </p:sp>
      <p:sp>
        <p:nvSpPr>
          <p:cNvPr id="7" name="Slide Number Placeholder 6">
            <a:extLst>
              <a:ext uri="{FF2B5EF4-FFF2-40B4-BE49-F238E27FC236}">
                <a16:creationId xmlns:a16="http://schemas.microsoft.com/office/drawing/2014/main" id="{852E4006-5DBE-45E2-AEC2-BBFCDD6C3EC5}"/>
              </a:ext>
            </a:extLst>
          </p:cNvPr>
          <p:cNvSpPr>
            <a:spLocks noGrp="1"/>
          </p:cNvSpPr>
          <p:nvPr>
            <p:ph type="sldNum" sz="quarter" idx="12"/>
          </p:nvPr>
        </p:nvSpPr>
        <p:spPr/>
        <p:txBody>
          <a:bodyPr/>
          <a:lstStyle/>
          <a:p>
            <a:fld id="{34643D59-3645-4B15-8D90-65ADDB21D4C6}" type="slidenum">
              <a:rPr lang="sr-Cyrl-RS" smtClean="0"/>
              <a:t>25</a:t>
            </a:fld>
            <a:endParaRPr lang="sr-Cyrl-RS"/>
          </a:p>
        </p:txBody>
      </p:sp>
    </p:spTree>
    <p:extLst>
      <p:ext uri="{BB962C8B-B14F-4D97-AF65-F5344CB8AC3E}">
        <p14:creationId xmlns:p14="http://schemas.microsoft.com/office/powerpoint/2010/main" val="1177676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744" y="126610"/>
            <a:ext cx="12037256" cy="1085776"/>
          </a:xfrm>
        </p:spPr>
        <p:txBody>
          <a:bodyPr/>
          <a:lstStyle/>
          <a:p>
            <a:r>
              <a:rPr lang="en-US" dirty="0">
                <a:latin typeface="Times New Roman" panose="02020603050405020304" pitchFamily="18" charset="0"/>
                <a:cs typeface="Times New Roman" panose="02020603050405020304" pitchFamily="18" charset="0"/>
              </a:rPr>
              <a:t>3. Benefit-</a:t>
            </a:r>
            <a:r>
              <a:rPr lang="en-US" dirty="0" err="1">
                <a:latin typeface="Times New Roman" panose="02020603050405020304" pitchFamily="18" charset="0"/>
                <a:cs typeface="Times New Roman" panose="02020603050405020304" pitchFamily="18" charset="0"/>
              </a:rPr>
              <a:t>princip</a:t>
            </a:r>
            <a:endParaRPr lang="sr-Cyrl-R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67286" y="1406769"/>
            <a:ext cx="11633982" cy="5247249"/>
          </a:xfrm>
        </p:spPr>
        <p:txBody>
          <a:bodyPr/>
          <a:lstStyle/>
          <a:p>
            <a:pPr algn="just">
              <a:spcAft>
                <a:spcPts val="1200"/>
              </a:spcAft>
            </a:pPr>
            <a:r>
              <a:rPr lang="en-US" dirty="0" err="1">
                <a:latin typeface="Times New Roman" panose="02020603050405020304" pitchFamily="18" charset="0"/>
                <a:cs typeface="Times New Roman" panose="02020603050405020304" pitchFamily="18" charset="0"/>
              </a:rPr>
              <a:t>Kod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primene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ovog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metoda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polazi</a:t>
            </a:r>
            <a:r>
              <a:rPr lang="en-US" dirty="0">
                <a:latin typeface="Times New Roman" panose="02020603050405020304" pitchFamily="18" charset="0"/>
                <a:cs typeface="Times New Roman" panose="02020603050405020304" pitchFamily="18" charset="0"/>
              </a:rPr>
              <a:t> se od </a:t>
            </a:r>
            <a:r>
              <a:rPr lang="en-US" dirty="0" err="1">
                <a:latin typeface="Times New Roman" panose="02020603050405020304" pitchFamily="18" charset="0"/>
                <a:cs typeface="Times New Roman" panose="02020603050405020304" pitchFamily="18" charset="0"/>
              </a:rPr>
              <a:t>pretpostavke</a:t>
            </a:r>
            <a:r>
              <a:rPr lang="en-US" dirty="0">
                <a:latin typeface="Times New Roman" panose="02020603050405020304" pitchFamily="18" charset="0"/>
                <a:cs typeface="Times New Roman" panose="02020603050405020304" pitchFamily="18" charset="0"/>
              </a:rPr>
              <a:t> da se </a:t>
            </a:r>
            <a:r>
              <a:rPr lang="en-US" dirty="0" err="1">
                <a:latin typeface="Times New Roman" panose="02020603050405020304" pitchFamily="18" charset="0"/>
                <a:cs typeface="Times New Roman" panose="02020603050405020304" pitchFamily="18" charset="0"/>
              </a:rPr>
              <a:t>korišćenjem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vodoprivrednog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sistema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ostvaruje</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povećana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dobit</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 </a:t>
            </a:r>
            <a:r>
              <a:rPr lang="en-US" dirty="0" err="1">
                <a:latin typeface="Times New Roman" panose="02020603050405020304" pitchFamily="18" charset="0"/>
                <a:cs typeface="Times New Roman" panose="02020603050405020304" pitchFamily="18" charset="0"/>
              </a:rPr>
              <a:t>odnosu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stanje</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bez</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sistema</a:t>
            </a:r>
            <a:r>
              <a:rPr lang="en-US" b="1" dirty="0">
                <a:latin typeface="Times New Roman" panose="02020603050405020304" pitchFamily="18" charset="0"/>
                <a:cs typeface="Times New Roman" panose="02020603050405020304" pitchFamily="18" charset="0"/>
              </a:rPr>
              <a:t>. </a:t>
            </a:r>
            <a:endParaRPr lang="sr-Latn-RS" b="1" dirty="0">
              <a:latin typeface="Times New Roman" panose="02020603050405020304" pitchFamily="18" charset="0"/>
              <a:cs typeface="Times New Roman" panose="02020603050405020304" pitchFamily="18" charset="0"/>
            </a:endParaRPr>
          </a:p>
          <a:p>
            <a:pPr algn="just">
              <a:spcAft>
                <a:spcPts val="1200"/>
              </a:spcAft>
            </a:pPr>
            <a:r>
              <a:rPr lang="en-US" dirty="0">
                <a:latin typeface="Times New Roman" panose="02020603050405020304" pitchFamily="18" charset="0"/>
                <a:cs typeface="Times New Roman" panose="02020603050405020304" pitchFamily="18" charset="0"/>
              </a:rPr>
              <a:t>U </a:t>
            </a:r>
            <a:r>
              <a:rPr lang="en-US" dirty="0" err="1">
                <a:latin typeface="Times New Roman" panose="02020603050405020304" pitchFamily="18" charset="0"/>
                <a:cs typeface="Times New Roman" panose="02020603050405020304" pitchFamily="18" charset="0"/>
              </a:rPr>
              <a:t>ovom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slučaju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dovoljno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pokriti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samo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troškove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funkcionisanja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vraćanja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investicija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treba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ostvariti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neku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dobit</a:t>
            </a:r>
            <a:r>
              <a:rPr lang="en-US" dirty="0">
                <a:latin typeface="Times New Roman" panose="02020603050405020304" pitchFamily="18" charset="0"/>
                <a:cs typeface="Times New Roman" panose="02020603050405020304" pitchFamily="18" charset="0"/>
              </a:rPr>
              <a:t> (benefit-</a:t>
            </a:r>
            <a:r>
              <a:rPr lang="en-US" dirty="0" err="1">
                <a:latin typeface="Times New Roman" panose="02020603050405020304" pitchFamily="18" charset="0"/>
                <a:cs typeface="Times New Roman" panose="02020603050405020304" pitchFamily="18" charset="0"/>
              </a:rPr>
              <a:t>pricip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koja</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može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različite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načine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deliti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između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vlasnika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korisnika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sistema</a:t>
            </a:r>
            <a:r>
              <a:rPr lang="en-US" dirty="0">
                <a:latin typeface="Times New Roman" panose="02020603050405020304" pitchFamily="18" charset="0"/>
                <a:cs typeface="Times New Roman" panose="02020603050405020304" pitchFamily="18" charset="0"/>
              </a:rPr>
              <a:t>. Na </a:t>
            </a:r>
            <a:r>
              <a:rPr lang="en-US" dirty="0" err="1">
                <a:latin typeface="Times New Roman" panose="02020603050405020304" pitchFamily="18" charset="0"/>
                <a:cs typeface="Times New Roman" panose="02020603050405020304" pitchFamily="18" charset="0"/>
              </a:rPr>
              <a:t>ovaj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način</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korisnici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sistema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plaćaju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punu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cenu</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vodoprivrednih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usluga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još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deo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povećane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dobiti</a:t>
            </a:r>
            <a:r>
              <a:rPr lang="en-US" b="1" dirty="0">
                <a:latin typeface="Times New Roman" panose="02020603050405020304" pitchFamily="18" charset="0"/>
                <a:cs typeface="Times New Roman" panose="02020603050405020304" pitchFamily="18" charset="0"/>
              </a:rPr>
              <a:t>. </a:t>
            </a:r>
            <a:endParaRPr lang="sr-Latn-RS" b="1" dirty="0">
              <a:latin typeface="Times New Roman" panose="02020603050405020304" pitchFamily="18" charset="0"/>
              <a:cs typeface="Times New Roman" panose="02020603050405020304" pitchFamily="18" charset="0"/>
            </a:endParaRPr>
          </a:p>
          <a:p>
            <a:pPr algn="just">
              <a:spcAft>
                <a:spcPts val="1200"/>
              </a:spcAft>
            </a:pPr>
            <a:r>
              <a:rPr lang="en-US" dirty="0">
                <a:latin typeface="Times New Roman" panose="02020603050405020304" pitchFamily="18" charset="0"/>
                <a:cs typeface="Times New Roman" panose="02020603050405020304" pitchFamily="18" charset="0"/>
              </a:rPr>
              <a:t>Cena </a:t>
            </a:r>
            <a:r>
              <a:rPr lang="en-US" dirty="0" err="1">
                <a:latin typeface="Times New Roman" panose="02020603050405020304" pitchFamily="18" charset="0"/>
                <a:cs typeface="Times New Roman" panose="02020603050405020304" pitchFamily="18" charset="0"/>
              </a:rPr>
              <a:t>vodoprivrednih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usluga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može</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varira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prirodi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korisnika</a:t>
            </a:r>
            <a:r>
              <a:rPr lang="en-US" dirty="0">
                <a:latin typeface="Times New Roman" panose="02020603050405020304" pitchFamily="18" charset="0"/>
                <a:cs typeface="Times New Roman" panose="02020603050405020304" pitchFamily="18" charset="0"/>
              </a:rPr>
              <a:t> u </a:t>
            </a:r>
            <a:r>
              <a:rPr lang="en-US" dirty="0" err="1">
                <a:latin typeface="Times New Roman" panose="02020603050405020304" pitchFamily="18" charset="0"/>
                <a:cs typeface="Times New Roman" panose="02020603050405020304" pitchFamily="18" charset="0"/>
              </a:rPr>
              <a:t>zavisnosti</a:t>
            </a:r>
            <a:r>
              <a:rPr lang="en-US" dirty="0">
                <a:latin typeface="Times New Roman" panose="02020603050405020304" pitchFamily="18" charset="0"/>
                <a:cs typeface="Times New Roman" panose="02020603050405020304" pitchFamily="18" charset="0"/>
              </a:rPr>
              <a:t> da li </a:t>
            </a:r>
            <a:r>
              <a:rPr lang="en-US" dirty="0" err="1">
                <a:latin typeface="Times New Roman" panose="02020603050405020304" pitchFamily="18" charset="0"/>
                <a:cs typeface="Times New Roman" panose="02020603050405020304" pitchFamily="18" charset="0"/>
              </a:rPr>
              <a:t>država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želi</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podstiče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ili</a:t>
            </a:r>
            <a:r>
              <a:rPr lang="en-US" dirty="0">
                <a:latin typeface="Times New Roman" panose="02020603050405020304" pitchFamily="18" charset="0"/>
                <a:cs typeface="Times New Roman" panose="02020603050405020304" pitchFamily="18" charset="0"/>
              </a:rPr>
              <a:t> </a:t>
            </a:r>
            <a:r>
              <a:rPr lang="sr-Latn-R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koči</a:t>
            </a:r>
            <a:r>
              <a:rPr lang="sr-Latn-RS"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odre</a:t>
            </a:r>
            <a:r>
              <a:rPr lang="sr-Latn-RS" dirty="0">
                <a:latin typeface="Times New Roman" panose="02020603050405020304" pitchFamily="18" charset="0"/>
                <a:cs typeface="Times New Roman" panose="02020603050405020304" pitchFamily="18" charset="0"/>
              </a:rPr>
              <a:t>đ</a:t>
            </a:r>
            <a:r>
              <a:rPr lang="en-US" dirty="0" err="1">
                <a:latin typeface="Times New Roman" panose="02020603050405020304" pitchFamily="18" charset="0"/>
                <a:cs typeface="Times New Roman" panose="02020603050405020304" pitchFamily="18" charset="0"/>
              </a:rPr>
              <a:t>enu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proizvodnju</a:t>
            </a:r>
            <a:r>
              <a:rPr lang="en-US" dirty="0">
                <a:latin typeface="Times New Roman" panose="02020603050405020304" pitchFamily="18" charset="0"/>
                <a:cs typeface="Times New Roman" panose="02020603050405020304" pitchFamily="18" charset="0"/>
              </a:rPr>
              <a:t>. </a:t>
            </a:r>
            <a:endParaRPr lang="sr-Latn-RS" dirty="0">
              <a:latin typeface="Times New Roman" panose="02020603050405020304" pitchFamily="18" charset="0"/>
              <a:cs typeface="Times New Roman" panose="02020603050405020304" pitchFamily="18" charset="0"/>
            </a:endParaRPr>
          </a:p>
          <a:p>
            <a:endParaRPr lang="sr-Cyrl-R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9E2DE3E-3E55-4D72-8AE1-79CD8E4B5FE7}"/>
              </a:ext>
            </a:extLst>
          </p:cNvPr>
          <p:cNvSpPr txBox="1"/>
          <p:nvPr/>
        </p:nvSpPr>
        <p:spPr>
          <a:xfrm>
            <a:off x="9240310" y="589885"/>
            <a:ext cx="2113490" cy="338554"/>
          </a:xfrm>
          <a:prstGeom prst="rect">
            <a:avLst/>
          </a:prstGeom>
          <a:solidFill>
            <a:srgbClr val="70AD47">
              <a:lumMod val="60000"/>
              <a:lumOff val="4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r-Latn-RS" sz="1600" b="0" i="0" u="none" strike="noStrike" kern="0" cap="none" spc="0" normalizeH="0" baseline="0" noProof="0" dirty="0">
                <a:ln>
                  <a:noFill/>
                </a:ln>
                <a:solidFill>
                  <a:srgbClr val="5B9BD5">
                    <a:lumMod val="75000"/>
                  </a:srgbClr>
                </a:solidFill>
                <a:effectLst/>
                <a:uLnTx/>
                <a:uFillTx/>
                <a:latin typeface="Times New Roman" pitchFamily="18" charset="0"/>
                <a:cs typeface="Times New Roman" pitchFamily="18" charset="0"/>
              </a:rPr>
              <a:t>36. pitanje za smer UV</a:t>
            </a:r>
            <a:endParaRPr kumimoji="0" lang="en-US" sz="1600" b="0" i="0" u="none" strike="noStrike" kern="0" cap="none" spc="0" normalizeH="0" baseline="0" noProof="0" dirty="0">
              <a:ln>
                <a:noFill/>
              </a:ln>
              <a:solidFill>
                <a:srgbClr val="5B9BD5">
                  <a:lumMod val="75000"/>
                </a:srgbClr>
              </a:solidFill>
              <a:effectLst/>
              <a:uLnTx/>
              <a:uFillTx/>
            </a:endParaRPr>
          </a:p>
        </p:txBody>
      </p:sp>
      <p:sp>
        <p:nvSpPr>
          <p:cNvPr id="6" name="TextBox 5">
            <a:extLst>
              <a:ext uri="{FF2B5EF4-FFF2-40B4-BE49-F238E27FC236}">
                <a16:creationId xmlns:a16="http://schemas.microsoft.com/office/drawing/2014/main" id="{9C17B168-CE7C-4AAB-98BB-728A8B826671}"/>
              </a:ext>
            </a:extLst>
          </p:cNvPr>
          <p:cNvSpPr txBox="1"/>
          <p:nvPr/>
        </p:nvSpPr>
        <p:spPr>
          <a:xfrm>
            <a:off x="9240310" y="952142"/>
            <a:ext cx="2113490" cy="338554"/>
          </a:xfrm>
          <a:prstGeom prst="rect">
            <a:avLst/>
          </a:prstGeom>
          <a:solidFill>
            <a:srgbClr val="5A8639"/>
          </a:solidFill>
        </p:spPr>
        <p:txBody>
          <a:bodyPr wrap="square">
            <a:spAutoFit/>
          </a:bodyPr>
          <a:lstStyle/>
          <a:p>
            <a:r>
              <a:rPr lang="sr-Latn-RS" sz="1600" dirty="0">
                <a:solidFill>
                  <a:schemeClr val="bg1"/>
                </a:solidFill>
                <a:latin typeface="Times New Roman" pitchFamily="18" charset="0"/>
                <a:cs typeface="Times New Roman" pitchFamily="18" charset="0"/>
              </a:rPr>
              <a:t>32. pitanje za smer AE</a:t>
            </a:r>
            <a:endParaRPr lang="en-US" sz="1600" dirty="0">
              <a:solidFill>
                <a:schemeClr val="bg1"/>
              </a:solidFill>
            </a:endParaRPr>
          </a:p>
        </p:txBody>
      </p:sp>
      <p:sp>
        <p:nvSpPr>
          <p:cNvPr id="7" name="Slide Number Placeholder 6">
            <a:extLst>
              <a:ext uri="{FF2B5EF4-FFF2-40B4-BE49-F238E27FC236}">
                <a16:creationId xmlns:a16="http://schemas.microsoft.com/office/drawing/2014/main" id="{00CC9FE2-30B1-4FBF-93D0-54BFC3A6CCAE}"/>
              </a:ext>
            </a:extLst>
          </p:cNvPr>
          <p:cNvSpPr>
            <a:spLocks noGrp="1"/>
          </p:cNvSpPr>
          <p:nvPr>
            <p:ph type="sldNum" sz="quarter" idx="12"/>
          </p:nvPr>
        </p:nvSpPr>
        <p:spPr/>
        <p:txBody>
          <a:bodyPr/>
          <a:lstStyle/>
          <a:p>
            <a:fld id="{34643D59-3645-4B15-8D90-65ADDB21D4C6}" type="slidenum">
              <a:rPr lang="sr-Cyrl-RS" smtClean="0"/>
              <a:t>26</a:t>
            </a:fld>
            <a:endParaRPr lang="sr-Cyrl-RS"/>
          </a:p>
        </p:txBody>
      </p:sp>
    </p:spTree>
    <p:extLst>
      <p:ext uri="{BB962C8B-B14F-4D97-AF65-F5344CB8AC3E}">
        <p14:creationId xmlns:p14="http://schemas.microsoft.com/office/powerpoint/2010/main" val="705303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966" y="239151"/>
            <a:ext cx="10515600" cy="1043574"/>
          </a:xfrm>
        </p:spPr>
        <p:txBody>
          <a:bodyPr/>
          <a:lstStyle/>
          <a:p>
            <a:r>
              <a:rPr lang="en-US" dirty="0">
                <a:latin typeface="Times New Roman" panose="02020603050405020304" pitchFamily="18" charset="0"/>
                <a:cs typeface="Times New Roman" panose="02020603050405020304" pitchFamily="18" charset="0"/>
              </a:rPr>
              <a:t>4. </a:t>
            </a:r>
            <a:r>
              <a:rPr lang="en-US" dirty="0" err="1">
                <a:latin typeface="Times New Roman" panose="02020603050405020304" pitchFamily="18" charset="0"/>
                <a:cs typeface="Times New Roman" panose="02020603050405020304" pitchFamily="18" charset="0"/>
              </a:rPr>
              <a:t>Marginalni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princip</a:t>
            </a:r>
            <a:r>
              <a:rPr lang="en-US" dirty="0">
                <a:latin typeface="Times New Roman" panose="02020603050405020304" pitchFamily="18" charset="0"/>
                <a:cs typeface="Times New Roman" panose="02020603050405020304" pitchFamily="18" charset="0"/>
              </a:rPr>
              <a:t> </a:t>
            </a:r>
            <a:endParaRPr lang="sr-Cyrl-R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1015" y="1892104"/>
            <a:ext cx="11619914" cy="4965896"/>
          </a:xfrm>
        </p:spPr>
        <p:txBody>
          <a:bodyPr/>
          <a:lstStyle/>
          <a:p>
            <a:pPr marL="0" indent="0" algn="just">
              <a:buNone/>
            </a:pPr>
            <a:r>
              <a:rPr lang="sr-Latn-RS" dirty="0" err="1">
                <a:latin typeface="Times New Roman" panose="02020603050405020304" pitchFamily="18" charset="0"/>
                <a:cs typeface="Times New Roman" panose="02020603050405020304" pitchFamily="18" charset="0"/>
              </a:rPr>
              <a:t>T</a:t>
            </a:r>
            <a:r>
              <a:rPr lang="en-US" dirty="0" err="1">
                <a:latin typeface="Times New Roman" panose="02020603050405020304" pitchFamily="18" charset="0"/>
                <a:cs typeface="Times New Roman" panose="02020603050405020304" pitchFamily="18" charset="0"/>
              </a:rPr>
              <a:t>eorija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određivanja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marginalnom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trošku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kojoj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realna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neke</a:t>
            </a:r>
            <a:r>
              <a:rPr lang="en-US" dirty="0">
                <a:latin typeface="Times New Roman" panose="02020603050405020304" pitchFamily="18" charset="0"/>
                <a:cs typeface="Times New Roman" panose="02020603050405020304" pitchFamily="18" charset="0"/>
              </a:rPr>
              <a:t> robe (u </a:t>
            </a:r>
            <a:r>
              <a:rPr lang="en-US" dirty="0" err="1">
                <a:latin typeface="Times New Roman" panose="02020603050405020304" pitchFamily="18" charset="0"/>
                <a:cs typeface="Times New Roman" panose="02020603050405020304" pitchFamily="18" charset="0"/>
              </a:rPr>
              <a:t>ovom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slučaju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vodoprivredne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usluge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učinjene</a:t>
            </a:r>
            <a:r>
              <a:rPr lang="en-US" dirty="0">
                <a:latin typeface="Times New Roman" panose="02020603050405020304" pitchFamily="18" charset="0"/>
                <a:cs typeface="Times New Roman" panose="02020603050405020304" pitchFamily="18" charset="0"/>
              </a:rPr>
              <a:t> od </a:t>
            </a:r>
            <a:r>
              <a:rPr lang="en-US" dirty="0" err="1">
                <a:latin typeface="Times New Roman" panose="02020603050405020304" pitchFamily="18" charset="0"/>
                <a:cs typeface="Times New Roman" panose="02020603050405020304" pitchFamily="18" charset="0"/>
              </a:rPr>
              <a:t>strane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javnih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preduzeća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treba</a:t>
            </a:r>
            <a:r>
              <a:rPr lang="en-US" dirty="0">
                <a:latin typeface="Times New Roman" panose="02020603050405020304" pitchFamily="18" charset="0"/>
                <a:cs typeface="Times New Roman" panose="02020603050405020304" pitchFamily="18" charset="0"/>
              </a:rPr>
              <a:t>:</a:t>
            </a:r>
            <a:endParaRPr lang="sr-Latn-R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a:t>
            </a:r>
            <a:r>
              <a:rPr lang="sr-Latn-RS" dirty="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da </a:t>
            </a:r>
            <a:r>
              <a:rPr lang="en-US" dirty="0" err="1">
                <a:latin typeface="Times New Roman" panose="02020603050405020304" pitchFamily="18" charset="0"/>
                <a:cs typeface="Times New Roman" panose="02020603050405020304" pitchFamily="18" charset="0"/>
              </a:rPr>
              <a:t>bude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će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pokriti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dugoročne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troškove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vodoprivrednog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sistema</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r>
              <a:rPr lang="sr-Latn-RS" dirty="0">
                <a:latin typeface="Times New Roman" panose="02020603050405020304" pitchFamily="18" charset="0"/>
                <a:cs typeface="Times New Roman" panose="02020603050405020304" pitchFamily="18" charset="0"/>
              </a:rPr>
              <a:t>b) </a:t>
            </a:r>
            <a:r>
              <a:rPr lang="en-US" dirty="0">
                <a:latin typeface="Times New Roman" panose="02020603050405020304" pitchFamily="18" charset="0"/>
                <a:cs typeface="Times New Roman" panose="02020603050405020304" pitchFamily="18" charset="0"/>
              </a:rPr>
              <a:t>u </a:t>
            </a:r>
            <a:r>
              <a:rPr lang="en-US" dirty="0" err="1">
                <a:latin typeface="Times New Roman" panose="02020603050405020304" pitchFamily="18" charset="0"/>
                <a:cs typeface="Times New Roman" panose="02020603050405020304" pitchFamily="18" charset="0"/>
              </a:rPr>
              <a:t>momentu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potražnje</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tačno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obaveštava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korisnike</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realnoj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vode</a:t>
            </a:r>
            <a:r>
              <a:rPr lang="sr-Latn-RS" dirty="0">
                <a:latin typeface="Times New Roman" panose="02020603050405020304" pitchFamily="18" charset="0"/>
                <a:cs typeface="Times New Roman" panose="02020603050405020304" pitchFamily="18" charset="0"/>
              </a:rPr>
              <a:t> i</a:t>
            </a: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a:t>
            </a:r>
            <a:r>
              <a:rPr lang="sr-Latn-RS"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predstavlja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optimalno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korišćenje</a:t>
            </a:r>
            <a:r>
              <a:rPr lang="sr-Latn-R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vodoprivrednog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sistema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omogući</a:t>
            </a:r>
            <a:endParaRPr lang="sr-Latn-RS" dirty="0">
              <a:latin typeface="Times New Roman" panose="02020603050405020304" pitchFamily="18" charset="0"/>
              <a:cs typeface="Times New Roman" panose="02020603050405020304" pitchFamily="18" charset="0"/>
            </a:endParaRPr>
          </a:p>
          <a:p>
            <a:pPr marL="0" indent="0" algn="just">
              <a:buNone/>
            </a:pPr>
            <a:r>
              <a:rPr lang="sr-Latn-R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maksimalno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dodatnu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vrednost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stvorenu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iz</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pojedinih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delatnosti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korisnika</a:t>
            </a:r>
            <a:r>
              <a:rPr lang="en-US" dirty="0">
                <a:latin typeface="Times New Roman" panose="02020603050405020304" pitchFamily="18" charset="0"/>
                <a:cs typeface="Times New Roman" panose="02020603050405020304" pitchFamily="18" charset="0"/>
              </a:rPr>
              <a:t>.</a:t>
            </a:r>
            <a:endParaRPr lang="sr-Latn-RS" dirty="0">
              <a:latin typeface="Times New Roman" panose="02020603050405020304" pitchFamily="18" charset="0"/>
              <a:cs typeface="Times New Roman" panose="02020603050405020304" pitchFamily="18" charset="0"/>
            </a:endParaRPr>
          </a:p>
          <a:p>
            <a:pPr marL="0" indent="0">
              <a:buNone/>
            </a:pPr>
            <a:endParaRPr lang="sr-Cyrl-R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D0DF8C9-70EF-4576-8F04-F25E0946DE1A}"/>
              </a:ext>
            </a:extLst>
          </p:cNvPr>
          <p:cNvSpPr txBox="1"/>
          <p:nvPr/>
        </p:nvSpPr>
        <p:spPr>
          <a:xfrm>
            <a:off x="9240310" y="720183"/>
            <a:ext cx="2113490" cy="338554"/>
          </a:xfrm>
          <a:prstGeom prst="rect">
            <a:avLst/>
          </a:prstGeom>
          <a:solidFill>
            <a:srgbClr val="70AD47">
              <a:lumMod val="60000"/>
              <a:lumOff val="4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r-Latn-RS" sz="1600" b="0" i="0" u="none" strike="noStrike" kern="0" cap="none" spc="0" normalizeH="0" baseline="0" noProof="0" dirty="0">
                <a:ln>
                  <a:noFill/>
                </a:ln>
                <a:solidFill>
                  <a:srgbClr val="5B9BD5">
                    <a:lumMod val="75000"/>
                  </a:srgbClr>
                </a:solidFill>
                <a:effectLst/>
                <a:uLnTx/>
                <a:uFillTx/>
                <a:latin typeface="Times New Roman" pitchFamily="18" charset="0"/>
                <a:cs typeface="Times New Roman" pitchFamily="18" charset="0"/>
              </a:rPr>
              <a:t>37. pitanje za smer UV</a:t>
            </a:r>
            <a:endParaRPr kumimoji="0" lang="en-US" sz="1600" b="0" i="0" u="none" strike="noStrike" kern="0" cap="none" spc="0" normalizeH="0" baseline="0" noProof="0" dirty="0">
              <a:ln>
                <a:noFill/>
              </a:ln>
              <a:solidFill>
                <a:srgbClr val="5B9BD5">
                  <a:lumMod val="75000"/>
                </a:srgbClr>
              </a:solidFill>
              <a:effectLst/>
              <a:uLnTx/>
              <a:uFillTx/>
            </a:endParaRPr>
          </a:p>
        </p:txBody>
      </p:sp>
      <p:sp>
        <p:nvSpPr>
          <p:cNvPr id="6" name="TextBox 5">
            <a:extLst>
              <a:ext uri="{FF2B5EF4-FFF2-40B4-BE49-F238E27FC236}">
                <a16:creationId xmlns:a16="http://schemas.microsoft.com/office/drawing/2014/main" id="{88D1576A-9622-49BF-8AC3-DDAD9641154B}"/>
              </a:ext>
            </a:extLst>
          </p:cNvPr>
          <p:cNvSpPr txBox="1"/>
          <p:nvPr/>
        </p:nvSpPr>
        <p:spPr>
          <a:xfrm>
            <a:off x="9240310" y="1078452"/>
            <a:ext cx="2113490" cy="338554"/>
          </a:xfrm>
          <a:prstGeom prst="rect">
            <a:avLst/>
          </a:prstGeom>
          <a:solidFill>
            <a:srgbClr val="5A8639"/>
          </a:solidFill>
        </p:spPr>
        <p:txBody>
          <a:bodyPr wrap="square">
            <a:spAutoFit/>
          </a:bodyPr>
          <a:lstStyle/>
          <a:p>
            <a:r>
              <a:rPr lang="sr-Latn-RS" sz="1600" dirty="0">
                <a:solidFill>
                  <a:schemeClr val="bg1"/>
                </a:solidFill>
                <a:latin typeface="Times New Roman" pitchFamily="18" charset="0"/>
                <a:cs typeface="Times New Roman" pitchFamily="18" charset="0"/>
              </a:rPr>
              <a:t>33. pitanje za smer AE</a:t>
            </a:r>
            <a:endParaRPr lang="en-US" sz="1600" dirty="0">
              <a:solidFill>
                <a:schemeClr val="bg1"/>
              </a:solidFill>
            </a:endParaRPr>
          </a:p>
        </p:txBody>
      </p:sp>
      <p:sp>
        <p:nvSpPr>
          <p:cNvPr id="7" name="Slide Number Placeholder 6">
            <a:extLst>
              <a:ext uri="{FF2B5EF4-FFF2-40B4-BE49-F238E27FC236}">
                <a16:creationId xmlns:a16="http://schemas.microsoft.com/office/drawing/2014/main" id="{BFA2DC74-5850-4E0D-99D8-D7079E87FFF0}"/>
              </a:ext>
            </a:extLst>
          </p:cNvPr>
          <p:cNvSpPr>
            <a:spLocks noGrp="1"/>
          </p:cNvSpPr>
          <p:nvPr>
            <p:ph type="sldNum" sz="quarter" idx="12"/>
          </p:nvPr>
        </p:nvSpPr>
        <p:spPr/>
        <p:txBody>
          <a:bodyPr/>
          <a:lstStyle/>
          <a:p>
            <a:fld id="{34643D59-3645-4B15-8D90-65ADDB21D4C6}" type="slidenum">
              <a:rPr lang="sr-Cyrl-RS" smtClean="0"/>
              <a:t>27</a:t>
            </a:fld>
            <a:endParaRPr lang="sr-Cyrl-RS"/>
          </a:p>
        </p:txBody>
      </p:sp>
    </p:spTree>
    <p:extLst>
      <p:ext uri="{BB962C8B-B14F-4D97-AF65-F5344CB8AC3E}">
        <p14:creationId xmlns:p14="http://schemas.microsoft.com/office/powerpoint/2010/main" val="2087519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812" y="196948"/>
            <a:ext cx="11915336" cy="6499273"/>
          </a:xfrm>
        </p:spPr>
        <p:txBody>
          <a:bodyPr>
            <a:normAutofit fontScale="92500" lnSpcReduction="20000"/>
          </a:bodyPr>
          <a:lstStyle/>
          <a:p>
            <a:pPr algn="just"/>
            <a:r>
              <a:rPr lang="en-US" sz="3200" dirty="0" err="1">
                <a:latin typeface="Times New Roman" panose="02020603050405020304" pitchFamily="18" charset="0"/>
                <a:cs typeface="Times New Roman" panose="02020603050405020304" pitchFamily="18" charset="0"/>
              </a:rPr>
              <a:t>Praktična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primena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ovog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metoda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može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imati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problema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već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kod</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samog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definisanja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marginalnog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troška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što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zavisi</a:t>
            </a:r>
            <a:r>
              <a:rPr lang="en-US" sz="3200" dirty="0">
                <a:latin typeface="Times New Roman" panose="02020603050405020304" pitchFamily="18" charset="0"/>
                <a:cs typeface="Times New Roman" panose="02020603050405020304" pitchFamily="18" charset="0"/>
              </a:rPr>
              <a:t> od </a:t>
            </a:r>
            <a:r>
              <a:rPr lang="en-US" sz="3200" dirty="0" err="1">
                <a:latin typeface="Times New Roman" panose="02020603050405020304" pitchFamily="18" charset="0"/>
                <a:cs typeface="Times New Roman" panose="02020603050405020304" pitchFamily="18" charset="0"/>
              </a:rPr>
              <a:t>stanja</a:t>
            </a:r>
            <a:r>
              <a:rPr lang="en-US" sz="3200" dirty="0">
                <a:latin typeface="Times New Roman" panose="02020603050405020304" pitchFamily="18" charset="0"/>
                <a:cs typeface="Times New Roman" panose="02020603050405020304" pitchFamily="18" charset="0"/>
              </a:rPr>
              <a:t> u </a:t>
            </a:r>
            <a:r>
              <a:rPr lang="en-US" sz="3200" dirty="0" err="1">
                <a:latin typeface="Times New Roman" panose="02020603050405020304" pitchFamily="18" charset="0"/>
                <a:cs typeface="Times New Roman" panose="02020603050405020304" pitchFamily="18" charset="0"/>
              </a:rPr>
              <a:t>kome</a:t>
            </a:r>
            <a:r>
              <a:rPr lang="en-US" sz="3200" dirty="0">
                <a:latin typeface="Times New Roman" panose="02020603050405020304" pitchFamily="18" charset="0"/>
                <a:cs typeface="Times New Roman" panose="02020603050405020304" pitchFamily="18" charset="0"/>
              </a:rPr>
              <a:t> se </a:t>
            </a:r>
            <a:r>
              <a:rPr lang="en-US" sz="3200" dirty="0" err="1">
                <a:latin typeface="Times New Roman" panose="02020603050405020304" pitchFamily="18" charset="0"/>
                <a:cs typeface="Times New Roman" panose="02020603050405020304" pitchFamily="18" charset="0"/>
              </a:rPr>
              <a:t>nalazi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sistem</a:t>
            </a:r>
            <a:r>
              <a:rPr lang="en-US" sz="3200" dirty="0">
                <a:latin typeface="Times New Roman" panose="02020603050405020304" pitchFamily="18" charset="0"/>
                <a:cs typeface="Times New Roman" panose="02020603050405020304" pitchFamily="18" charset="0"/>
              </a:rPr>
              <a:t> o </a:t>
            </a:r>
            <a:r>
              <a:rPr lang="en-US" sz="3200" dirty="0" err="1">
                <a:latin typeface="Times New Roman" panose="02020603050405020304" pitchFamily="18" charset="0"/>
                <a:cs typeface="Times New Roman" panose="02020603050405020304" pitchFamily="18" charset="0"/>
              </a:rPr>
              <a:t>kome</a:t>
            </a:r>
            <a:r>
              <a:rPr lang="en-US" sz="3200" dirty="0">
                <a:latin typeface="Times New Roman" panose="02020603050405020304" pitchFamily="18" charset="0"/>
                <a:cs typeface="Times New Roman" panose="02020603050405020304" pitchFamily="18" charset="0"/>
              </a:rPr>
              <a:t> se </a:t>
            </a:r>
            <a:r>
              <a:rPr lang="en-US" sz="3200" dirty="0" err="1">
                <a:latin typeface="Times New Roman" panose="02020603050405020304" pitchFamily="18" charset="0"/>
                <a:cs typeface="Times New Roman" panose="02020603050405020304" pitchFamily="18" charset="0"/>
              </a:rPr>
              <a:t>radi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stanja</a:t>
            </a:r>
            <a:r>
              <a:rPr lang="en-US" sz="3200" dirty="0">
                <a:latin typeface="Times New Roman" panose="02020603050405020304" pitchFamily="18" charset="0"/>
                <a:cs typeface="Times New Roman" panose="02020603050405020304" pitchFamily="18" charset="0"/>
              </a:rPr>
              <a:t> u </a:t>
            </a:r>
            <a:r>
              <a:rPr lang="en-US" sz="3200" dirty="0" err="1">
                <a:latin typeface="Times New Roman" panose="02020603050405020304" pitchFamily="18" charset="0"/>
                <a:cs typeface="Times New Roman" panose="02020603050405020304" pitchFamily="18" charset="0"/>
              </a:rPr>
              <a:t>društvenoj</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zajednici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trenutka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kada</a:t>
            </a:r>
            <a:r>
              <a:rPr lang="en-US" sz="3200" dirty="0">
                <a:latin typeface="Times New Roman" panose="02020603050405020304" pitchFamily="18" charset="0"/>
                <a:cs typeface="Times New Roman" panose="02020603050405020304" pitchFamily="18" charset="0"/>
              </a:rPr>
              <a:t> se </a:t>
            </a:r>
            <a:r>
              <a:rPr lang="en-US" sz="3200" dirty="0" err="1">
                <a:latin typeface="Times New Roman" panose="02020603050405020304" pitchFamily="18" charset="0"/>
                <a:cs typeface="Times New Roman" panose="02020603050405020304" pitchFamily="18" charset="0"/>
              </a:rPr>
              <a:t>postavlja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zahtev</a:t>
            </a:r>
            <a:r>
              <a:rPr lang="en-US" sz="3200" dirty="0">
                <a:latin typeface="Times New Roman" panose="02020603050405020304" pitchFamily="18" charset="0"/>
                <a:cs typeface="Times New Roman" panose="02020603050405020304" pitchFamily="18" charset="0"/>
              </a:rPr>
              <a:t>. U tom </a:t>
            </a:r>
            <a:r>
              <a:rPr lang="en-US" sz="3200" dirty="0" err="1">
                <a:latin typeface="Times New Roman" panose="02020603050405020304" pitchFamily="18" charset="0"/>
                <a:cs typeface="Times New Roman" panose="02020603050405020304" pitchFamily="18" charset="0"/>
              </a:rPr>
              <a:t>slučaju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treba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razlikovati</a:t>
            </a:r>
            <a:r>
              <a:rPr lang="en-US" sz="3200"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dva</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marginalna</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troška</a:t>
            </a:r>
            <a:r>
              <a:rPr lang="en-US" sz="3200" dirty="0">
                <a:latin typeface="Times New Roman" panose="02020603050405020304" pitchFamily="18" charset="0"/>
                <a:cs typeface="Times New Roman" panose="02020603050405020304" pitchFamily="18" charset="0"/>
              </a:rPr>
              <a:t>:</a:t>
            </a:r>
            <a:endParaRPr lang="sr-Latn-RS" sz="3200" dirty="0">
              <a:latin typeface="Times New Roman" panose="02020603050405020304" pitchFamily="18" charset="0"/>
              <a:cs typeface="Times New Roman" panose="02020603050405020304" pitchFamily="18" charset="0"/>
            </a:endParaRPr>
          </a:p>
          <a:p>
            <a:pPr marL="0" indent="0" algn="just">
              <a:buNone/>
            </a:pPr>
            <a:endParaRPr lang="sr-Latn-RS" sz="3200" dirty="0">
              <a:latin typeface="Times New Roman" panose="02020603050405020304" pitchFamily="18" charset="0"/>
              <a:cs typeface="Times New Roman" panose="02020603050405020304" pitchFamily="18" charset="0"/>
            </a:endParaRPr>
          </a:p>
          <a:p>
            <a:pPr marL="0" indent="0" algn="just">
              <a:buNone/>
            </a:pPr>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marginalni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trošak</a:t>
            </a:r>
            <a:r>
              <a:rPr lang="en-US" sz="3200" b="1" dirty="0">
                <a:latin typeface="Times New Roman" panose="02020603050405020304" pitchFamily="18" charset="0"/>
                <a:cs typeface="Times New Roman" panose="02020603050405020304" pitchFamily="18" charset="0"/>
              </a:rPr>
              <a:t> za </a:t>
            </a:r>
            <a:r>
              <a:rPr lang="en-US" sz="3200" b="1" dirty="0" err="1">
                <a:latin typeface="Times New Roman" panose="02020603050405020304" pitchFamily="18" charset="0"/>
                <a:cs typeface="Times New Roman" panose="02020603050405020304" pitchFamily="18" charset="0"/>
              </a:rPr>
              <a:t>vreme</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perioda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maksimalnog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opterećenja</a:t>
            </a:r>
            <a:r>
              <a:rPr lang="sr-Latn-RS" sz="3200" b="1" dirty="0">
                <a:latin typeface="Times New Roman" panose="02020603050405020304" pitchFamily="18" charset="0"/>
                <a:cs typeface="Times New Roman" panose="02020603050405020304" pitchFamily="18" charset="0"/>
              </a:rPr>
              <a:t> i</a:t>
            </a:r>
            <a:endParaRPr lang="en-US" sz="3200" b="1" dirty="0">
              <a:latin typeface="Times New Roman" panose="02020603050405020304" pitchFamily="18" charset="0"/>
              <a:cs typeface="Times New Roman" panose="02020603050405020304" pitchFamily="18" charset="0"/>
            </a:endParaRPr>
          </a:p>
          <a:p>
            <a:pPr marL="0" indent="0" algn="just">
              <a:buNone/>
            </a:pPr>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marginalni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trošak</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izvan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perioda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maksimalnog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opterećenja</a:t>
            </a:r>
            <a:r>
              <a:rPr lang="en-US" sz="3200" b="1" dirty="0">
                <a:latin typeface="Times New Roman" panose="02020603050405020304" pitchFamily="18" charset="0"/>
                <a:cs typeface="Times New Roman" panose="02020603050405020304" pitchFamily="18" charset="0"/>
              </a:rPr>
              <a:t>. </a:t>
            </a:r>
          </a:p>
          <a:p>
            <a:pPr marL="0" indent="0">
              <a:buNone/>
            </a:pPr>
            <a:endParaRPr lang="sr-Latn-RS" sz="3200" dirty="0">
              <a:latin typeface="Times New Roman" panose="02020603050405020304" pitchFamily="18" charset="0"/>
              <a:cs typeface="Times New Roman" panose="02020603050405020304" pitchFamily="18" charset="0"/>
            </a:endParaRPr>
          </a:p>
          <a:p>
            <a:pPr marL="0" indent="0">
              <a:buNone/>
            </a:pPr>
            <a:endParaRPr lang="sr-Latn-RS" sz="3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Problem </a:t>
            </a:r>
            <a:r>
              <a:rPr lang="en-US" sz="3200" dirty="0" err="1">
                <a:latin typeface="Times New Roman" panose="02020603050405020304" pitchFamily="18" charset="0"/>
                <a:cs typeface="Times New Roman" panose="02020603050405020304" pitchFamily="18" charset="0"/>
              </a:rPr>
              <a:t>primene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ovog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metoda</a:t>
            </a:r>
            <a:r>
              <a:rPr lang="en-US" sz="3200" dirty="0">
                <a:latin typeface="Times New Roman" panose="02020603050405020304" pitchFamily="18" charset="0"/>
                <a:cs typeface="Times New Roman" panose="02020603050405020304" pitchFamily="18" charset="0"/>
              </a:rPr>
              <a:t> u </a:t>
            </a:r>
            <a:r>
              <a:rPr lang="en-US" sz="3200" dirty="0" err="1">
                <a:latin typeface="Times New Roman" panose="02020603050405020304" pitchFamily="18" charset="0"/>
                <a:cs typeface="Times New Roman" panose="02020603050405020304" pitchFamily="18" charset="0"/>
              </a:rPr>
              <a:t>praksi</a:t>
            </a:r>
            <a:r>
              <a:rPr lang="en-US" sz="3200" dirty="0">
                <a:latin typeface="Times New Roman" panose="02020603050405020304" pitchFamily="18" charset="0"/>
                <a:cs typeface="Times New Roman" panose="02020603050405020304" pitchFamily="18" charset="0"/>
              </a:rPr>
              <a:t> je </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u </a:t>
            </a:r>
            <a:r>
              <a:rPr lang="en-US" sz="3200" u="sng" dirty="0" err="1">
                <a:latin typeface="Times New Roman" panose="02020603050405020304" pitchFamily="18" charset="0"/>
                <a:cs typeface="Times New Roman" panose="02020603050405020304" pitchFamily="18" charset="0"/>
              </a:rPr>
              <a:t>usvajanju</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odgovarajuće</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formule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Moguće</a:t>
            </a:r>
            <a:r>
              <a:rPr lang="en-US" sz="3200" dirty="0">
                <a:latin typeface="Times New Roman" panose="02020603050405020304" pitchFamily="18" charset="0"/>
                <a:cs typeface="Times New Roman" panose="02020603050405020304" pitchFamily="18" charset="0"/>
              </a:rPr>
              <a:t> je</a:t>
            </a:r>
            <a:r>
              <a:rPr lang="sr-Latn-R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prihvatiti</a:t>
            </a:r>
            <a:r>
              <a:rPr lang="en-US" sz="3200" dirty="0">
                <a:latin typeface="Times New Roman" panose="02020603050405020304" pitchFamily="18" charset="0"/>
                <a:cs typeface="Times New Roman" panose="02020603050405020304" pitchFamily="18" charset="0"/>
              </a:rPr>
              <a:t>:</a:t>
            </a:r>
          </a:p>
          <a:p>
            <a:pPr marL="0" indent="0">
              <a:buNone/>
            </a:pPr>
            <a:endParaRPr lang="sr-Latn-R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jednoobraznu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monomnu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tarifu</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za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celu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zemlju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ili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svaki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sektor</a:t>
            </a:r>
            <a:r>
              <a:rPr lang="en-US" sz="3200" dirty="0">
                <a:latin typeface="Times New Roman" panose="02020603050405020304" pitchFamily="18" charset="0"/>
                <a:cs typeface="Times New Roman" panose="02020603050405020304" pitchFamily="18" charset="0"/>
              </a:rPr>
              <a:t>,</a:t>
            </a:r>
          </a:p>
          <a:p>
            <a:pPr marL="0" indent="0">
              <a:buNone/>
            </a:pP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binomna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tarifa</a:t>
            </a:r>
            <a:r>
              <a:rPr lang="sr-Latn-RS" sz="3200" b="1" dirty="0">
                <a:latin typeface="Times New Roman" panose="02020603050405020304" pitchFamily="18" charset="0"/>
                <a:cs typeface="Times New Roman" panose="02020603050405020304" pitchFamily="18" charset="0"/>
              </a:rPr>
              <a:t> i</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plaćanje</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prema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mogućnostima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korisnika</a:t>
            </a:r>
            <a:r>
              <a:rPr lang="en-US" sz="32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endParaRPr lang="sr-Cyrl-R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AD121AF-4FBB-4692-8B9D-9F725C49099A}"/>
              </a:ext>
            </a:extLst>
          </p:cNvPr>
          <p:cNvSpPr>
            <a:spLocks noGrp="1"/>
          </p:cNvSpPr>
          <p:nvPr>
            <p:ph type="sldNum" sz="quarter" idx="12"/>
          </p:nvPr>
        </p:nvSpPr>
        <p:spPr/>
        <p:txBody>
          <a:bodyPr/>
          <a:lstStyle/>
          <a:p>
            <a:fld id="{34643D59-3645-4B15-8D90-65ADDB21D4C6}" type="slidenum">
              <a:rPr lang="sr-Cyrl-RS" smtClean="0"/>
              <a:t>28</a:t>
            </a:fld>
            <a:endParaRPr lang="sr-Cyrl-RS"/>
          </a:p>
        </p:txBody>
      </p:sp>
    </p:spTree>
    <p:extLst>
      <p:ext uri="{BB962C8B-B14F-4D97-AF65-F5344CB8AC3E}">
        <p14:creationId xmlns:p14="http://schemas.microsoft.com/office/powerpoint/2010/main" val="3567680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355" y="211015"/>
            <a:ext cx="11746522" cy="6499274"/>
          </a:xfrm>
        </p:spPr>
        <p:txBody>
          <a:bodyPr>
            <a:normAutofit/>
          </a:bodyPr>
          <a:lstStyle/>
          <a:p>
            <a:pPr algn="just">
              <a:spcAft>
                <a:spcPts val="1200"/>
              </a:spcAft>
            </a:pPr>
            <a:r>
              <a:rPr lang="en-US" sz="3000" dirty="0">
                <a:latin typeface="Times New Roman" panose="02020603050405020304" pitchFamily="18" charset="0"/>
                <a:cs typeface="Times New Roman" panose="02020603050405020304" pitchFamily="18" charset="0"/>
              </a:rPr>
              <a:t>Da li </a:t>
            </a:r>
            <a:r>
              <a:rPr lang="en-US" sz="3000" dirty="0" err="1">
                <a:latin typeface="Times New Roman" panose="02020603050405020304" pitchFamily="18" charset="0"/>
                <a:cs typeface="Times New Roman" panose="02020603050405020304" pitchFamily="18" charset="0"/>
              </a:rPr>
              <a:t>izabrati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monomnu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ili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binomnu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tarifu</a:t>
            </a:r>
            <a:r>
              <a:rPr lang="en-US" sz="3000" dirty="0">
                <a:latin typeface="Times New Roman" panose="02020603050405020304" pitchFamily="18" charset="0"/>
                <a:cs typeface="Times New Roman" panose="02020603050405020304" pitchFamily="18" charset="0"/>
              </a:rPr>
              <a:t> u </a:t>
            </a:r>
            <a:r>
              <a:rPr lang="en-US" sz="3000" dirty="0" err="1">
                <a:latin typeface="Times New Roman" panose="02020603050405020304" pitchFamily="18" charset="0"/>
                <a:cs typeface="Times New Roman" panose="02020603050405020304" pitchFamily="18" charset="0"/>
              </a:rPr>
              <a:t>nekom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vodoprivrednom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sistemu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zavisi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i</a:t>
            </a:r>
            <a:r>
              <a:rPr lang="en-US" sz="3000" dirty="0">
                <a:latin typeface="Times New Roman" panose="02020603050405020304" pitchFamily="18" charset="0"/>
                <a:cs typeface="Times New Roman" panose="02020603050405020304" pitchFamily="18" charset="0"/>
              </a:rPr>
              <a:t> od </a:t>
            </a:r>
            <a:r>
              <a:rPr lang="en-US" sz="3000" dirty="0" err="1">
                <a:latin typeface="Times New Roman" panose="02020603050405020304" pitchFamily="18" charset="0"/>
                <a:cs typeface="Times New Roman" panose="02020603050405020304" pitchFamily="18" charset="0"/>
              </a:rPr>
              <a:t>odnosa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fiksnih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varijabilnih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troškova</a:t>
            </a:r>
            <a:r>
              <a:rPr lang="en-US" sz="3000" dirty="0">
                <a:latin typeface="Times New Roman" panose="02020603050405020304" pitchFamily="18" charset="0"/>
                <a:cs typeface="Times New Roman" panose="02020603050405020304" pitchFamily="18" charset="0"/>
              </a:rPr>
              <a:t>.</a:t>
            </a:r>
          </a:p>
          <a:p>
            <a:pPr marL="0" indent="0" algn="just">
              <a:spcAft>
                <a:spcPts val="1200"/>
              </a:spcAft>
              <a:buNone/>
            </a:pPr>
            <a:r>
              <a:rPr lang="en-US" sz="3000" i="1" dirty="0" err="1">
                <a:latin typeface="Times New Roman" panose="02020603050405020304" pitchFamily="18" charset="0"/>
                <a:cs typeface="Times New Roman" panose="02020603050405020304" pitchFamily="18" charset="0"/>
              </a:rPr>
              <a:t>Fiksni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troškovi</a:t>
            </a:r>
            <a:r>
              <a:rPr lang="en-US" sz="3000" i="1"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obuhvataju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fiksne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materijalne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troškove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fiksne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indirektne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troškove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amortizaciju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troškove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investicionog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održavanja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troškove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osiguranja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fiksni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deo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ličnih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dohodaka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fiksna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izdvajanja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iz</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dohotka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fiksne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troškove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električne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energije</a:t>
            </a:r>
            <a:r>
              <a:rPr lang="en-US" sz="3000" dirty="0">
                <a:latin typeface="Times New Roman" panose="02020603050405020304" pitchFamily="18" charset="0"/>
                <a:cs typeface="Times New Roman" panose="02020603050405020304" pitchFamily="18" charset="0"/>
              </a:rPr>
              <a:t>. </a:t>
            </a:r>
          </a:p>
          <a:p>
            <a:pPr marL="0" indent="0" algn="just">
              <a:spcAft>
                <a:spcPts val="1200"/>
              </a:spcAft>
              <a:buNone/>
            </a:pPr>
            <a:r>
              <a:rPr lang="en-US" sz="3000" i="1" dirty="0" err="1">
                <a:latin typeface="Times New Roman" panose="02020603050405020304" pitchFamily="18" charset="0"/>
                <a:cs typeface="Times New Roman" panose="02020603050405020304" pitchFamily="18" charset="0"/>
              </a:rPr>
              <a:t>Varijabilni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troškovi</a:t>
            </a:r>
            <a:r>
              <a:rPr lang="en-US" sz="3000" i="1"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obuhvataju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varijabilne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indirektne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troškove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varijabilne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materijalne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troškove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varijabilna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izdvajanja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iz</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dohotka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troškove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tekućeg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održavanja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troškove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električne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energije</a:t>
            </a:r>
            <a:r>
              <a:rPr lang="en-US" sz="3000" dirty="0">
                <a:latin typeface="Times New Roman" panose="02020603050405020304" pitchFamily="18" charset="0"/>
                <a:cs typeface="Times New Roman" panose="02020603050405020304" pitchFamily="18" charset="0"/>
              </a:rPr>
              <a:t>.</a:t>
            </a:r>
          </a:p>
          <a:p>
            <a:pPr marL="0" indent="0" algn="just">
              <a:spcAft>
                <a:spcPts val="1200"/>
              </a:spcAft>
              <a:buNone/>
            </a:pPr>
            <a:endParaRPr lang="en-US" sz="3000" dirty="0">
              <a:latin typeface="Times New Roman" panose="02020603050405020304" pitchFamily="18" charset="0"/>
              <a:cs typeface="Times New Roman" panose="02020603050405020304" pitchFamily="18" charset="0"/>
            </a:endParaRPr>
          </a:p>
          <a:p>
            <a:pPr algn="just">
              <a:spcAft>
                <a:spcPts val="1200"/>
              </a:spcAft>
            </a:pPr>
            <a:r>
              <a:rPr lang="en-US" sz="3000" dirty="0" err="1">
                <a:latin typeface="Times New Roman" panose="02020603050405020304" pitchFamily="18" charset="0"/>
                <a:cs typeface="Times New Roman" panose="02020603050405020304" pitchFamily="18" charset="0"/>
              </a:rPr>
              <a:t>Tarife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za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korišcenje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vode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treba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kontinuirano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prilagođavati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ekonomskom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stanju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područja</a:t>
            </a:r>
            <a:r>
              <a:rPr lang="en-US" sz="3000" dirty="0">
                <a:latin typeface="Times New Roman" panose="02020603050405020304" pitchFamily="18" charset="0"/>
                <a:cs typeface="Times New Roman" panose="02020603050405020304" pitchFamily="18" charset="0"/>
              </a:rPr>
              <a:t> a </a:t>
            </a:r>
            <a:r>
              <a:rPr lang="en-US" sz="3000" dirty="0" err="1">
                <a:latin typeface="Times New Roman" panose="02020603050405020304" pitchFamily="18" charset="0"/>
                <a:cs typeface="Times New Roman" panose="02020603050405020304" pitchFamily="18" charset="0"/>
              </a:rPr>
              <a:t>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zemlje</a:t>
            </a:r>
            <a:r>
              <a:rPr lang="en-US" sz="3000" dirty="0">
                <a:latin typeface="Times New Roman" panose="02020603050405020304" pitchFamily="18" charset="0"/>
                <a:cs typeface="Times New Roman" panose="02020603050405020304" pitchFamily="18" charset="0"/>
              </a:rPr>
              <a:t>.</a:t>
            </a:r>
            <a:endParaRPr lang="sr-Cyrl-RS" sz="3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BFFCC61-0972-49ED-9764-3B8C12726930}"/>
              </a:ext>
            </a:extLst>
          </p:cNvPr>
          <p:cNvSpPr>
            <a:spLocks noGrp="1"/>
          </p:cNvSpPr>
          <p:nvPr>
            <p:ph type="sldNum" sz="quarter" idx="12"/>
          </p:nvPr>
        </p:nvSpPr>
        <p:spPr/>
        <p:txBody>
          <a:bodyPr/>
          <a:lstStyle/>
          <a:p>
            <a:fld id="{34643D59-3645-4B15-8D90-65ADDB21D4C6}" type="slidenum">
              <a:rPr lang="sr-Cyrl-RS" smtClean="0"/>
              <a:t>29</a:t>
            </a:fld>
            <a:endParaRPr lang="sr-Cyrl-RS"/>
          </a:p>
        </p:txBody>
      </p:sp>
    </p:spTree>
    <p:extLst>
      <p:ext uri="{BB962C8B-B14F-4D97-AF65-F5344CB8AC3E}">
        <p14:creationId xmlns:p14="http://schemas.microsoft.com/office/powerpoint/2010/main" val="2842119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DCD71ED-D203-4FA1-B561-80B5D00EE0E8}"/>
              </a:ext>
            </a:extLst>
          </p:cNvPr>
          <p:cNvSpPr txBox="1">
            <a:spLocks/>
          </p:cNvSpPr>
          <p:nvPr/>
        </p:nvSpPr>
        <p:spPr>
          <a:xfrm>
            <a:off x="506436" y="0"/>
            <a:ext cx="10818056" cy="984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r-Latn-RS" b="1" dirty="0">
                <a:solidFill>
                  <a:srgbClr val="002060"/>
                </a:solidFill>
                <a:latin typeface="Times New Roman" panose="02020603050405020304" pitchFamily="18" charset="0"/>
                <a:cs typeface="Times New Roman" panose="02020603050405020304" pitchFamily="18" charset="0"/>
              </a:rPr>
              <a:t>Ekonomski aspekti zaštite voda</a:t>
            </a:r>
            <a:endParaRPr lang="sr-Cyrl-RS" b="1" dirty="0">
              <a:solidFill>
                <a:srgbClr val="002060"/>
              </a:solidFill>
              <a:latin typeface="Times New Roman" panose="02020603050405020304" pitchFamily="18" charset="0"/>
              <a:cs typeface="Times New Roman" panose="02020603050405020304" pitchFamily="18" charset="0"/>
            </a:endParaRPr>
          </a:p>
        </p:txBody>
      </p:sp>
      <p:sp>
        <p:nvSpPr>
          <p:cNvPr id="11" name="Subtitle 2">
            <a:extLst>
              <a:ext uri="{FF2B5EF4-FFF2-40B4-BE49-F238E27FC236}">
                <a16:creationId xmlns:a16="http://schemas.microsoft.com/office/drawing/2014/main" id="{7B347A3E-BAA8-4246-8651-48CD1A5B4E89}"/>
              </a:ext>
            </a:extLst>
          </p:cNvPr>
          <p:cNvSpPr txBox="1">
            <a:spLocks/>
          </p:cNvSpPr>
          <p:nvPr/>
        </p:nvSpPr>
        <p:spPr>
          <a:xfrm>
            <a:off x="321212" y="1217148"/>
            <a:ext cx="11549575" cy="54019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spcAft>
                <a:spcPts val="1200"/>
              </a:spcAft>
            </a:pPr>
            <a:r>
              <a:rPr lang="en-US" sz="3200" dirty="0" err="1">
                <a:solidFill>
                  <a:srgbClr val="002060"/>
                </a:solidFill>
                <a:latin typeface="Times New Roman" panose="02020603050405020304" pitchFamily="18" charset="0"/>
                <a:cs typeface="Times New Roman" panose="02020603050405020304" pitchFamily="18" charset="0"/>
              </a:rPr>
              <a:t>Zaštita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voda</a:t>
            </a:r>
            <a:r>
              <a:rPr lang="en-US" sz="3200" dirty="0">
                <a:solidFill>
                  <a:srgbClr val="002060"/>
                </a:solidFill>
                <a:latin typeface="Times New Roman" panose="02020603050405020304" pitchFamily="18" charset="0"/>
                <a:cs typeface="Times New Roman" panose="02020603050405020304" pitchFamily="18" charset="0"/>
              </a:rPr>
              <a:t> je deo </a:t>
            </a:r>
            <a:r>
              <a:rPr lang="en-US" sz="3200" dirty="0" err="1">
                <a:solidFill>
                  <a:srgbClr val="002060"/>
                </a:solidFill>
                <a:latin typeface="Times New Roman" panose="02020603050405020304" pitchFamily="18" charset="0"/>
                <a:cs typeface="Times New Roman" panose="02020603050405020304" pitchFamily="18" charset="0"/>
              </a:rPr>
              <a:t>sveukupnog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procesa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unapređenju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životne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sredine</a:t>
            </a:r>
            <a:r>
              <a:rPr lang="sr-Latn-RS" sz="3200" dirty="0">
                <a:solidFill>
                  <a:srgbClr val="002060"/>
                </a:solidFill>
                <a:latin typeface="Times New Roman" panose="02020603050405020304" pitchFamily="18" charset="0"/>
                <a:cs typeface="Times New Roman" panose="02020603050405020304" pitchFamily="18" charset="0"/>
              </a:rPr>
              <a:t>.</a:t>
            </a:r>
          </a:p>
          <a:p>
            <a:pPr marL="457200" indent="-457200" algn="just">
              <a:spcAft>
                <a:spcPts val="1200"/>
              </a:spcAft>
            </a:pPr>
            <a:r>
              <a:rPr lang="sr-Latn-RS" sz="3200" dirty="0">
                <a:solidFill>
                  <a:srgbClr val="002060"/>
                </a:solidFill>
                <a:latin typeface="Times New Roman" panose="02020603050405020304" pitchFamily="18" charset="0"/>
                <a:cs typeface="Times New Roman" panose="02020603050405020304" pitchFamily="18" charset="0"/>
              </a:rPr>
              <a:t>Nerešeni problemi u oblasti zaštite voda dovode do ugrožavanja zdravlja stanovništva, ograničavanju korišćenje vode za piće, rekreaciju i privredne potrebe. </a:t>
            </a:r>
          </a:p>
          <a:p>
            <a:pPr marL="457200" indent="-457200" algn="just">
              <a:spcAft>
                <a:spcPts val="1200"/>
              </a:spcAft>
            </a:pPr>
            <a:r>
              <a:rPr lang="sr-Latn-RS" sz="3200" dirty="0">
                <a:solidFill>
                  <a:srgbClr val="002060"/>
                </a:solidFill>
                <a:latin typeface="Times New Roman" panose="02020603050405020304" pitchFamily="18" charset="0"/>
                <a:cs typeface="Times New Roman" panose="02020603050405020304" pitchFamily="18" charset="0"/>
              </a:rPr>
              <a:t>Uticaj industrijskog razvoja kao i modernizacija poljoprivrede se nepovoljno odražavaju na kvalitet površinskih i podzemnih voda ugrožavajući akvatični </a:t>
            </a:r>
            <a:r>
              <a:rPr lang="sr-Latn-RS" sz="3200" dirty="0" err="1">
                <a:solidFill>
                  <a:srgbClr val="002060"/>
                </a:solidFill>
                <a:latin typeface="Times New Roman" panose="02020603050405020304" pitchFamily="18" charset="0"/>
                <a:cs typeface="Times New Roman" panose="02020603050405020304" pitchFamily="18" charset="0"/>
              </a:rPr>
              <a:t>eko</a:t>
            </a:r>
            <a:r>
              <a:rPr lang="sr-Latn-RS" sz="3200" dirty="0">
                <a:solidFill>
                  <a:srgbClr val="002060"/>
                </a:solidFill>
                <a:latin typeface="Times New Roman" panose="02020603050405020304" pitchFamily="18" charset="0"/>
                <a:cs typeface="Times New Roman" panose="02020603050405020304" pitchFamily="18" charset="0"/>
              </a:rPr>
              <a:t> sistem kao i izvorište vodosnabdevanja i životnu sredinu najgušće naseljenih regiona.</a:t>
            </a:r>
          </a:p>
          <a:p>
            <a:pPr marL="457200" indent="-457200" algn="just">
              <a:spcAft>
                <a:spcPts val="1200"/>
              </a:spcAft>
            </a:pPr>
            <a:r>
              <a:rPr lang="sr-Latn-RS" sz="3200" dirty="0">
                <a:solidFill>
                  <a:srgbClr val="002060"/>
                </a:solidFill>
                <a:latin typeface="Times New Roman" panose="02020603050405020304" pitchFamily="18" charset="0"/>
                <a:cs typeface="Times New Roman" panose="02020603050405020304" pitchFamily="18" charset="0"/>
              </a:rPr>
              <a:t>Zagađenje voda je najveći ekološki problem Srbije.</a:t>
            </a:r>
          </a:p>
        </p:txBody>
      </p:sp>
      <p:sp>
        <p:nvSpPr>
          <p:cNvPr id="5" name="TextBox 4">
            <a:extLst>
              <a:ext uri="{FF2B5EF4-FFF2-40B4-BE49-F238E27FC236}">
                <a16:creationId xmlns:a16="http://schemas.microsoft.com/office/drawing/2014/main" id="{87C6E63C-8F69-4EBA-94E0-28F4CF1C4A85}"/>
              </a:ext>
            </a:extLst>
          </p:cNvPr>
          <p:cNvSpPr txBox="1"/>
          <p:nvPr/>
        </p:nvSpPr>
        <p:spPr>
          <a:xfrm>
            <a:off x="8415935" y="323092"/>
            <a:ext cx="2071090" cy="338554"/>
          </a:xfrm>
          <a:prstGeom prst="rect">
            <a:avLst/>
          </a:prstGeom>
          <a:solidFill>
            <a:srgbClr val="5A8639"/>
          </a:solidFill>
        </p:spPr>
        <p:txBody>
          <a:bodyPr wrap="square">
            <a:spAutoFit/>
          </a:bodyPr>
          <a:lstStyle/>
          <a:p>
            <a:r>
              <a:rPr lang="sr-Latn-RS" sz="1600" dirty="0">
                <a:solidFill>
                  <a:schemeClr val="bg1"/>
                </a:solidFill>
                <a:latin typeface="Times New Roman" pitchFamily="18" charset="0"/>
                <a:cs typeface="Times New Roman" pitchFamily="18" charset="0"/>
              </a:rPr>
              <a:t>27. pitanje za smer AE</a:t>
            </a:r>
            <a:endParaRPr lang="en-US" sz="1600" dirty="0">
              <a:solidFill>
                <a:schemeClr val="bg1"/>
              </a:solidFill>
            </a:endParaRPr>
          </a:p>
        </p:txBody>
      </p:sp>
      <p:sp>
        <p:nvSpPr>
          <p:cNvPr id="2" name="Slide Number Placeholder 1">
            <a:extLst>
              <a:ext uri="{FF2B5EF4-FFF2-40B4-BE49-F238E27FC236}">
                <a16:creationId xmlns:a16="http://schemas.microsoft.com/office/drawing/2014/main" id="{4B2CA190-D7F9-4152-9412-4169ABB567EA}"/>
              </a:ext>
            </a:extLst>
          </p:cNvPr>
          <p:cNvSpPr>
            <a:spLocks noGrp="1"/>
          </p:cNvSpPr>
          <p:nvPr>
            <p:ph type="sldNum" sz="quarter" idx="12"/>
          </p:nvPr>
        </p:nvSpPr>
        <p:spPr/>
        <p:txBody>
          <a:bodyPr/>
          <a:lstStyle/>
          <a:p>
            <a:fld id="{B18F4A6C-391C-478C-9A60-4B3F66AA9F8F}" type="slidenum">
              <a:rPr lang="sr-Cyrl-RS" smtClean="0"/>
              <a:t>3</a:t>
            </a:fld>
            <a:endParaRPr lang="sr-Cyrl-RS"/>
          </a:p>
        </p:txBody>
      </p:sp>
    </p:spTree>
    <p:extLst>
      <p:ext uri="{BB962C8B-B14F-4D97-AF65-F5344CB8AC3E}">
        <p14:creationId xmlns:p14="http://schemas.microsoft.com/office/powerpoint/2010/main" val="1954225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2543"/>
            <a:ext cx="10515600" cy="970669"/>
          </a:xfrm>
        </p:spPr>
        <p:txBody>
          <a:bodyPr/>
          <a:lstStyle/>
          <a:p>
            <a:pPr algn="ctr"/>
            <a:r>
              <a:rPr lang="en-US" b="1" dirty="0" err="1">
                <a:latin typeface="Times New Roman" panose="02020603050405020304" pitchFamily="18" charset="0"/>
                <a:cs typeface="Times New Roman" panose="02020603050405020304" pitchFamily="18" charset="0"/>
              </a:rPr>
              <a:t>Tarifikacija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vode</a:t>
            </a:r>
            <a:r>
              <a:rPr lang="en-US" b="1" dirty="0">
                <a:latin typeface="Times New Roman" panose="02020603050405020304" pitchFamily="18" charset="0"/>
                <a:cs typeface="Times New Roman" panose="02020603050405020304" pitchFamily="18" charset="0"/>
              </a:rPr>
              <a:t> u </a:t>
            </a:r>
            <a:r>
              <a:rPr lang="en-US" b="1" dirty="0" err="1">
                <a:latin typeface="Times New Roman" panose="02020603050405020304" pitchFamily="18" charset="0"/>
                <a:cs typeface="Times New Roman" panose="02020603050405020304" pitchFamily="18" charset="0"/>
              </a:rPr>
              <a:t>na</a:t>
            </a:r>
            <a:r>
              <a:rPr lang="sr-Latn-RS" b="1" dirty="0">
                <a:latin typeface="Times New Roman" panose="02020603050405020304" pitchFamily="18" charset="0"/>
                <a:cs typeface="Times New Roman" panose="02020603050405020304" pitchFamily="18" charset="0"/>
              </a:rPr>
              <a:t>šoj zemlji</a:t>
            </a:r>
            <a:endParaRPr lang="sr-Cyrl-R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8585" y="1878037"/>
            <a:ext cx="11394830" cy="4979963"/>
          </a:xfrm>
        </p:spPr>
        <p:txBody>
          <a:bodyPr>
            <a:normAutofit/>
          </a:bodyPr>
          <a:lstStyle/>
          <a:p>
            <a:pPr algn="just">
              <a:spcAft>
                <a:spcPts val="1800"/>
              </a:spcAft>
            </a:pPr>
            <a:r>
              <a:rPr lang="en-US" sz="3200" dirty="0" err="1">
                <a:latin typeface="Times New Roman" panose="02020603050405020304" pitchFamily="18" charset="0"/>
                <a:cs typeface="Times New Roman" panose="02020603050405020304" pitchFamily="18" charset="0"/>
              </a:rPr>
              <a:t>Cena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vode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za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bilo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koje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područje</a:t>
            </a:r>
            <a:r>
              <a:rPr lang="en-US" sz="3200" dirty="0">
                <a:latin typeface="Times New Roman" panose="02020603050405020304" pitchFamily="18" charset="0"/>
                <a:cs typeface="Times New Roman" panose="02020603050405020304" pitchFamily="18" charset="0"/>
              </a:rPr>
              <a:t> u </a:t>
            </a:r>
            <a:r>
              <a:rPr lang="en-US" sz="3200" dirty="0" err="1">
                <a:latin typeface="Times New Roman" panose="02020603050405020304" pitchFamily="18" charset="0"/>
                <a:cs typeface="Times New Roman" panose="02020603050405020304" pitchFamily="18" charset="0"/>
              </a:rPr>
              <a:t>zemlji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treba</a:t>
            </a:r>
            <a:r>
              <a:rPr lang="en-US" sz="3200" dirty="0">
                <a:latin typeface="Times New Roman" panose="02020603050405020304" pitchFamily="18" charset="0"/>
                <a:cs typeface="Times New Roman" panose="02020603050405020304" pitchFamily="18" charset="0"/>
              </a:rPr>
              <a:t> da </a:t>
            </a:r>
            <a:r>
              <a:rPr lang="en-US" sz="3200" dirty="0" err="1">
                <a:latin typeface="Times New Roman" panose="02020603050405020304" pitchFamily="18" charset="0"/>
                <a:cs typeface="Times New Roman" panose="02020603050405020304" pitchFamily="18" charset="0"/>
              </a:rPr>
              <a:t>obezbedi</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prostu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proširenu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reprodukciju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Znači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mora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tolika</a:t>
            </a:r>
            <a:r>
              <a:rPr lang="en-US" sz="3200" dirty="0">
                <a:latin typeface="Times New Roman" panose="02020603050405020304" pitchFamily="18" charset="0"/>
                <a:cs typeface="Times New Roman" panose="02020603050405020304" pitchFamily="18" charset="0"/>
              </a:rPr>
              <a:t> da </a:t>
            </a:r>
            <a:r>
              <a:rPr lang="en-US" sz="3200" dirty="0" err="1">
                <a:latin typeface="Times New Roman" panose="02020603050405020304" pitchFamily="18" charset="0"/>
                <a:cs typeface="Times New Roman" panose="02020603050405020304" pitchFamily="18" charset="0"/>
              </a:rPr>
              <a:t>sem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minulog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tekućeg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rada</a:t>
            </a:r>
            <a:r>
              <a:rPr lang="en-US" sz="3200" dirty="0">
                <a:latin typeface="Times New Roman" panose="02020603050405020304" pitchFamily="18" charset="0"/>
                <a:cs typeface="Times New Roman" panose="02020603050405020304" pitchFamily="18" charset="0"/>
              </a:rPr>
              <a:t> u </a:t>
            </a:r>
            <a:r>
              <a:rPr lang="en-US" sz="3200" dirty="0" err="1">
                <a:latin typeface="Times New Roman" panose="02020603050405020304" pitchFamily="18" charset="0"/>
                <a:cs typeface="Times New Roman" panose="02020603050405020304" pitchFamily="18" charset="0"/>
              </a:rPr>
              <a:t>proizvodnji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omgući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još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dalji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razvoj</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vodoprivredne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delatnosti</a:t>
            </a:r>
            <a:r>
              <a:rPr lang="en-US" sz="3200" dirty="0">
                <a:latin typeface="Times New Roman" panose="02020603050405020304" pitchFamily="18" charset="0"/>
                <a:cs typeface="Times New Roman" panose="02020603050405020304" pitchFamily="18" charset="0"/>
              </a:rPr>
              <a:t> (u </a:t>
            </a:r>
            <a:r>
              <a:rPr lang="en-US" sz="3200" dirty="0" err="1">
                <a:latin typeface="Times New Roman" panose="02020603050405020304" pitchFamily="18" charset="0"/>
                <a:cs typeface="Times New Roman" panose="02020603050405020304" pitchFamily="18" charset="0"/>
              </a:rPr>
              <a:t>smislu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modernizacije</a:t>
            </a:r>
            <a:r>
              <a:rPr lang="en-US" sz="3200" dirty="0">
                <a:latin typeface="Times New Roman" panose="02020603050405020304" pitchFamily="18" charset="0"/>
                <a:cs typeface="Times New Roman" panose="02020603050405020304" pitchFamily="18" charset="0"/>
              </a:rPr>
              <a:t> tog </a:t>
            </a:r>
            <a:r>
              <a:rPr lang="en-US" sz="3200" dirty="0" err="1">
                <a:latin typeface="Times New Roman" panose="02020603050405020304" pitchFamily="18" charset="0"/>
                <a:cs typeface="Times New Roman" panose="02020603050405020304" pitchFamily="18" charset="0"/>
              </a:rPr>
              <a:t>procesa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obezbeđenja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novih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izvorišta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izgradnje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uređaja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za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prečišćavanje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doprema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vode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dr.).</a:t>
            </a:r>
            <a:endParaRPr lang="sr-Latn-RS" sz="3200" dirty="0">
              <a:latin typeface="Times New Roman" panose="02020603050405020304" pitchFamily="18" charset="0"/>
              <a:cs typeface="Times New Roman" panose="02020603050405020304" pitchFamily="18" charset="0"/>
            </a:endParaRPr>
          </a:p>
          <a:p>
            <a:pPr algn="just">
              <a:spcAft>
                <a:spcPts val="1800"/>
              </a:spcAft>
            </a:pPr>
            <a:r>
              <a:rPr lang="en-US" sz="3200" dirty="0" err="1">
                <a:latin typeface="Times New Roman" panose="02020603050405020304" pitchFamily="18" charset="0"/>
                <a:cs typeface="Times New Roman" panose="02020603050405020304" pitchFamily="18" charset="0"/>
              </a:rPr>
              <a:t>Vrednovanje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rada</a:t>
            </a:r>
            <a:r>
              <a:rPr lang="en-US" sz="3200" dirty="0">
                <a:latin typeface="Times New Roman" panose="02020603050405020304" pitchFamily="18" charset="0"/>
                <a:cs typeface="Times New Roman" panose="02020603050405020304" pitchFamily="18" charset="0"/>
              </a:rPr>
              <a:t> u </a:t>
            </a:r>
            <a:r>
              <a:rPr lang="en-US" sz="3200" dirty="0" err="1">
                <a:latin typeface="Times New Roman" panose="02020603050405020304" pitchFamily="18" charset="0"/>
                <a:cs typeface="Times New Roman" panose="02020603050405020304" pitchFamily="18" charset="0"/>
              </a:rPr>
              <a:t>oblasti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vodoprivrede</a:t>
            </a:r>
            <a:r>
              <a:rPr lang="en-US" sz="3200" dirty="0">
                <a:latin typeface="Times New Roman" panose="02020603050405020304" pitchFamily="18" charset="0"/>
                <a:cs typeface="Times New Roman" panose="02020603050405020304" pitchFamily="18" charset="0"/>
              </a:rPr>
              <a:t> je </a:t>
            </a:r>
            <a:r>
              <a:rPr lang="en-US" sz="3200" dirty="0" err="1">
                <a:latin typeface="Times New Roman" panose="02020603050405020304" pitchFamily="18" charset="0"/>
                <a:cs typeface="Times New Roman" panose="02020603050405020304" pitchFamily="18" charset="0"/>
              </a:rPr>
              <a:t>raznovrsno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složeno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ličnog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formiranja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cena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za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pojedine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vodoprivredne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usluge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preduzimaju</a:t>
            </a:r>
            <a:r>
              <a:rPr lang="en-US" sz="3200" dirty="0">
                <a:latin typeface="Times New Roman" panose="02020603050405020304" pitchFamily="18" charset="0"/>
                <a:cs typeface="Times New Roman" panose="02020603050405020304" pitchFamily="18" charset="0"/>
              </a:rPr>
              <a:t> se </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drugi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oblici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ekonomskog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povezivanja</a:t>
            </a:r>
            <a:r>
              <a:rPr lang="en-US" sz="3200" dirty="0">
                <a:latin typeface="Times New Roman" panose="02020603050405020304" pitchFamily="18" charset="0"/>
                <a:cs typeface="Times New Roman" panose="02020603050405020304" pitchFamily="18" charset="0"/>
              </a:rPr>
              <a:t>.</a:t>
            </a:r>
            <a:endParaRPr lang="sr-Cyrl-RS" sz="32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65361006-CA9A-4F6E-8866-963E7DEDF775}"/>
              </a:ext>
            </a:extLst>
          </p:cNvPr>
          <p:cNvSpPr>
            <a:spLocks noGrp="1"/>
          </p:cNvSpPr>
          <p:nvPr>
            <p:ph type="sldNum" sz="quarter" idx="12"/>
          </p:nvPr>
        </p:nvSpPr>
        <p:spPr/>
        <p:txBody>
          <a:bodyPr/>
          <a:lstStyle/>
          <a:p>
            <a:fld id="{34643D59-3645-4B15-8D90-65ADDB21D4C6}" type="slidenum">
              <a:rPr lang="sr-Cyrl-RS" smtClean="0"/>
              <a:t>30</a:t>
            </a:fld>
            <a:endParaRPr lang="sr-Cyrl-RS"/>
          </a:p>
        </p:txBody>
      </p:sp>
    </p:spTree>
    <p:extLst>
      <p:ext uri="{BB962C8B-B14F-4D97-AF65-F5344CB8AC3E}">
        <p14:creationId xmlns:p14="http://schemas.microsoft.com/office/powerpoint/2010/main" val="4146563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064" y="802008"/>
            <a:ext cx="11044311" cy="4587313"/>
          </a:xfrm>
        </p:spPr>
        <p:txBody>
          <a:bodyPr/>
          <a:lstStyle/>
          <a:p>
            <a:pPr>
              <a:spcAft>
                <a:spcPts val="1800"/>
              </a:spcAft>
            </a:pPr>
            <a:r>
              <a:rPr lang="en-US" dirty="0" err="1">
                <a:latin typeface="Times New Roman" panose="02020603050405020304" pitchFamily="18" charset="0"/>
                <a:cs typeface="Times New Roman" panose="02020603050405020304" pitchFamily="18" charset="0"/>
              </a:rPr>
              <a:t>Međusobni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odnosi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regulišu</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putem</a:t>
            </a:r>
            <a:r>
              <a:rPr lang="en-US" dirty="0">
                <a:latin typeface="Times New Roman" panose="02020603050405020304" pitchFamily="18" charset="0"/>
                <a:cs typeface="Times New Roman" panose="02020603050405020304" pitchFamily="18" charset="0"/>
              </a:rPr>
              <a:t> :</a:t>
            </a:r>
          </a:p>
          <a:p>
            <a:pPr marL="514350" indent="-514350">
              <a:buFont typeface="+mj-lt"/>
              <a:buAutoNum type="alphaLcParenR"/>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naknada</a:t>
            </a:r>
            <a:r>
              <a:rPr lang="en-US" dirty="0">
                <a:latin typeface="Times New Roman" panose="02020603050405020304" pitchFamily="18" charset="0"/>
                <a:cs typeface="Times New Roman" panose="02020603050405020304" pitchFamily="18" charset="0"/>
              </a:rPr>
              <a:t> u </a:t>
            </a:r>
            <a:r>
              <a:rPr lang="en-US" dirty="0" err="1">
                <a:latin typeface="Times New Roman" panose="02020603050405020304" pitchFamily="18" charset="0"/>
                <a:cs typeface="Times New Roman" panose="02020603050405020304" pitchFamily="18" charset="0"/>
              </a:rPr>
              <a:t>delatnosti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vodosnabdevanja</a:t>
            </a:r>
            <a:r>
              <a:rPr lang="en-US" dirty="0">
                <a:latin typeface="Times New Roman" panose="02020603050405020304" pitchFamily="18" charset="0"/>
                <a:cs typeface="Times New Roman" panose="02020603050405020304" pitchFamily="18" charset="0"/>
              </a:rPr>
              <a:t>,</a:t>
            </a:r>
          </a:p>
          <a:p>
            <a:pPr marL="514350" indent="-514350">
              <a:buFont typeface="+mj-lt"/>
              <a:buAutoNum type="alphaLcParenR"/>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naknada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doprinosa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korišćenje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upotrebu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ispuštanje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otpadnih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voda</a:t>
            </a:r>
            <a:r>
              <a:rPr lang="en-US" dirty="0">
                <a:latin typeface="Times New Roman" panose="02020603050405020304" pitchFamily="18" charset="0"/>
                <a:cs typeface="Times New Roman" panose="02020603050405020304" pitchFamily="18" charset="0"/>
              </a:rPr>
              <a:t>,</a:t>
            </a:r>
          </a:p>
          <a:p>
            <a:pPr marL="514350" indent="-514350">
              <a:buFont typeface="+mj-lt"/>
              <a:buAutoNum type="alphaLcParenR"/>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naknada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doprinosa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korišćenje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gradevinskog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materijala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iz</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vodotoka</a:t>
            </a:r>
            <a:r>
              <a:rPr lang="en-US" dirty="0">
                <a:latin typeface="Times New Roman" panose="02020603050405020304" pitchFamily="18" charset="0"/>
                <a:cs typeface="Times New Roman" panose="02020603050405020304" pitchFamily="18" charset="0"/>
              </a:rPr>
              <a:t>,</a:t>
            </a:r>
          </a:p>
          <a:p>
            <a:pPr marL="514350" indent="-514350">
              <a:buFont typeface="+mj-lt"/>
              <a:buAutoNum type="alphaLcParenR"/>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naknada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prečišćavanje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otpadnih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endParaRPr lang="en-US" dirty="0">
              <a:latin typeface="Times New Roman" panose="02020603050405020304" pitchFamily="18" charset="0"/>
              <a:cs typeface="Times New Roman" panose="02020603050405020304" pitchFamily="18" charset="0"/>
            </a:endParaRPr>
          </a:p>
          <a:p>
            <a:pPr marL="514350" indent="-514350">
              <a:buFont typeface="+mj-lt"/>
              <a:buAutoNum type="alphaLcParenR"/>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doprinos</a:t>
            </a:r>
            <a:r>
              <a:rPr lang="sr-Latn-RS"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za </a:t>
            </a:r>
            <a:r>
              <a:rPr lang="en-US" dirty="0" err="1">
                <a:latin typeface="Times New Roman" panose="02020603050405020304" pitchFamily="18" charset="0"/>
                <a:cs typeface="Times New Roman" panose="02020603050405020304" pitchFamily="18" charset="0"/>
              </a:rPr>
              <a:t>rešenje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problema</a:t>
            </a:r>
            <a:r>
              <a:rPr lang="en-US" dirty="0">
                <a:latin typeface="Times New Roman" panose="02020603050405020304" pitchFamily="18" charset="0"/>
                <a:cs typeface="Times New Roman" panose="02020603050405020304" pitchFamily="18" charset="0"/>
              </a:rPr>
              <a:t> od </a:t>
            </a:r>
            <a:r>
              <a:rPr lang="en-US" dirty="0" err="1">
                <a:latin typeface="Times New Roman" panose="02020603050405020304" pitchFamily="18" charset="0"/>
                <a:cs typeface="Times New Roman" panose="02020603050405020304" pitchFamily="18" charset="0"/>
              </a:rPr>
              <a:t>zajedničkog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interesa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principima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solidarnosti</a:t>
            </a:r>
            <a:r>
              <a:rPr lang="en-US" dirty="0">
                <a:latin typeface="Times New Roman" panose="02020603050405020304" pitchFamily="18" charset="0"/>
                <a:cs typeface="Times New Roman" panose="02020603050405020304" pitchFamily="18" charset="0"/>
              </a:rPr>
              <a:t>).</a:t>
            </a:r>
          </a:p>
          <a:p>
            <a:endParaRPr lang="sr-Cyrl-R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0830886-D9EC-49EA-B686-A94B7633BE96}"/>
              </a:ext>
            </a:extLst>
          </p:cNvPr>
          <p:cNvSpPr>
            <a:spLocks noGrp="1"/>
          </p:cNvSpPr>
          <p:nvPr>
            <p:ph type="sldNum" sz="quarter" idx="12"/>
          </p:nvPr>
        </p:nvSpPr>
        <p:spPr/>
        <p:txBody>
          <a:bodyPr/>
          <a:lstStyle/>
          <a:p>
            <a:fld id="{34643D59-3645-4B15-8D90-65ADDB21D4C6}" type="slidenum">
              <a:rPr lang="sr-Cyrl-RS" smtClean="0"/>
              <a:t>31</a:t>
            </a:fld>
            <a:endParaRPr lang="sr-Cyrl-RS"/>
          </a:p>
        </p:txBody>
      </p:sp>
    </p:spTree>
    <p:extLst>
      <p:ext uri="{BB962C8B-B14F-4D97-AF65-F5344CB8AC3E}">
        <p14:creationId xmlns:p14="http://schemas.microsoft.com/office/powerpoint/2010/main" val="3135359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691" y="492369"/>
            <a:ext cx="11408899" cy="6091310"/>
          </a:xfrm>
        </p:spPr>
        <p:txBody>
          <a:bodyPr>
            <a:normAutofit/>
          </a:bodyPr>
          <a:lstStyle/>
          <a:p>
            <a:pPr algn="just">
              <a:spcAft>
                <a:spcPts val="1800"/>
              </a:spcAft>
            </a:pPr>
            <a:r>
              <a:rPr lang="en-US" sz="3200" dirty="0" err="1">
                <a:latin typeface="Times New Roman" panose="02020603050405020304" pitchFamily="18" charset="0"/>
                <a:cs typeface="Times New Roman" panose="02020603050405020304" pitchFamily="18" charset="0"/>
              </a:rPr>
              <a:t>Iznos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sredstava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koji</a:t>
            </a:r>
            <a:r>
              <a:rPr lang="en-US" sz="3200" dirty="0">
                <a:latin typeface="Times New Roman" panose="02020603050405020304" pitchFamily="18" charset="0"/>
                <a:cs typeface="Times New Roman" panose="02020603050405020304" pitchFamily="18" charset="0"/>
              </a:rPr>
              <a:t> se </a:t>
            </a:r>
            <a:r>
              <a:rPr lang="en-US" sz="3200" dirty="0" err="1">
                <a:latin typeface="Times New Roman" panose="02020603050405020304" pitchFamily="18" charset="0"/>
                <a:cs typeface="Times New Roman" panose="02020603050405020304" pitchFamily="18" charset="0"/>
              </a:rPr>
              <a:t>obezbeđuje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ovaj</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način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još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uvek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nije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dovoljan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za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razvoj</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vodoprivredne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delatnosti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već</a:t>
            </a:r>
            <a:r>
              <a:rPr lang="en-US" sz="3200" dirty="0">
                <a:latin typeface="Times New Roman" panose="02020603050405020304" pitchFamily="18" charset="0"/>
                <a:cs typeface="Times New Roman" panose="02020603050405020304" pitchFamily="18" charset="0"/>
              </a:rPr>
              <a:t> se </a:t>
            </a:r>
            <a:r>
              <a:rPr lang="en-US" sz="3200" dirty="0" err="1">
                <a:latin typeface="Times New Roman" panose="02020603050405020304" pitchFamily="18" charset="0"/>
                <a:cs typeface="Times New Roman" panose="02020603050405020304" pitchFamily="18" charset="0"/>
              </a:rPr>
              <a:t>moraju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angažovati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dopunska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sredstva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za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uilaganja</a:t>
            </a:r>
            <a:r>
              <a:rPr lang="en-US" sz="3200" dirty="0">
                <a:latin typeface="Times New Roman" panose="02020603050405020304" pitchFamily="18" charset="0"/>
                <a:cs typeface="Times New Roman" panose="02020603050405020304" pitchFamily="18" charset="0"/>
              </a:rPr>
              <a:t> u </a:t>
            </a:r>
            <a:r>
              <a:rPr lang="en-US" sz="3200" dirty="0" err="1">
                <a:latin typeface="Times New Roman" panose="02020603050405020304" pitchFamily="18" charset="0"/>
                <a:cs typeface="Times New Roman" panose="02020603050405020304" pitchFamily="18" charset="0"/>
              </a:rPr>
              <a:t>nove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objekte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radove</a:t>
            </a:r>
            <a:r>
              <a:rPr lang="en-US" sz="3200" dirty="0">
                <a:latin typeface="Times New Roman" panose="02020603050405020304" pitchFamily="18" charset="0"/>
                <a:cs typeface="Times New Roman" panose="02020603050405020304" pitchFamily="18" charset="0"/>
              </a:rPr>
              <a:t>. </a:t>
            </a:r>
            <a:endParaRPr lang="sr-Latn-R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Najčešći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izvori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dopunskih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sredstava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a:t>
            </a:r>
            <a:r>
              <a:rPr lang="en-US" sz="3200" dirty="0">
                <a:latin typeface="Times New Roman" panose="02020603050405020304" pitchFamily="18" charset="0"/>
                <a:cs typeface="Times New Roman" panose="02020603050405020304" pitchFamily="18" charset="0"/>
              </a:rPr>
              <a:t>: </a:t>
            </a:r>
            <a:endParaRPr lang="sr-Latn-RS" sz="3200" dirty="0">
              <a:latin typeface="Times New Roman" panose="02020603050405020304" pitchFamily="18" charset="0"/>
              <a:cs typeface="Times New Roman" panose="02020603050405020304" pitchFamily="18" charset="0"/>
            </a:endParaRPr>
          </a:p>
          <a:p>
            <a:pPr>
              <a:buFontTx/>
              <a:buChar char="-"/>
            </a:pPr>
            <a:r>
              <a:rPr lang="en-US" sz="3200" dirty="0">
                <a:latin typeface="Times New Roman" panose="02020603050405020304" pitchFamily="18" charset="0"/>
                <a:cs typeface="Times New Roman" panose="02020603050405020304" pitchFamily="18" charset="0"/>
              </a:rPr>
              <a:t>u</a:t>
            </a:r>
            <a:r>
              <a:rPr lang="sr-Latn-RS" sz="3200" dirty="0">
                <a:latin typeface="Times New Roman" panose="02020603050405020304" pitchFamily="18" charset="0"/>
                <a:cs typeface="Times New Roman" panose="02020603050405020304" pitchFamily="18" charset="0"/>
              </a:rPr>
              <a:t>dru</a:t>
            </a:r>
            <a:r>
              <a:rPr lang="en-US" sz="3200" dirty="0" err="1">
                <a:latin typeface="Times New Roman" panose="02020603050405020304" pitchFamily="18" charset="0"/>
                <a:cs typeface="Times New Roman" panose="02020603050405020304" pitchFamily="18" charset="0"/>
              </a:rPr>
              <a:t>žena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sredstva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privrede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stanovništva</a:t>
            </a:r>
            <a:r>
              <a:rPr lang="en-US" sz="3200" dirty="0">
                <a:latin typeface="Times New Roman" panose="02020603050405020304" pitchFamily="18" charset="0"/>
                <a:cs typeface="Times New Roman" panose="02020603050405020304" pitchFamily="18" charset="0"/>
              </a:rPr>
              <a:t>, </a:t>
            </a:r>
            <a:endParaRPr lang="sr-Latn-RS" sz="3200" dirty="0">
              <a:latin typeface="Times New Roman" panose="02020603050405020304" pitchFamily="18" charset="0"/>
              <a:cs typeface="Times New Roman" panose="02020603050405020304" pitchFamily="18" charset="0"/>
            </a:endParaRPr>
          </a:p>
          <a:p>
            <a:pPr>
              <a:buFontTx/>
              <a:buChar char="-"/>
            </a:pPr>
            <a:r>
              <a:rPr lang="en-US" sz="3200" dirty="0" err="1">
                <a:latin typeface="Times New Roman" panose="02020603050405020304" pitchFamily="18" charset="0"/>
                <a:cs typeface="Times New Roman" panose="02020603050405020304" pitchFamily="18" charset="0"/>
              </a:rPr>
              <a:t>samodoprinos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građana</a:t>
            </a:r>
            <a:r>
              <a:rPr lang="en-US" sz="3200" dirty="0">
                <a:latin typeface="Times New Roman" panose="02020603050405020304" pitchFamily="18" charset="0"/>
                <a:cs typeface="Times New Roman" panose="02020603050405020304" pitchFamily="18" charset="0"/>
              </a:rPr>
              <a:t>, </a:t>
            </a:r>
            <a:endParaRPr lang="sr-Latn-RS" sz="3200" dirty="0">
              <a:latin typeface="Times New Roman" panose="02020603050405020304" pitchFamily="18" charset="0"/>
              <a:cs typeface="Times New Roman" panose="02020603050405020304" pitchFamily="18" charset="0"/>
            </a:endParaRPr>
          </a:p>
          <a:p>
            <a:pPr>
              <a:buFontTx/>
              <a:buChar char="-"/>
            </a:pPr>
            <a:r>
              <a:rPr lang="en-US" sz="3200" dirty="0" err="1">
                <a:latin typeface="Times New Roman" panose="02020603050405020304" pitchFamily="18" charset="0"/>
                <a:cs typeface="Times New Roman" panose="02020603050405020304" pitchFamily="18" charset="0"/>
              </a:rPr>
              <a:t>Krediti</a:t>
            </a:r>
            <a:r>
              <a:rPr lang="sr-Latn-RS" sz="3200" dirty="0">
                <a:latin typeface="Times New Roman" panose="02020603050405020304" pitchFamily="18" charset="0"/>
                <a:cs typeface="Times New Roman" panose="02020603050405020304" pitchFamily="18" charset="0"/>
              </a:rPr>
              <a:t> i</a:t>
            </a:r>
            <a:r>
              <a:rPr lang="en-US" sz="3200" dirty="0">
                <a:latin typeface="Times New Roman" panose="02020603050405020304" pitchFamily="18" charset="0"/>
                <a:cs typeface="Times New Roman" panose="02020603050405020304" pitchFamily="18" charset="0"/>
              </a:rPr>
              <a:t> </a:t>
            </a:r>
            <a:endParaRPr lang="sr-Latn-RS" sz="3200" dirty="0">
              <a:latin typeface="Times New Roman" panose="02020603050405020304" pitchFamily="18" charset="0"/>
              <a:cs typeface="Times New Roman" panose="02020603050405020304" pitchFamily="18" charset="0"/>
            </a:endParaRPr>
          </a:p>
          <a:p>
            <a:pPr>
              <a:buFontTx/>
              <a:buChar char="-"/>
            </a:pPr>
            <a:r>
              <a:rPr lang="en-US" sz="3200" dirty="0" err="1">
                <a:latin typeface="Times New Roman" panose="02020603050405020304" pitchFamily="18" charset="0"/>
                <a:cs typeface="Times New Roman" panose="02020603050405020304" pitchFamily="18" charset="0"/>
              </a:rPr>
              <a:t>bu</a:t>
            </a:r>
            <a:r>
              <a:rPr lang="sr-Latn-RS" sz="3200" dirty="0">
                <a:latin typeface="Times New Roman" panose="02020603050405020304" pitchFamily="18" charset="0"/>
                <a:cs typeface="Times New Roman" panose="02020603050405020304" pitchFamily="18" charset="0"/>
              </a:rPr>
              <a:t>d</a:t>
            </a:r>
            <a:r>
              <a:rPr lang="en-US" sz="3200" dirty="0" err="1">
                <a:latin typeface="Times New Roman" panose="02020603050405020304" pitchFamily="18" charset="0"/>
                <a:cs typeface="Times New Roman" panose="02020603050405020304" pitchFamily="18" charset="0"/>
              </a:rPr>
              <a:t>žetska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sredstva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sl.</a:t>
            </a:r>
            <a:endParaRPr lang="sr-Cyrl-RS" sz="3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FA6D9C6-E801-4F21-9AA4-8C5E3EC3E610}"/>
              </a:ext>
            </a:extLst>
          </p:cNvPr>
          <p:cNvSpPr>
            <a:spLocks noGrp="1"/>
          </p:cNvSpPr>
          <p:nvPr>
            <p:ph type="sldNum" sz="quarter" idx="12"/>
          </p:nvPr>
        </p:nvSpPr>
        <p:spPr/>
        <p:txBody>
          <a:bodyPr/>
          <a:lstStyle/>
          <a:p>
            <a:fld id="{34643D59-3645-4B15-8D90-65ADDB21D4C6}" type="slidenum">
              <a:rPr lang="sr-Cyrl-RS" smtClean="0"/>
              <a:t>32</a:t>
            </a:fld>
            <a:endParaRPr lang="sr-Cyrl-RS"/>
          </a:p>
        </p:txBody>
      </p:sp>
    </p:spTree>
    <p:extLst>
      <p:ext uri="{BB962C8B-B14F-4D97-AF65-F5344CB8AC3E}">
        <p14:creationId xmlns:p14="http://schemas.microsoft.com/office/powerpoint/2010/main" val="1175118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843" y="647114"/>
            <a:ext cx="10762957" cy="5529849"/>
          </a:xfrm>
        </p:spPr>
        <p:txBody>
          <a:bodyPr>
            <a:normAutofit lnSpcReduction="10000"/>
          </a:bodyPr>
          <a:lstStyle/>
          <a:p>
            <a:pPr algn="just">
              <a:spcAft>
                <a:spcPts val="1200"/>
              </a:spcAft>
            </a:pPr>
            <a:r>
              <a:rPr lang="en-US" sz="3600" dirty="0" err="1">
                <a:latin typeface="Times New Roman" panose="02020603050405020304" pitchFamily="18" charset="0"/>
                <a:cs typeface="Times New Roman" panose="02020603050405020304" pitchFamily="18" charset="0"/>
              </a:rPr>
              <a:t>Prema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Zakonu</a:t>
            </a:r>
            <a:r>
              <a:rPr lang="en-US" sz="3600" dirty="0">
                <a:latin typeface="Times New Roman" panose="02020603050405020304" pitchFamily="18" charset="0"/>
                <a:cs typeface="Times New Roman" panose="02020603050405020304" pitchFamily="18" charset="0"/>
              </a:rPr>
              <a:t> o </a:t>
            </a:r>
            <a:r>
              <a:rPr lang="en-US" sz="3600" dirty="0" err="1">
                <a:latin typeface="Times New Roman" panose="02020603050405020304" pitchFamily="18" charset="0"/>
                <a:cs typeface="Times New Roman" panose="02020603050405020304" pitchFamily="18" charset="0"/>
              </a:rPr>
              <a:t>vodama</a:t>
            </a:r>
            <a:r>
              <a:rPr lang="sr-Latn-R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korisnici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hidromelioracionih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sistema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vodoprivrednih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objekata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plaćaju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vodoprivrednom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preduzeću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koje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upravlja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sistemima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objektima</a:t>
            </a:r>
            <a:r>
              <a:rPr lang="en-US" sz="3600"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naknadu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za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njihovo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održavanje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korišćenje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to </a:t>
            </a:r>
            <a:r>
              <a:rPr lang="en-US" sz="3600" dirty="0" err="1">
                <a:latin typeface="Times New Roman" panose="02020603050405020304" pitchFamily="18" charset="0"/>
                <a:cs typeface="Times New Roman" panose="02020603050405020304" pitchFamily="18" charset="0"/>
              </a:rPr>
              <a:t>za</a:t>
            </a:r>
            <a:r>
              <a:rPr lang="en-US" sz="3600" dirty="0">
                <a:latin typeface="Times New Roman" panose="02020603050405020304" pitchFamily="18" charset="0"/>
                <a:cs typeface="Times New Roman" panose="02020603050405020304" pitchFamily="18" charset="0"/>
              </a:rPr>
              <a:t>:</a:t>
            </a:r>
          </a:p>
          <a:p>
            <a:pPr marL="742950" indent="-742950">
              <a:buFont typeface="+mj-lt"/>
              <a:buAutoNum type="arabicParenR"/>
            </a:pPr>
            <a:r>
              <a:rPr lang="en-US" sz="3600" dirty="0" err="1">
                <a:latin typeface="Times New Roman" panose="02020603050405020304" pitchFamily="18" charset="0"/>
                <a:cs typeface="Times New Roman" panose="02020603050405020304" pitchFamily="18" charset="0"/>
              </a:rPr>
              <a:t>odvodnjavanje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zemljišta</a:t>
            </a:r>
            <a:r>
              <a:rPr lang="en-US" sz="3600" dirty="0">
                <a:latin typeface="Times New Roman" panose="02020603050405020304" pitchFamily="18" charset="0"/>
                <a:cs typeface="Times New Roman" panose="02020603050405020304" pitchFamily="18" charset="0"/>
              </a:rPr>
              <a:t>,</a:t>
            </a:r>
          </a:p>
          <a:p>
            <a:pPr marL="742950" indent="-742950">
              <a:buFont typeface="+mj-lt"/>
              <a:buAutoNum type="arabicParenR"/>
            </a:pPr>
            <a:r>
              <a:rPr lang="en-US" sz="3600" dirty="0" err="1">
                <a:latin typeface="Times New Roman" panose="02020603050405020304" pitchFamily="18" charset="0"/>
                <a:cs typeface="Times New Roman" panose="02020603050405020304" pitchFamily="18" charset="0"/>
              </a:rPr>
              <a:t>navodnjavanje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zemljišta</a:t>
            </a:r>
            <a:r>
              <a:rPr lang="en-US" sz="3600" dirty="0">
                <a:latin typeface="Times New Roman" panose="02020603050405020304" pitchFamily="18" charset="0"/>
                <a:cs typeface="Times New Roman" panose="02020603050405020304" pitchFamily="18" charset="0"/>
              </a:rPr>
              <a:t>,</a:t>
            </a:r>
          </a:p>
          <a:p>
            <a:pPr marL="742950" indent="-742950">
              <a:buFont typeface="+mj-lt"/>
              <a:buAutoNum type="arabicParenR"/>
            </a:pPr>
            <a:r>
              <a:rPr lang="en-US" sz="3600" dirty="0" err="1">
                <a:latin typeface="Times New Roman" panose="02020603050405020304" pitchFamily="18" charset="0"/>
                <a:cs typeface="Times New Roman" panose="02020603050405020304" pitchFamily="18" charset="0"/>
              </a:rPr>
              <a:t>snabdevanje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vodom</a:t>
            </a:r>
            <a:r>
              <a:rPr lang="en-US" sz="3600" dirty="0">
                <a:latin typeface="Times New Roman" panose="02020603050405020304" pitchFamily="18" charset="0"/>
                <a:cs typeface="Times New Roman" panose="02020603050405020304" pitchFamily="18" charset="0"/>
              </a:rPr>
              <a:t>,</a:t>
            </a:r>
          </a:p>
          <a:p>
            <a:pPr marL="742950" indent="-742950">
              <a:buFont typeface="+mj-lt"/>
              <a:buAutoNum type="arabicParenR"/>
            </a:pPr>
            <a:r>
              <a:rPr lang="en-US" sz="3600" dirty="0" err="1">
                <a:latin typeface="Times New Roman" panose="02020603050405020304" pitchFamily="18" charset="0"/>
                <a:cs typeface="Times New Roman" panose="02020603050405020304" pitchFamily="18" charset="0"/>
              </a:rPr>
              <a:t>odvođenje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iskorišćenih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voda</a:t>
            </a:r>
            <a:r>
              <a:rPr lang="sr-Latn-RS" sz="3600" dirty="0">
                <a:latin typeface="Times New Roman" panose="02020603050405020304" pitchFamily="18" charset="0"/>
                <a:cs typeface="Times New Roman" panose="02020603050405020304" pitchFamily="18" charset="0"/>
              </a:rPr>
              <a:t> i</a:t>
            </a:r>
            <a:endParaRPr lang="en-US" sz="3600" dirty="0">
              <a:latin typeface="Times New Roman" panose="02020603050405020304" pitchFamily="18" charset="0"/>
              <a:cs typeface="Times New Roman" panose="02020603050405020304" pitchFamily="18" charset="0"/>
            </a:endParaRPr>
          </a:p>
          <a:p>
            <a:pPr marL="742950" indent="-742950">
              <a:buFont typeface="+mj-lt"/>
              <a:buAutoNum type="arabicParenR"/>
            </a:pPr>
            <a:r>
              <a:rPr lang="en-US" sz="3600" dirty="0" err="1">
                <a:latin typeface="Times New Roman" panose="02020603050405020304" pitchFamily="18" charset="0"/>
                <a:cs typeface="Times New Roman" panose="02020603050405020304" pitchFamily="18" charset="0"/>
              </a:rPr>
              <a:t>plovidbu</a:t>
            </a:r>
            <a:r>
              <a:rPr lang="en-US" sz="3600" dirty="0">
                <a:latin typeface="Times New Roman" panose="02020603050405020304" pitchFamily="18" charset="0"/>
                <a:cs typeface="Times New Roman" panose="02020603050405020304" pitchFamily="18" charset="0"/>
              </a:rPr>
              <a:t>.</a:t>
            </a:r>
          </a:p>
          <a:p>
            <a:endParaRPr lang="sr-Cyrl-RS" sz="3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5538" y="2931453"/>
            <a:ext cx="4222555" cy="3525617"/>
          </a:xfrm>
          <a:prstGeom prst="rect">
            <a:avLst/>
          </a:prstGeom>
        </p:spPr>
      </p:pic>
      <p:sp>
        <p:nvSpPr>
          <p:cNvPr id="5" name="Slide Number Placeholder 4">
            <a:extLst>
              <a:ext uri="{FF2B5EF4-FFF2-40B4-BE49-F238E27FC236}">
                <a16:creationId xmlns:a16="http://schemas.microsoft.com/office/drawing/2014/main" id="{256E26B1-7BE5-47E5-97B9-6B973ED012E1}"/>
              </a:ext>
            </a:extLst>
          </p:cNvPr>
          <p:cNvSpPr>
            <a:spLocks noGrp="1"/>
          </p:cNvSpPr>
          <p:nvPr>
            <p:ph type="sldNum" sz="quarter" idx="12"/>
          </p:nvPr>
        </p:nvSpPr>
        <p:spPr/>
        <p:txBody>
          <a:bodyPr/>
          <a:lstStyle/>
          <a:p>
            <a:fld id="{34643D59-3645-4B15-8D90-65ADDB21D4C6}" type="slidenum">
              <a:rPr lang="sr-Cyrl-RS" smtClean="0"/>
              <a:t>33</a:t>
            </a:fld>
            <a:endParaRPr lang="sr-Cyrl-RS"/>
          </a:p>
        </p:txBody>
      </p:sp>
    </p:spTree>
    <p:extLst>
      <p:ext uri="{BB962C8B-B14F-4D97-AF65-F5344CB8AC3E}">
        <p14:creationId xmlns:p14="http://schemas.microsoft.com/office/powerpoint/2010/main" val="3031407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7623" y="590208"/>
            <a:ext cx="11016175" cy="1325563"/>
          </a:xfrm>
        </p:spPr>
        <p:txBody>
          <a:bodyPr>
            <a:normAutofit/>
          </a:bodyPr>
          <a:lstStyle/>
          <a:p>
            <a:pPr algn="just"/>
            <a:r>
              <a:rPr lang="en-US" sz="4000" dirty="0" err="1">
                <a:latin typeface="Times New Roman" panose="02020603050405020304" pitchFamily="18" charset="0"/>
                <a:cs typeface="Times New Roman" panose="02020603050405020304" pitchFamily="18" charset="0"/>
              </a:rPr>
              <a:t>Sem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ovih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istim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Zakonom</a:t>
            </a:r>
            <a:r>
              <a:rPr lang="en-US" sz="4000" dirty="0">
                <a:latin typeface="Times New Roman" panose="02020603050405020304" pitchFamily="18" charset="0"/>
                <a:cs typeface="Times New Roman" panose="02020603050405020304" pitchFamily="18" charset="0"/>
              </a:rPr>
              <a:t> je </a:t>
            </a:r>
            <a:r>
              <a:rPr lang="en-US" sz="4000" dirty="0" err="1">
                <a:latin typeface="Times New Roman" panose="02020603050405020304" pitchFamily="18" charset="0"/>
                <a:cs typeface="Times New Roman" panose="02020603050405020304" pitchFamily="18" charset="0"/>
              </a:rPr>
              <a:t>regulisano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plaćanje</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posebnih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vodoprivrednih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naknada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i</a:t>
            </a:r>
            <a:r>
              <a:rPr lang="en-US" sz="4000" dirty="0">
                <a:latin typeface="Times New Roman" panose="02020603050405020304" pitchFamily="18" charset="0"/>
                <a:cs typeface="Times New Roman" panose="02020603050405020304" pitchFamily="18" charset="0"/>
              </a:rPr>
              <a:t> to:</a:t>
            </a:r>
            <a:endParaRPr lang="sr-Cyrl-R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14996" y="2419643"/>
            <a:ext cx="10938802" cy="3474720"/>
          </a:xfrm>
        </p:spPr>
        <p:txBody>
          <a:bodyPr/>
          <a:lstStyle/>
          <a:p>
            <a:pPr marL="514350" indent="-514350">
              <a:spcAft>
                <a:spcPts val="1200"/>
              </a:spcAft>
              <a:buFont typeface="+mj-lt"/>
              <a:buAutoNum type="alphaLcParenR"/>
            </a:pPr>
            <a:r>
              <a:rPr lang="en-US" sz="3600" dirty="0" err="1">
                <a:latin typeface="Times New Roman" panose="02020603050405020304" pitchFamily="18" charset="0"/>
                <a:cs typeface="Times New Roman" panose="02020603050405020304" pitchFamily="18" charset="0"/>
              </a:rPr>
              <a:t>naknada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za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korišćenje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voda</a:t>
            </a:r>
            <a:r>
              <a:rPr lang="en-US" sz="3600" dirty="0">
                <a:latin typeface="Times New Roman" panose="02020603050405020304" pitchFamily="18" charset="0"/>
                <a:cs typeface="Times New Roman" panose="02020603050405020304" pitchFamily="18" charset="0"/>
              </a:rPr>
              <a:t>,</a:t>
            </a:r>
          </a:p>
          <a:p>
            <a:pPr marL="514350" indent="-514350">
              <a:spcAft>
                <a:spcPts val="1200"/>
              </a:spcAft>
              <a:buFont typeface="+mj-lt"/>
              <a:buAutoNum type="alphaLcParenR"/>
            </a:pPr>
            <a:r>
              <a:rPr lang="en-US" sz="3600" dirty="0" err="1">
                <a:latin typeface="Times New Roman" panose="02020603050405020304" pitchFamily="18" charset="0"/>
                <a:cs typeface="Times New Roman" panose="02020603050405020304" pitchFamily="18" charset="0"/>
              </a:rPr>
              <a:t>naknada</a:t>
            </a:r>
            <a:r>
              <a:rPr lang="en-US" sz="3600" dirty="0">
                <a:latin typeface="Times New Roman" panose="02020603050405020304" pitchFamily="18" charset="0"/>
                <a:cs typeface="Times New Roman" panose="02020603050405020304" pitchFamily="18" charset="0"/>
              </a:rPr>
              <a:t> za </a:t>
            </a:r>
            <a:r>
              <a:rPr lang="en-US" sz="3600" dirty="0" err="1">
                <a:latin typeface="Times New Roman" panose="02020603050405020304" pitchFamily="18" charset="0"/>
                <a:cs typeface="Times New Roman" panose="02020603050405020304" pitchFamily="18" charset="0"/>
              </a:rPr>
              <a:t>ispuštanje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voda</a:t>
            </a:r>
            <a:r>
              <a:rPr lang="sr-Latn-RS" sz="3600" dirty="0">
                <a:latin typeface="Times New Roman" panose="02020603050405020304" pitchFamily="18" charset="0"/>
                <a:cs typeface="Times New Roman" panose="02020603050405020304" pitchFamily="18" charset="0"/>
              </a:rPr>
              <a:t> i</a:t>
            </a:r>
            <a:endParaRPr lang="en-US" sz="3600" dirty="0">
              <a:latin typeface="Times New Roman" panose="02020603050405020304" pitchFamily="18" charset="0"/>
              <a:cs typeface="Times New Roman" panose="02020603050405020304" pitchFamily="18" charset="0"/>
            </a:endParaRPr>
          </a:p>
          <a:p>
            <a:pPr marL="514350" indent="-514350">
              <a:spcAft>
                <a:spcPts val="1200"/>
              </a:spcAft>
              <a:buFont typeface="+mj-lt"/>
              <a:buAutoNum type="alphaLcParenR"/>
            </a:pPr>
            <a:r>
              <a:rPr lang="en-US" sz="3600" dirty="0" err="1">
                <a:latin typeface="Times New Roman" panose="02020603050405020304" pitchFamily="18" charset="0"/>
                <a:cs typeface="Times New Roman" panose="02020603050405020304" pitchFamily="18" charset="0"/>
              </a:rPr>
              <a:t>naknada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za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vađenje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peska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šljunka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drugog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materijala</a:t>
            </a:r>
            <a:r>
              <a:rPr lang="en-US" sz="3600" dirty="0">
                <a:latin typeface="Times New Roman" panose="02020603050405020304" pitchFamily="18" charset="0"/>
                <a:cs typeface="Times New Roman" panose="02020603050405020304" pitchFamily="18" charset="0"/>
              </a:rPr>
              <a:t>.</a:t>
            </a:r>
          </a:p>
          <a:p>
            <a:endParaRPr lang="sr-Cyrl-R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792BC9B5-5F44-47A5-AEBD-A4FC320BAF8D}"/>
              </a:ext>
            </a:extLst>
          </p:cNvPr>
          <p:cNvSpPr>
            <a:spLocks noGrp="1"/>
          </p:cNvSpPr>
          <p:nvPr>
            <p:ph type="sldNum" sz="quarter" idx="12"/>
          </p:nvPr>
        </p:nvSpPr>
        <p:spPr/>
        <p:txBody>
          <a:bodyPr/>
          <a:lstStyle/>
          <a:p>
            <a:fld id="{34643D59-3645-4B15-8D90-65ADDB21D4C6}" type="slidenum">
              <a:rPr lang="sr-Cyrl-RS" smtClean="0"/>
              <a:t>34</a:t>
            </a:fld>
            <a:endParaRPr lang="sr-Cyrl-RS"/>
          </a:p>
        </p:txBody>
      </p:sp>
    </p:spTree>
    <p:extLst>
      <p:ext uri="{BB962C8B-B14F-4D97-AF65-F5344CB8AC3E}">
        <p14:creationId xmlns:p14="http://schemas.microsoft.com/office/powerpoint/2010/main" val="1326217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D950F-2C62-433A-8998-2DD9C8A20450}"/>
              </a:ext>
            </a:extLst>
          </p:cNvPr>
          <p:cNvSpPr>
            <a:spLocks noGrp="1"/>
          </p:cNvSpPr>
          <p:nvPr>
            <p:ph type="ctrTitle"/>
          </p:nvPr>
        </p:nvSpPr>
        <p:spPr>
          <a:xfrm>
            <a:off x="2403376" y="478215"/>
            <a:ext cx="7670308" cy="1602406"/>
          </a:xfrm>
        </p:spPr>
        <p:txBody>
          <a:bodyPr>
            <a:noAutofit/>
          </a:bodyPr>
          <a:lstStyle/>
          <a:p>
            <a:pPr algn="ctr"/>
            <a:r>
              <a:rPr lang="sr-Latn-RS" sz="3600" dirty="0">
                <a:solidFill>
                  <a:srgbClr val="4A765E"/>
                </a:solidFill>
                <a:latin typeface="Times New Roman" panose="02020603050405020304" pitchFamily="18" charset="0"/>
                <a:cs typeface="Times New Roman" panose="02020603050405020304" pitchFamily="18" charset="0"/>
              </a:rPr>
              <a:t>POLJOPRIVREDNI FAKULTET</a:t>
            </a:r>
            <a:br>
              <a:rPr lang="sr-Latn-RS" sz="3600" dirty="0">
                <a:solidFill>
                  <a:srgbClr val="4A765E"/>
                </a:solidFill>
                <a:latin typeface="Times New Roman" panose="02020603050405020304" pitchFamily="18" charset="0"/>
                <a:cs typeface="Times New Roman" panose="02020603050405020304" pitchFamily="18" charset="0"/>
              </a:rPr>
            </a:br>
            <a:r>
              <a:rPr lang="sr-Latn-RS" sz="2800" dirty="0">
                <a:solidFill>
                  <a:srgbClr val="4A765E"/>
                </a:solidFill>
                <a:latin typeface="Times New Roman" panose="02020603050405020304" pitchFamily="18" charset="0"/>
                <a:cs typeface="Times New Roman" panose="02020603050405020304" pitchFamily="18" charset="0"/>
              </a:rPr>
              <a:t>Departman za ekonomiku poljoprivrede i sociologiju sela</a:t>
            </a:r>
          </a:p>
        </p:txBody>
      </p:sp>
      <p:sp>
        <p:nvSpPr>
          <p:cNvPr id="3" name="Subtitle 2">
            <a:extLst>
              <a:ext uri="{FF2B5EF4-FFF2-40B4-BE49-F238E27FC236}">
                <a16:creationId xmlns:a16="http://schemas.microsoft.com/office/drawing/2014/main" id="{F67EEB8C-964B-427D-95AF-AA56CC483B0B}"/>
              </a:ext>
            </a:extLst>
          </p:cNvPr>
          <p:cNvSpPr>
            <a:spLocks noGrp="1"/>
          </p:cNvSpPr>
          <p:nvPr>
            <p:ph type="subTitle" idx="1"/>
          </p:nvPr>
        </p:nvSpPr>
        <p:spPr>
          <a:xfrm>
            <a:off x="2026023" y="2939981"/>
            <a:ext cx="8139953" cy="1126283"/>
          </a:xfrm>
        </p:spPr>
        <p:txBody>
          <a:bodyPr>
            <a:normAutofit/>
          </a:bodyPr>
          <a:lstStyle/>
          <a:p>
            <a:r>
              <a:rPr lang="sr-Latn-RS" sz="2400" dirty="0">
                <a:solidFill>
                  <a:srgbClr val="4A765E"/>
                </a:solidFill>
                <a:latin typeface="Times New Roman" panose="02020603050405020304" pitchFamily="18" charset="0"/>
                <a:cs typeface="Times New Roman" panose="02020603050405020304" pitchFamily="18" charset="0"/>
              </a:rPr>
              <a:t>Predavanja iz Ekonomike vodoprivrede</a:t>
            </a:r>
          </a:p>
        </p:txBody>
      </p:sp>
      <p:pic>
        <p:nvPicPr>
          <p:cNvPr id="5" name="Picture 4">
            <a:extLst>
              <a:ext uri="{FF2B5EF4-FFF2-40B4-BE49-F238E27FC236}">
                <a16:creationId xmlns:a16="http://schemas.microsoft.com/office/drawing/2014/main" id="{89B20062-4331-464C-9D4E-A054F10377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1982" b="18243"/>
          <a:stretch/>
        </p:blipFill>
        <p:spPr>
          <a:xfrm>
            <a:off x="525263" y="611510"/>
            <a:ext cx="1975282" cy="1377087"/>
          </a:xfrm>
          <a:prstGeom prst="rect">
            <a:avLst/>
          </a:prstGeom>
          <a:ln>
            <a:noFill/>
          </a:ln>
          <a:effectLst>
            <a:softEdge rad="112500"/>
          </a:effectLst>
        </p:spPr>
      </p:pic>
      <p:pic>
        <p:nvPicPr>
          <p:cNvPr id="7" name="Picture 6">
            <a:extLst>
              <a:ext uri="{FF2B5EF4-FFF2-40B4-BE49-F238E27FC236}">
                <a16:creationId xmlns:a16="http://schemas.microsoft.com/office/drawing/2014/main" id="{492FD5C5-8C34-455E-8FDA-C19E37200E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61" t="10096" r="10604" b="10292"/>
          <a:stretch/>
        </p:blipFill>
        <p:spPr>
          <a:xfrm>
            <a:off x="9984908" y="633025"/>
            <a:ext cx="1770589" cy="1447596"/>
          </a:xfrm>
          <a:prstGeom prst="rect">
            <a:avLst/>
          </a:prstGeom>
          <a:solidFill>
            <a:srgbClr val="5A8639"/>
          </a:solidFill>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343E4989-7AA6-413F-8DF1-DC78033AB84D}"/>
              </a:ext>
            </a:extLst>
          </p:cNvPr>
          <p:cNvSpPr txBox="1"/>
          <p:nvPr/>
        </p:nvSpPr>
        <p:spPr>
          <a:xfrm>
            <a:off x="7755574" y="5763310"/>
            <a:ext cx="399992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r-Latn-RS" sz="2400" b="0" i="0" u="none" strike="noStrike" kern="1200" cap="none" spc="0" normalizeH="0" baseline="0" noProof="0" dirty="0">
                <a:ln>
                  <a:noFill/>
                </a:ln>
                <a:solidFill>
                  <a:srgbClr val="4A765E"/>
                </a:solidFill>
                <a:effectLst/>
                <a:uLnTx/>
                <a:uFillTx/>
                <a:latin typeface="Century Gothic" panose="020B0502020202020204"/>
                <a:ea typeface="+mn-ea"/>
                <a:cs typeface="+mn-cs"/>
              </a:rPr>
              <a:t>drag</a:t>
            </a:r>
            <a:r>
              <a:rPr kumimoji="0" lang="sr-Latn-RS" sz="2400" b="0" i="0" u="none" strike="noStrike" kern="1200" cap="none" spc="0" normalizeH="0" baseline="0" noProof="0" dirty="0" err="1">
                <a:ln>
                  <a:noFill/>
                </a:ln>
                <a:solidFill>
                  <a:srgbClr val="4A765E"/>
                </a:solidFill>
                <a:effectLst/>
                <a:uLnTx/>
                <a:uFillTx/>
                <a:latin typeface="Century Gothic" panose="020B0502020202020204"/>
                <a:ea typeface="+mn-ea"/>
                <a:cs typeface="+mn-cs"/>
              </a:rPr>
              <a:t>an</a:t>
            </a:r>
            <a:r>
              <a:rPr kumimoji="0" lang="sr-Latn-RS" sz="2400" b="0" i="0" u="none" strike="noStrike" kern="1200" cap="none" spc="0" normalizeH="0" baseline="0" noProof="0" dirty="0">
                <a:ln>
                  <a:noFill/>
                </a:ln>
                <a:solidFill>
                  <a:srgbClr val="4A765E"/>
                </a:solidFill>
                <a:effectLst/>
                <a:uLnTx/>
                <a:uFillTx/>
                <a:latin typeface="Century Gothic" panose="020B0502020202020204"/>
                <a:ea typeface="+mn-ea"/>
                <a:cs typeface="+mn-cs"/>
              </a:rPr>
              <a:t>.</a:t>
            </a:r>
            <a:r>
              <a:rPr kumimoji="0" lang="sr-Latn-RS" sz="2400" b="0" i="0" u="none" strike="noStrike" kern="1200" cap="none" spc="0" normalizeH="0" baseline="0" noProof="0" dirty="0" err="1">
                <a:ln>
                  <a:noFill/>
                </a:ln>
                <a:solidFill>
                  <a:srgbClr val="4A765E"/>
                </a:solidFill>
                <a:effectLst/>
                <a:uLnTx/>
                <a:uFillTx/>
                <a:latin typeface="Century Gothic" panose="020B0502020202020204"/>
                <a:ea typeface="+mn-ea"/>
                <a:cs typeface="+mn-cs"/>
              </a:rPr>
              <a:t>milic</a:t>
            </a:r>
            <a:r>
              <a:rPr kumimoji="0" lang="en-US" sz="2400" b="0" i="0" u="none" strike="noStrike" kern="1200" cap="none" spc="0" normalizeH="0" baseline="0" noProof="0" dirty="0">
                <a:ln>
                  <a:noFill/>
                </a:ln>
                <a:solidFill>
                  <a:srgbClr val="4A765E"/>
                </a:solidFill>
                <a:effectLst/>
                <a:uLnTx/>
                <a:uFillTx/>
                <a:latin typeface="Century Gothic" panose="020B0502020202020204"/>
                <a:ea typeface="+mn-ea"/>
                <a:cs typeface="+mn-cs"/>
              </a:rPr>
              <a:t>@</a:t>
            </a:r>
            <a:r>
              <a:rPr kumimoji="0" lang="sr-Latn-RS" sz="2400" b="0" i="0" u="none" strike="noStrike" kern="1200" cap="none" spc="0" normalizeH="0" baseline="0" noProof="0" dirty="0">
                <a:ln>
                  <a:noFill/>
                </a:ln>
                <a:solidFill>
                  <a:srgbClr val="4A765E"/>
                </a:solidFill>
                <a:effectLst/>
                <a:uLnTx/>
                <a:uFillTx/>
                <a:latin typeface="Century Gothic" panose="020B0502020202020204"/>
                <a:ea typeface="+mn-ea"/>
                <a:cs typeface="+mn-cs"/>
              </a:rPr>
              <a:t>polj.edu.</a:t>
            </a:r>
            <a:r>
              <a:rPr kumimoji="0" lang="en-US" sz="2400" b="0" i="0" u="none" strike="noStrike" kern="1200" cap="none" spc="0" normalizeH="0" baseline="0" noProof="0" dirty="0" err="1">
                <a:ln>
                  <a:noFill/>
                </a:ln>
                <a:solidFill>
                  <a:srgbClr val="4A765E"/>
                </a:solidFill>
                <a:effectLst/>
                <a:uLnTx/>
                <a:uFillTx/>
                <a:latin typeface="Century Gothic" panose="020B0502020202020204"/>
                <a:ea typeface="+mn-ea"/>
                <a:cs typeface="+mn-cs"/>
              </a:rPr>
              <a:t>rs</a:t>
            </a:r>
            <a:endParaRPr kumimoji="0" lang="sr-Latn-RS" sz="2400" b="0" i="0" u="none" strike="noStrike" kern="1200" cap="none" spc="0" normalizeH="0" baseline="0" noProof="0" dirty="0">
              <a:ln>
                <a:noFill/>
              </a:ln>
              <a:solidFill>
                <a:srgbClr val="4A765E"/>
              </a:solidFill>
              <a:effectLst/>
              <a:uLnTx/>
              <a:uFillTx/>
              <a:latin typeface="Century Gothic" panose="020B0502020202020204"/>
              <a:ea typeface="+mn-ea"/>
              <a:cs typeface="+mn-cs"/>
            </a:endParaRPr>
          </a:p>
        </p:txBody>
      </p:sp>
      <p:sp>
        <p:nvSpPr>
          <p:cNvPr id="9" name="TextBox 8">
            <a:extLst>
              <a:ext uri="{FF2B5EF4-FFF2-40B4-BE49-F238E27FC236}">
                <a16:creationId xmlns:a16="http://schemas.microsoft.com/office/drawing/2014/main" id="{57E6A8D6-E6C3-46CD-98CF-0AE6B10FC35D}"/>
              </a:ext>
            </a:extLst>
          </p:cNvPr>
          <p:cNvSpPr txBox="1"/>
          <p:nvPr/>
        </p:nvSpPr>
        <p:spPr>
          <a:xfrm>
            <a:off x="1390709" y="4364588"/>
            <a:ext cx="969564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3600" b="1" i="0" u="none" strike="noStrike" kern="1200" cap="none" spc="0" normalizeH="0" baseline="0" noProof="0" dirty="0">
                <a:ln>
                  <a:noFill/>
                </a:ln>
                <a:solidFill>
                  <a:srgbClr val="4A765E"/>
                </a:solidFill>
                <a:effectLst/>
                <a:uLnTx/>
                <a:uFillTx/>
                <a:latin typeface="Times New Roman" panose="02020603050405020304" pitchFamily="18" charset="0"/>
                <a:cs typeface="Times New Roman" panose="02020603050405020304" pitchFamily="18" charset="0"/>
              </a:rPr>
              <a:t>PLANIRANJE U VODOPRIVREDI</a:t>
            </a:r>
          </a:p>
        </p:txBody>
      </p:sp>
      <p:sp>
        <p:nvSpPr>
          <p:cNvPr id="4" name="Rectangle 3">
            <a:extLst>
              <a:ext uri="{FF2B5EF4-FFF2-40B4-BE49-F238E27FC236}">
                <a16:creationId xmlns:a16="http://schemas.microsoft.com/office/drawing/2014/main" id="{F69018FC-A850-4217-908F-98F87A92BD80}"/>
              </a:ext>
            </a:extLst>
          </p:cNvPr>
          <p:cNvSpPr/>
          <p:nvPr/>
        </p:nvSpPr>
        <p:spPr>
          <a:xfrm>
            <a:off x="0" y="0"/>
            <a:ext cx="170329" cy="6858000"/>
          </a:xfrm>
          <a:prstGeom prst="rect">
            <a:avLst/>
          </a:prstGeom>
          <a:solidFill>
            <a:srgbClr val="4A765E"/>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Arrow: Pentagon 5">
            <a:extLst>
              <a:ext uri="{FF2B5EF4-FFF2-40B4-BE49-F238E27FC236}">
                <a16:creationId xmlns:a16="http://schemas.microsoft.com/office/drawing/2014/main" id="{0B17BF4A-36DF-48C2-A84B-A3C1104766AE}"/>
              </a:ext>
            </a:extLst>
          </p:cNvPr>
          <p:cNvSpPr/>
          <p:nvPr/>
        </p:nvSpPr>
        <p:spPr>
          <a:xfrm>
            <a:off x="80682" y="4272564"/>
            <a:ext cx="1433793" cy="851886"/>
          </a:xfrm>
          <a:prstGeom prst="homePlate">
            <a:avLst/>
          </a:prstGeom>
          <a:solidFill>
            <a:srgbClr val="4A7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DDDC7260-0642-44C9-8932-D7BC393326D4}"/>
              </a:ext>
            </a:extLst>
          </p:cNvPr>
          <p:cNvSpPr/>
          <p:nvPr/>
        </p:nvSpPr>
        <p:spPr>
          <a:xfrm>
            <a:off x="211394" y="4201120"/>
            <a:ext cx="88678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5400" b="0"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rPr>
              <a:t>12</a:t>
            </a:r>
            <a:endParaRPr kumimoji="0" lang="en-US" sz="5400" b="0"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1013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5">
            <a:extLst>
              <a:ext uri="{FF2B5EF4-FFF2-40B4-BE49-F238E27FC236}">
                <a16:creationId xmlns:a16="http://schemas.microsoft.com/office/drawing/2014/main" id="{6AB5DDE0-CB5E-4508-8734-168F66B0AA39}"/>
              </a:ext>
            </a:extLst>
          </p:cNvPr>
          <p:cNvSpPr txBox="1">
            <a:spLocks noChangeArrowheads="1"/>
          </p:cNvSpPr>
          <p:nvPr/>
        </p:nvSpPr>
        <p:spPr bwMode="auto">
          <a:xfrm>
            <a:off x="546100" y="2509642"/>
            <a:ext cx="110998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eaLnBrk="1" fontAlgn="base" hangingPunct="1">
              <a:spcBef>
                <a:spcPct val="0"/>
              </a:spcBef>
              <a:spcAft>
                <a:spcPct val="0"/>
              </a:spcAft>
            </a:pPr>
            <a:r>
              <a:rPr lang="en-US" altLang="en-US" sz="2400" dirty="0" err="1">
                <a:solidFill>
                  <a:prstClr val="white"/>
                </a:solidFill>
                <a:latin typeface="Times New Roman" panose="02020603050405020304" pitchFamily="18" charset="0"/>
                <a:cs typeface="Times New Roman" panose="02020603050405020304" pitchFamily="18" charset="0"/>
              </a:rPr>
              <a:t>Izgradnja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višenamenskih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vodoprivrednih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sistema</a:t>
            </a:r>
            <a:r>
              <a:rPr lang="en-US" altLang="en-US" sz="2400" dirty="0">
                <a:solidFill>
                  <a:prstClr val="white"/>
                </a:solidFill>
                <a:latin typeface="Times New Roman" panose="02020603050405020304" pitchFamily="18" charset="0"/>
                <a:cs typeface="Times New Roman" panose="02020603050405020304" pitchFamily="18" charset="0"/>
              </a:rPr>
              <a:t> (VVS) </a:t>
            </a:r>
            <a:r>
              <a:rPr lang="en-US" altLang="en-US" sz="2400" dirty="0" err="1">
                <a:solidFill>
                  <a:prstClr val="white"/>
                </a:solidFill>
                <a:latin typeface="Times New Roman" panose="02020603050405020304" pitchFamily="18" charset="0"/>
                <a:cs typeface="Times New Roman" panose="02020603050405020304" pitchFamily="18" charset="0"/>
              </a:rPr>
              <a:t>zahteva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velika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investiciona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ulaganja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tako</a:t>
            </a:r>
            <a:r>
              <a:rPr lang="en-US" altLang="en-US" sz="2400" dirty="0">
                <a:solidFill>
                  <a:prstClr val="white"/>
                </a:solidFill>
                <a:latin typeface="Times New Roman" panose="02020603050405020304" pitchFamily="18" charset="0"/>
                <a:cs typeface="Times New Roman" panose="02020603050405020304" pitchFamily="18" charset="0"/>
              </a:rPr>
              <a:t> da je od </a:t>
            </a:r>
            <a:r>
              <a:rPr lang="en-US" altLang="en-US" sz="2400" dirty="0" err="1">
                <a:solidFill>
                  <a:prstClr val="white"/>
                </a:solidFill>
                <a:latin typeface="Times New Roman" panose="02020603050405020304" pitchFamily="18" charset="0"/>
                <a:cs typeface="Times New Roman" panose="02020603050405020304" pitchFamily="18" charset="0"/>
              </a:rPr>
              <a:t>značajnog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društvenog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interesa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odrediti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optimalan</a:t>
            </a:r>
            <a:r>
              <a:rPr lang="en-US" altLang="en-US" sz="2400" dirty="0">
                <a:solidFill>
                  <a:prstClr val="white"/>
                </a:solidFill>
                <a:latin typeface="Times New Roman" panose="02020603050405020304" pitchFamily="18" charset="0"/>
                <a:cs typeface="Times New Roman" panose="02020603050405020304" pitchFamily="18" charset="0"/>
              </a:rPr>
              <a:t> plan </a:t>
            </a:r>
            <a:r>
              <a:rPr lang="en-US" altLang="en-US" sz="2400" dirty="0" err="1">
                <a:solidFill>
                  <a:prstClr val="white"/>
                </a:solidFill>
                <a:latin typeface="Times New Roman" panose="02020603050405020304" pitchFamily="18" charset="0"/>
                <a:cs typeface="Times New Roman" panose="02020603050405020304" pitchFamily="18" charset="0"/>
              </a:rPr>
              <a:t>razvoja</a:t>
            </a:r>
            <a:r>
              <a:rPr lang="en-US" altLang="en-US" sz="2400" dirty="0">
                <a:solidFill>
                  <a:prstClr val="white"/>
                </a:solidFill>
                <a:latin typeface="Times New Roman" panose="02020603050405020304" pitchFamily="18" charset="0"/>
                <a:cs typeface="Times New Roman" panose="02020603050405020304" pitchFamily="18" charset="0"/>
              </a:rPr>
              <a:t> VVS</a:t>
            </a:r>
            <a:r>
              <a:rPr lang="sr-Latn-RS" altLang="en-US" sz="2400" dirty="0">
                <a:solidFill>
                  <a:prstClr val="white"/>
                </a:solidFill>
                <a:latin typeface="Times New Roman" panose="02020603050405020304" pitchFamily="18" charset="0"/>
                <a:cs typeface="Times New Roman" panose="02020603050405020304" pitchFamily="18" charset="0"/>
              </a:rPr>
              <a:t>. Neophodono je </a:t>
            </a:r>
            <a:r>
              <a:rPr lang="en-US" altLang="en-US" sz="2400" dirty="0" err="1">
                <a:solidFill>
                  <a:prstClr val="white"/>
                </a:solidFill>
                <a:latin typeface="Times New Roman" panose="02020603050405020304" pitchFamily="18" charset="0"/>
                <a:cs typeface="Times New Roman" panose="02020603050405020304" pitchFamily="18" charset="0"/>
              </a:rPr>
              <a:t>iz</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niza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mogućih</a:t>
            </a:r>
            <a:r>
              <a:rPr lang="en-US" altLang="en-US" sz="2400" dirty="0">
                <a:solidFill>
                  <a:prstClr val="white"/>
                </a:solidFill>
                <a:latin typeface="Times New Roman" panose="02020603050405020304" pitchFamily="18" charset="0"/>
                <a:cs typeface="Times New Roman" panose="02020603050405020304" pitchFamily="18" charset="0"/>
              </a:rPr>
              <a:t> </a:t>
            </a:r>
            <a:r>
              <a:rPr lang="sr-Latn-RS" altLang="en-US" sz="2400" dirty="0">
                <a:solidFill>
                  <a:prstClr val="white"/>
                </a:solidFill>
                <a:latin typeface="Times New Roman" panose="02020603050405020304" pitchFamily="18" charset="0"/>
                <a:cs typeface="Times New Roman" panose="02020603050405020304" pitchFamily="18" charset="0"/>
              </a:rPr>
              <a:t>projekata </a:t>
            </a:r>
            <a:r>
              <a:rPr lang="en-US" altLang="en-US" sz="2400" dirty="0" err="1">
                <a:solidFill>
                  <a:prstClr val="white"/>
                </a:solidFill>
                <a:latin typeface="Times New Roman" panose="02020603050405020304" pitchFamily="18" charset="0"/>
                <a:cs typeface="Times New Roman" panose="02020603050405020304" pitchFamily="18" charset="0"/>
              </a:rPr>
              <a:t>izabrati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najpovoljniji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skup</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objekata</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izgradnju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odrediti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optimalni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redosled</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vreme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početka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izgradnje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dimenizije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objekata</a:t>
            </a:r>
            <a:r>
              <a:rPr lang="en-US" altLang="en-US" sz="2400" dirty="0">
                <a:solidFill>
                  <a:prstClr val="white"/>
                </a:solidFill>
                <a:latin typeface="Times New Roman" panose="02020603050405020304" pitchFamily="18" charset="0"/>
                <a:cs typeface="Times New Roman" panose="02020603050405020304" pitchFamily="18" charset="0"/>
              </a:rPr>
              <a:t>. </a:t>
            </a:r>
          </a:p>
          <a:p>
            <a:pPr algn="just" defTabSz="1219170" eaLnBrk="1" fontAlgn="base" hangingPunct="1">
              <a:spcBef>
                <a:spcPct val="0"/>
              </a:spcBef>
              <a:spcAft>
                <a:spcPct val="0"/>
              </a:spcAft>
            </a:pPr>
            <a:endParaRPr lang="en-US" altLang="en-US" sz="2400" dirty="0">
              <a:solidFill>
                <a:prstClr val="white"/>
              </a:solidFill>
              <a:latin typeface="Times New Roman" panose="02020603050405020304" pitchFamily="18" charset="0"/>
              <a:cs typeface="Times New Roman" panose="02020603050405020304" pitchFamily="18" charset="0"/>
            </a:endParaRPr>
          </a:p>
          <a:p>
            <a:pPr algn="just" defTabSz="1219170" eaLnBrk="1" fontAlgn="base" hangingPunct="1">
              <a:spcBef>
                <a:spcPct val="0"/>
              </a:spcBef>
              <a:spcAft>
                <a:spcPct val="0"/>
              </a:spcAft>
            </a:pPr>
            <a:r>
              <a:rPr lang="en-US" altLang="en-US" sz="2400" dirty="0" err="1">
                <a:solidFill>
                  <a:prstClr val="white"/>
                </a:solidFill>
                <a:latin typeface="Times New Roman" panose="02020603050405020304" pitchFamily="18" charset="0"/>
                <a:cs typeface="Times New Roman" panose="02020603050405020304" pitchFamily="18" charset="0"/>
              </a:rPr>
              <a:t>Planiranje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razvoja</a:t>
            </a:r>
            <a:r>
              <a:rPr lang="sr-Latn-RS" altLang="en-US" sz="2400" dirty="0">
                <a:solidFill>
                  <a:prstClr val="white"/>
                </a:solidFill>
                <a:latin typeface="Times New Roman" panose="02020603050405020304" pitchFamily="18" charset="0"/>
                <a:cs typeface="Times New Roman" panose="02020603050405020304" pitchFamily="18" charset="0"/>
              </a:rPr>
              <a:t> V</a:t>
            </a:r>
            <a:r>
              <a:rPr lang="en-US" altLang="en-US" sz="2400" dirty="0">
                <a:solidFill>
                  <a:prstClr val="white"/>
                </a:solidFill>
                <a:latin typeface="Times New Roman" panose="02020603050405020304" pitchFamily="18" charset="0"/>
                <a:cs typeface="Times New Roman" panose="02020603050405020304" pitchFamily="18" charset="0"/>
              </a:rPr>
              <a:t>VS </a:t>
            </a:r>
            <a:r>
              <a:rPr lang="en-US" altLang="en-US" sz="2400" dirty="0" err="1">
                <a:solidFill>
                  <a:prstClr val="white"/>
                </a:solidFill>
                <a:latin typeface="Times New Roman" panose="02020603050405020304" pitchFamily="18" charset="0"/>
                <a:cs typeface="Times New Roman" panose="02020603050405020304" pitchFamily="18" charset="0"/>
              </a:rPr>
              <a:t>posebno</a:t>
            </a:r>
            <a:r>
              <a:rPr lang="en-US" altLang="en-US" sz="2400" dirty="0">
                <a:solidFill>
                  <a:prstClr val="white"/>
                </a:solidFill>
                <a:latin typeface="Times New Roman" panose="02020603050405020304" pitchFamily="18" charset="0"/>
                <a:cs typeface="Times New Roman" panose="02020603050405020304" pitchFamily="18" charset="0"/>
              </a:rPr>
              <a:t> je </a:t>
            </a:r>
            <a:r>
              <a:rPr lang="en-US" altLang="en-US" sz="2400" dirty="0" err="1">
                <a:solidFill>
                  <a:prstClr val="white"/>
                </a:solidFill>
                <a:latin typeface="Times New Roman" panose="02020603050405020304" pitchFamily="18" charset="0"/>
                <a:cs typeface="Times New Roman" panose="02020603050405020304" pitchFamily="18" charset="0"/>
              </a:rPr>
              <a:t>značajno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kod</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dimenzionisanja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kapaciteta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vodoprivrednih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objekata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jer</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proširenje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istih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tokom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vremena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često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nije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ekonomski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opravdano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Ukoliko</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izabere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objekat</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većih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dimenizija</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prvoj</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fazi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eksploatacije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može</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pojaviti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višak</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kapaciteta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što</a:t>
            </a:r>
            <a:r>
              <a:rPr lang="en-US" altLang="en-US" sz="2400" dirty="0">
                <a:solidFill>
                  <a:prstClr val="white"/>
                </a:solidFill>
                <a:latin typeface="Times New Roman" panose="02020603050405020304" pitchFamily="18" charset="0"/>
                <a:cs typeface="Times New Roman" panose="02020603050405020304" pitchFamily="18" charset="0"/>
              </a:rPr>
              <a:t> je </a:t>
            </a:r>
            <a:r>
              <a:rPr lang="en-US" altLang="en-US" sz="2400" dirty="0" err="1">
                <a:solidFill>
                  <a:prstClr val="white"/>
                </a:solidFill>
                <a:latin typeface="Times New Roman" panose="02020603050405020304" pitchFamily="18" charset="0"/>
                <a:cs typeface="Times New Roman" panose="02020603050405020304" pitchFamily="18" charset="0"/>
              </a:rPr>
              <a:t>ekonomski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neopravdano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Izbor</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manje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dimenzije</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pojedine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objekte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takođe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može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kasnije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biti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smetnja</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korišćenje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određene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lokacije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Stoga</a:t>
            </a:r>
            <a:r>
              <a:rPr lang="en-US" altLang="en-US" sz="2400" dirty="0">
                <a:solidFill>
                  <a:prstClr val="white"/>
                </a:solidFill>
                <a:latin typeface="Times New Roman" panose="02020603050405020304" pitchFamily="18" charset="0"/>
                <a:cs typeface="Times New Roman" panose="02020603050405020304" pitchFamily="18" charset="0"/>
              </a:rPr>
              <a:t> je </a:t>
            </a:r>
            <a:r>
              <a:rPr lang="en-US" altLang="en-US" sz="2400" dirty="0" err="1">
                <a:solidFill>
                  <a:prstClr val="white"/>
                </a:solidFill>
                <a:latin typeface="Times New Roman" panose="02020603050405020304" pitchFamily="18" charset="0"/>
                <a:cs typeface="Times New Roman" panose="02020603050405020304" pitchFamily="18" charset="0"/>
              </a:rPr>
              <a:t>važno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odrediti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vreme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kada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objekat</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treba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biti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izgrađen</a:t>
            </a:r>
            <a:r>
              <a:rPr lang="en-US" altLang="en-US" sz="2400" dirty="0">
                <a:solidFill>
                  <a:prstClr val="white"/>
                </a:solidFill>
                <a:latin typeface="Times New Roman" panose="02020603050405020304" pitchFamily="18" charset="0"/>
                <a:cs typeface="Times New Roman" panose="02020603050405020304" pitchFamily="18" charset="0"/>
              </a:rPr>
              <a:t>. </a:t>
            </a:r>
          </a:p>
        </p:txBody>
      </p:sp>
      <p:sp>
        <p:nvSpPr>
          <p:cNvPr id="3" name="Title 1">
            <a:extLst>
              <a:ext uri="{FF2B5EF4-FFF2-40B4-BE49-F238E27FC236}">
                <a16:creationId xmlns:a16="http://schemas.microsoft.com/office/drawing/2014/main" id="{2680ED0A-0D0F-44D8-B498-D853A52DC2A4}"/>
              </a:ext>
            </a:extLst>
          </p:cNvPr>
          <p:cNvSpPr txBox="1">
            <a:spLocks/>
          </p:cNvSpPr>
          <p:nvPr/>
        </p:nvSpPr>
        <p:spPr bwMode="auto">
          <a:xfrm>
            <a:off x="779167" y="1203659"/>
            <a:ext cx="10938933" cy="1305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3600" kern="1200" baseline="0">
                <a:solidFill>
                  <a:schemeClr val="bg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1219170" eaLnBrk="1" fontAlgn="auto" hangingPunct="1">
              <a:spcAft>
                <a:spcPts val="0"/>
              </a:spcAft>
              <a:defRPr/>
            </a:pPr>
            <a:r>
              <a:rPr lang="sr-Latn-RS" sz="4800" dirty="0">
                <a:solidFill>
                  <a:prstClr val="white"/>
                </a:solidFill>
                <a:latin typeface="Times New Roman" pitchFamily="18" charset="0"/>
                <a:cs typeface="Times New Roman" pitchFamily="18" charset="0"/>
              </a:rPr>
              <a:t>Osnovne karakteristike i značaj </a:t>
            </a:r>
            <a:br>
              <a:rPr lang="sr-Latn-RS" sz="4800" dirty="0">
                <a:solidFill>
                  <a:prstClr val="white"/>
                </a:solidFill>
                <a:latin typeface="Times New Roman" pitchFamily="18" charset="0"/>
                <a:cs typeface="Times New Roman" pitchFamily="18" charset="0"/>
              </a:rPr>
            </a:br>
            <a:r>
              <a:rPr lang="sr-Latn-RS" sz="4800" dirty="0">
                <a:solidFill>
                  <a:prstClr val="white"/>
                </a:solidFill>
                <a:latin typeface="Times New Roman" pitchFamily="18" charset="0"/>
                <a:cs typeface="Times New Roman" pitchFamily="18" charset="0"/>
              </a:rPr>
              <a:t>vodoprivrednog planiranja</a:t>
            </a:r>
            <a:endParaRPr lang="en-US" sz="4800" dirty="0">
              <a:solidFill>
                <a:prstClr val="white"/>
              </a:solidFill>
              <a:latin typeface="Times New Roman" pitchFamily="18" charset="0"/>
              <a:cs typeface="Times New Roman" pitchFamily="18" charset="0"/>
            </a:endParaRPr>
          </a:p>
        </p:txBody>
      </p:sp>
      <p:sp>
        <p:nvSpPr>
          <p:cNvPr id="4" name="TextBox 4">
            <a:extLst>
              <a:ext uri="{FF2B5EF4-FFF2-40B4-BE49-F238E27FC236}">
                <a16:creationId xmlns:a16="http://schemas.microsoft.com/office/drawing/2014/main" id="{CC3BC158-7539-4C1D-9ECD-3A9FFA1B51CC}"/>
              </a:ext>
            </a:extLst>
          </p:cNvPr>
          <p:cNvSpPr txBox="1">
            <a:spLocks noChangeArrowheads="1"/>
          </p:cNvSpPr>
          <p:nvPr/>
        </p:nvSpPr>
        <p:spPr bwMode="auto">
          <a:xfrm>
            <a:off x="9851717" y="1518097"/>
            <a:ext cx="2035483" cy="338554"/>
          </a:xfrm>
          <a:prstGeom prst="rect">
            <a:avLst/>
          </a:prstGeom>
          <a:solidFill>
            <a:srgbClr val="5A86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r>
              <a:rPr lang="en-US" altLang="en-US" sz="1600" dirty="0">
                <a:solidFill>
                  <a:prstClr val="white"/>
                </a:solidFill>
                <a:latin typeface="Times New Roman" panose="02020603050405020304" pitchFamily="18" charset="0"/>
                <a:cs typeface="Times New Roman" panose="02020603050405020304" pitchFamily="18" charset="0"/>
              </a:rPr>
              <a:t>34. </a:t>
            </a:r>
            <a:r>
              <a:rPr lang="en-US" altLang="en-US" sz="1600" dirty="0" err="1">
                <a:solidFill>
                  <a:prstClr val="white"/>
                </a:solidFill>
                <a:latin typeface="Times New Roman" panose="02020603050405020304" pitchFamily="18" charset="0"/>
                <a:cs typeface="Times New Roman" panose="02020603050405020304" pitchFamily="18" charset="0"/>
              </a:rPr>
              <a:t>pitanje</a:t>
            </a:r>
            <a:r>
              <a:rPr lang="en-US" altLang="en-US" sz="1600" dirty="0">
                <a:solidFill>
                  <a:prstClr val="white"/>
                </a:solidFill>
                <a:latin typeface="Times New Roman" panose="02020603050405020304" pitchFamily="18" charset="0"/>
                <a:cs typeface="Times New Roman" panose="02020603050405020304" pitchFamily="18" charset="0"/>
              </a:rPr>
              <a:t> za </a:t>
            </a:r>
            <a:r>
              <a:rPr lang="en-US" altLang="en-US" sz="1600" dirty="0" err="1">
                <a:solidFill>
                  <a:prstClr val="white"/>
                </a:solidFill>
                <a:latin typeface="Times New Roman" panose="02020603050405020304" pitchFamily="18" charset="0"/>
                <a:cs typeface="Times New Roman" panose="02020603050405020304" pitchFamily="18" charset="0"/>
              </a:rPr>
              <a:t>smer</a:t>
            </a:r>
            <a:r>
              <a:rPr lang="en-US" altLang="en-US" sz="1600" dirty="0">
                <a:solidFill>
                  <a:prstClr val="white"/>
                </a:solidFill>
                <a:latin typeface="Times New Roman" panose="02020603050405020304" pitchFamily="18" charset="0"/>
                <a:cs typeface="Times New Roman" panose="02020603050405020304" pitchFamily="18" charset="0"/>
              </a:rPr>
              <a:t> AE</a:t>
            </a:r>
            <a:endParaRPr lang="en-US" altLang="en-US" sz="1600" dirty="0">
              <a:solidFill>
                <a:prstClr val="white"/>
              </a:solidFill>
              <a:latin typeface="Calibri" panose="020F0502020204030204" pitchFamily="34" charset="0"/>
            </a:endParaRPr>
          </a:p>
        </p:txBody>
      </p:sp>
      <p:sp>
        <p:nvSpPr>
          <p:cNvPr id="2" name="Slide Number Placeholder 1">
            <a:extLst>
              <a:ext uri="{FF2B5EF4-FFF2-40B4-BE49-F238E27FC236}">
                <a16:creationId xmlns:a16="http://schemas.microsoft.com/office/drawing/2014/main" id="{07893E2B-3830-4F40-9B8A-8B2969A30817}"/>
              </a:ext>
            </a:extLst>
          </p:cNvPr>
          <p:cNvSpPr>
            <a:spLocks noGrp="1"/>
          </p:cNvSpPr>
          <p:nvPr>
            <p:ph type="sldNum" sz="quarter" idx="12"/>
          </p:nvPr>
        </p:nvSpPr>
        <p:spPr/>
        <p:txBody>
          <a:bodyPr/>
          <a:lstStyle/>
          <a:p>
            <a:fld id="{C8DC161B-9E73-4844-B9E8-34FCEB23A4F8}" type="slidenum">
              <a:rPr lang="en-US" altLang="en-US" smtClean="0"/>
              <a:pPr/>
              <a:t>36</a:t>
            </a:fld>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5">
            <a:extLst>
              <a:ext uri="{FF2B5EF4-FFF2-40B4-BE49-F238E27FC236}">
                <a16:creationId xmlns:a16="http://schemas.microsoft.com/office/drawing/2014/main" id="{12762845-844A-400D-83C8-136A03BBB152}"/>
              </a:ext>
            </a:extLst>
          </p:cNvPr>
          <p:cNvSpPr txBox="1">
            <a:spLocks noChangeArrowheads="1"/>
          </p:cNvSpPr>
          <p:nvPr/>
        </p:nvSpPr>
        <p:spPr bwMode="auto">
          <a:xfrm>
            <a:off x="787400" y="1640568"/>
            <a:ext cx="10795000" cy="390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eaLnBrk="1" fontAlgn="base" hangingPunct="1">
              <a:lnSpc>
                <a:spcPct val="150000"/>
              </a:lnSpc>
              <a:spcBef>
                <a:spcPct val="0"/>
              </a:spcBef>
              <a:spcAft>
                <a:spcPct val="0"/>
              </a:spcAft>
            </a:pPr>
            <a:r>
              <a:rPr lang="en-US" altLang="en-US" sz="2400" dirty="0" err="1">
                <a:solidFill>
                  <a:prstClr val="white"/>
                </a:solidFill>
                <a:latin typeface="Times New Roman" panose="02020603050405020304" pitchFamily="18" charset="0"/>
                <a:cs typeface="Times New Roman" panose="02020603050405020304" pitchFamily="18" charset="0"/>
              </a:rPr>
              <a:t>Problemi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vezani</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vodu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nedostatak</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poplave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pogoršanje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kvaliteta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salizinacija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zemljišta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usled</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slabe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drenaže</a:t>
            </a:r>
            <a:r>
              <a:rPr lang="sr-Latn-RS" altLang="en-US" sz="2400" dirty="0">
                <a:solidFill>
                  <a:prstClr val="white"/>
                </a:solidFill>
                <a:latin typeface="Times New Roman" panose="02020603050405020304" pitchFamily="18" charset="0"/>
                <a:cs typeface="Times New Roman" panose="02020603050405020304" pitchFamily="18" charset="0"/>
              </a:rPr>
              <a:t> 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nepouzdanost</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snabdevanja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vodom</a:t>
            </a:r>
            <a:r>
              <a:rPr lang="sr-Latn-RS" altLang="en-US" sz="2400" dirty="0">
                <a:solidFill>
                  <a:prstClr val="white"/>
                </a:solidFill>
                <a:latin typeface="Times New Roman" panose="02020603050405020304" pitchFamily="18" charset="0"/>
                <a:cs typeface="Times New Roman" panose="02020603050405020304" pitchFamily="18" charset="0"/>
              </a:rPr>
              <a:t>.</a:t>
            </a:r>
            <a:endParaRPr lang="en-US" altLang="en-US" sz="2400" dirty="0">
              <a:solidFill>
                <a:prstClr val="white"/>
              </a:solidFill>
              <a:latin typeface="Times New Roman" panose="02020603050405020304" pitchFamily="18" charset="0"/>
              <a:cs typeface="Times New Roman" panose="02020603050405020304" pitchFamily="18" charset="0"/>
            </a:endParaRPr>
          </a:p>
          <a:p>
            <a:pPr algn="just" defTabSz="1219170" eaLnBrk="1" fontAlgn="base" hangingPunct="1">
              <a:lnSpc>
                <a:spcPct val="150000"/>
              </a:lnSpc>
              <a:spcBef>
                <a:spcPct val="0"/>
              </a:spcBef>
              <a:spcAft>
                <a:spcPct val="0"/>
              </a:spcAft>
            </a:pPr>
            <a:endParaRPr lang="en-US" altLang="en-US" sz="2400" dirty="0">
              <a:solidFill>
                <a:prstClr val="white"/>
              </a:solidFill>
              <a:latin typeface="Times New Roman" panose="02020603050405020304" pitchFamily="18" charset="0"/>
              <a:cs typeface="Times New Roman" panose="02020603050405020304" pitchFamily="18" charset="0"/>
            </a:endParaRPr>
          </a:p>
          <a:p>
            <a:pPr algn="just" defTabSz="1219170" eaLnBrk="1" fontAlgn="base" hangingPunct="1">
              <a:lnSpc>
                <a:spcPct val="150000"/>
              </a:lnSpc>
              <a:spcBef>
                <a:spcPct val="0"/>
              </a:spcBef>
              <a:spcAft>
                <a:spcPct val="0"/>
              </a:spcAft>
            </a:pPr>
            <a:r>
              <a:rPr lang="en-US" altLang="en-US" sz="2400" dirty="0" err="1">
                <a:solidFill>
                  <a:prstClr val="white"/>
                </a:solidFill>
                <a:latin typeface="Times New Roman" panose="02020603050405020304" pitchFamily="18" charset="0"/>
                <a:cs typeface="Times New Roman" panose="02020603050405020304" pitchFamily="18" charset="0"/>
              </a:rPr>
              <a:t>Skoro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svi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vodoprivredni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projekti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uključuju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izgradnju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fizičkih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objekata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kao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što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su</a:t>
            </a:r>
            <a:r>
              <a:rPr lang="en-US" altLang="en-US" sz="2400" dirty="0">
                <a:solidFill>
                  <a:prstClr val="white"/>
                </a:solidFill>
                <a:latin typeface="Times New Roman" panose="02020603050405020304" pitchFamily="18" charset="0"/>
                <a:cs typeface="Times New Roman" panose="02020603050405020304" pitchFamily="18" charset="0"/>
              </a:rPr>
              <a:t>: brane, </a:t>
            </a:r>
            <a:r>
              <a:rPr lang="en-US" altLang="en-US" sz="2400" dirty="0" err="1">
                <a:solidFill>
                  <a:prstClr val="white"/>
                </a:solidFill>
                <a:latin typeface="Times New Roman" panose="02020603050405020304" pitchFamily="18" charset="0"/>
                <a:cs typeface="Times New Roman" panose="02020603050405020304" pitchFamily="18" charset="0"/>
              </a:rPr>
              <a:t>elektrane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nasipi</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zaštitu</a:t>
            </a:r>
            <a:r>
              <a:rPr lang="en-US" altLang="en-US" sz="2400" dirty="0">
                <a:solidFill>
                  <a:prstClr val="white"/>
                </a:solidFill>
                <a:latin typeface="Times New Roman" panose="02020603050405020304" pitchFamily="18" charset="0"/>
                <a:cs typeface="Times New Roman" panose="02020603050405020304" pitchFamily="18" charset="0"/>
              </a:rPr>
              <a:t> od </a:t>
            </a:r>
            <a:r>
              <a:rPr lang="en-US" altLang="en-US" sz="2400" dirty="0" err="1">
                <a:solidFill>
                  <a:prstClr val="white"/>
                </a:solidFill>
                <a:latin typeface="Times New Roman" panose="02020603050405020304" pitchFamily="18" charset="0"/>
                <a:cs typeface="Times New Roman" panose="02020603050405020304" pitchFamily="18" charset="0"/>
              </a:rPr>
              <a:t>poplava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sistemi</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odvodnjavanje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Vodoprivredno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planiranje</a:t>
            </a:r>
            <a:r>
              <a:rPr lang="en-US" altLang="en-US" sz="2400" dirty="0">
                <a:solidFill>
                  <a:prstClr val="white"/>
                </a:solidFill>
                <a:latin typeface="Times New Roman" panose="02020603050405020304" pitchFamily="18" charset="0"/>
                <a:cs typeface="Times New Roman" panose="02020603050405020304" pitchFamily="18" charset="0"/>
              </a:rPr>
              <a:t> (VP) za </a:t>
            </a:r>
            <a:r>
              <a:rPr lang="en-US" altLang="en-US" sz="2400" dirty="0" err="1">
                <a:solidFill>
                  <a:prstClr val="white"/>
                </a:solidFill>
                <a:latin typeface="Times New Roman" panose="02020603050405020304" pitchFamily="18" charset="0"/>
                <a:cs typeface="Times New Roman" panose="02020603050405020304" pitchFamily="18" charset="0"/>
              </a:rPr>
              <a:t>razliku</a:t>
            </a:r>
            <a:r>
              <a:rPr lang="en-US" altLang="en-US" sz="2400" dirty="0">
                <a:solidFill>
                  <a:prstClr val="white"/>
                </a:solidFill>
                <a:latin typeface="Times New Roman" panose="02020603050405020304" pitchFamily="18" charset="0"/>
                <a:cs typeface="Times New Roman" panose="02020603050405020304" pitchFamily="18" charset="0"/>
              </a:rPr>
              <a:t> od </a:t>
            </a:r>
            <a:r>
              <a:rPr lang="en-US" altLang="en-US" sz="2400" dirty="0" err="1">
                <a:solidFill>
                  <a:prstClr val="white"/>
                </a:solidFill>
                <a:latin typeface="Times New Roman" panose="02020603050405020304" pitchFamily="18" charset="0"/>
                <a:cs typeface="Times New Roman" panose="02020603050405020304" pitchFamily="18" charset="0"/>
              </a:rPr>
              <a:t>drugih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obuhvata</a:t>
            </a:r>
            <a:r>
              <a:rPr lang="en-US" altLang="en-US" sz="2400" dirty="0">
                <a:solidFill>
                  <a:prstClr val="white"/>
                </a:solidFill>
                <a:latin typeface="Times New Roman" panose="02020603050405020304" pitchFamily="18" charset="0"/>
                <a:cs typeface="Times New Roman" panose="02020603050405020304" pitchFamily="18" charset="0"/>
              </a:rPr>
              <a:t> ne </a:t>
            </a:r>
            <a:r>
              <a:rPr lang="en-US" altLang="en-US" sz="2400" dirty="0" err="1">
                <a:solidFill>
                  <a:prstClr val="white"/>
                </a:solidFill>
                <a:latin typeface="Times New Roman" panose="02020603050405020304" pitchFamily="18" charset="0"/>
                <a:cs typeface="Times New Roman" panose="02020603050405020304" pitchFamily="18" charset="0"/>
              </a:rPr>
              <a:t>samo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investicije</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fizičke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objekte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već</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odgovarajuća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pravila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postupke</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njihovo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korišćenje</a:t>
            </a:r>
            <a:r>
              <a:rPr lang="en-US" altLang="en-US" sz="2400" dirty="0">
                <a:solidFill>
                  <a:prstClr val="white"/>
                </a:solidFill>
                <a:latin typeface="Times New Roman" panose="02020603050405020304" pitchFamily="18" charset="0"/>
                <a:cs typeface="Times New Roman" panose="02020603050405020304" pitchFamily="18" charset="0"/>
              </a:rPr>
              <a:t>. </a:t>
            </a:r>
          </a:p>
        </p:txBody>
      </p:sp>
      <p:sp>
        <p:nvSpPr>
          <p:cNvPr id="2" name="Slide Number Placeholder 1">
            <a:extLst>
              <a:ext uri="{FF2B5EF4-FFF2-40B4-BE49-F238E27FC236}">
                <a16:creationId xmlns:a16="http://schemas.microsoft.com/office/drawing/2014/main" id="{B37B24D9-2BED-4060-AC59-98E581444335}"/>
              </a:ext>
            </a:extLst>
          </p:cNvPr>
          <p:cNvSpPr>
            <a:spLocks noGrp="1"/>
          </p:cNvSpPr>
          <p:nvPr>
            <p:ph type="sldNum" sz="quarter" idx="12"/>
          </p:nvPr>
        </p:nvSpPr>
        <p:spPr/>
        <p:txBody>
          <a:bodyPr/>
          <a:lstStyle/>
          <a:p>
            <a:fld id="{C8DC161B-9E73-4844-B9E8-34FCEB23A4F8}" type="slidenum">
              <a:rPr lang="en-US" altLang="en-US" smtClean="0"/>
              <a:pPr/>
              <a:t>37</a:t>
            </a:fld>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FF13B9-210C-4683-959C-C8E443A13298}"/>
              </a:ext>
            </a:extLst>
          </p:cNvPr>
          <p:cNvSpPr>
            <a:spLocks noGrp="1"/>
          </p:cNvSpPr>
          <p:nvPr>
            <p:ph type="title"/>
          </p:nvPr>
        </p:nvSpPr>
        <p:spPr>
          <a:xfrm>
            <a:off x="399294" y="1302506"/>
            <a:ext cx="11393411" cy="1018117"/>
          </a:xfrm>
        </p:spPr>
        <p:txBody>
          <a:bodyPr rtlCol="0">
            <a:noAutofit/>
          </a:bodyPr>
          <a:lstStyle/>
          <a:p>
            <a:pPr eaLnBrk="1" fontAlgn="auto" hangingPunct="1">
              <a:spcAft>
                <a:spcPts val="0"/>
              </a:spcAft>
              <a:defRPr/>
            </a:pPr>
            <a:r>
              <a:rPr lang="sr-Latn-RS" sz="3200" dirty="0">
                <a:latin typeface="Times New Roman" pitchFamily="18" charset="0"/>
                <a:cs typeface="Times New Roman" pitchFamily="18" charset="0"/>
              </a:rPr>
              <a:t>Aktivnosti koje se najčešće uključuju u vodoprivredno planiranje su:</a:t>
            </a:r>
            <a:endParaRPr lang="en-US" sz="3200" dirty="0">
              <a:latin typeface="Times New Roman" pitchFamily="18" charset="0"/>
              <a:cs typeface="Times New Roman" pitchFamily="18" charset="0"/>
            </a:endParaRPr>
          </a:p>
        </p:txBody>
      </p:sp>
      <p:sp>
        <p:nvSpPr>
          <p:cNvPr id="6" name="Content Placeholder 5">
            <a:extLst>
              <a:ext uri="{FF2B5EF4-FFF2-40B4-BE49-F238E27FC236}">
                <a16:creationId xmlns:a16="http://schemas.microsoft.com/office/drawing/2014/main" id="{E537AC47-E8DF-4BF1-894A-FD8229CFD081}"/>
              </a:ext>
            </a:extLst>
          </p:cNvPr>
          <p:cNvSpPr>
            <a:spLocks noGrp="1"/>
          </p:cNvSpPr>
          <p:nvPr>
            <p:ph sz="half" idx="2"/>
          </p:nvPr>
        </p:nvSpPr>
        <p:spPr>
          <a:xfrm>
            <a:off x="1169456" y="2566535"/>
            <a:ext cx="10184344" cy="3789816"/>
          </a:xfrm>
        </p:spPr>
        <p:txBody>
          <a:bodyPr rtlCol="0">
            <a:normAutofit fontScale="85000" lnSpcReduction="10000"/>
          </a:bodyPr>
          <a:lstStyle/>
          <a:p>
            <a:pPr algn="just" eaLnBrk="1" fontAlgn="auto" hangingPunct="1">
              <a:spcAft>
                <a:spcPts val="0"/>
              </a:spcAft>
              <a:defRPr/>
            </a:pPr>
            <a:r>
              <a:rPr lang="sr-Latn-RS" sz="3467" dirty="0">
                <a:latin typeface="Times New Roman" pitchFamily="18" charset="0"/>
                <a:cs typeface="Times New Roman" pitchFamily="18" charset="0"/>
              </a:rPr>
              <a:t>Izgradnja glavnih objekata (brana, sistema za distribuciju vode i nasipa za odbranu od poplava) radi zaštite i snabdevanja vodom poljoprivrede, šumarstva i urbanih područja; </a:t>
            </a:r>
          </a:p>
          <a:p>
            <a:pPr algn="just" eaLnBrk="1" fontAlgn="auto" hangingPunct="1">
              <a:spcAft>
                <a:spcPts val="0"/>
              </a:spcAft>
              <a:defRPr/>
            </a:pPr>
            <a:r>
              <a:rPr lang="sr-Latn-RS" sz="3467" dirty="0">
                <a:latin typeface="Times New Roman" pitchFamily="18" charset="0"/>
                <a:cs typeface="Times New Roman" pitchFamily="18" charset="0"/>
              </a:rPr>
              <a:t>Proizvodnja energije;</a:t>
            </a:r>
          </a:p>
          <a:p>
            <a:pPr algn="just" eaLnBrk="1" fontAlgn="auto" hangingPunct="1">
              <a:spcAft>
                <a:spcPts val="0"/>
              </a:spcAft>
              <a:defRPr/>
            </a:pPr>
            <a:r>
              <a:rPr lang="sr-Latn-RS" sz="3467" dirty="0">
                <a:latin typeface="Times New Roman" pitchFamily="18" charset="0"/>
                <a:cs typeface="Times New Roman" pitchFamily="18" charset="0"/>
              </a:rPr>
              <a:t>Formiranje rekreacionih površina;</a:t>
            </a:r>
          </a:p>
          <a:p>
            <a:pPr algn="just" eaLnBrk="1" fontAlgn="auto" hangingPunct="1">
              <a:spcAft>
                <a:spcPts val="0"/>
              </a:spcAft>
              <a:defRPr/>
            </a:pPr>
            <a:r>
              <a:rPr lang="sr-Latn-RS" sz="3467" dirty="0">
                <a:latin typeface="Times New Roman" pitchFamily="18" charset="0"/>
                <a:cs typeface="Times New Roman" pitchFamily="18" charset="0"/>
              </a:rPr>
              <a:t>Snabdevanje vodom za potrebe stanovništva i industrije;</a:t>
            </a:r>
          </a:p>
          <a:p>
            <a:pPr algn="just" eaLnBrk="1" fontAlgn="auto" hangingPunct="1">
              <a:spcAft>
                <a:spcPts val="0"/>
              </a:spcAft>
              <a:defRPr/>
            </a:pPr>
            <a:r>
              <a:rPr lang="sr-Latn-RS" sz="3467" dirty="0">
                <a:latin typeface="Times New Roman" pitchFamily="18" charset="0"/>
                <a:cs typeface="Times New Roman" pitchFamily="18" charset="0"/>
              </a:rPr>
              <a:t>Ribolov i</a:t>
            </a:r>
          </a:p>
          <a:p>
            <a:pPr algn="just" eaLnBrk="1" fontAlgn="auto" hangingPunct="1">
              <a:spcAft>
                <a:spcPts val="0"/>
              </a:spcAft>
              <a:defRPr/>
            </a:pPr>
            <a:r>
              <a:rPr lang="sr-Latn-RS" sz="3467" dirty="0">
                <a:latin typeface="Times New Roman" pitchFamily="18" charset="0"/>
                <a:cs typeface="Times New Roman" pitchFamily="18" charset="0"/>
              </a:rPr>
              <a:t>Akumuliranje vode za kontrolu kvaliteta vode.</a:t>
            </a:r>
            <a:endParaRPr lang="sr-Latn-RS" sz="2533" dirty="0">
              <a:latin typeface="Times New Roman" pitchFamily="18" charset="0"/>
              <a:cs typeface="Times New Roman" pitchFamily="18" charset="0"/>
            </a:endParaRPr>
          </a:p>
          <a:p>
            <a:pPr algn="just" eaLnBrk="1" fontAlgn="auto" hangingPunct="1">
              <a:spcAft>
                <a:spcPts val="0"/>
              </a:spcAft>
              <a:defRPr/>
            </a:pPr>
            <a:endParaRPr lang="sr-Latn-RS" sz="2533" dirty="0">
              <a:latin typeface="Times New Roman" pitchFamily="18" charset="0"/>
              <a:cs typeface="Times New Roman" pitchFamily="18" charset="0"/>
            </a:endParaRPr>
          </a:p>
        </p:txBody>
      </p:sp>
      <p:sp>
        <p:nvSpPr>
          <p:cNvPr id="2" name="Slide Number Placeholder 1">
            <a:extLst>
              <a:ext uri="{FF2B5EF4-FFF2-40B4-BE49-F238E27FC236}">
                <a16:creationId xmlns:a16="http://schemas.microsoft.com/office/drawing/2014/main" id="{F79A65C2-1977-4029-9521-533608B89EC2}"/>
              </a:ext>
            </a:extLst>
          </p:cNvPr>
          <p:cNvSpPr>
            <a:spLocks noGrp="1"/>
          </p:cNvSpPr>
          <p:nvPr>
            <p:ph type="sldNum" sz="quarter" idx="12"/>
          </p:nvPr>
        </p:nvSpPr>
        <p:spPr/>
        <p:txBody>
          <a:bodyPr/>
          <a:lstStyle/>
          <a:p>
            <a:fld id="{589A72C7-3F60-466A-9642-4C0F1341D47F}" type="slidenum">
              <a:rPr lang="en-US" altLang="en-US" smtClean="0"/>
              <a:pPr/>
              <a:t>38</a:t>
            </a:fld>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977D13-05AF-40F8-98B8-575C59DF01FD}"/>
              </a:ext>
            </a:extLst>
          </p:cNvPr>
          <p:cNvSpPr>
            <a:spLocks noGrp="1"/>
          </p:cNvSpPr>
          <p:nvPr>
            <p:ph type="title"/>
          </p:nvPr>
        </p:nvSpPr>
        <p:spPr>
          <a:xfrm>
            <a:off x="542319" y="1352852"/>
            <a:ext cx="11107361" cy="1018117"/>
          </a:xfrm>
        </p:spPr>
        <p:txBody>
          <a:bodyPr rtlCol="0">
            <a:noAutofit/>
          </a:bodyPr>
          <a:lstStyle/>
          <a:p>
            <a:pPr eaLnBrk="1" fontAlgn="auto" hangingPunct="1">
              <a:spcAft>
                <a:spcPts val="0"/>
              </a:spcAft>
              <a:defRPr/>
            </a:pPr>
            <a:r>
              <a:rPr lang="sr-Latn-RS" sz="3200" dirty="0">
                <a:latin typeface="Times New Roman" pitchFamily="18" charset="0"/>
                <a:cs typeface="Times New Roman" pitchFamily="18" charset="0"/>
              </a:rPr>
              <a:t>Karakteristične namene višenamenskih vodoprivrednih sistema su:</a:t>
            </a:r>
            <a:endParaRPr lang="en-US" sz="3200" dirty="0">
              <a:latin typeface="Times New Roman" pitchFamily="18" charset="0"/>
              <a:cs typeface="Times New Roman" pitchFamily="18" charset="0"/>
            </a:endParaRPr>
          </a:p>
        </p:txBody>
      </p:sp>
      <p:sp>
        <p:nvSpPr>
          <p:cNvPr id="6" name="Content Placeholder 5">
            <a:extLst>
              <a:ext uri="{FF2B5EF4-FFF2-40B4-BE49-F238E27FC236}">
                <a16:creationId xmlns:a16="http://schemas.microsoft.com/office/drawing/2014/main" id="{57365C06-E70C-4083-8AAF-303DADA3C776}"/>
              </a:ext>
            </a:extLst>
          </p:cNvPr>
          <p:cNvSpPr>
            <a:spLocks noGrp="1"/>
          </p:cNvSpPr>
          <p:nvPr>
            <p:ph sz="half" idx="2"/>
          </p:nvPr>
        </p:nvSpPr>
        <p:spPr>
          <a:xfrm>
            <a:off x="1287992" y="2693459"/>
            <a:ext cx="9853084" cy="3445933"/>
          </a:xfrm>
        </p:spPr>
        <p:txBody>
          <a:bodyPr rtlCol="0">
            <a:normAutofit fontScale="77500" lnSpcReduction="20000"/>
          </a:bodyPr>
          <a:lstStyle/>
          <a:p>
            <a:pPr algn="just" eaLnBrk="1" fontAlgn="auto" hangingPunct="1">
              <a:spcAft>
                <a:spcPts val="0"/>
              </a:spcAft>
              <a:defRPr/>
            </a:pPr>
            <a:r>
              <a:rPr lang="sr-Latn-RS" sz="3467" dirty="0">
                <a:latin typeface="Times New Roman" pitchFamily="18" charset="0"/>
                <a:cs typeface="Times New Roman" pitchFamily="18" charset="0"/>
              </a:rPr>
              <a:t>Snabdevanje vodom naselja i industrije;</a:t>
            </a:r>
          </a:p>
          <a:p>
            <a:pPr algn="just" eaLnBrk="1" fontAlgn="auto" hangingPunct="1">
              <a:spcAft>
                <a:spcPts val="0"/>
              </a:spcAft>
              <a:defRPr/>
            </a:pPr>
            <a:r>
              <a:rPr lang="sr-Latn-RS" sz="3467" dirty="0">
                <a:latin typeface="Times New Roman" pitchFamily="18" charset="0"/>
                <a:cs typeface="Times New Roman" pitchFamily="18" charset="0"/>
              </a:rPr>
              <a:t>Snabdevanje vodom za navodnjavanje;</a:t>
            </a:r>
          </a:p>
          <a:p>
            <a:pPr algn="just" eaLnBrk="1" fontAlgn="auto" hangingPunct="1">
              <a:spcAft>
                <a:spcPts val="0"/>
              </a:spcAft>
              <a:defRPr/>
            </a:pPr>
            <a:r>
              <a:rPr lang="sr-Latn-RS" sz="3467" dirty="0">
                <a:latin typeface="Times New Roman" pitchFamily="18" charset="0"/>
                <a:cs typeface="Times New Roman" pitchFamily="18" charset="0"/>
              </a:rPr>
              <a:t>Proizvodnja električne energije;</a:t>
            </a:r>
          </a:p>
          <a:p>
            <a:pPr algn="just" eaLnBrk="1" fontAlgn="auto" hangingPunct="1">
              <a:spcAft>
                <a:spcPts val="0"/>
              </a:spcAft>
              <a:defRPr/>
            </a:pPr>
            <a:r>
              <a:rPr lang="sr-Latn-RS" sz="3467" dirty="0">
                <a:latin typeface="Times New Roman" pitchFamily="18" charset="0"/>
                <a:cs typeface="Times New Roman" pitchFamily="18" charset="0"/>
              </a:rPr>
              <a:t>Vodni transport;</a:t>
            </a:r>
          </a:p>
          <a:p>
            <a:pPr algn="just" eaLnBrk="1" fontAlgn="auto" hangingPunct="1">
              <a:spcAft>
                <a:spcPts val="0"/>
              </a:spcAft>
              <a:defRPr/>
            </a:pPr>
            <a:r>
              <a:rPr lang="sr-Latn-RS" sz="3467" dirty="0">
                <a:latin typeface="Times New Roman" pitchFamily="18" charset="0"/>
                <a:cs typeface="Times New Roman" pitchFamily="18" charset="0"/>
              </a:rPr>
              <a:t>Ribničarstvo;</a:t>
            </a:r>
          </a:p>
          <a:p>
            <a:pPr algn="just" eaLnBrk="1" fontAlgn="auto" hangingPunct="1">
              <a:spcAft>
                <a:spcPts val="0"/>
              </a:spcAft>
              <a:defRPr/>
            </a:pPr>
            <a:r>
              <a:rPr lang="sr-Latn-RS" sz="3467" dirty="0">
                <a:latin typeface="Times New Roman" pitchFamily="18" charset="0"/>
                <a:cs typeface="Times New Roman" pitchFamily="18" charset="0"/>
              </a:rPr>
              <a:t>Turizam i rekreacija;</a:t>
            </a:r>
          </a:p>
          <a:p>
            <a:pPr algn="just" eaLnBrk="1" fontAlgn="auto" hangingPunct="1">
              <a:spcAft>
                <a:spcPts val="0"/>
              </a:spcAft>
              <a:defRPr/>
            </a:pPr>
            <a:r>
              <a:rPr lang="sr-Latn-RS" sz="3467" dirty="0">
                <a:latin typeface="Times New Roman" pitchFamily="18" charset="0"/>
                <a:cs typeface="Times New Roman" pitchFamily="18" charset="0"/>
              </a:rPr>
              <a:t>Zaštita od poplava i</a:t>
            </a:r>
          </a:p>
          <a:p>
            <a:pPr algn="just" eaLnBrk="1" fontAlgn="auto" hangingPunct="1">
              <a:spcAft>
                <a:spcPts val="0"/>
              </a:spcAft>
              <a:defRPr/>
            </a:pPr>
            <a:r>
              <a:rPr lang="sr-Latn-RS" sz="3467" dirty="0">
                <a:latin typeface="Times New Roman" pitchFamily="18" charset="0"/>
                <a:cs typeface="Times New Roman" pitchFamily="18" charset="0"/>
              </a:rPr>
              <a:t>Upravljanje proticanjem za kontrolu kvaliteta vode.</a:t>
            </a:r>
            <a:endParaRPr lang="sr-Latn-RS" sz="2533" dirty="0">
              <a:latin typeface="Times New Roman" pitchFamily="18" charset="0"/>
              <a:cs typeface="Times New Roman" pitchFamily="18" charset="0"/>
            </a:endParaRPr>
          </a:p>
          <a:p>
            <a:pPr algn="just" eaLnBrk="1" fontAlgn="auto" hangingPunct="1">
              <a:spcAft>
                <a:spcPts val="0"/>
              </a:spcAft>
              <a:defRPr/>
            </a:pPr>
            <a:endParaRPr lang="sr-Latn-RS" sz="2533" dirty="0">
              <a:latin typeface="Times New Roman" pitchFamily="18" charset="0"/>
              <a:cs typeface="Times New Roman" pitchFamily="18" charset="0"/>
            </a:endParaRPr>
          </a:p>
        </p:txBody>
      </p:sp>
      <p:sp>
        <p:nvSpPr>
          <p:cNvPr id="2" name="Slide Number Placeholder 1">
            <a:extLst>
              <a:ext uri="{FF2B5EF4-FFF2-40B4-BE49-F238E27FC236}">
                <a16:creationId xmlns:a16="http://schemas.microsoft.com/office/drawing/2014/main" id="{5391FBED-8A47-4E60-9CA5-E8041C41F4EF}"/>
              </a:ext>
            </a:extLst>
          </p:cNvPr>
          <p:cNvSpPr>
            <a:spLocks noGrp="1"/>
          </p:cNvSpPr>
          <p:nvPr>
            <p:ph type="sldNum" sz="quarter" idx="12"/>
          </p:nvPr>
        </p:nvSpPr>
        <p:spPr/>
        <p:txBody>
          <a:bodyPr/>
          <a:lstStyle/>
          <a:p>
            <a:fld id="{589A72C7-3F60-466A-9642-4C0F1341D47F}" type="slidenum">
              <a:rPr lang="en-US" altLang="en-US" smtClean="0"/>
              <a:pPr/>
              <a:t>39</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11907"/>
            <a:ext cx="12009120" cy="1325563"/>
          </a:xfrm>
        </p:spPr>
        <p:txBody>
          <a:bodyPr>
            <a:normAutofit/>
          </a:bodyPr>
          <a:lstStyle/>
          <a:p>
            <a:r>
              <a:rPr lang="en-US" sz="4000" u="sng" dirty="0" err="1">
                <a:solidFill>
                  <a:srgbClr val="002060"/>
                </a:solidFill>
                <a:latin typeface="Times New Roman" panose="02020603050405020304" pitchFamily="18" charset="0"/>
                <a:cs typeface="Times New Roman" panose="02020603050405020304" pitchFamily="18" charset="0"/>
              </a:rPr>
              <a:t>Delatnosti</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koje</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najviše</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zagađuju</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vodu</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rangirane</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su</a:t>
            </a:r>
            <a:r>
              <a:rPr lang="en-US" sz="4000" dirty="0">
                <a:solidFill>
                  <a:srgbClr val="002060"/>
                </a:solidFill>
                <a:latin typeface="Times New Roman" panose="02020603050405020304" pitchFamily="18" charset="0"/>
                <a:cs typeface="Times New Roman" panose="02020603050405020304" pitchFamily="18" charset="0"/>
              </a:rPr>
              <a:t> u pet </a:t>
            </a:r>
            <a:r>
              <a:rPr lang="en-US" sz="4000" dirty="0" err="1">
                <a:solidFill>
                  <a:srgbClr val="002060"/>
                </a:solidFill>
                <a:latin typeface="Times New Roman" panose="02020603050405020304" pitchFamily="18" charset="0"/>
                <a:cs typeface="Times New Roman" panose="02020603050405020304" pitchFamily="18" charset="0"/>
              </a:rPr>
              <a:t>grupa</a:t>
            </a:r>
            <a:r>
              <a:rPr lang="sr-Latn-RS" sz="4000" dirty="0">
                <a:solidFill>
                  <a:srgbClr val="002060"/>
                </a:solidFill>
                <a:latin typeface="Times New Roman" panose="02020603050405020304" pitchFamily="18" charset="0"/>
                <a:cs typeface="Times New Roman" panose="02020603050405020304" pitchFamily="18" charset="0"/>
              </a:rPr>
              <a:t>,</a:t>
            </a:r>
            <a:r>
              <a:rPr lang="en-US" sz="4000" dirty="0">
                <a:solidFill>
                  <a:srgbClr val="002060"/>
                </a:solidFill>
                <a:latin typeface="Times New Roman" panose="02020603050405020304" pitchFamily="18" charset="0"/>
                <a:cs typeface="Times New Roman" panose="02020603050405020304" pitchFamily="18" charset="0"/>
              </a:rPr>
              <a:t> a to </a:t>
            </a:r>
            <a:r>
              <a:rPr lang="en-US" sz="4000" dirty="0" err="1">
                <a:solidFill>
                  <a:srgbClr val="002060"/>
                </a:solidFill>
                <a:latin typeface="Times New Roman" panose="02020603050405020304" pitchFamily="18" charset="0"/>
                <a:cs typeface="Times New Roman" panose="02020603050405020304" pitchFamily="18" charset="0"/>
              </a:rPr>
              <a:t>su</a:t>
            </a:r>
            <a:r>
              <a:rPr lang="en-US" sz="4000" dirty="0">
                <a:solidFill>
                  <a:srgbClr val="002060"/>
                </a:solidFill>
                <a:latin typeface="Times New Roman" panose="02020603050405020304" pitchFamily="18" charset="0"/>
                <a:cs typeface="Times New Roman" panose="02020603050405020304" pitchFamily="18" charset="0"/>
              </a:rPr>
              <a:t> :</a:t>
            </a:r>
            <a:endParaRPr lang="sr-Cyrl-RS" sz="4000"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82880" y="1648486"/>
            <a:ext cx="11901267" cy="5209514"/>
          </a:xfrm>
        </p:spPr>
        <p:txBody>
          <a:bodyPr>
            <a:normAutofit fontScale="92500" lnSpcReduction="10000"/>
          </a:bodyPr>
          <a:lstStyle/>
          <a:p>
            <a:pPr algn="just">
              <a:spcAft>
                <a:spcPts val="600"/>
              </a:spcAft>
            </a:pPr>
            <a:r>
              <a:rPr lang="en-US" b="1" dirty="0">
                <a:solidFill>
                  <a:srgbClr val="002060"/>
                </a:solidFill>
                <a:latin typeface="Times New Roman" panose="02020603050405020304" pitchFamily="18" charset="0"/>
                <a:cs typeface="Times New Roman" panose="02020603050405020304" pitchFamily="18" charset="0"/>
              </a:rPr>
              <a:t>I </a:t>
            </a:r>
            <a:r>
              <a:rPr lang="en-US" b="1" dirty="0" err="1">
                <a:solidFill>
                  <a:srgbClr val="002060"/>
                </a:solidFill>
                <a:latin typeface="Times New Roman" panose="02020603050405020304" pitchFamily="18" charset="0"/>
                <a:cs typeface="Times New Roman" panose="02020603050405020304" pitchFamily="18" charset="0"/>
              </a:rPr>
              <a:t>grupa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Proizvodnja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prerada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uglja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proizvodnja</a:t>
            </a:r>
            <a:r>
              <a:rPr lang="en-US" dirty="0">
                <a:solidFill>
                  <a:srgbClr val="002060"/>
                </a:solidFill>
                <a:latin typeface="Times New Roman" panose="02020603050405020304" pitchFamily="18" charset="0"/>
                <a:cs typeface="Times New Roman" panose="02020603050405020304" pitchFamily="18" charset="0"/>
              </a:rPr>
              <a:t> rude </a:t>
            </a:r>
            <a:r>
              <a:rPr lang="en-US" dirty="0" err="1">
                <a:solidFill>
                  <a:srgbClr val="002060"/>
                </a:solidFill>
                <a:latin typeface="Times New Roman" panose="02020603050405020304" pitchFamily="18" charset="0"/>
                <a:cs typeface="Times New Roman" panose="02020603050405020304" pitchFamily="18" charset="0"/>
              </a:rPr>
              <a:t>gvožđa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crna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metalurgija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proizvodnja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ruda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obojnih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metala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proizvodnja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prerada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nemetalnih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materijala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metaloprerađivačka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delatnost</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mašinogradnja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proizvodnja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kamena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šljunka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peska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prehrambena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industrija</a:t>
            </a:r>
            <a:r>
              <a:rPr lang="en-US" dirty="0">
                <a:solidFill>
                  <a:srgbClr val="002060"/>
                </a:solidFill>
                <a:latin typeface="Times New Roman" panose="02020603050405020304" pitchFamily="18" charset="0"/>
                <a:cs typeface="Times New Roman" panose="02020603050405020304" pitchFamily="18" charset="0"/>
              </a:rPr>
              <a:t>.</a:t>
            </a:r>
            <a:endParaRPr lang="sr-Latn-RS" dirty="0">
              <a:solidFill>
                <a:srgbClr val="002060"/>
              </a:solidFill>
              <a:latin typeface="Times New Roman" panose="02020603050405020304" pitchFamily="18" charset="0"/>
              <a:cs typeface="Times New Roman" panose="02020603050405020304" pitchFamily="18" charset="0"/>
            </a:endParaRPr>
          </a:p>
          <a:p>
            <a:pPr algn="just">
              <a:spcAft>
                <a:spcPts val="600"/>
              </a:spcAft>
            </a:pPr>
            <a:r>
              <a:rPr lang="en-US" b="1" dirty="0">
                <a:solidFill>
                  <a:srgbClr val="002060"/>
                </a:solidFill>
                <a:latin typeface="Times New Roman" panose="02020603050405020304" pitchFamily="18" charset="0"/>
                <a:cs typeface="Times New Roman" panose="02020603050405020304" pitchFamily="18" charset="0"/>
              </a:rPr>
              <a:t>II </a:t>
            </a:r>
            <a:r>
              <a:rPr lang="en-US" b="1" dirty="0" err="1">
                <a:solidFill>
                  <a:srgbClr val="002060"/>
                </a:solidFill>
                <a:latin typeface="Times New Roman" panose="02020603050405020304" pitchFamily="18" charset="0"/>
                <a:cs typeface="Times New Roman" panose="02020603050405020304" pitchFamily="18" charset="0"/>
              </a:rPr>
              <a:t>grupa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Proizvodnja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nafte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zemnog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gasa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proizvodnja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derivata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nafte</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proizvodnja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baznih</a:t>
            </a:r>
            <a:r>
              <a:rPr lang="en-US" dirty="0">
                <a:solidFill>
                  <a:srgbClr val="002060"/>
                </a:solidFill>
                <a:latin typeface="Times New Roman" panose="02020603050405020304" pitchFamily="18" charset="0"/>
                <a:cs typeface="Times New Roman" panose="02020603050405020304" pitchFamily="18" charset="0"/>
              </a:rPr>
              <a:t> hemi</a:t>
            </a:r>
            <a:r>
              <a:rPr lang="sr-Latn-RS" dirty="0">
                <a:solidFill>
                  <a:srgbClr val="002060"/>
                </a:solidFill>
                <a:latin typeface="Times New Roman" panose="02020603050405020304" pitchFamily="18" charset="0"/>
                <a:cs typeface="Times New Roman" panose="02020603050405020304" pitchFamily="18" charset="0"/>
              </a:rPr>
              <a:t>j</a:t>
            </a:r>
            <a:r>
              <a:rPr lang="en-US" dirty="0" err="1">
                <a:solidFill>
                  <a:srgbClr val="002060"/>
                </a:solidFill>
                <a:latin typeface="Times New Roman" panose="02020603050405020304" pitchFamily="18" charset="0"/>
                <a:cs typeface="Times New Roman" panose="02020603050405020304" pitchFamily="18" charset="0"/>
              </a:rPr>
              <a:t>skih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proizvoda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prerada</a:t>
            </a:r>
            <a:r>
              <a:rPr lang="en-US" dirty="0">
                <a:solidFill>
                  <a:srgbClr val="002060"/>
                </a:solidFill>
                <a:latin typeface="Times New Roman" panose="02020603050405020304" pitchFamily="18" charset="0"/>
                <a:cs typeface="Times New Roman" panose="02020603050405020304" pitchFamily="18" charset="0"/>
              </a:rPr>
              <a:t> hemi</a:t>
            </a:r>
            <a:r>
              <a:rPr lang="sr-Latn-RS" dirty="0">
                <a:solidFill>
                  <a:srgbClr val="002060"/>
                </a:solidFill>
                <a:latin typeface="Times New Roman" panose="02020603050405020304" pitchFamily="18" charset="0"/>
                <a:cs typeface="Times New Roman" panose="02020603050405020304" pitchFamily="18" charset="0"/>
              </a:rPr>
              <a:t>j</a:t>
            </a:r>
            <a:r>
              <a:rPr lang="en-US" dirty="0" err="1">
                <a:solidFill>
                  <a:srgbClr val="002060"/>
                </a:solidFill>
                <a:latin typeface="Times New Roman" panose="02020603050405020304" pitchFamily="18" charset="0"/>
                <a:cs typeface="Times New Roman" panose="02020603050405020304" pitchFamily="18" charset="0"/>
              </a:rPr>
              <a:t>skih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proizvoda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grafička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delatnost</a:t>
            </a:r>
            <a:r>
              <a:rPr lang="en-US" dirty="0">
                <a:solidFill>
                  <a:srgbClr val="002060"/>
                </a:solidFill>
                <a:latin typeface="Times New Roman" panose="02020603050405020304" pitchFamily="18" charset="0"/>
                <a:cs typeface="Times New Roman" panose="02020603050405020304" pitchFamily="18" charset="0"/>
              </a:rPr>
              <a:t>.</a:t>
            </a:r>
            <a:endParaRPr lang="sr-Latn-RS" dirty="0">
              <a:solidFill>
                <a:srgbClr val="002060"/>
              </a:solidFill>
              <a:latin typeface="Times New Roman" panose="02020603050405020304" pitchFamily="18" charset="0"/>
              <a:cs typeface="Times New Roman" panose="02020603050405020304" pitchFamily="18" charset="0"/>
            </a:endParaRPr>
          </a:p>
          <a:p>
            <a:pPr algn="just">
              <a:spcAft>
                <a:spcPts val="600"/>
              </a:spcAft>
            </a:pPr>
            <a:r>
              <a:rPr lang="sr-Latn-RS" b="1" dirty="0">
                <a:solidFill>
                  <a:srgbClr val="002060"/>
                </a:solidFill>
                <a:latin typeface="Times New Roman" panose="02020603050405020304" pitchFamily="18" charset="0"/>
                <a:cs typeface="Times New Roman" panose="02020603050405020304" pitchFamily="18" charset="0"/>
              </a:rPr>
              <a:t>III grupa</a:t>
            </a:r>
            <a:r>
              <a:rPr lang="sr-Latn-RS" dirty="0">
                <a:solidFill>
                  <a:srgbClr val="002060"/>
                </a:solidFill>
                <a:latin typeface="Times New Roman" panose="02020603050405020304" pitchFamily="18" charset="0"/>
                <a:cs typeface="Times New Roman" panose="02020603050405020304" pitchFamily="18" charset="0"/>
              </a:rPr>
              <a:t>: Proizvodnja rezane građe i ploča; proizvodnja finalnih proizvoda od drveta; proizvodnja i prerada papira; proizvodnja tekstilnih prediva i tkanina; proizvodnja gotovih tekstilnih proizvoda; proizvodnja kože i krzna; proizvodnja kožne obuće i galanterije; prerada kaučuka.</a:t>
            </a:r>
          </a:p>
          <a:p>
            <a:pPr algn="just">
              <a:spcAft>
                <a:spcPts val="600"/>
              </a:spcAft>
            </a:pPr>
            <a:r>
              <a:rPr lang="sr-Latn-RS" b="1" dirty="0">
                <a:solidFill>
                  <a:srgbClr val="002060"/>
                </a:solidFill>
                <a:latin typeface="Times New Roman" panose="02020603050405020304" pitchFamily="18" charset="0"/>
                <a:cs typeface="Times New Roman" panose="02020603050405020304" pitchFamily="18" charset="0"/>
              </a:rPr>
              <a:t>IV grupa</a:t>
            </a:r>
            <a:r>
              <a:rPr lang="sr-Latn-RS" dirty="0">
                <a:solidFill>
                  <a:srgbClr val="002060"/>
                </a:solidFill>
                <a:latin typeface="Times New Roman" panose="02020603050405020304" pitchFamily="18" charset="0"/>
                <a:cs typeface="Times New Roman" panose="02020603050405020304" pitchFamily="18" charset="0"/>
              </a:rPr>
              <a:t>: Proizvodnja i prerada duvana; proizvodnja pića; proizvodnja stočne hrane.</a:t>
            </a:r>
          </a:p>
          <a:p>
            <a:pPr algn="just">
              <a:spcAft>
                <a:spcPts val="600"/>
              </a:spcAft>
            </a:pPr>
            <a:r>
              <a:rPr lang="sr-Latn-RS" b="1" dirty="0">
                <a:solidFill>
                  <a:srgbClr val="002060"/>
                </a:solidFill>
                <a:latin typeface="Times New Roman" panose="02020603050405020304" pitchFamily="18" charset="0"/>
                <a:cs typeface="Times New Roman" panose="02020603050405020304" pitchFamily="18" charset="0"/>
              </a:rPr>
              <a:t>V grupa</a:t>
            </a:r>
            <a:r>
              <a:rPr lang="sr-Latn-RS" dirty="0">
                <a:solidFill>
                  <a:srgbClr val="002060"/>
                </a:solidFill>
                <a:latin typeface="Times New Roman" panose="02020603050405020304" pitchFamily="18" charset="0"/>
                <a:cs typeface="Times New Roman" panose="02020603050405020304" pitchFamily="18" charset="0"/>
              </a:rPr>
              <a:t>: Elektroprivreda, proizvodnja saobraćajnih sredstava, brodogradnja, proizvodnja električnih mašina.</a:t>
            </a:r>
          </a:p>
          <a:p>
            <a:endParaRPr lang="sr-Cyrl-RS" dirty="0">
              <a:solidFill>
                <a:srgbClr val="002060"/>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4661A4A6-5119-4D2E-8469-A09BD38A5ABD}"/>
              </a:ext>
            </a:extLst>
          </p:cNvPr>
          <p:cNvSpPr>
            <a:spLocks noGrp="1"/>
          </p:cNvSpPr>
          <p:nvPr>
            <p:ph type="sldNum" sz="quarter" idx="12"/>
          </p:nvPr>
        </p:nvSpPr>
        <p:spPr/>
        <p:txBody>
          <a:bodyPr/>
          <a:lstStyle/>
          <a:p>
            <a:fld id="{B18F4A6C-391C-478C-9A60-4B3F66AA9F8F}" type="slidenum">
              <a:rPr lang="sr-Cyrl-RS" smtClean="0"/>
              <a:t>4</a:t>
            </a:fld>
            <a:endParaRPr lang="sr-Cyrl-RS"/>
          </a:p>
        </p:txBody>
      </p:sp>
    </p:spTree>
    <p:extLst>
      <p:ext uri="{BB962C8B-B14F-4D97-AF65-F5344CB8AC3E}">
        <p14:creationId xmlns:p14="http://schemas.microsoft.com/office/powerpoint/2010/main" val="1001337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F21930F-4B40-4299-8BE8-432EE39BEC7A}"/>
              </a:ext>
            </a:extLst>
          </p:cNvPr>
          <p:cNvSpPr>
            <a:spLocks noGrp="1"/>
          </p:cNvSpPr>
          <p:nvPr>
            <p:ph idx="1"/>
          </p:nvPr>
        </p:nvSpPr>
        <p:spPr>
          <a:xfrm>
            <a:off x="2967568" y="1638300"/>
            <a:ext cx="8614833" cy="4682067"/>
          </a:xfrm>
        </p:spPr>
        <p:txBody>
          <a:bodyPr rtlCol="0">
            <a:normAutofit lnSpcReduction="10000"/>
          </a:bodyPr>
          <a:lstStyle/>
          <a:p>
            <a:pPr eaLnBrk="1" fontAlgn="auto" hangingPunct="1">
              <a:spcAft>
                <a:spcPts val="0"/>
              </a:spcAft>
              <a:defRPr/>
            </a:pPr>
            <a:r>
              <a:rPr lang="en-US" dirty="0">
                <a:latin typeface="Times New Roman" pitchFamily="18" charset="0"/>
                <a:cs typeface="Times New Roman" pitchFamily="18" charset="0"/>
              </a:rPr>
              <a:t>N</a:t>
            </a:r>
            <a:r>
              <a:rPr lang="sr-Latn-RS" dirty="0">
                <a:latin typeface="Times New Roman" pitchFamily="18" charset="0"/>
                <a:cs typeface="Times New Roman" pitchFamily="18" charset="0"/>
              </a:rPr>
              <a:t>eto ekonomskih efekata;</a:t>
            </a:r>
            <a:endParaRPr lang="en-US" dirty="0">
              <a:latin typeface="Times New Roman" pitchFamily="18" charset="0"/>
              <a:cs typeface="Times New Roman" pitchFamily="18" charset="0"/>
            </a:endParaRPr>
          </a:p>
          <a:p>
            <a:pPr eaLnBrk="1" fontAlgn="auto" hangingPunct="1">
              <a:spcAft>
                <a:spcPts val="0"/>
              </a:spcAft>
              <a:defRPr/>
            </a:pPr>
            <a:r>
              <a:rPr lang="sr-Latn-RS" dirty="0">
                <a:latin typeface="Times New Roman" pitchFamily="18" charset="0"/>
                <a:cs typeface="Times New Roman" pitchFamily="18" charset="0"/>
              </a:rPr>
              <a:t>Socijalnih efekata i</a:t>
            </a:r>
            <a:endParaRPr lang="en-US" dirty="0">
              <a:latin typeface="Times New Roman" pitchFamily="18" charset="0"/>
              <a:cs typeface="Times New Roman" pitchFamily="18" charset="0"/>
            </a:endParaRPr>
          </a:p>
          <a:p>
            <a:pPr eaLnBrk="1" fontAlgn="auto" hangingPunct="1">
              <a:spcAft>
                <a:spcPts val="0"/>
              </a:spcAft>
              <a:defRPr/>
            </a:pPr>
            <a:r>
              <a:rPr lang="en-US" dirty="0">
                <a:latin typeface="Times New Roman" pitchFamily="18" charset="0"/>
                <a:cs typeface="Times New Roman" pitchFamily="18" charset="0"/>
              </a:rPr>
              <a:t>K</a:t>
            </a:r>
            <a:r>
              <a:rPr lang="sr-Latn-RS" dirty="0">
                <a:latin typeface="Times New Roman" pitchFamily="18" charset="0"/>
                <a:cs typeface="Times New Roman" pitchFamily="18" charset="0"/>
              </a:rPr>
              <a:t>riterijume zaštite životne sredine.</a:t>
            </a:r>
          </a:p>
          <a:p>
            <a:pPr eaLnBrk="1" fontAlgn="auto" hangingPunct="1">
              <a:spcAft>
                <a:spcPts val="0"/>
              </a:spcAft>
              <a:defRPr/>
            </a:pPr>
            <a:endParaRPr lang="sr-Latn-RS" dirty="0">
              <a:latin typeface="Times New Roman" pitchFamily="18" charset="0"/>
              <a:cs typeface="Times New Roman" pitchFamily="18" charset="0"/>
            </a:endParaRPr>
          </a:p>
          <a:p>
            <a:pPr algn="just" eaLnBrk="1" fontAlgn="auto" hangingPunct="1">
              <a:spcAft>
                <a:spcPts val="0"/>
              </a:spcAft>
              <a:buNone/>
              <a:defRPr/>
            </a:pPr>
            <a:r>
              <a:rPr lang="sr-Latn-RS" sz="2400" dirty="0">
                <a:latin typeface="Times New Roman" pitchFamily="18" charset="0"/>
                <a:cs typeface="Times New Roman" pitchFamily="18" charset="0"/>
              </a:rPr>
              <a:t>	To znači da treba koristiti višekriterijumsko planiranje.</a:t>
            </a:r>
          </a:p>
          <a:p>
            <a:pPr algn="just" eaLnBrk="1" fontAlgn="auto" hangingPunct="1">
              <a:spcAft>
                <a:spcPts val="0"/>
              </a:spcAft>
              <a:buNone/>
              <a:defRPr/>
            </a:pPr>
            <a:endParaRPr lang="sr-Latn-RS" sz="2400" dirty="0">
              <a:latin typeface="Times New Roman" pitchFamily="18" charset="0"/>
              <a:cs typeface="Times New Roman" pitchFamily="18" charset="0"/>
            </a:endParaRPr>
          </a:p>
          <a:p>
            <a:pPr algn="just" eaLnBrk="1" fontAlgn="auto" hangingPunct="1">
              <a:spcAft>
                <a:spcPts val="0"/>
              </a:spcAft>
              <a:buNone/>
              <a:defRPr/>
            </a:pPr>
            <a:r>
              <a:rPr lang="sr-Latn-RS" sz="2400" dirty="0">
                <a:latin typeface="Times New Roman" pitchFamily="18" charset="0"/>
                <a:cs typeface="Times New Roman" pitchFamily="18" charset="0"/>
              </a:rPr>
              <a:t>	Treba oceniti povećanje regionalnog dohotka ili dobiti izraženo u novcu sa promenom kvaliteta vode, promenama u rečnom ekosistemu ili sa efektima koji će nasilna migracija imati na pogođeno stanovništvo.</a:t>
            </a:r>
          </a:p>
          <a:p>
            <a:pPr eaLnBrk="1" fontAlgn="auto" hangingPunct="1">
              <a:spcAft>
                <a:spcPts val="0"/>
              </a:spcAft>
              <a:buNone/>
              <a:defRPr/>
            </a:pPr>
            <a:endParaRPr lang="en-US" dirty="0">
              <a:latin typeface="Times New Roman" pitchFamily="18" charset="0"/>
              <a:cs typeface="Times New Roman" pitchFamily="18" charset="0"/>
            </a:endParaRPr>
          </a:p>
        </p:txBody>
      </p:sp>
      <p:sp>
        <p:nvSpPr>
          <p:cNvPr id="6" name="Title 5">
            <a:extLst>
              <a:ext uri="{FF2B5EF4-FFF2-40B4-BE49-F238E27FC236}">
                <a16:creationId xmlns:a16="http://schemas.microsoft.com/office/drawing/2014/main" id="{3C61C542-F4CE-46E8-B4A9-820E6269D233}"/>
              </a:ext>
            </a:extLst>
          </p:cNvPr>
          <p:cNvSpPr>
            <a:spLocks noGrp="1"/>
          </p:cNvSpPr>
          <p:nvPr>
            <p:ph type="title"/>
          </p:nvPr>
        </p:nvSpPr>
        <p:spPr>
          <a:xfrm>
            <a:off x="3119968" y="135466"/>
            <a:ext cx="8614833" cy="967316"/>
          </a:xfrm>
        </p:spPr>
        <p:txBody>
          <a:bodyPr rtlCol="0">
            <a:noAutofit/>
          </a:bodyPr>
          <a:lstStyle/>
          <a:p>
            <a:pPr eaLnBrk="1" fontAlgn="auto" hangingPunct="1">
              <a:spcAft>
                <a:spcPts val="0"/>
              </a:spcAft>
              <a:defRPr/>
            </a:pPr>
            <a:r>
              <a:rPr lang="sr-Latn-RS" sz="3200" dirty="0">
                <a:solidFill>
                  <a:srgbClr val="2E6ED8"/>
                </a:solidFill>
                <a:latin typeface="Times New Roman" panose="02020603050405020304" pitchFamily="18" charset="0"/>
                <a:cs typeface="Times New Roman" panose="02020603050405020304" pitchFamily="18" charset="0"/>
              </a:rPr>
              <a:t>Vodoprivredne planove treba vrednovati u odnosu na kriterijume:</a:t>
            </a:r>
            <a:endParaRPr lang="en-US" sz="3200" dirty="0">
              <a:solidFill>
                <a:srgbClr val="2E6ED8"/>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98C49ED1-71C5-4B54-912A-4B17DF3B7374}"/>
              </a:ext>
            </a:extLst>
          </p:cNvPr>
          <p:cNvSpPr>
            <a:spLocks noGrp="1"/>
          </p:cNvSpPr>
          <p:nvPr>
            <p:ph type="sldNum" sz="quarter" idx="12"/>
          </p:nvPr>
        </p:nvSpPr>
        <p:spPr/>
        <p:txBody>
          <a:bodyPr/>
          <a:lstStyle/>
          <a:p>
            <a:fld id="{D12524A6-1E51-4601-93D7-4A2E0CC82E7F}" type="slidenum">
              <a:rPr lang="en-US" altLang="en-US" smtClean="0"/>
              <a:pPr/>
              <a:t>40</a:t>
            </a:fld>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7">
            <a:extLst>
              <a:ext uri="{FF2B5EF4-FFF2-40B4-BE49-F238E27FC236}">
                <a16:creationId xmlns:a16="http://schemas.microsoft.com/office/drawing/2014/main" id="{DE2354AB-BCBF-4475-A723-F772CEBB8A92}"/>
              </a:ext>
            </a:extLst>
          </p:cNvPr>
          <p:cNvSpPr txBox="1">
            <a:spLocks noChangeArrowheads="1"/>
          </p:cNvSpPr>
          <p:nvPr/>
        </p:nvSpPr>
        <p:spPr bwMode="auto">
          <a:xfrm>
            <a:off x="1121833" y="2311401"/>
            <a:ext cx="82380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endParaRPr lang="en-US" altLang="en-US" sz="2400">
              <a:solidFill>
                <a:prstClr val="black"/>
              </a:solidFill>
              <a:latin typeface="Calibri" panose="020F0502020204030204" pitchFamily="34" charset="0"/>
            </a:endParaRPr>
          </a:p>
        </p:txBody>
      </p:sp>
      <p:sp>
        <p:nvSpPr>
          <p:cNvPr id="9" name="Title 3">
            <a:extLst>
              <a:ext uri="{FF2B5EF4-FFF2-40B4-BE49-F238E27FC236}">
                <a16:creationId xmlns:a16="http://schemas.microsoft.com/office/drawing/2014/main" id="{8B0EA1A4-8942-40A7-998C-812142780AEF}"/>
              </a:ext>
            </a:extLst>
          </p:cNvPr>
          <p:cNvSpPr>
            <a:spLocks noGrp="1"/>
          </p:cNvSpPr>
          <p:nvPr>
            <p:ph type="title"/>
          </p:nvPr>
        </p:nvSpPr>
        <p:spPr>
          <a:xfrm>
            <a:off x="884766" y="2311401"/>
            <a:ext cx="10422467" cy="2838451"/>
          </a:xfrm>
        </p:spPr>
        <p:txBody>
          <a:bodyPr rtlCol="0">
            <a:noAutofit/>
          </a:bodyPr>
          <a:lstStyle/>
          <a:p>
            <a:pPr algn="just" eaLnBrk="1" fontAlgn="auto" hangingPunct="1">
              <a:lnSpc>
                <a:spcPct val="150000"/>
              </a:lnSpc>
              <a:spcAft>
                <a:spcPts val="0"/>
              </a:spcAft>
              <a:defRPr/>
            </a:pPr>
            <a:r>
              <a:rPr lang="sr-Latn-RS" sz="2667" dirty="0">
                <a:latin typeface="Times New Roman" pitchFamily="18" charset="0"/>
                <a:cs typeface="Times New Roman" pitchFamily="18" charset="0"/>
              </a:rPr>
              <a:t>Vodoprivredno planiranje se uvek odvija u okvirima u kojima se rade planovi za različite delatnosti (npr. obrazovanje, zdravstvo, saobraćaj, poljoprivreda) i na različitim nivoima (npr. lokalnom, nivou rečnih slivova, pokrajinskom, regionalnom i nacionalnom). Vodoprivredno planiranje se takođe odvija u okviru postojećih institucija i planskih postupaka.</a:t>
            </a:r>
            <a:br>
              <a:rPr lang="en-US" altLang="en-US" sz="2800" dirty="0">
                <a:solidFill>
                  <a:prstClr val="white"/>
                </a:solidFill>
                <a:latin typeface="Times New Roman" panose="02020603050405020304" pitchFamily="18" charset="0"/>
                <a:cs typeface="Times New Roman" panose="02020603050405020304" pitchFamily="18" charset="0"/>
              </a:rPr>
            </a:br>
            <a:endParaRPr lang="en-US" sz="2667" dirty="0">
              <a:latin typeface="Times New Roman" pitchFamily="18" charset="0"/>
              <a:cs typeface="Times New Roman" pitchFamily="18" charset="0"/>
            </a:endParaRPr>
          </a:p>
        </p:txBody>
      </p:sp>
      <p:sp>
        <p:nvSpPr>
          <p:cNvPr id="2" name="Slide Number Placeholder 1">
            <a:extLst>
              <a:ext uri="{FF2B5EF4-FFF2-40B4-BE49-F238E27FC236}">
                <a16:creationId xmlns:a16="http://schemas.microsoft.com/office/drawing/2014/main" id="{6332F421-5E4B-48DE-A7E8-22AE06A4D609}"/>
              </a:ext>
            </a:extLst>
          </p:cNvPr>
          <p:cNvSpPr>
            <a:spLocks noGrp="1"/>
          </p:cNvSpPr>
          <p:nvPr>
            <p:ph type="sldNum" sz="quarter" idx="12"/>
          </p:nvPr>
        </p:nvSpPr>
        <p:spPr/>
        <p:txBody>
          <a:bodyPr/>
          <a:lstStyle/>
          <a:p>
            <a:fld id="{589A72C7-3F60-466A-9642-4C0F1341D47F}" type="slidenum">
              <a:rPr lang="en-US" altLang="en-US" smtClean="0"/>
              <a:pPr/>
              <a:t>41</a:t>
            </a:fld>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BB99DD14-7C31-441B-A0C0-3D104387FA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2072216"/>
            <a:ext cx="10439400" cy="408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7">
            <a:extLst>
              <a:ext uri="{FF2B5EF4-FFF2-40B4-BE49-F238E27FC236}">
                <a16:creationId xmlns:a16="http://schemas.microsoft.com/office/drawing/2014/main" id="{EB877E0B-EA6D-4565-8F4E-2EC5AE37D2B1}"/>
              </a:ext>
            </a:extLst>
          </p:cNvPr>
          <p:cNvSpPr>
            <a:spLocks noChangeArrowheads="1"/>
          </p:cNvSpPr>
          <p:nvPr/>
        </p:nvSpPr>
        <p:spPr bwMode="auto">
          <a:xfrm>
            <a:off x="1223433" y="1449918"/>
            <a:ext cx="102552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r>
              <a:rPr lang="en-US" altLang="en-US" sz="2400" dirty="0">
                <a:solidFill>
                  <a:prstClr val="white"/>
                </a:solidFill>
                <a:latin typeface="Times New Roman" panose="02020603050405020304" pitchFamily="18" charset="0"/>
                <a:cs typeface="Times New Roman" panose="02020603050405020304" pitchFamily="18" charset="0"/>
              </a:rPr>
              <a:t>Na </a:t>
            </a:r>
            <a:r>
              <a:rPr lang="en-US" altLang="en-US" sz="2400" dirty="0" err="1">
                <a:solidFill>
                  <a:prstClr val="white"/>
                </a:solidFill>
                <a:latin typeface="Times New Roman" panose="02020603050405020304" pitchFamily="18" charset="0"/>
                <a:cs typeface="Times New Roman" panose="02020603050405020304" pitchFamily="18" charset="0"/>
              </a:rPr>
              <a:t>sledećoj</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šemi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su</a:t>
            </a:r>
            <a:r>
              <a:rPr lang="en-US" altLang="en-US" sz="2400" dirty="0">
                <a:solidFill>
                  <a:prstClr val="white"/>
                </a:solidFill>
                <a:latin typeface="Times New Roman" panose="02020603050405020304" pitchFamily="18" charset="0"/>
                <a:cs typeface="Times New Roman" panose="02020603050405020304" pitchFamily="18" charset="0"/>
              </a:rPr>
              <a:t> pre</a:t>
            </a:r>
            <a:r>
              <a:rPr lang="sr-Latn-RS" altLang="en-US" sz="2400" dirty="0">
                <a:solidFill>
                  <a:prstClr val="white"/>
                </a:solidFill>
                <a:latin typeface="Times New Roman" panose="02020603050405020304" pitchFamily="18" charset="0"/>
                <a:cs typeface="Times New Roman" panose="02020603050405020304" pitchFamily="18" charset="0"/>
              </a:rPr>
              <a:t>d</a:t>
            </a:r>
            <a:r>
              <a:rPr lang="en-US" altLang="en-US" sz="2400" dirty="0" err="1">
                <a:solidFill>
                  <a:prstClr val="white"/>
                </a:solidFill>
                <a:latin typeface="Times New Roman" panose="02020603050405020304" pitchFamily="18" charset="0"/>
                <a:cs typeface="Times New Roman" panose="02020603050405020304" pitchFamily="18" charset="0"/>
              </a:rPr>
              <a:t>stavljeni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različiti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nivoi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planiranja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njihovi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odnosi</a:t>
            </a:r>
            <a:r>
              <a:rPr lang="en-US" altLang="en-US" sz="2400" dirty="0">
                <a:solidFill>
                  <a:prstClr val="white"/>
                </a:solidFill>
                <a:latin typeface="Times New Roman" panose="02020603050405020304" pitchFamily="18" charset="0"/>
                <a:cs typeface="Times New Roman" panose="02020603050405020304" pitchFamily="18" charset="0"/>
              </a:rPr>
              <a:t>:</a:t>
            </a:r>
          </a:p>
        </p:txBody>
      </p:sp>
      <p:sp>
        <p:nvSpPr>
          <p:cNvPr id="2" name="Slide Number Placeholder 1">
            <a:extLst>
              <a:ext uri="{FF2B5EF4-FFF2-40B4-BE49-F238E27FC236}">
                <a16:creationId xmlns:a16="http://schemas.microsoft.com/office/drawing/2014/main" id="{AC9219CC-67D0-4B2D-8D9A-2B082C382AAB}"/>
              </a:ext>
            </a:extLst>
          </p:cNvPr>
          <p:cNvSpPr>
            <a:spLocks noGrp="1"/>
          </p:cNvSpPr>
          <p:nvPr>
            <p:ph type="sldNum" sz="quarter" idx="12"/>
          </p:nvPr>
        </p:nvSpPr>
        <p:spPr/>
        <p:txBody>
          <a:bodyPr/>
          <a:lstStyle/>
          <a:p>
            <a:fld id="{589A72C7-3F60-466A-9642-4C0F1341D47F}" type="slidenum">
              <a:rPr lang="en-US" altLang="en-US" smtClean="0"/>
              <a:pPr/>
              <a:t>42</a:t>
            </a:fld>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7">
            <a:extLst>
              <a:ext uri="{FF2B5EF4-FFF2-40B4-BE49-F238E27FC236}">
                <a16:creationId xmlns:a16="http://schemas.microsoft.com/office/drawing/2014/main" id="{D508A6D4-FF69-4CFB-B6A4-3DA229F29A6F}"/>
              </a:ext>
            </a:extLst>
          </p:cNvPr>
          <p:cNvSpPr txBox="1">
            <a:spLocks noChangeArrowheads="1"/>
          </p:cNvSpPr>
          <p:nvPr/>
        </p:nvSpPr>
        <p:spPr bwMode="auto">
          <a:xfrm>
            <a:off x="1121833" y="2311401"/>
            <a:ext cx="82380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endParaRPr lang="en-US" altLang="en-US" sz="2400">
              <a:solidFill>
                <a:prstClr val="black"/>
              </a:solidFill>
              <a:latin typeface="Calibri" panose="020F0502020204030204" pitchFamily="34" charset="0"/>
            </a:endParaRPr>
          </a:p>
        </p:txBody>
      </p:sp>
      <p:pic>
        <p:nvPicPr>
          <p:cNvPr id="13315" name="Picture 2">
            <a:extLst>
              <a:ext uri="{FF2B5EF4-FFF2-40B4-BE49-F238E27FC236}">
                <a16:creationId xmlns:a16="http://schemas.microsoft.com/office/drawing/2014/main" id="{399107DF-6335-4A1D-BA36-9E6986EFC3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85" y="304800"/>
            <a:ext cx="5869516" cy="612140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3316" name="TextBox 5">
            <a:extLst>
              <a:ext uri="{FF2B5EF4-FFF2-40B4-BE49-F238E27FC236}">
                <a16:creationId xmlns:a16="http://schemas.microsoft.com/office/drawing/2014/main" id="{8255A30C-00BA-4CB9-A045-C84293ED739B}"/>
              </a:ext>
            </a:extLst>
          </p:cNvPr>
          <p:cNvSpPr txBox="1">
            <a:spLocks noChangeArrowheads="1"/>
          </p:cNvSpPr>
          <p:nvPr/>
        </p:nvSpPr>
        <p:spPr bwMode="auto">
          <a:xfrm>
            <a:off x="7080251" y="1531259"/>
            <a:ext cx="4502149" cy="445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eaLnBrk="1" fontAlgn="base" hangingPunct="1">
              <a:lnSpc>
                <a:spcPct val="150000"/>
              </a:lnSpc>
              <a:spcBef>
                <a:spcPct val="0"/>
              </a:spcBef>
              <a:spcAft>
                <a:spcPct val="0"/>
              </a:spcAft>
            </a:pPr>
            <a:r>
              <a:rPr lang="en-US" altLang="en-US" sz="2400" dirty="0" err="1">
                <a:solidFill>
                  <a:prstClr val="white"/>
                </a:solidFill>
                <a:latin typeface="Times New Roman" panose="02020603050405020304" pitchFamily="18" charset="0"/>
                <a:cs typeface="Times New Roman" panose="02020603050405020304" pitchFamily="18" charset="0"/>
              </a:rPr>
              <a:t>Matrična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struktura</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prezentirane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različite</a:t>
            </a:r>
            <a:r>
              <a:rPr lang="en-US" altLang="en-US" sz="2400" dirty="0">
                <a:solidFill>
                  <a:prstClr val="white"/>
                </a:solidFill>
                <a:latin typeface="Times New Roman" panose="02020603050405020304" pitchFamily="18" charset="0"/>
                <a:cs typeface="Times New Roman" panose="02020603050405020304" pitchFamily="18" charset="0"/>
              </a:rPr>
              <a:t> alternative </a:t>
            </a:r>
            <a:r>
              <a:rPr lang="en-US" altLang="en-US" sz="2400" dirty="0" err="1">
                <a:solidFill>
                  <a:prstClr val="white"/>
                </a:solidFill>
                <a:latin typeface="Times New Roman" panose="02020603050405020304" pitchFamily="18" charset="0"/>
                <a:cs typeface="Times New Roman" panose="02020603050405020304" pitchFamily="18" charset="0"/>
              </a:rPr>
              <a:t>može</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predstaviti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kao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kocka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gde</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na</a:t>
            </a:r>
            <a:r>
              <a:rPr lang="en-US" altLang="en-US" sz="2400" dirty="0">
                <a:solidFill>
                  <a:prstClr val="white"/>
                </a:solidFill>
                <a:latin typeface="Times New Roman" panose="02020603050405020304" pitchFamily="18" charset="0"/>
                <a:cs typeface="Times New Roman" panose="02020603050405020304" pitchFamily="18" charset="0"/>
              </a:rPr>
              <a:t> x </a:t>
            </a:r>
            <a:r>
              <a:rPr lang="en-US" altLang="en-US" sz="2400" dirty="0" err="1">
                <a:solidFill>
                  <a:prstClr val="white"/>
                </a:solidFill>
                <a:latin typeface="Times New Roman" panose="02020603050405020304" pitchFamily="18" charset="0"/>
                <a:cs typeface="Times New Roman" panose="02020603050405020304" pitchFamily="18" charset="0"/>
              </a:rPr>
              <a:t>osi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označavaju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različite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namene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projekta</a:t>
            </a:r>
            <a:r>
              <a:rPr lang="en-US" altLang="en-US" sz="2400" dirty="0">
                <a:solidFill>
                  <a:prstClr val="white"/>
                </a:solidFill>
                <a:latin typeface="Times New Roman" panose="02020603050405020304" pitchFamily="18" charset="0"/>
                <a:cs typeface="Times New Roman" panose="02020603050405020304" pitchFamily="18" charset="0"/>
              </a:rPr>
              <a:t>, a </a:t>
            </a:r>
            <a:r>
              <a:rPr lang="en-US" altLang="en-US" sz="2400" dirty="0" err="1">
                <a:solidFill>
                  <a:prstClr val="white"/>
                </a:solidFill>
                <a:latin typeface="Times New Roman" panose="02020603050405020304" pitchFamily="18" charset="0"/>
                <a:cs typeface="Times New Roman" panose="02020603050405020304" pitchFamily="18" charset="0"/>
              </a:rPr>
              <a:t>na</a:t>
            </a:r>
            <a:r>
              <a:rPr lang="en-US" altLang="en-US" sz="2400" dirty="0">
                <a:solidFill>
                  <a:prstClr val="white"/>
                </a:solidFill>
                <a:latin typeface="Times New Roman" panose="02020603050405020304" pitchFamily="18" charset="0"/>
                <a:cs typeface="Times New Roman" panose="02020603050405020304" pitchFamily="18" charset="0"/>
              </a:rPr>
              <a:t> y </a:t>
            </a:r>
            <a:r>
              <a:rPr lang="en-US" altLang="en-US" sz="2400" dirty="0" err="1">
                <a:solidFill>
                  <a:prstClr val="white"/>
                </a:solidFill>
                <a:latin typeface="Times New Roman" panose="02020603050405020304" pitchFamily="18" charset="0"/>
                <a:cs typeface="Times New Roman" panose="02020603050405020304" pitchFamily="18" charset="0"/>
              </a:rPr>
              <a:t>osi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različite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društvene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grupe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imaju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interes</a:t>
            </a:r>
            <a:r>
              <a:rPr lang="en-US" altLang="en-US" sz="2400" dirty="0">
                <a:solidFill>
                  <a:prstClr val="white"/>
                </a:solidFill>
                <a:latin typeface="Times New Roman" panose="02020603050405020304" pitchFamily="18" charset="0"/>
                <a:cs typeface="Times New Roman" panose="02020603050405020304" pitchFamily="18" charset="0"/>
              </a:rPr>
              <a:t> da </a:t>
            </a:r>
            <a:r>
              <a:rPr lang="en-US" altLang="en-US" sz="2400" dirty="0" err="1">
                <a:solidFill>
                  <a:prstClr val="white"/>
                </a:solidFill>
                <a:latin typeface="Times New Roman" panose="02020603050405020304" pitchFamily="18" charset="0"/>
                <a:cs typeface="Times New Roman" panose="02020603050405020304" pitchFamily="18" charset="0"/>
              </a:rPr>
              <a:t>podržavaju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troškove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ili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dobiti</a:t>
            </a:r>
            <a:r>
              <a:rPr lang="en-US" altLang="en-US" sz="2400" dirty="0">
                <a:solidFill>
                  <a:prstClr val="white"/>
                </a:solidFill>
                <a:latin typeface="Times New Roman" panose="02020603050405020304" pitchFamily="18" charset="0"/>
                <a:cs typeface="Times New Roman" panose="02020603050405020304" pitchFamily="18" charset="0"/>
              </a:rPr>
              <a:t> od </a:t>
            </a:r>
            <a:r>
              <a:rPr lang="en-US" altLang="en-US" sz="2400" dirty="0" err="1">
                <a:solidFill>
                  <a:prstClr val="white"/>
                </a:solidFill>
                <a:latin typeface="Times New Roman" panose="02020603050405020304" pitchFamily="18" charset="0"/>
                <a:cs typeface="Times New Roman" panose="02020603050405020304" pitchFamily="18" charset="0"/>
              </a:rPr>
              <a:t>projekta</a:t>
            </a:r>
            <a:r>
              <a:rPr lang="sr-Latn-RS" altLang="en-US" sz="2400" dirty="0">
                <a:solidFill>
                  <a:prstClr val="white"/>
                </a:solidFill>
                <a:latin typeface="Times New Roman" panose="02020603050405020304" pitchFamily="18" charset="0"/>
                <a:cs typeface="Times New Roman" panose="02020603050405020304" pitchFamily="18" charset="0"/>
              </a:rPr>
              <a:t>.</a:t>
            </a:r>
            <a:endParaRPr lang="en-US" altLang="en-US" sz="2400" dirty="0">
              <a:solidFill>
                <a:prstClr val="white"/>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BF27DBBD-8C51-4682-B47B-C4E13178A6B2}"/>
              </a:ext>
            </a:extLst>
          </p:cNvPr>
          <p:cNvSpPr>
            <a:spLocks noGrp="1"/>
          </p:cNvSpPr>
          <p:nvPr>
            <p:ph type="sldNum" sz="quarter" idx="12"/>
          </p:nvPr>
        </p:nvSpPr>
        <p:spPr/>
        <p:txBody>
          <a:bodyPr/>
          <a:lstStyle/>
          <a:p>
            <a:fld id="{589A72C7-3F60-466A-9642-4C0F1341D47F}" type="slidenum">
              <a:rPr lang="en-US" altLang="en-US" smtClean="0"/>
              <a:pPr/>
              <a:t>43</a:t>
            </a:fld>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5">
            <a:extLst>
              <a:ext uri="{FF2B5EF4-FFF2-40B4-BE49-F238E27FC236}">
                <a16:creationId xmlns:a16="http://schemas.microsoft.com/office/drawing/2014/main" id="{39DFBF5E-F056-4D5F-98EF-8E97717203FE}"/>
              </a:ext>
            </a:extLst>
          </p:cNvPr>
          <p:cNvSpPr txBox="1">
            <a:spLocks noChangeArrowheads="1"/>
          </p:cNvSpPr>
          <p:nvPr/>
        </p:nvSpPr>
        <p:spPr bwMode="auto">
          <a:xfrm>
            <a:off x="917424" y="2268344"/>
            <a:ext cx="10795000" cy="445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eaLnBrk="1" fontAlgn="base" hangingPunct="1">
              <a:lnSpc>
                <a:spcPct val="150000"/>
              </a:lnSpc>
              <a:spcBef>
                <a:spcPct val="0"/>
              </a:spcBef>
              <a:spcAft>
                <a:spcPct val="0"/>
              </a:spcAft>
            </a:pPr>
            <a:r>
              <a:rPr lang="en-US" altLang="en-US" sz="2400" dirty="0">
                <a:solidFill>
                  <a:prstClr val="white"/>
                </a:solidFill>
                <a:latin typeface="Times New Roman" panose="02020603050405020304" pitchFamily="18" charset="0"/>
                <a:cs typeface="Times New Roman" panose="02020603050405020304" pitchFamily="18" charset="0"/>
              </a:rPr>
              <a:t>U </a:t>
            </a:r>
            <a:r>
              <a:rPr lang="en-US" altLang="en-US" sz="2400" dirty="0" err="1">
                <a:solidFill>
                  <a:prstClr val="white"/>
                </a:solidFill>
                <a:latin typeface="Times New Roman" panose="02020603050405020304" pitchFamily="18" charset="0"/>
                <a:cs typeface="Times New Roman" panose="02020603050405020304" pitchFamily="18" charset="0"/>
              </a:rPr>
              <a:t>procesu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planiranja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razvoja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vodoprivredne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delatnosti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vodoprivrednih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sistema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učestvuje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širok</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krug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zainteresovanih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predstavnici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vodoprivrede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regiona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opština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odgovarajući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sekretarijati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komor</a:t>
            </a:r>
            <a:r>
              <a:rPr lang="sr-Latn-RS" altLang="en-US" sz="2400" dirty="0">
                <a:solidFill>
                  <a:prstClr val="white"/>
                </a:solidFill>
                <a:latin typeface="Times New Roman" panose="02020603050405020304" pitchFamily="18" charset="0"/>
                <a:cs typeface="Times New Roman" panose="02020603050405020304" pitchFamily="18" charset="0"/>
              </a:rPr>
              <a:t>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dr.).</a:t>
            </a:r>
            <a:endParaRPr lang="sr-Latn-RS" altLang="en-US" sz="2400" dirty="0">
              <a:solidFill>
                <a:prstClr val="white"/>
              </a:solidFill>
              <a:latin typeface="Times New Roman" panose="02020603050405020304" pitchFamily="18" charset="0"/>
              <a:cs typeface="Times New Roman" panose="02020603050405020304" pitchFamily="18" charset="0"/>
            </a:endParaRPr>
          </a:p>
          <a:p>
            <a:pPr algn="just" defTabSz="1219170" eaLnBrk="1" fontAlgn="base" hangingPunct="1">
              <a:lnSpc>
                <a:spcPct val="150000"/>
              </a:lnSpc>
              <a:spcBef>
                <a:spcPct val="0"/>
              </a:spcBef>
              <a:spcAft>
                <a:spcPct val="0"/>
              </a:spcAft>
            </a:pPr>
            <a:endParaRPr lang="en-US" altLang="en-US" sz="2400" dirty="0">
              <a:solidFill>
                <a:prstClr val="white"/>
              </a:solidFill>
              <a:latin typeface="Times New Roman" panose="02020603050405020304" pitchFamily="18" charset="0"/>
              <a:cs typeface="Times New Roman" panose="02020603050405020304" pitchFamily="18" charset="0"/>
            </a:endParaRPr>
          </a:p>
          <a:p>
            <a:pPr algn="just" defTabSz="1219170" eaLnBrk="1" fontAlgn="base" hangingPunct="1">
              <a:lnSpc>
                <a:spcPct val="150000"/>
              </a:lnSpc>
              <a:spcBef>
                <a:spcPct val="0"/>
              </a:spcBef>
              <a:spcAft>
                <a:spcPct val="0"/>
              </a:spcAft>
            </a:pPr>
            <a:r>
              <a:rPr lang="en-US" altLang="en-US" sz="2400" dirty="0" err="1">
                <a:solidFill>
                  <a:prstClr val="white"/>
                </a:solidFill>
                <a:latin typeface="Times New Roman" panose="02020603050405020304" pitchFamily="18" charset="0"/>
                <a:cs typeface="Times New Roman" panose="02020603050405020304" pitchFamily="18" charset="0"/>
              </a:rPr>
              <a:t>Proces</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izgradnje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planova</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vodoprivredi</a:t>
            </a:r>
            <a:r>
              <a:rPr lang="en-US" altLang="en-US" sz="2400" dirty="0">
                <a:solidFill>
                  <a:prstClr val="white"/>
                </a:solidFill>
                <a:latin typeface="Times New Roman" panose="02020603050405020304" pitchFamily="18" charset="0"/>
                <a:cs typeface="Times New Roman" panose="02020603050405020304" pitchFamily="18" charset="0"/>
              </a:rPr>
              <a:t> je </a:t>
            </a:r>
            <a:r>
              <a:rPr lang="en-US" altLang="en-US" sz="2400" dirty="0" err="1">
                <a:solidFill>
                  <a:prstClr val="white"/>
                </a:solidFill>
                <a:latin typeface="Times New Roman" panose="02020603050405020304" pitchFamily="18" charset="0"/>
                <a:cs typeface="Times New Roman" panose="02020603050405020304" pitchFamily="18" charset="0"/>
              </a:rPr>
              <a:t>dinamičan</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vremenu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sadrži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više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nivoa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planiranja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Najviši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nivo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oblik</a:t>
            </a:r>
            <a:r>
              <a:rPr lang="sr-Latn-R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planiranja</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ovoj</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delatnosti</a:t>
            </a:r>
            <a:r>
              <a:rPr lang="en-US" altLang="en-US" sz="2400" dirty="0">
                <a:solidFill>
                  <a:prstClr val="white"/>
                </a:solidFill>
                <a:latin typeface="Times New Roman" panose="02020603050405020304" pitchFamily="18" charset="0"/>
                <a:cs typeface="Times New Roman" panose="02020603050405020304" pitchFamily="18" charset="0"/>
              </a:rPr>
              <a:t> je </a:t>
            </a:r>
            <a:r>
              <a:rPr lang="en-US" altLang="en-US" sz="2400" dirty="0" err="1">
                <a:solidFill>
                  <a:prstClr val="white"/>
                </a:solidFill>
                <a:latin typeface="Times New Roman" panose="02020603050405020304" pitchFamily="18" charset="0"/>
                <a:cs typeface="Times New Roman" panose="02020603050405020304" pitchFamily="18" charset="0"/>
              </a:rPr>
              <a:t>nacionalni</a:t>
            </a:r>
            <a:r>
              <a:rPr lang="en-US" altLang="en-US" sz="2400" dirty="0">
                <a:solidFill>
                  <a:prstClr val="white"/>
                </a:solidFill>
                <a:latin typeface="Times New Roman" panose="02020603050405020304" pitchFamily="18" charset="0"/>
                <a:cs typeface="Times New Roman" panose="02020603050405020304" pitchFamily="18" charset="0"/>
              </a:rPr>
              <a:t> plan </a:t>
            </a:r>
            <a:r>
              <a:rPr lang="en-US" altLang="en-US" sz="2400" dirty="0" err="1">
                <a:solidFill>
                  <a:prstClr val="white"/>
                </a:solidFill>
                <a:latin typeface="Times New Roman" panose="02020603050405020304" pitchFamily="18" charset="0"/>
                <a:cs typeface="Times New Roman" panose="02020603050405020304" pitchFamily="18" charset="0"/>
              </a:rPr>
              <a:t>privrednog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razvoja</a:t>
            </a:r>
            <a:r>
              <a:rPr lang="en-US" altLang="en-US" sz="2400" dirty="0">
                <a:solidFill>
                  <a:prstClr val="white"/>
                </a:solidFill>
                <a:latin typeface="Times New Roman" panose="02020603050405020304" pitchFamily="18" charset="0"/>
                <a:cs typeface="Times New Roman" panose="02020603050405020304" pitchFamily="18" charset="0"/>
              </a:rPr>
              <a:t>, a </a:t>
            </a:r>
            <a:r>
              <a:rPr lang="en-US" altLang="en-US" sz="2400" dirty="0" err="1">
                <a:solidFill>
                  <a:prstClr val="white"/>
                </a:solidFill>
                <a:latin typeface="Times New Roman" panose="02020603050405020304" pitchFamily="18" charset="0"/>
                <a:cs typeface="Times New Roman" panose="02020603050405020304" pitchFamily="18" charset="0"/>
              </a:rPr>
              <a:t>najniži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konkretni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vodoprivredni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projekti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Između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ovih</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nalaze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vodoprivredna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osnova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planovi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vodoprivrednih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drugih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organizacija</a:t>
            </a:r>
            <a:r>
              <a:rPr lang="sr-Latn-RS" altLang="en-US" sz="2400" dirty="0">
                <a:solidFill>
                  <a:prstClr val="white"/>
                </a:solidFill>
                <a:latin typeface="Times New Roman" panose="02020603050405020304" pitchFamily="18" charset="0"/>
                <a:cs typeface="Times New Roman" panose="02020603050405020304" pitchFamily="18" charset="0"/>
              </a:rPr>
              <a:t>.</a:t>
            </a:r>
            <a:endParaRPr lang="en-US" altLang="en-US" sz="2400" dirty="0">
              <a:solidFill>
                <a:prstClr val="white"/>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E8CB0276-C86D-464F-AA79-ADCB192ADB85}"/>
              </a:ext>
            </a:extLst>
          </p:cNvPr>
          <p:cNvSpPr>
            <a:spLocks noGrp="1"/>
          </p:cNvSpPr>
          <p:nvPr>
            <p:ph type="sldNum" sz="quarter" idx="12"/>
          </p:nvPr>
        </p:nvSpPr>
        <p:spPr/>
        <p:txBody>
          <a:bodyPr/>
          <a:lstStyle/>
          <a:p>
            <a:fld id="{C8DC161B-9E73-4844-B9E8-34FCEB23A4F8}" type="slidenum">
              <a:rPr lang="en-US" altLang="en-US" smtClean="0"/>
              <a:pPr/>
              <a:t>44</a:t>
            </a:fld>
            <a:endParaRPr lang="en-US" altLang="en-US"/>
          </a:p>
        </p:txBody>
      </p:sp>
      <p:sp>
        <p:nvSpPr>
          <p:cNvPr id="4" name="Title 1">
            <a:extLst>
              <a:ext uri="{FF2B5EF4-FFF2-40B4-BE49-F238E27FC236}">
                <a16:creationId xmlns:a16="http://schemas.microsoft.com/office/drawing/2014/main" id="{9A4F7961-D69C-4739-B9B5-D2EF4974B842}"/>
              </a:ext>
            </a:extLst>
          </p:cNvPr>
          <p:cNvSpPr txBox="1">
            <a:spLocks/>
          </p:cNvSpPr>
          <p:nvPr/>
        </p:nvSpPr>
        <p:spPr bwMode="auto">
          <a:xfrm>
            <a:off x="627591" y="1052581"/>
            <a:ext cx="1093681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800" kern="1200" baseline="0">
                <a:solidFill>
                  <a:schemeClr val="bg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a:lstStyle>
          <a:p>
            <a:pPr eaLnBrk="1" fontAlgn="auto" hangingPunct="1">
              <a:lnSpc>
                <a:spcPct val="150000"/>
              </a:lnSpc>
              <a:spcAft>
                <a:spcPts val="0"/>
              </a:spcAft>
              <a:defRPr/>
            </a:pPr>
            <a:r>
              <a:rPr lang="sr-Latn-RS" dirty="0">
                <a:latin typeface="Times New Roman" pitchFamily="18" charset="0"/>
                <a:cs typeface="Times New Roman" pitchFamily="18" charset="0"/>
              </a:rPr>
              <a:t>Vrste vodoprivrednog planiranja</a:t>
            </a:r>
            <a:endParaRPr lang="en-US"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7C54FC9D-F63B-4D6E-824F-D1C6569CEB1B}"/>
              </a:ext>
            </a:extLst>
          </p:cNvPr>
          <p:cNvSpPr txBox="1">
            <a:spLocks noChangeArrowheads="1"/>
          </p:cNvSpPr>
          <p:nvPr/>
        </p:nvSpPr>
        <p:spPr bwMode="auto">
          <a:xfrm>
            <a:off x="9942871" y="1052581"/>
            <a:ext cx="2101645" cy="338554"/>
          </a:xfrm>
          <a:prstGeom prst="rect">
            <a:avLst/>
          </a:prstGeom>
          <a:solidFill>
            <a:srgbClr val="5A86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r>
              <a:rPr lang="en-US" altLang="en-US" sz="1600" dirty="0">
                <a:solidFill>
                  <a:prstClr val="white"/>
                </a:solidFill>
                <a:latin typeface="Times New Roman" panose="02020603050405020304" pitchFamily="18" charset="0"/>
                <a:cs typeface="Times New Roman" panose="02020603050405020304" pitchFamily="18" charset="0"/>
              </a:rPr>
              <a:t>35. </a:t>
            </a:r>
            <a:r>
              <a:rPr lang="en-US" altLang="en-US" sz="1600" dirty="0" err="1">
                <a:solidFill>
                  <a:prstClr val="white"/>
                </a:solidFill>
                <a:latin typeface="Times New Roman" panose="02020603050405020304" pitchFamily="18" charset="0"/>
                <a:cs typeface="Times New Roman" panose="02020603050405020304" pitchFamily="18" charset="0"/>
              </a:rPr>
              <a:t>pitanje</a:t>
            </a:r>
            <a:r>
              <a:rPr lang="en-US" altLang="en-US" sz="1600" dirty="0">
                <a:solidFill>
                  <a:prstClr val="white"/>
                </a:solidFill>
                <a:latin typeface="Times New Roman" panose="02020603050405020304" pitchFamily="18" charset="0"/>
                <a:cs typeface="Times New Roman" panose="02020603050405020304" pitchFamily="18" charset="0"/>
              </a:rPr>
              <a:t> za </a:t>
            </a:r>
            <a:r>
              <a:rPr lang="en-US" altLang="en-US" sz="1600" dirty="0" err="1">
                <a:solidFill>
                  <a:prstClr val="white"/>
                </a:solidFill>
                <a:latin typeface="Times New Roman" panose="02020603050405020304" pitchFamily="18" charset="0"/>
                <a:cs typeface="Times New Roman" panose="02020603050405020304" pitchFamily="18" charset="0"/>
              </a:rPr>
              <a:t>smer</a:t>
            </a:r>
            <a:r>
              <a:rPr lang="en-US" altLang="en-US" sz="1600" dirty="0">
                <a:solidFill>
                  <a:prstClr val="white"/>
                </a:solidFill>
                <a:latin typeface="Times New Roman" panose="02020603050405020304" pitchFamily="18" charset="0"/>
                <a:cs typeface="Times New Roman" panose="02020603050405020304" pitchFamily="18" charset="0"/>
              </a:rPr>
              <a:t> AE</a:t>
            </a:r>
            <a:endParaRPr lang="en-US" altLang="en-US" sz="1600" dirty="0">
              <a:solidFill>
                <a:prstClr val="white"/>
              </a:solidFill>
              <a:latin typeface="Calibri" panose="020F0502020204030204" pitchFamily="34" charset="0"/>
            </a:endParaRPr>
          </a:p>
        </p:txBody>
      </p:sp>
      <p:sp>
        <p:nvSpPr>
          <p:cNvPr id="6" name="TextBox 5">
            <a:extLst>
              <a:ext uri="{FF2B5EF4-FFF2-40B4-BE49-F238E27FC236}">
                <a16:creationId xmlns:a16="http://schemas.microsoft.com/office/drawing/2014/main" id="{FEF688A0-8C49-4754-A0FF-11307F930F33}"/>
              </a:ext>
            </a:extLst>
          </p:cNvPr>
          <p:cNvSpPr txBox="1"/>
          <p:nvPr/>
        </p:nvSpPr>
        <p:spPr>
          <a:xfrm>
            <a:off x="9944448" y="1412685"/>
            <a:ext cx="2100068" cy="338554"/>
          </a:xfrm>
          <a:prstGeom prst="rect">
            <a:avLst/>
          </a:prstGeom>
          <a:solidFill>
            <a:srgbClr val="70AD47">
              <a:lumMod val="60000"/>
              <a:lumOff val="40000"/>
            </a:srgbClr>
          </a:solidFill>
        </p:spPr>
        <p:txBody>
          <a:bodyPr wrap="square">
            <a:spAutoFit/>
          </a:bodyPr>
          <a:lstStyle/>
          <a:p>
            <a:pPr defTabSz="1219170">
              <a:defRPr/>
            </a:pPr>
            <a:r>
              <a:rPr lang="sr-Latn-RS" sz="1600" kern="0" dirty="0">
                <a:solidFill>
                  <a:srgbClr val="5B9BD5">
                    <a:lumMod val="75000"/>
                  </a:srgbClr>
                </a:solidFill>
                <a:latin typeface="Times New Roman" pitchFamily="18" charset="0"/>
                <a:cs typeface="Times New Roman" pitchFamily="18" charset="0"/>
              </a:rPr>
              <a:t>38. pitanje za smer UV</a:t>
            </a:r>
            <a:endParaRPr lang="en-US" sz="1600" kern="0" dirty="0">
              <a:solidFill>
                <a:srgbClr val="5B9BD5">
                  <a:lumMod val="75000"/>
                </a:srgbClr>
              </a:solidFill>
              <a:latin typeface="Calibri"/>
              <a:cs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5">
            <a:extLst>
              <a:ext uri="{FF2B5EF4-FFF2-40B4-BE49-F238E27FC236}">
                <a16:creationId xmlns:a16="http://schemas.microsoft.com/office/drawing/2014/main" id="{68838A1D-C00E-4E61-AEB6-E9D5FE37C114}"/>
              </a:ext>
            </a:extLst>
          </p:cNvPr>
          <p:cNvSpPr txBox="1">
            <a:spLocks noChangeArrowheads="1"/>
          </p:cNvSpPr>
          <p:nvPr/>
        </p:nvSpPr>
        <p:spPr bwMode="auto">
          <a:xfrm>
            <a:off x="3784298" y="1475923"/>
            <a:ext cx="46234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eaLnBrk="1" fontAlgn="base" hangingPunct="1">
              <a:spcBef>
                <a:spcPct val="0"/>
              </a:spcBef>
              <a:spcAft>
                <a:spcPct val="0"/>
              </a:spcAft>
            </a:pPr>
            <a:r>
              <a:rPr lang="en-US" altLang="en-US" sz="2400" dirty="0" err="1">
                <a:solidFill>
                  <a:prstClr val="white"/>
                </a:solidFill>
                <a:latin typeface="Times New Roman" panose="02020603050405020304" pitchFamily="18" charset="0"/>
                <a:cs typeface="Times New Roman" panose="02020603050405020304" pitchFamily="18" charset="0"/>
              </a:rPr>
              <a:t>Redosled</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planiranja</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vodoprivredi</a:t>
            </a:r>
            <a:r>
              <a:rPr lang="en-US" altLang="en-US" sz="2400" dirty="0">
                <a:solidFill>
                  <a:prstClr val="white"/>
                </a:solidFill>
                <a:latin typeface="Times New Roman" panose="02020603050405020304" pitchFamily="18" charset="0"/>
                <a:cs typeface="Times New Roman" panose="02020603050405020304" pitchFamily="18" charset="0"/>
              </a:rPr>
              <a:t>:</a:t>
            </a:r>
          </a:p>
        </p:txBody>
      </p:sp>
      <p:pic>
        <p:nvPicPr>
          <p:cNvPr id="16387" name="Picture 2">
            <a:extLst>
              <a:ext uri="{FF2B5EF4-FFF2-40B4-BE49-F238E27FC236}">
                <a16:creationId xmlns:a16="http://schemas.microsoft.com/office/drawing/2014/main" id="{A738671C-F6EB-4DF5-A4DC-B5C012F68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817" y="2078852"/>
            <a:ext cx="7732183" cy="419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765B4BA-3DDA-499E-84AB-34926BCAABA9}"/>
              </a:ext>
            </a:extLst>
          </p:cNvPr>
          <p:cNvSpPr>
            <a:spLocks noGrp="1"/>
          </p:cNvSpPr>
          <p:nvPr>
            <p:ph type="sldNum" sz="quarter" idx="12"/>
          </p:nvPr>
        </p:nvSpPr>
        <p:spPr/>
        <p:txBody>
          <a:bodyPr/>
          <a:lstStyle/>
          <a:p>
            <a:fld id="{C8DC161B-9E73-4844-B9E8-34FCEB23A4F8}" type="slidenum">
              <a:rPr lang="en-US" altLang="en-US" smtClean="0"/>
              <a:pPr/>
              <a:t>45</a:t>
            </a:fld>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C1AD75-0B59-4B56-87BC-315DF4783D00}"/>
              </a:ext>
            </a:extLst>
          </p:cNvPr>
          <p:cNvSpPr>
            <a:spLocks noGrp="1"/>
          </p:cNvSpPr>
          <p:nvPr>
            <p:ph type="sldNum" sz="quarter" idx="12"/>
          </p:nvPr>
        </p:nvSpPr>
        <p:spPr/>
        <p:txBody>
          <a:bodyPr/>
          <a:lstStyle/>
          <a:p>
            <a:fld id="{C8DC161B-9E73-4844-B9E8-34FCEB23A4F8}" type="slidenum">
              <a:rPr lang="en-US" altLang="en-US" smtClean="0"/>
              <a:pPr/>
              <a:t>46</a:t>
            </a:fld>
            <a:endParaRPr lang="en-US" altLang="en-US"/>
          </a:p>
        </p:txBody>
      </p:sp>
      <p:sp>
        <p:nvSpPr>
          <p:cNvPr id="4" name="Title 1">
            <a:extLst>
              <a:ext uri="{FF2B5EF4-FFF2-40B4-BE49-F238E27FC236}">
                <a16:creationId xmlns:a16="http://schemas.microsoft.com/office/drawing/2014/main" id="{C855AD43-CCC6-49E9-ACBF-ACD297DA80EF}"/>
              </a:ext>
            </a:extLst>
          </p:cNvPr>
          <p:cNvSpPr txBox="1">
            <a:spLocks/>
          </p:cNvSpPr>
          <p:nvPr/>
        </p:nvSpPr>
        <p:spPr bwMode="auto">
          <a:xfrm>
            <a:off x="2529038" y="2110014"/>
            <a:ext cx="7133923"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800" kern="1200" baseline="0">
                <a:solidFill>
                  <a:schemeClr val="bg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a:lstStyle>
          <a:p>
            <a:pPr eaLnBrk="1" fontAlgn="auto" hangingPunct="1">
              <a:spcAft>
                <a:spcPts val="0"/>
              </a:spcAft>
              <a:defRPr/>
            </a:pPr>
            <a:r>
              <a:rPr lang="sr-Latn-RS" dirty="0">
                <a:latin typeface="Times New Roman" pitchFamily="18" charset="0"/>
                <a:cs typeface="Times New Roman" pitchFamily="18" charset="0"/>
              </a:rPr>
              <a:t>Vodoprivredna osnova</a:t>
            </a:r>
            <a:r>
              <a:rPr lang="en-US" dirty="0">
                <a:latin typeface="Times New Roman" pitchFamily="18" charset="0"/>
                <a:cs typeface="Times New Roman" pitchFamily="18" charset="0"/>
              </a:rPr>
              <a:t> (VO)</a:t>
            </a:r>
          </a:p>
        </p:txBody>
      </p:sp>
      <p:sp>
        <p:nvSpPr>
          <p:cNvPr id="5" name="TextBox 4">
            <a:extLst>
              <a:ext uri="{FF2B5EF4-FFF2-40B4-BE49-F238E27FC236}">
                <a16:creationId xmlns:a16="http://schemas.microsoft.com/office/drawing/2014/main" id="{67BC870B-A085-4C0A-B33F-36161C56AEC7}"/>
              </a:ext>
            </a:extLst>
          </p:cNvPr>
          <p:cNvSpPr txBox="1"/>
          <p:nvPr/>
        </p:nvSpPr>
        <p:spPr>
          <a:xfrm>
            <a:off x="9846269" y="2585981"/>
            <a:ext cx="2113490" cy="338554"/>
          </a:xfrm>
          <a:prstGeom prst="rect">
            <a:avLst/>
          </a:prstGeom>
          <a:solidFill>
            <a:srgbClr val="70AD47">
              <a:lumMod val="60000"/>
              <a:lumOff val="4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r-Latn-RS" sz="1600" b="0" i="0" u="none" strike="noStrike" kern="0" cap="none" spc="0" normalizeH="0" baseline="0" noProof="0" dirty="0">
                <a:ln>
                  <a:noFill/>
                </a:ln>
                <a:solidFill>
                  <a:srgbClr val="5B9BD5">
                    <a:lumMod val="75000"/>
                  </a:srgbClr>
                </a:solidFill>
                <a:effectLst/>
                <a:uLnTx/>
                <a:uFillTx/>
                <a:latin typeface="Times New Roman" pitchFamily="18" charset="0"/>
                <a:cs typeface="Times New Roman" pitchFamily="18" charset="0"/>
              </a:rPr>
              <a:t>3</a:t>
            </a:r>
            <a:r>
              <a:rPr kumimoji="0" lang="en-US" sz="1600" b="0" i="0" u="none" strike="noStrike" kern="0" cap="none" spc="0" normalizeH="0" baseline="0" noProof="0" dirty="0">
                <a:ln>
                  <a:noFill/>
                </a:ln>
                <a:solidFill>
                  <a:srgbClr val="5B9BD5">
                    <a:lumMod val="75000"/>
                  </a:srgbClr>
                </a:solidFill>
                <a:effectLst/>
                <a:uLnTx/>
                <a:uFillTx/>
                <a:latin typeface="Times New Roman" pitchFamily="18" charset="0"/>
                <a:cs typeface="Times New Roman" pitchFamily="18" charset="0"/>
              </a:rPr>
              <a:t>6</a:t>
            </a:r>
            <a:r>
              <a:rPr kumimoji="0" lang="sr-Latn-RS" sz="1600" b="0" i="0" u="none" strike="noStrike" kern="0" cap="none" spc="0" normalizeH="0" baseline="0" noProof="0" dirty="0">
                <a:ln>
                  <a:noFill/>
                </a:ln>
                <a:solidFill>
                  <a:srgbClr val="5B9BD5">
                    <a:lumMod val="75000"/>
                  </a:srgbClr>
                </a:solidFill>
                <a:effectLst/>
                <a:uLnTx/>
                <a:uFillTx/>
                <a:latin typeface="Times New Roman" pitchFamily="18" charset="0"/>
                <a:cs typeface="Times New Roman" pitchFamily="18" charset="0"/>
              </a:rPr>
              <a:t>. pitanje za smer UV</a:t>
            </a:r>
            <a:endParaRPr kumimoji="0" lang="en-US" sz="1600" b="0" i="0" u="none" strike="noStrike" kern="0" cap="none" spc="0" normalizeH="0" baseline="0" noProof="0" dirty="0">
              <a:ln>
                <a:noFill/>
              </a:ln>
              <a:solidFill>
                <a:srgbClr val="5B9BD5">
                  <a:lumMod val="75000"/>
                </a:srgbClr>
              </a:solidFill>
              <a:effectLst/>
              <a:uLnTx/>
              <a:uFillTx/>
            </a:endParaRPr>
          </a:p>
        </p:txBody>
      </p:sp>
      <p:sp>
        <p:nvSpPr>
          <p:cNvPr id="6" name="TextBox 5">
            <a:extLst>
              <a:ext uri="{FF2B5EF4-FFF2-40B4-BE49-F238E27FC236}">
                <a16:creationId xmlns:a16="http://schemas.microsoft.com/office/drawing/2014/main" id="{8540A916-4DFD-44FD-BEE8-A4D20D8688F4}"/>
              </a:ext>
            </a:extLst>
          </p:cNvPr>
          <p:cNvSpPr txBox="1"/>
          <p:nvPr/>
        </p:nvSpPr>
        <p:spPr>
          <a:xfrm>
            <a:off x="9846269" y="2963904"/>
            <a:ext cx="2113490" cy="338554"/>
          </a:xfrm>
          <a:prstGeom prst="rect">
            <a:avLst/>
          </a:prstGeom>
          <a:solidFill>
            <a:srgbClr val="5A8639"/>
          </a:solidFill>
        </p:spPr>
        <p:txBody>
          <a:bodyPr wrap="square">
            <a:spAutoFit/>
          </a:bodyPr>
          <a:lstStyle/>
          <a:p>
            <a:r>
              <a:rPr lang="en-US" sz="1600" dirty="0">
                <a:solidFill>
                  <a:schemeClr val="bg1"/>
                </a:solidFill>
                <a:latin typeface="Times New Roman" pitchFamily="18" charset="0"/>
                <a:cs typeface="Times New Roman" pitchFamily="18" charset="0"/>
              </a:rPr>
              <a:t>39</a:t>
            </a:r>
            <a:r>
              <a:rPr lang="sr-Latn-RS" sz="1600" dirty="0">
                <a:solidFill>
                  <a:schemeClr val="bg1"/>
                </a:solidFill>
                <a:latin typeface="Times New Roman" pitchFamily="18" charset="0"/>
                <a:cs typeface="Times New Roman" pitchFamily="18" charset="0"/>
              </a:rPr>
              <a:t>. pitanje za smer AE</a:t>
            </a:r>
            <a:endParaRPr lang="en-US" sz="1600" dirty="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5">
            <a:extLst>
              <a:ext uri="{FF2B5EF4-FFF2-40B4-BE49-F238E27FC236}">
                <a16:creationId xmlns:a16="http://schemas.microsoft.com/office/drawing/2014/main" id="{1CC6018D-5243-44F1-9BBD-987ABCFA5253}"/>
              </a:ext>
            </a:extLst>
          </p:cNvPr>
          <p:cNvSpPr txBox="1">
            <a:spLocks noChangeArrowheads="1"/>
          </p:cNvSpPr>
          <p:nvPr/>
        </p:nvSpPr>
        <p:spPr bwMode="auto">
          <a:xfrm>
            <a:off x="146957" y="1276463"/>
            <a:ext cx="1189808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eaLnBrk="1" fontAlgn="base" hangingPunct="1">
              <a:spcBef>
                <a:spcPct val="0"/>
              </a:spcBef>
              <a:spcAft>
                <a:spcPct val="0"/>
              </a:spcAft>
            </a:pPr>
            <a:r>
              <a:rPr lang="en-US" altLang="en-US" sz="2400" dirty="0" err="1">
                <a:solidFill>
                  <a:prstClr val="white"/>
                </a:solidFill>
                <a:latin typeface="Times New Roman" panose="02020603050405020304" pitchFamily="18" charset="0"/>
                <a:cs typeface="Times New Roman" panose="02020603050405020304" pitchFamily="18" charset="0"/>
              </a:rPr>
              <a:t>Vodoprivredna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osnova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daje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kompleksno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rešenje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korišćenja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razvoja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vodnih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resursa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Ovde</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pronalazi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najracionalnije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rešenje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kojim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će</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raspoloživi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vodni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resursi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uređivati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koristiti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štititi</a:t>
            </a:r>
            <a:r>
              <a:rPr lang="en-US" altLang="en-US" sz="2400" dirty="0">
                <a:solidFill>
                  <a:prstClr val="white"/>
                </a:solidFill>
                <a:latin typeface="Times New Roman" panose="02020603050405020304" pitchFamily="18" charset="0"/>
                <a:cs typeface="Times New Roman" panose="02020603050405020304" pitchFamily="18" charset="0"/>
              </a:rPr>
              <a:t>.</a:t>
            </a:r>
            <a:endParaRPr lang="sr-Latn-RS" altLang="en-US" sz="2400" dirty="0">
              <a:solidFill>
                <a:prstClr val="white"/>
              </a:solidFill>
              <a:latin typeface="Times New Roman" panose="02020603050405020304" pitchFamily="18" charset="0"/>
              <a:cs typeface="Times New Roman" panose="02020603050405020304" pitchFamily="18" charset="0"/>
            </a:endParaRPr>
          </a:p>
          <a:p>
            <a:pPr algn="just" defTabSz="1219170" eaLnBrk="1" fontAlgn="base" hangingPunct="1">
              <a:spcBef>
                <a:spcPct val="0"/>
              </a:spcBef>
              <a:spcAft>
                <a:spcPct val="0"/>
              </a:spcAft>
            </a:pPr>
            <a:endParaRPr lang="en-US" altLang="en-US" sz="2400" dirty="0">
              <a:solidFill>
                <a:prstClr val="white"/>
              </a:solidFill>
              <a:latin typeface="Times New Roman" panose="02020603050405020304" pitchFamily="18" charset="0"/>
              <a:cs typeface="Times New Roman" panose="02020603050405020304" pitchFamily="18" charset="0"/>
            </a:endParaRPr>
          </a:p>
          <a:p>
            <a:pPr algn="just" defTabSz="1219170" eaLnBrk="1" fontAlgn="base" hangingPunct="1">
              <a:spcBef>
                <a:spcPct val="0"/>
              </a:spcBef>
              <a:spcAft>
                <a:spcPct val="0"/>
              </a:spcAft>
            </a:pPr>
            <a:r>
              <a:rPr lang="en-US" altLang="en-US" sz="2400" dirty="0" err="1">
                <a:solidFill>
                  <a:prstClr val="white"/>
                </a:solidFill>
                <a:latin typeface="Times New Roman" panose="02020603050405020304" pitchFamily="18" charset="0"/>
                <a:cs typeface="Times New Roman" panose="02020603050405020304" pitchFamily="18" charset="0"/>
              </a:rPr>
              <a:t>Vodoprivredna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osnova</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može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raditi</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jedan</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ili</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više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slivova</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republiku</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pokraj</a:t>
            </a:r>
            <a:r>
              <a:rPr lang="sr-Latn-RS" altLang="en-US" sz="2400" dirty="0">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nu.</a:t>
            </a:r>
            <a:endParaRPr lang="sr-Latn-RS" altLang="en-US" sz="2400" dirty="0">
              <a:solidFill>
                <a:prstClr val="white"/>
              </a:solidFill>
              <a:latin typeface="Times New Roman" panose="02020603050405020304" pitchFamily="18" charset="0"/>
              <a:cs typeface="Times New Roman" panose="02020603050405020304" pitchFamily="18" charset="0"/>
            </a:endParaRPr>
          </a:p>
          <a:p>
            <a:pPr algn="just" defTabSz="1219170" eaLnBrk="1" fontAlgn="base" hangingPunct="1">
              <a:spcBef>
                <a:spcPct val="0"/>
              </a:spcBef>
              <a:spcAft>
                <a:spcPct val="0"/>
              </a:spcAft>
            </a:pPr>
            <a:endParaRPr lang="en-US" altLang="en-US" sz="2400" dirty="0">
              <a:solidFill>
                <a:prstClr val="white"/>
              </a:solidFill>
              <a:latin typeface="Times New Roman" panose="02020603050405020304" pitchFamily="18" charset="0"/>
              <a:cs typeface="Times New Roman" panose="02020603050405020304" pitchFamily="18" charset="0"/>
            </a:endParaRPr>
          </a:p>
          <a:p>
            <a:pPr algn="just" defTabSz="1219170" eaLnBrk="1" fontAlgn="base" hangingPunct="1">
              <a:spcBef>
                <a:spcPct val="0"/>
              </a:spcBef>
              <a:spcAft>
                <a:spcPct val="0"/>
              </a:spcAft>
            </a:pPr>
            <a:r>
              <a:rPr lang="en-US" altLang="en-US" sz="2400" dirty="0" err="1">
                <a:solidFill>
                  <a:prstClr val="white"/>
                </a:solidFill>
                <a:latin typeface="Times New Roman" panose="02020603050405020304" pitchFamily="18" charset="0"/>
                <a:cs typeface="Times New Roman" panose="02020603050405020304" pitchFamily="18" charset="0"/>
              </a:rPr>
              <a:t>Prema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Zakonu</a:t>
            </a:r>
            <a:r>
              <a:rPr lang="en-US" altLang="en-US" sz="2400" dirty="0">
                <a:solidFill>
                  <a:prstClr val="white"/>
                </a:solidFill>
                <a:latin typeface="Times New Roman" panose="02020603050405020304" pitchFamily="18" charset="0"/>
                <a:cs typeface="Times New Roman" panose="02020603050405020304" pitchFamily="18" charset="0"/>
              </a:rPr>
              <a:t> o </a:t>
            </a:r>
            <a:r>
              <a:rPr lang="en-US" altLang="en-US" sz="2400" dirty="0" err="1">
                <a:solidFill>
                  <a:prstClr val="white"/>
                </a:solidFill>
                <a:latin typeface="Times New Roman" panose="02020603050405020304" pitchFamily="18" charset="0"/>
                <a:cs typeface="Times New Roman" panose="02020603050405020304" pitchFamily="18" charset="0"/>
              </a:rPr>
              <a:t>vodama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vodoprivr</a:t>
            </a:r>
            <a:r>
              <a:rPr lang="sr-Latn-RS" altLang="en-US" sz="2400" dirty="0">
                <a:solidFill>
                  <a:prstClr val="white"/>
                </a:solidFill>
                <a:latin typeface="Times New Roman" panose="02020603050405020304" pitchFamily="18" charset="0"/>
                <a:cs typeface="Times New Roman" panose="02020603050405020304" pitchFamily="18" charset="0"/>
              </a:rPr>
              <a:t>e</a:t>
            </a:r>
            <a:r>
              <a:rPr lang="en-US" altLang="en-US" sz="2400" dirty="0" err="1">
                <a:solidFill>
                  <a:prstClr val="white"/>
                </a:solidFill>
                <a:latin typeface="Times New Roman" panose="02020603050405020304" pitchFamily="18" charset="0"/>
                <a:cs typeface="Times New Roman" panose="02020603050405020304" pitchFamily="18" charset="0"/>
              </a:rPr>
              <a:t>dna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osnova</a:t>
            </a:r>
            <a:r>
              <a:rPr lang="en-US" altLang="en-US" sz="2400" dirty="0">
                <a:solidFill>
                  <a:prstClr val="white"/>
                </a:solidFill>
                <a:latin typeface="Times New Roman" panose="02020603050405020304" pitchFamily="18" charset="0"/>
                <a:cs typeface="Times New Roman" panose="02020603050405020304" pitchFamily="18" charset="0"/>
              </a:rPr>
              <a:t> je </a:t>
            </a:r>
            <a:r>
              <a:rPr lang="en-US" altLang="en-US" sz="2400" dirty="0" err="1">
                <a:solidFill>
                  <a:prstClr val="white"/>
                </a:solidFill>
                <a:latin typeface="Times New Roman" panose="02020603050405020304" pitchFamily="18" charset="0"/>
                <a:cs typeface="Times New Roman" panose="02020603050405020304" pitchFamily="18" charset="0"/>
              </a:rPr>
              <a:t>dugoročni</a:t>
            </a:r>
            <a:r>
              <a:rPr lang="en-US" altLang="en-US" sz="2400" dirty="0">
                <a:solidFill>
                  <a:prstClr val="white"/>
                </a:solidFill>
                <a:latin typeface="Times New Roman" panose="02020603050405020304" pitchFamily="18" charset="0"/>
                <a:cs typeface="Times New Roman" panose="02020603050405020304" pitchFamily="18" charset="0"/>
              </a:rPr>
              <a:t> plan  za </a:t>
            </a:r>
            <a:r>
              <a:rPr lang="en-US" altLang="en-US" sz="2400" dirty="0" err="1">
                <a:solidFill>
                  <a:prstClr val="white"/>
                </a:solidFill>
                <a:latin typeface="Times New Roman" panose="02020603050405020304" pitchFamily="18" charset="0"/>
                <a:cs typeface="Times New Roman" panose="02020603050405020304" pitchFamily="18" charset="0"/>
              </a:rPr>
              <a:t>održavanje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razvoj</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režima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jednom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ili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više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područja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ili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delu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vodnog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područja</a:t>
            </a:r>
            <a:r>
              <a:rPr lang="en-US" altLang="en-US" sz="2400" dirty="0">
                <a:solidFill>
                  <a:prstClr val="white"/>
                </a:solidFill>
                <a:latin typeface="Times New Roman" panose="02020603050405020304" pitchFamily="18" charset="0"/>
                <a:cs typeface="Times New Roman" panose="02020603050405020304" pitchFamily="18" charset="0"/>
              </a:rPr>
              <a:t>.</a:t>
            </a:r>
            <a:endParaRPr lang="sr-Latn-RS" altLang="en-US" sz="2400" dirty="0">
              <a:solidFill>
                <a:prstClr val="white"/>
              </a:solidFill>
              <a:latin typeface="Times New Roman" panose="02020603050405020304" pitchFamily="18" charset="0"/>
              <a:cs typeface="Times New Roman" panose="02020603050405020304" pitchFamily="18" charset="0"/>
            </a:endParaRPr>
          </a:p>
          <a:p>
            <a:pPr algn="just" defTabSz="1219170" eaLnBrk="1" fontAlgn="base" hangingPunct="1">
              <a:spcBef>
                <a:spcPct val="0"/>
              </a:spcBef>
              <a:spcAft>
                <a:spcPct val="0"/>
              </a:spcAft>
            </a:pPr>
            <a:endParaRPr lang="en-US" altLang="en-US" sz="2400" dirty="0">
              <a:solidFill>
                <a:prstClr val="white"/>
              </a:solidFill>
              <a:latin typeface="Times New Roman" panose="02020603050405020304" pitchFamily="18" charset="0"/>
              <a:cs typeface="Times New Roman" panose="02020603050405020304" pitchFamily="18" charset="0"/>
            </a:endParaRPr>
          </a:p>
          <a:p>
            <a:pPr algn="just" defTabSz="1219170" eaLnBrk="1" fontAlgn="base" hangingPunct="1">
              <a:spcBef>
                <a:spcPct val="0"/>
              </a:spcBef>
              <a:spcAft>
                <a:spcPct val="0"/>
              </a:spcAft>
            </a:pPr>
            <a:r>
              <a:rPr lang="en-US" altLang="en-US" sz="2400" dirty="0" err="1">
                <a:solidFill>
                  <a:prstClr val="white"/>
                </a:solidFill>
                <a:latin typeface="Times New Roman" panose="02020603050405020304" pitchFamily="18" charset="0"/>
                <a:cs typeface="Times New Roman" panose="02020603050405020304" pitchFamily="18" charset="0"/>
              </a:rPr>
              <a:t>Vodoprivredna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osnova</a:t>
            </a:r>
            <a:r>
              <a:rPr lang="en-US" altLang="en-US" sz="2400" dirty="0">
                <a:solidFill>
                  <a:prstClr val="white"/>
                </a:solidFill>
                <a:latin typeface="Times New Roman" panose="02020603050405020304" pitchFamily="18" charset="0"/>
                <a:cs typeface="Times New Roman" panose="02020603050405020304" pitchFamily="18" charset="0"/>
              </a:rPr>
              <a:t> je </a:t>
            </a:r>
            <a:r>
              <a:rPr lang="en-US" altLang="en-US" sz="2400" dirty="0" err="1">
                <a:solidFill>
                  <a:prstClr val="white"/>
                </a:solidFill>
                <a:latin typeface="Times New Roman" panose="02020603050405020304" pitchFamily="18" charset="0"/>
                <a:cs typeface="Times New Roman" panose="02020603050405020304" pitchFamily="18" charset="0"/>
              </a:rPr>
              <a:t>bazni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planski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dokument</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utvrđivanje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strategije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korišćenja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zaštite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zaštite</a:t>
            </a:r>
            <a:r>
              <a:rPr lang="en-US" altLang="en-US" sz="2400" dirty="0">
                <a:solidFill>
                  <a:prstClr val="white"/>
                </a:solidFill>
                <a:latin typeface="Times New Roman" panose="02020603050405020304" pitchFamily="18" charset="0"/>
                <a:cs typeface="Times New Roman" panose="02020603050405020304" pitchFamily="18" charset="0"/>
              </a:rPr>
              <a:t> od </a:t>
            </a:r>
            <a:r>
              <a:rPr lang="en-US" altLang="en-US" sz="2400" dirty="0" err="1">
                <a:solidFill>
                  <a:prstClr val="white"/>
                </a:solidFill>
                <a:latin typeface="Times New Roman" panose="02020603050405020304" pitchFamily="18" charset="0"/>
                <a:cs typeface="Times New Roman" panose="02020603050405020304" pitchFamily="18" charset="0"/>
              </a:rPr>
              <a:t>voda</a:t>
            </a:r>
            <a:r>
              <a:rPr lang="en-US" altLang="en-US" sz="2400" dirty="0">
                <a:solidFill>
                  <a:prstClr val="white"/>
                </a:solidFill>
                <a:latin typeface="Times New Roman" panose="02020603050405020304" pitchFamily="18" charset="0"/>
                <a:cs typeface="Times New Roman" panose="02020603050405020304" pitchFamily="18" charset="0"/>
              </a:rPr>
              <a:t>.</a:t>
            </a:r>
            <a:endParaRPr lang="sr-Latn-RS" altLang="en-US" sz="2400" dirty="0">
              <a:solidFill>
                <a:prstClr val="white"/>
              </a:solidFill>
              <a:latin typeface="Times New Roman" panose="02020603050405020304" pitchFamily="18" charset="0"/>
              <a:cs typeface="Times New Roman" panose="02020603050405020304" pitchFamily="18" charset="0"/>
            </a:endParaRPr>
          </a:p>
          <a:p>
            <a:pPr algn="just" defTabSz="1219170" eaLnBrk="1" fontAlgn="base" hangingPunct="1">
              <a:spcBef>
                <a:spcPct val="0"/>
              </a:spcBef>
              <a:spcAft>
                <a:spcPct val="0"/>
              </a:spcAft>
            </a:pPr>
            <a:endParaRPr lang="en-US" altLang="en-US" sz="2400" dirty="0">
              <a:solidFill>
                <a:prstClr val="white"/>
              </a:solidFill>
              <a:latin typeface="Times New Roman" panose="02020603050405020304" pitchFamily="18" charset="0"/>
              <a:cs typeface="Times New Roman" panose="02020603050405020304" pitchFamily="18" charset="0"/>
            </a:endParaRPr>
          </a:p>
          <a:p>
            <a:pPr algn="just" defTabSz="1219170" eaLnBrk="1" fontAlgn="base" hangingPunct="1">
              <a:spcBef>
                <a:spcPct val="0"/>
              </a:spcBef>
              <a:spcAft>
                <a:spcPct val="0"/>
              </a:spcAft>
            </a:pPr>
            <a:r>
              <a:rPr lang="en-US" altLang="en-US" sz="2400" dirty="0" err="1">
                <a:solidFill>
                  <a:prstClr val="white"/>
                </a:solidFill>
                <a:latin typeface="Times New Roman" panose="02020603050405020304" pitchFamily="18" charset="0"/>
                <a:cs typeface="Times New Roman" panose="02020603050405020304" pitchFamily="18" charset="0"/>
              </a:rPr>
              <a:t>Vodoprivredna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jedinica</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koju</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sačinjava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Vodoprivredna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osnova</a:t>
            </a:r>
            <a:r>
              <a:rPr lang="en-US" altLang="en-US" sz="2400" dirty="0">
                <a:solidFill>
                  <a:prstClr val="white"/>
                </a:solidFill>
                <a:latin typeface="Times New Roman" panose="02020603050405020304" pitchFamily="18" charset="0"/>
                <a:cs typeface="Times New Roman" panose="02020603050405020304" pitchFamily="18" charset="0"/>
              </a:rPr>
              <a:t> je </a:t>
            </a:r>
            <a:r>
              <a:rPr lang="en-US" altLang="en-US" sz="2400" dirty="0" err="1">
                <a:solidFill>
                  <a:prstClr val="white"/>
                </a:solidFill>
                <a:latin typeface="Times New Roman" panose="02020603050405020304" pitchFamily="18" charset="0"/>
                <a:cs typeface="Times New Roman" panose="02020603050405020304" pitchFamily="18" charset="0"/>
              </a:rPr>
              <a:t>sliv</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Ponekad</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nije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moguće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obuhvatiti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ceo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sliv</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jer</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nalazi</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drugoj</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tuđoj</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zemlji</a:t>
            </a:r>
            <a:r>
              <a:rPr lang="en-US" altLang="en-US" sz="2400" dirty="0">
                <a:solidFill>
                  <a:prstClr val="white"/>
                </a:solidFill>
                <a:latin typeface="Times New Roman" panose="02020603050405020304" pitchFamily="18" charset="0"/>
                <a:cs typeface="Times New Roman" panose="02020603050405020304" pitchFamily="18" charset="0"/>
              </a:rPr>
              <a:t>, pa se </a:t>
            </a:r>
            <a:r>
              <a:rPr lang="en-US" altLang="en-US" sz="2400" dirty="0" err="1">
                <a:solidFill>
                  <a:prstClr val="white"/>
                </a:solidFill>
                <a:latin typeface="Times New Roman" panose="02020603050405020304" pitchFamily="18" charset="0"/>
                <a:cs typeface="Times New Roman" panose="02020603050405020304" pitchFamily="18" charset="0"/>
              </a:rPr>
              <a:t>osnova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može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sačiniti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samo</a:t>
            </a:r>
            <a:r>
              <a:rPr lang="en-US" altLang="en-US" sz="2400" dirty="0">
                <a:solidFill>
                  <a:prstClr val="white"/>
                </a:solidFill>
                <a:latin typeface="Times New Roman" panose="02020603050405020304" pitchFamily="18" charset="0"/>
                <a:cs typeface="Times New Roman" panose="02020603050405020304" pitchFamily="18" charset="0"/>
              </a:rPr>
              <a:t> za deo </a:t>
            </a:r>
            <a:r>
              <a:rPr lang="en-US" altLang="en-US" sz="2400" dirty="0" err="1">
                <a:solidFill>
                  <a:prstClr val="white"/>
                </a:solidFill>
                <a:latin typeface="Times New Roman" panose="02020603050405020304" pitchFamily="18" charset="0"/>
                <a:cs typeface="Times New Roman" panose="02020603050405020304" pitchFamily="18" charset="0"/>
              </a:rPr>
              <a:t>sliva</a:t>
            </a:r>
            <a:r>
              <a:rPr lang="en-US" altLang="en-US" sz="2400" dirty="0">
                <a:solidFill>
                  <a:prstClr val="white"/>
                </a:solidFill>
                <a:latin typeface="Times New Roman" panose="02020603050405020304" pitchFamily="18" charset="0"/>
                <a:cs typeface="Times New Roman" panose="02020603050405020304" pitchFamily="18" charset="0"/>
              </a:rPr>
              <a:t> – </a:t>
            </a:r>
            <a:r>
              <a:rPr lang="en-US" altLang="en-US" sz="2400" dirty="0" err="1">
                <a:solidFill>
                  <a:prstClr val="white"/>
                </a:solidFill>
                <a:latin typeface="Times New Roman" panose="02020603050405020304" pitchFamily="18" charset="0"/>
                <a:cs typeface="Times New Roman" panose="02020603050405020304" pitchFamily="18" charset="0"/>
              </a:rPr>
              <a:t>vodno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područje</a:t>
            </a:r>
            <a:r>
              <a:rPr lang="en-US" altLang="en-US" sz="2400" dirty="0">
                <a:solidFill>
                  <a:prstClr val="white"/>
                </a:solidFill>
                <a:latin typeface="Times New Roman" panose="02020603050405020304" pitchFamily="18" charset="0"/>
                <a:cs typeface="Times New Roman" panose="02020603050405020304" pitchFamily="18" charset="0"/>
              </a:rPr>
              <a:t>.</a:t>
            </a:r>
          </a:p>
        </p:txBody>
      </p:sp>
      <p:sp>
        <p:nvSpPr>
          <p:cNvPr id="2" name="Slide Number Placeholder 1">
            <a:extLst>
              <a:ext uri="{FF2B5EF4-FFF2-40B4-BE49-F238E27FC236}">
                <a16:creationId xmlns:a16="http://schemas.microsoft.com/office/drawing/2014/main" id="{01C1AD75-0B59-4B56-87BC-315DF4783D00}"/>
              </a:ext>
            </a:extLst>
          </p:cNvPr>
          <p:cNvSpPr>
            <a:spLocks noGrp="1"/>
          </p:cNvSpPr>
          <p:nvPr>
            <p:ph type="sldNum" sz="quarter" idx="12"/>
          </p:nvPr>
        </p:nvSpPr>
        <p:spPr/>
        <p:txBody>
          <a:bodyPr/>
          <a:lstStyle/>
          <a:p>
            <a:fld id="{C8DC161B-9E73-4844-B9E8-34FCEB23A4F8}" type="slidenum">
              <a:rPr lang="en-US" altLang="en-US" smtClean="0"/>
              <a:pPr/>
              <a:t>47</a:t>
            </a:fld>
            <a:endParaRPr lang="en-US" altLang="en-US"/>
          </a:p>
        </p:txBody>
      </p:sp>
    </p:spTree>
    <p:extLst>
      <p:ext uri="{BB962C8B-B14F-4D97-AF65-F5344CB8AC3E}">
        <p14:creationId xmlns:p14="http://schemas.microsoft.com/office/powerpoint/2010/main" val="33312198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2395B5-3815-488C-8AF1-750EED34F9F4}"/>
              </a:ext>
            </a:extLst>
          </p:cNvPr>
          <p:cNvSpPr txBox="1"/>
          <p:nvPr/>
        </p:nvSpPr>
        <p:spPr>
          <a:xfrm>
            <a:off x="787400" y="1459555"/>
            <a:ext cx="10795000" cy="5262979"/>
          </a:xfrm>
          <a:prstGeom prst="rect">
            <a:avLst/>
          </a:prstGeom>
          <a:noFill/>
        </p:spPr>
        <p:txBody>
          <a:bodyPr>
            <a:spAutoFit/>
          </a:bodyPr>
          <a:lstStyle/>
          <a:p>
            <a:pPr algn="just" defTabSz="1219170">
              <a:defRPr/>
            </a:pPr>
            <a:r>
              <a:rPr lang="sr-Latn-RS" sz="2400" dirty="0">
                <a:solidFill>
                  <a:prstClr val="white"/>
                </a:solidFill>
                <a:latin typeface="Times New Roman" pitchFamily="18" charset="0"/>
                <a:cs typeface="Times New Roman" pitchFamily="18" charset="0"/>
              </a:rPr>
              <a:t>Neophodni sadržaj Vodoprivredne osnove su hidrotehnički radovi i društveno – političke mere dok su odnosi sa ostalim vodoprivrednim granama uslovni i ponekad mogu izostati.</a:t>
            </a:r>
          </a:p>
          <a:p>
            <a:pPr algn="just" defTabSz="1219170">
              <a:defRPr/>
            </a:pPr>
            <a:r>
              <a:rPr lang="sr-Latn-RS" sz="2400" dirty="0">
                <a:solidFill>
                  <a:prstClr val="white"/>
                </a:solidFill>
                <a:latin typeface="Times New Roman" pitchFamily="18" charset="0"/>
                <a:cs typeface="Times New Roman" pitchFamily="18" charset="0"/>
              </a:rPr>
              <a:t>Greška koja se najčešće pravi kod izrade Vodopriredne osnove jeste unošenje  podataka koje sadrži hidrotehnički projekat u vodoprivrednu osnovu.</a:t>
            </a:r>
          </a:p>
          <a:p>
            <a:pPr algn="just" defTabSz="1219170">
              <a:defRPr/>
            </a:pPr>
            <a:r>
              <a:rPr lang="sr-Latn-RS" sz="2400" dirty="0">
                <a:solidFill>
                  <a:prstClr val="white"/>
                </a:solidFill>
                <a:latin typeface="Times New Roman" pitchFamily="18" charset="0"/>
                <a:cs typeface="Times New Roman" pitchFamily="18" charset="0"/>
              </a:rPr>
              <a:t>Hidrotehnički projekat je neophodni sadržaj vodoprivrednih planova ali se po svom sadržaju bitno razlikuje od Vodoprivredne osnove i vodoprivrednog plana.</a:t>
            </a:r>
          </a:p>
          <a:p>
            <a:pPr algn="just" defTabSz="1219170">
              <a:defRPr/>
            </a:pPr>
            <a:endParaRPr lang="sr-Latn-RS" sz="2400" dirty="0">
              <a:solidFill>
                <a:prstClr val="white"/>
              </a:solidFill>
              <a:latin typeface="Times New Roman" pitchFamily="18" charset="0"/>
              <a:cs typeface="Times New Roman" pitchFamily="18" charset="0"/>
            </a:endParaRPr>
          </a:p>
          <a:p>
            <a:pPr algn="just" defTabSz="1219170">
              <a:defRPr/>
            </a:pPr>
            <a:r>
              <a:rPr lang="en-US" sz="2400" b="1" dirty="0" err="1">
                <a:solidFill>
                  <a:prstClr val="white"/>
                </a:solidFill>
                <a:latin typeface="Times New Roman" pitchFamily="18" charset="0"/>
                <a:cs typeface="Times New Roman" pitchFamily="18" charset="0"/>
              </a:rPr>
              <a:t>Vodoprivrednu</a:t>
            </a:r>
            <a:r>
              <a:rPr lang="en-US" sz="2400" b="1" dirty="0">
                <a:solidFill>
                  <a:prstClr val="white"/>
                </a:solidFill>
                <a:latin typeface="Times New Roman" pitchFamily="18" charset="0"/>
                <a:cs typeface="Times New Roman" pitchFamily="18" charset="0"/>
              </a:rPr>
              <a:t> </a:t>
            </a:r>
            <a:r>
              <a:rPr lang="en-US" sz="2400" b="1" dirty="0" err="1">
                <a:solidFill>
                  <a:prstClr val="white"/>
                </a:solidFill>
                <a:latin typeface="Times New Roman" pitchFamily="18" charset="0"/>
                <a:cs typeface="Times New Roman" pitchFamily="18" charset="0"/>
              </a:rPr>
              <a:t>osnovu</a:t>
            </a:r>
            <a:r>
              <a:rPr lang="en-US" sz="2400" b="1" dirty="0">
                <a:solidFill>
                  <a:prstClr val="white"/>
                </a:solidFill>
                <a:latin typeface="Times New Roman" pitchFamily="18" charset="0"/>
                <a:cs typeface="Times New Roman" pitchFamily="18" charset="0"/>
              </a:rPr>
              <a:t> </a:t>
            </a:r>
            <a:r>
              <a:rPr lang="en-US" sz="2400" b="1" dirty="0" err="1">
                <a:solidFill>
                  <a:prstClr val="white"/>
                </a:solidFill>
                <a:latin typeface="Times New Roman" pitchFamily="18" charset="0"/>
                <a:cs typeface="Times New Roman" pitchFamily="18" charset="0"/>
              </a:rPr>
              <a:t>Republike</a:t>
            </a:r>
            <a:r>
              <a:rPr lang="en-US" sz="2400" b="1" dirty="0">
                <a:solidFill>
                  <a:prstClr val="white"/>
                </a:solidFill>
                <a:latin typeface="Times New Roman" pitchFamily="18" charset="0"/>
                <a:cs typeface="Times New Roman" pitchFamily="18" charset="0"/>
              </a:rPr>
              <a:t> </a:t>
            </a:r>
            <a:r>
              <a:rPr lang="en-US" sz="2400" b="1" dirty="0" err="1">
                <a:solidFill>
                  <a:prstClr val="white"/>
                </a:solidFill>
                <a:latin typeface="Times New Roman" pitchFamily="18" charset="0"/>
                <a:cs typeface="Times New Roman" pitchFamily="18" charset="0"/>
              </a:rPr>
              <a:t>Srbije</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donosi</a:t>
            </a:r>
            <a:r>
              <a:rPr lang="en-US" sz="2400" dirty="0">
                <a:solidFill>
                  <a:prstClr val="white"/>
                </a:solidFill>
                <a:latin typeface="Times New Roman" pitchFamily="18" charset="0"/>
                <a:cs typeface="Times New Roman" pitchFamily="18" charset="0"/>
              </a:rPr>
              <a:t> </a:t>
            </a:r>
            <a:r>
              <a:rPr lang="en-US" sz="2400" b="1" dirty="0" err="1">
                <a:solidFill>
                  <a:prstClr val="white"/>
                </a:solidFill>
                <a:latin typeface="Times New Roman" pitchFamily="18" charset="0"/>
                <a:cs typeface="Times New Roman" pitchFamily="18" charset="0"/>
              </a:rPr>
              <a:t>Vlada</a:t>
            </a:r>
            <a:r>
              <a:rPr lang="en-US" sz="2400" b="1" dirty="0">
                <a:solidFill>
                  <a:prstClr val="white"/>
                </a:solidFill>
                <a:latin typeface="Times New Roman" pitchFamily="18" charset="0"/>
                <a:cs typeface="Times New Roman" pitchFamily="18" charset="0"/>
              </a:rPr>
              <a:t> </a:t>
            </a:r>
            <a:r>
              <a:rPr lang="en-US" sz="2400" b="1" dirty="0" err="1">
                <a:solidFill>
                  <a:prstClr val="white"/>
                </a:solidFill>
                <a:latin typeface="Times New Roman" pitchFamily="18" charset="0"/>
                <a:cs typeface="Times New Roman" pitchFamily="18" charset="0"/>
              </a:rPr>
              <a:t>Republike</a:t>
            </a:r>
            <a:r>
              <a:rPr lang="en-US" sz="2400" b="1" dirty="0">
                <a:solidFill>
                  <a:prstClr val="white"/>
                </a:solidFill>
                <a:latin typeface="Times New Roman" pitchFamily="18" charset="0"/>
                <a:cs typeface="Times New Roman" pitchFamily="18" charset="0"/>
              </a:rPr>
              <a:t> </a:t>
            </a:r>
            <a:r>
              <a:rPr lang="en-US" sz="2400" b="1" dirty="0" err="1">
                <a:solidFill>
                  <a:prstClr val="white"/>
                </a:solidFill>
                <a:latin typeface="Times New Roman" pitchFamily="18" charset="0"/>
                <a:cs typeface="Times New Roman" pitchFamily="18" charset="0"/>
              </a:rPr>
              <a:t>Srbije</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Ovaj</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dokument</a:t>
            </a:r>
            <a:r>
              <a:rPr lang="en-US" sz="2400" dirty="0">
                <a:solidFill>
                  <a:prstClr val="white"/>
                </a:solidFill>
                <a:latin typeface="Times New Roman" pitchFamily="18" charset="0"/>
                <a:cs typeface="Times New Roman" pitchFamily="18" charset="0"/>
              </a:rPr>
              <a:t> se </a:t>
            </a:r>
            <a:r>
              <a:rPr lang="en-US" sz="2400" dirty="0" err="1">
                <a:solidFill>
                  <a:prstClr val="white"/>
                </a:solidFill>
                <a:latin typeface="Times New Roman" pitchFamily="18" charset="0"/>
                <a:cs typeface="Times New Roman" pitchFamily="18" charset="0"/>
              </a:rPr>
              <a:t>priprema</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od</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strane</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ministarstva</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nadležnog</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za</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poslove</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vodoprivrede</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Ministarstvo</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poljoprivrede</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šumarstva</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i</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vodoprivrede</a:t>
            </a:r>
            <a:r>
              <a:rPr lang="en-US" sz="2400" dirty="0">
                <a:solidFill>
                  <a:prstClr val="white"/>
                </a:solidFill>
                <a:latin typeface="Times New Roman" pitchFamily="18" charset="0"/>
                <a:cs typeface="Times New Roman" pitchFamily="18" charset="0"/>
              </a:rPr>
              <a:t> –</a:t>
            </a:r>
            <a:r>
              <a:rPr lang="sr-Latn-RS" sz="2400" dirty="0">
                <a:solidFill>
                  <a:prstClr val="white"/>
                </a:solidFill>
                <a:latin typeface="Times New Roman" pitchFamily="18" charset="0"/>
                <a:cs typeface="Times New Roman" pitchFamily="18" charset="0"/>
              </a:rPr>
              <a:t> Republička direkcija za vode.</a:t>
            </a:r>
          </a:p>
          <a:p>
            <a:pPr algn="just" defTabSz="1219170">
              <a:defRPr/>
            </a:pPr>
            <a:r>
              <a:rPr lang="sr-Latn-RS" sz="2400" dirty="0">
                <a:solidFill>
                  <a:prstClr val="white"/>
                </a:solidFill>
                <a:latin typeface="Times New Roman" pitchFamily="18" charset="0"/>
                <a:cs typeface="Times New Roman" pitchFamily="18" charset="0"/>
              </a:rPr>
              <a:t>Po isteku vremena od 10 godina od dana donošenja Vodoprivredne osnove potrebno je preispitati sadržinu iste.</a:t>
            </a:r>
            <a:r>
              <a:rPr lang="sr-Latn-RS" sz="2400" dirty="0">
                <a:solidFill>
                  <a:prstClr val="white">
                    <a:lumMod val="75000"/>
                  </a:prstClr>
                </a:solidFill>
                <a:latin typeface="Times New Roman" pitchFamily="18" charset="0"/>
                <a:cs typeface="Times New Roman" pitchFamily="18" charset="0"/>
              </a:rPr>
              <a:t> </a:t>
            </a:r>
          </a:p>
          <a:p>
            <a:pPr algn="just" defTabSz="1219170">
              <a:defRPr/>
            </a:pPr>
            <a:endParaRPr lang="en-US" sz="2400" dirty="0">
              <a:solidFill>
                <a:prstClr val="white"/>
              </a:solidFill>
              <a:latin typeface="Times New Roman" pitchFamily="18" charset="0"/>
              <a:cs typeface="Times New Roman" pitchFamily="18" charset="0"/>
            </a:endParaRPr>
          </a:p>
        </p:txBody>
      </p:sp>
      <p:sp>
        <p:nvSpPr>
          <p:cNvPr id="2" name="Slide Number Placeholder 1">
            <a:extLst>
              <a:ext uri="{FF2B5EF4-FFF2-40B4-BE49-F238E27FC236}">
                <a16:creationId xmlns:a16="http://schemas.microsoft.com/office/drawing/2014/main" id="{9994D8C3-41EB-4DBD-8812-25E52B84BE08}"/>
              </a:ext>
            </a:extLst>
          </p:cNvPr>
          <p:cNvSpPr>
            <a:spLocks noGrp="1"/>
          </p:cNvSpPr>
          <p:nvPr>
            <p:ph type="sldNum" sz="quarter" idx="12"/>
          </p:nvPr>
        </p:nvSpPr>
        <p:spPr/>
        <p:txBody>
          <a:bodyPr/>
          <a:lstStyle/>
          <a:p>
            <a:fld id="{C8DC161B-9E73-4844-B9E8-34FCEB23A4F8}" type="slidenum">
              <a:rPr lang="en-US" altLang="en-US" smtClean="0"/>
              <a:pPr/>
              <a:t>48</a:t>
            </a:fld>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1924C6E-AE38-4B2A-858A-338052EC711A}"/>
              </a:ext>
            </a:extLst>
          </p:cNvPr>
          <p:cNvSpPr txBox="1"/>
          <p:nvPr/>
        </p:nvSpPr>
        <p:spPr>
          <a:xfrm>
            <a:off x="698500" y="1459555"/>
            <a:ext cx="10795000" cy="5262979"/>
          </a:xfrm>
          <a:prstGeom prst="rect">
            <a:avLst/>
          </a:prstGeom>
          <a:noFill/>
        </p:spPr>
        <p:txBody>
          <a:bodyPr>
            <a:spAutoFit/>
          </a:bodyPr>
          <a:lstStyle/>
          <a:p>
            <a:pPr algn="just" defTabSz="1219170">
              <a:defRPr/>
            </a:pPr>
            <a:r>
              <a:rPr lang="sr-Latn-RS" sz="2400" dirty="0">
                <a:solidFill>
                  <a:prstClr val="white"/>
                </a:solidFill>
                <a:latin typeface="Times New Roman" pitchFamily="18" charset="0"/>
                <a:cs typeface="Times New Roman" pitchFamily="18" charset="0"/>
              </a:rPr>
              <a:t>Cilj izrade Vodoprivredne osnove jeste sagledavanje raspoloživih vodnih resursa, definisanje režima voda i iznalaženje mogućnosti i puteva za njihov optimalan razvoj. Uspešno gazdovanje vodnim resursima treba da se ostvari postizanjem sledećih ciljeva:</a:t>
            </a:r>
          </a:p>
          <a:p>
            <a:pPr marL="457189" indent="-457189" algn="just" defTabSz="1219170">
              <a:buFontTx/>
              <a:buAutoNum type="alphaLcParenR"/>
              <a:defRPr/>
            </a:pPr>
            <a:r>
              <a:rPr lang="sr-Latn-RS" sz="2400" dirty="0">
                <a:solidFill>
                  <a:prstClr val="white"/>
                </a:solidFill>
                <a:latin typeface="Times New Roman" pitchFamily="18" charset="0"/>
                <a:cs typeface="Times New Roman" pitchFamily="18" charset="0"/>
              </a:rPr>
              <a:t>VO treba da ukaže na puteve i načine obezbeđenja društvenih i individualnih dobara od vodene stihije;</a:t>
            </a:r>
          </a:p>
          <a:p>
            <a:pPr marL="457189" indent="-457189" algn="just" defTabSz="1219170">
              <a:buFontTx/>
              <a:buAutoNum type="alphaLcParenR"/>
              <a:defRPr/>
            </a:pPr>
            <a:r>
              <a:rPr lang="sr-Latn-RS" sz="2400" dirty="0">
                <a:solidFill>
                  <a:prstClr val="white"/>
                </a:solidFill>
                <a:latin typeface="Times New Roman" pitchFamily="18" charset="0"/>
                <a:cs typeface="Times New Roman" pitchFamily="18" charset="0"/>
              </a:rPr>
              <a:t>VO treba da ukaže na način gazdovanja vodnim resursima, a da se dotičnom području obezbedi što više hrane, energije i sirovina za preradu u datom vremenu , uz odgovarajuću produktivnost;</a:t>
            </a:r>
          </a:p>
          <a:p>
            <a:pPr marL="457189" indent="-457189" algn="just" defTabSz="1219170">
              <a:buFontTx/>
              <a:buAutoNum type="alphaLcParenR"/>
              <a:defRPr/>
            </a:pPr>
            <a:r>
              <a:rPr lang="sr-Latn-RS" sz="2400" dirty="0">
                <a:solidFill>
                  <a:prstClr val="white"/>
                </a:solidFill>
                <a:latin typeface="Times New Roman" pitchFamily="18" charset="0"/>
                <a:cs typeface="Times New Roman" pitchFamily="18" charset="0"/>
              </a:rPr>
              <a:t>VO treba da ukaže na način gazdovanja vodnim resursima kojim će se povećati zaposlenost stanovništva i povećati životni standard i</a:t>
            </a:r>
          </a:p>
          <a:p>
            <a:pPr marL="457189" indent="-457189" algn="just" defTabSz="1219170">
              <a:buFontTx/>
              <a:buAutoNum type="alphaLcParenR"/>
              <a:defRPr/>
            </a:pPr>
            <a:r>
              <a:rPr lang="sr-Latn-RS" sz="2400" dirty="0">
                <a:solidFill>
                  <a:prstClr val="white"/>
                </a:solidFill>
                <a:latin typeface="Times New Roman" pitchFamily="18" charset="0"/>
                <a:cs typeface="Times New Roman" pitchFamily="18" charset="0"/>
              </a:rPr>
              <a:t>VO treba da ukaže na metode kojima će se sačuvati prirodne lepote zemlje i obezbediti  zaštita okoline. </a:t>
            </a:r>
          </a:p>
          <a:p>
            <a:pPr algn="just" defTabSz="1219170">
              <a:defRPr/>
            </a:pPr>
            <a:endParaRPr lang="en-US" sz="2400" dirty="0">
              <a:solidFill>
                <a:prstClr val="white"/>
              </a:solidFill>
              <a:latin typeface="Times New Roman" pitchFamily="18" charset="0"/>
              <a:cs typeface="Times New Roman" pitchFamily="18" charset="0"/>
            </a:endParaRPr>
          </a:p>
        </p:txBody>
      </p:sp>
      <p:sp>
        <p:nvSpPr>
          <p:cNvPr id="2" name="Slide Number Placeholder 1">
            <a:extLst>
              <a:ext uri="{FF2B5EF4-FFF2-40B4-BE49-F238E27FC236}">
                <a16:creationId xmlns:a16="http://schemas.microsoft.com/office/drawing/2014/main" id="{E72B7165-8C7E-4A71-BDB5-0B17017C8812}"/>
              </a:ext>
            </a:extLst>
          </p:cNvPr>
          <p:cNvSpPr>
            <a:spLocks noGrp="1"/>
          </p:cNvSpPr>
          <p:nvPr>
            <p:ph type="sldNum" sz="quarter" idx="12"/>
          </p:nvPr>
        </p:nvSpPr>
        <p:spPr/>
        <p:txBody>
          <a:bodyPr/>
          <a:lstStyle/>
          <a:p>
            <a:fld id="{C8DC161B-9E73-4844-B9E8-34FCEB23A4F8}" type="slidenum">
              <a:rPr lang="en-US" altLang="en-US" smtClean="0"/>
              <a:pPr/>
              <a:t>49</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487" y="109365"/>
            <a:ext cx="11451103" cy="4617379"/>
          </a:xfrm>
        </p:spPr>
        <p:txBody>
          <a:bodyPr>
            <a:noAutofit/>
          </a:bodyPr>
          <a:lstStyle/>
          <a:p>
            <a:r>
              <a:rPr lang="en-US" sz="3200" dirty="0" err="1">
                <a:solidFill>
                  <a:srgbClr val="002060"/>
                </a:solidFill>
                <a:latin typeface="Times New Roman" panose="02020603050405020304" pitchFamily="18" charset="0"/>
                <a:cs typeface="Times New Roman" panose="02020603050405020304" pitchFamily="18" charset="0"/>
              </a:rPr>
              <a:t>Sem</a:t>
            </a:r>
            <a:r>
              <a:rPr lang="en-US" sz="3200" dirty="0">
                <a:solidFill>
                  <a:srgbClr val="002060"/>
                </a:solidFill>
                <a:latin typeface="Times New Roman" panose="02020603050405020304" pitchFamily="18" charset="0"/>
                <a:cs typeface="Times New Roman" panose="02020603050405020304" pitchFamily="18" charset="0"/>
              </a:rPr>
              <a:t> </a:t>
            </a:r>
            <a:r>
              <a:rPr lang="sr-Latn-RS" sz="3200" dirty="0">
                <a:solidFill>
                  <a:srgbClr val="002060"/>
                </a:solidFill>
                <a:latin typeface="Times New Roman" panose="02020603050405020304" pitchFamily="18" charset="0"/>
                <a:cs typeface="Times New Roman" panose="02020603050405020304" pitchFamily="18" charset="0"/>
              </a:rPr>
              <a:t>nabrojanih,</a:t>
            </a:r>
            <a:r>
              <a:rPr lang="en-US" sz="3200" dirty="0">
                <a:solidFill>
                  <a:srgbClr val="002060"/>
                </a:solidFill>
                <a:latin typeface="Times New Roman" panose="02020603050405020304" pitchFamily="18" charset="0"/>
                <a:cs typeface="Times New Roman" panose="02020603050405020304" pitchFamily="18" charset="0"/>
              </a:rPr>
              <a:t> u </a:t>
            </a:r>
            <a:r>
              <a:rPr lang="en-US" sz="3200" dirty="0" err="1">
                <a:solidFill>
                  <a:srgbClr val="002060"/>
                </a:solidFill>
                <a:latin typeface="Times New Roman" panose="02020603050405020304" pitchFamily="18" charset="0"/>
                <a:cs typeface="Times New Roman" panose="02020603050405020304" pitchFamily="18" charset="0"/>
              </a:rPr>
              <a:t>zagađivače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vode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svrstavaju</a:t>
            </a:r>
            <a:r>
              <a:rPr lang="en-US" sz="3200" dirty="0">
                <a:solidFill>
                  <a:srgbClr val="002060"/>
                </a:solidFill>
                <a:latin typeface="Times New Roman" panose="02020603050405020304" pitchFamily="18" charset="0"/>
                <a:cs typeface="Times New Roman" panose="02020603050405020304" pitchFamily="18" charset="0"/>
              </a:rPr>
              <a:t> se </a:t>
            </a:r>
            <a:r>
              <a:rPr lang="en-US" sz="3200" dirty="0" err="1">
                <a:solidFill>
                  <a:srgbClr val="002060"/>
                </a:solidFill>
                <a:latin typeface="Times New Roman" panose="02020603050405020304" pitchFamily="18" charset="0"/>
                <a:cs typeface="Times New Roman" panose="02020603050405020304" pitchFamily="18" charset="0"/>
              </a:rPr>
              <a:t>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ostle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privredne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delatnosti</a:t>
            </a:r>
            <a:r>
              <a:rPr lang="sr-Latn-RS" sz="3200" dirty="0">
                <a:solidFill>
                  <a:srgbClr val="002060"/>
                </a:solidFill>
                <a:latin typeface="Times New Roman" panose="02020603050405020304" pitchFamily="18" charset="0"/>
                <a:cs typeface="Times New Roman" panose="02020603050405020304" pitchFamily="18" charset="0"/>
              </a:rPr>
              <a:t>:</a:t>
            </a:r>
          </a:p>
          <a:p>
            <a:pPr marL="0" indent="0">
              <a:buNone/>
            </a:pPr>
            <a:r>
              <a:rPr lang="sr-Latn-RS" sz="3200" b="1" dirty="0">
                <a:solidFill>
                  <a:srgbClr val="002060"/>
                </a:solidFill>
                <a:latin typeface="Times New Roman" panose="02020603050405020304" pitchFamily="18" charset="0"/>
                <a:cs typeface="Times New Roman" panose="02020603050405020304" pitchFamily="18" charset="0"/>
              </a:rPr>
              <a:t>                    P</a:t>
            </a:r>
            <a:r>
              <a:rPr lang="en-US" sz="3200" b="1" dirty="0" err="1">
                <a:solidFill>
                  <a:srgbClr val="002060"/>
                </a:solidFill>
                <a:latin typeface="Times New Roman" panose="02020603050405020304" pitchFamily="18" charset="0"/>
                <a:cs typeface="Times New Roman" panose="02020603050405020304" pitchFamily="18" charset="0"/>
              </a:rPr>
              <a:t>oljoprivreda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ribarstvom</a:t>
            </a:r>
            <a:r>
              <a:rPr lang="en-US" sz="3200" b="1" dirty="0">
                <a:solidFill>
                  <a:srgbClr val="002060"/>
                </a:solidFill>
                <a:latin typeface="Times New Roman" panose="02020603050405020304" pitchFamily="18" charset="0"/>
                <a:cs typeface="Times New Roman" panose="02020603050405020304" pitchFamily="18" charset="0"/>
              </a:rPr>
              <a:t>; </a:t>
            </a:r>
            <a:endParaRPr lang="sr-Latn-RS" sz="3200" b="1" dirty="0">
              <a:solidFill>
                <a:srgbClr val="002060"/>
              </a:solidFill>
              <a:latin typeface="Times New Roman" panose="02020603050405020304" pitchFamily="18" charset="0"/>
              <a:cs typeface="Times New Roman" panose="02020603050405020304" pitchFamily="18" charset="0"/>
            </a:endParaRPr>
          </a:p>
          <a:p>
            <a:pPr marL="0" indent="0">
              <a:buNone/>
            </a:pPr>
            <a:r>
              <a:rPr lang="sr-Latn-R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šumarstvo</a:t>
            </a:r>
            <a:r>
              <a:rPr lang="en-US" sz="3200" b="1" dirty="0">
                <a:solidFill>
                  <a:srgbClr val="002060"/>
                </a:solidFill>
                <a:latin typeface="Times New Roman" panose="02020603050405020304" pitchFamily="18" charset="0"/>
                <a:cs typeface="Times New Roman" panose="02020603050405020304" pitchFamily="18" charset="0"/>
              </a:rPr>
              <a:t>; </a:t>
            </a:r>
            <a:endParaRPr lang="sr-Latn-RS" sz="3200" b="1" dirty="0">
              <a:solidFill>
                <a:srgbClr val="002060"/>
              </a:solidFill>
              <a:latin typeface="Times New Roman" panose="02020603050405020304" pitchFamily="18" charset="0"/>
              <a:cs typeface="Times New Roman" panose="02020603050405020304" pitchFamily="18" charset="0"/>
            </a:endParaRPr>
          </a:p>
          <a:p>
            <a:pPr marL="0" indent="0">
              <a:buNone/>
            </a:pPr>
            <a:r>
              <a:rPr lang="sr-Latn-R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građevinarstvo</a:t>
            </a:r>
            <a:r>
              <a:rPr lang="en-US" sz="3200" b="1" dirty="0">
                <a:solidFill>
                  <a:srgbClr val="002060"/>
                </a:solidFill>
                <a:latin typeface="Times New Roman" panose="02020603050405020304" pitchFamily="18" charset="0"/>
                <a:cs typeface="Times New Roman" panose="02020603050405020304" pitchFamily="18" charset="0"/>
              </a:rPr>
              <a:t>; </a:t>
            </a:r>
            <a:endParaRPr lang="sr-Latn-RS" sz="3200" b="1" dirty="0">
              <a:solidFill>
                <a:srgbClr val="002060"/>
              </a:solidFill>
              <a:latin typeface="Times New Roman" panose="02020603050405020304" pitchFamily="18" charset="0"/>
              <a:cs typeface="Times New Roman" panose="02020603050405020304" pitchFamily="18" charset="0"/>
            </a:endParaRPr>
          </a:p>
          <a:p>
            <a:pPr marL="0" indent="0">
              <a:buNone/>
            </a:pPr>
            <a:r>
              <a:rPr lang="sr-Latn-R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saobraćaj</a:t>
            </a:r>
            <a:r>
              <a:rPr lang="en-US" sz="3200" b="1" dirty="0">
                <a:solidFill>
                  <a:srgbClr val="002060"/>
                </a:solidFill>
                <a:latin typeface="Times New Roman" panose="02020603050405020304" pitchFamily="18" charset="0"/>
                <a:cs typeface="Times New Roman" panose="02020603050405020304" pitchFamily="18" charset="0"/>
              </a:rPr>
              <a:t>; </a:t>
            </a:r>
            <a:endParaRPr lang="sr-Latn-RS" sz="3200" b="1" dirty="0">
              <a:solidFill>
                <a:srgbClr val="002060"/>
              </a:solidFill>
              <a:latin typeface="Times New Roman" panose="02020603050405020304" pitchFamily="18" charset="0"/>
              <a:cs typeface="Times New Roman" panose="02020603050405020304" pitchFamily="18" charset="0"/>
            </a:endParaRPr>
          </a:p>
          <a:p>
            <a:pPr marL="0" indent="0">
              <a:buNone/>
            </a:pPr>
            <a:r>
              <a:rPr lang="sr-Latn-R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trgovina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ugostiteljstvo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turizam</a:t>
            </a:r>
            <a:r>
              <a:rPr lang="en-US" sz="3200" b="1" dirty="0">
                <a:solidFill>
                  <a:srgbClr val="002060"/>
                </a:solidFill>
                <a:latin typeface="Times New Roman" panose="02020603050405020304" pitchFamily="18" charset="0"/>
                <a:cs typeface="Times New Roman" panose="02020603050405020304" pitchFamily="18" charset="0"/>
              </a:rPr>
              <a:t>; </a:t>
            </a:r>
            <a:endParaRPr lang="sr-Latn-RS" sz="3200" b="1" dirty="0">
              <a:solidFill>
                <a:srgbClr val="002060"/>
              </a:solidFill>
              <a:latin typeface="Times New Roman" panose="02020603050405020304" pitchFamily="18" charset="0"/>
              <a:cs typeface="Times New Roman" panose="02020603050405020304" pitchFamily="18" charset="0"/>
            </a:endParaRPr>
          </a:p>
          <a:p>
            <a:pPr marL="0" indent="0">
              <a:buNone/>
            </a:pPr>
            <a:r>
              <a:rPr lang="sr-Latn-R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zanatstvo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lične</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usluge</a:t>
            </a:r>
            <a:r>
              <a:rPr lang="en-US" sz="3200" b="1" dirty="0">
                <a:solidFill>
                  <a:srgbClr val="002060"/>
                </a:solidFill>
                <a:latin typeface="Times New Roman" panose="02020603050405020304" pitchFamily="18" charset="0"/>
                <a:cs typeface="Times New Roman" panose="02020603050405020304" pitchFamily="18" charset="0"/>
              </a:rPr>
              <a:t>; </a:t>
            </a:r>
            <a:endParaRPr lang="sr-Latn-RS" sz="3200" b="1" dirty="0">
              <a:solidFill>
                <a:srgbClr val="002060"/>
              </a:solidFill>
              <a:latin typeface="Times New Roman" panose="02020603050405020304" pitchFamily="18" charset="0"/>
              <a:cs typeface="Times New Roman" panose="02020603050405020304" pitchFamily="18" charset="0"/>
            </a:endParaRPr>
          </a:p>
          <a:p>
            <a:pPr marL="0" indent="0">
              <a:buNone/>
            </a:pPr>
            <a:r>
              <a:rPr lang="sr-Latn-R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stambeno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komunalna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delatnost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i</a:t>
            </a:r>
            <a:r>
              <a:rPr lang="en-US" sz="3200" b="1" dirty="0">
                <a:solidFill>
                  <a:srgbClr val="002060"/>
                </a:solidFill>
                <a:latin typeface="Times New Roman" panose="02020603050405020304" pitchFamily="18" charset="0"/>
                <a:cs typeface="Times New Roman" panose="02020603050405020304" pitchFamily="18" charset="0"/>
              </a:rPr>
              <a:t> </a:t>
            </a:r>
            <a:endParaRPr lang="sr-Latn-RS" sz="3200" b="1" dirty="0">
              <a:solidFill>
                <a:srgbClr val="002060"/>
              </a:solidFill>
              <a:latin typeface="Times New Roman" panose="02020603050405020304" pitchFamily="18" charset="0"/>
              <a:cs typeface="Times New Roman" panose="02020603050405020304" pitchFamily="18" charset="0"/>
            </a:endParaRPr>
          </a:p>
          <a:p>
            <a:pPr marL="0" indent="0">
              <a:buNone/>
            </a:pPr>
            <a:r>
              <a:rPr lang="sr-Latn-R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uređenje</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naselja</a:t>
            </a:r>
            <a:r>
              <a:rPr lang="en-US" sz="3200" dirty="0">
                <a:solidFill>
                  <a:srgbClr val="002060"/>
                </a:solidFill>
                <a:latin typeface="Times New Roman" panose="02020603050405020304" pitchFamily="18" charset="0"/>
                <a:cs typeface="Times New Roman" panose="02020603050405020304" pitchFamily="18" charset="0"/>
              </a:rPr>
              <a:t>.</a:t>
            </a:r>
            <a:endParaRPr lang="sr-Cyrl-RS" sz="3200"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09488" y="5669279"/>
            <a:ext cx="11451102" cy="107721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r-Latn-R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Sve veći i veći zagađivač je upravo </a:t>
            </a:r>
            <a:r>
              <a:rPr kumimoji="0" lang="sr-Latn-RS" sz="3200" b="0"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poljoprivreda</a:t>
            </a:r>
            <a:r>
              <a:rPr kumimoji="0" lang="sr-Latn-R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tj. hemijska sredstva i razne vrste đubriva koja se koriste.</a:t>
            </a:r>
            <a:endParaRPr kumimoji="0" lang="sr-Cyrl-R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5" name="Slide Number Placeholder 4">
            <a:extLst>
              <a:ext uri="{FF2B5EF4-FFF2-40B4-BE49-F238E27FC236}">
                <a16:creationId xmlns:a16="http://schemas.microsoft.com/office/drawing/2014/main" id="{6180B994-433B-4E1C-AECF-4BE04D42FF00}"/>
              </a:ext>
            </a:extLst>
          </p:cNvPr>
          <p:cNvSpPr>
            <a:spLocks noGrp="1"/>
          </p:cNvSpPr>
          <p:nvPr>
            <p:ph type="sldNum" sz="quarter" idx="12"/>
          </p:nvPr>
        </p:nvSpPr>
        <p:spPr/>
        <p:txBody>
          <a:bodyPr/>
          <a:lstStyle/>
          <a:p>
            <a:fld id="{B18F4A6C-391C-478C-9A60-4B3F66AA9F8F}" type="slidenum">
              <a:rPr lang="sr-Cyrl-RS" smtClean="0"/>
              <a:t>5</a:t>
            </a:fld>
            <a:endParaRPr lang="sr-Cyrl-RS"/>
          </a:p>
        </p:txBody>
      </p:sp>
    </p:spTree>
    <p:extLst>
      <p:ext uri="{BB962C8B-B14F-4D97-AF65-F5344CB8AC3E}">
        <p14:creationId xmlns:p14="http://schemas.microsoft.com/office/powerpoint/2010/main" val="39941002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AD17A1C-4F90-4778-B358-4AA01056078E}"/>
              </a:ext>
            </a:extLst>
          </p:cNvPr>
          <p:cNvSpPr txBox="1"/>
          <p:nvPr/>
        </p:nvSpPr>
        <p:spPr>
          <a:xfrm>
            <a:off x="643466" y="1272965"/>
            <a:ext cx="10905067" cy="5449569"/>
          </a:xfrm>
          <a:prstGeom prst="rect">
            <a:avLst/>
          </a:prstGeom>
          <a:noFill/>
        </p:spPr>
        <p:txBody>
          <a:bodyPr>
            <a:spAutoFit/>
          </a:bodyPr>
          <a:lstStyle/>
          <a:p>
            <a:pPr algn="just" defTabSz="1219170">
              <a:lnSpc>
                <a:spcPct val="150000"/>
              </a:lnSpc>
              <a:defRPr/>
            </a:pPr>
            <a:r>
              <a:rPr lang="sr-Latn-RS" sz="2133" dirty="0">
                <a:solidFill>
                  <a:prstClr val="white"/>
                </a:solidFill>
                <a:latin typeface="Times New Roman" pitchFamily="18" charset="0"/>
                <a:cs typeface="Times New Roman" pitchFamily="18" charset="0"/>
              </a:rPr>
              <a:t>Vodoprivredna osnova treba da obuhvati sledeće delove:</a:t>
            </a:r>
          </a:p>
          <a:p>
            <a:pPr algn="just" defTabSz="1219170">
              <a:lnSpc>
                <a:spcPct val="150000"/>
              </a:lnSpc>
              <a:defRPr/>
            </a:pPr>
            <a:endParaRPr lang="sr-Latn-RS" sz="2133" dirty="0">
              <a:solidFill>
                <a:prstClr val="white"/>
              </a:solidFill>
              <a:latin typeface="Times New Roman" pitchFamily="18" charset="0"/>
              <a:cs typeface="Times New Roman" pitchFamily="18" charset="0"/>
            </a:endParaRPr>
          </a:p>
          <a:p>
            <a:pPr marL="457189" indent="-457189" algn="just" defTabSz="1219170">
              <a:lnSpc>
                <a:spcPct val="150000"/>
              </a:lnSpc>
              <a:buFontTx/>
              <a:buAutoNum type="arabicPeriod"/>
              <a:defRPr/>
            </a:pPr>
            <a:r>
              <a:rPr lang="sr-Latn-RS" sz="2133" dirty="0">
                <a:solidFill>
                  <a:prstClr val="white"/>
                </a:solidFill>
                <a:latin typeface="Times New Roman" pitchFamily="18" charset="0"/>
                <a:cs typeface="Times New Roman" pitchFamily="18" charset="0"/>
              </a:rPr>
              <a:t>Osnovne podatke prirodnih mogućnosti u iskorišćavanju i upotrebi vode i odbrani od vode. Ovo su u stvari prethodni pripremni radovi.</a:t>
            </a:r>
          </a:p>
          <a:p>
            <a:pPr marL="457189" indent="-457189" algn="just" defTabSz="1219170">
              <a:lnSpc>
                <a:spcPct val="150000"/>
              </a:lnSpc>
              <a:buFontTx/>
              <a:buAutoNum type="arabicPeriod"/>
              <a:defRPr/>
            </a:pPr>
            <a:r>
              <a:rPr lang="sr-Latn-RS" sz="2133" dirty="0">
                <a:solidFill>
                  <a:prstClr val="white"/>
                </a:solidFill>
                <a:latin typeface="Times New Roman" pitchFamily="18" charset="0"/>
                <a:cs typeface="Times New Roman" pitchFamily="18" charset="0"/>
              </a:rPr>
              <a:t>Podatke o postojećim hidrotehničkim objektima kao i drugim objektima koji su od značaja za VO.</a:t>
            </a:r>
          </a:p>
          <a:p>
            <a:pPr marL="457189" indent="-457189" algn="just" defTabSz="1219170">
              <a:lnSpc>
                <a:spcPct val="150000"/>
              </a:lnSpc>
              <a:buFontTx/>
              <a:buAutoNum type="arabicPeriod"/>
              <a:defRPr/>
            </a:pPr>
            <a:r>
              <a:rPr lang="sr-Latn-RS" sz="2133" dirty="0">
                <a:solidFill>
                  <a:prstClr val="white"/>
                </a:solidFill>
                <a:latin typeface="Times New Roman" pitchFamily="18" charset="0"/>
                <a:cs typeface="Times New Roman" pitchFamily="18" charset="0"/>
              </a:rPr>
              <a:t>Osnovna načela za izradu VO pojedinih slivova, ovde dolaze opšta privredna načela, načela pojedinih delatnosti (energetike, industrije, poljoprivrede, zdravstva, saobraćaja i dr.) kao i opšta vodoprivredna načela i načela pojedinih vodoprivrednih grana (odbrana od poplava, odvodnjavanje, navodnjavanje).</a:t>
            </a:r>
          </a:p>
          <a:p>
            <a:pPr marL="457189" indent="-457189" algn="just" defTabSz="1219170">
              <a:lnSpc>
                <a:spcPct val="150000"/>
              </a:lnSpc>
              <a:buFontTx/>
              <a:buAutoNum type="arabicPeriod"/>
              <a:defRPr/>
            </a:pPr>
            <a:endParaRPr lang="sr-Latn-RS" sz="2133" dirty="0">
              <a:solidFill>
                <a:prstClr val="white"/>
              </a:solidFill>
              <a:latin typeface="Times New Roman" pitchFamily="18" charset="0"/>
              <a:cs typeface="Times New Roman" pitchFamily="18" charset="0"/>
            </a:endParaRPr>
          </a:p>
        </p:txBody>
      </p:sp>
      <p:sp>
        <p:nvSpPr>
          <p:cNvPr id="2" name="Slide Number Placeholder 1">
            <a:extLst>
              <a:ext uri="{FF2B5EF4-FFF2-40B4-BE49-F238E27FC236}">
                <a16:creationId xmlns:a16="http://schemas.microsoft.com/office/drawing/2014/main" id="{9170821C-32CF-4A8A-954C-6589CE6DDD52}"/>
              </a:ext>
            </a:extLst>
          </p:cNvPr>
          <p:cNvSpPr>
            <a:spLocks noGrp="1"/>
          </p:cNvSpPr>
          <p:nvPr>
            <p:ph type="sldNum" sz="quarter" idx="12"/>
          </p:nvPr>
        </p:nvSpPr>
        <p:spPr/>
        <p:txBody>
          <a:bodyPr/>
          <a:lstStyle/>
          <a:p>
            <a:fld id="{C8DC161B-9E73-4844-B9E8-34FCEB23A4F8}" type="slidenum">
              <a:rPr lang="en-US" altLang="en-US" smtClean="0"/>
              <a:pPr/>
              <a:t>50</a:t>
            </a:fld>
            <a:endParaRPr lang="en-US"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AD17A1C-4F90-4778-B358-4AA01056078E}"/>
              </a:ext>
            </a:extLst>
          </p:cNvPr>
          <p:cNvSpPr txBox="1"/>
          <p:nvPr/>
        </p:nvSpPr>
        <p:spPr>
          <a:xfrm>
            <a:off x="677333" y="1648581"/>
            <a:ext cx="10905067" cy="4523674"/>
          </a:xfrm>
          <a:prstGeom prst="rect">
            <a:avLst/>
          </a:prstGeom>
          <a:noFill/>
        </p:spPr>
        <p:txBody>
          <a:bodyPr>
            <a:spAutoFit/>
          </a:bodyPr>
          <a:lstStyle/>
          <a:p>
            <a:pPr algn="just" defTabSz="1219170">
              <a:defRPr/>
            </a:pPr>
            <a:r>
              <a:rPr lang="sr-Latn-RS" sz="2133" dirty="0">
                <a:solidFill>
                  <a:prstClr val="white"/>
                </a:solidFill>
                <a:latin typeface="Times New Roman" pitchFamily="18" charset="0"/>
                <a:cs typeface="Times New Roman" pitchFamily="18" charset="0"/>
              </a:rPr>
              <a:t>Vodoprivredna osnova treba da obuhvati sledeće delove:</a:t>
            </a:r>
          </a:p>
          <a:p>
            <a:pPr algn="just" defTabSz="1219170">
              <a:defRPr/>
            </a:pPr>
            <a:endParaRPr lang="sr-Latn-RS" sz="2133" dirty="0">
              <a:solidFill>
                <a:prstClr val="white"/>
              </a:solidFill>
              <a:latin typeface="Times New Roman" pitchFamily="18" charset="0"/>
              <a:cs typeface="Times New Roman" pitchFamily="18" charset="0"/>
            </a:endParaRPr>
          </a:p>
          <a:p>
            <a:pPr algn="just" defTabSz="1219170">
              <a:lnSpc>
                <a:spcPct val="150000"/>
              </a:lnSpc>
              <a:defRPr/>
            </a:pPr>
            <a:r>
              <a:rPr lang="sr-Latn-RS" sz="2133" dirty="0">
                <a:solidFill>
                  <a:prstClr val="white"/>
                </a:solidFill>
                <a:latin typeface="Times New Roman" pitchFamily="18" charset="0"/>
                <a:cs typeface="Times New Roman" pitchFamily="18" charset="0"/>
              </a:rPr>
              <a:t>4. 	Raspodela vode po korisnicima po prioritetu koji je dat u Zakonu o vodama.</a:t>
            </a:r>
          </a:p>
          <a:p>
            <a:pPr algn="just" defTabSz="1219170">
              <a:lnSpc>
                <a:spcPct val="150000"/>
              </a:lnSpc>
              <a:defRPr/>
            </a:pPr>
            <a:r>
              <a:rPr lang="sr-Latn-RS" sz="2133" dirty="0">
                <a:solidFill>
                  <a:prstClr val="white"/>
                </a:solidFill>
                <a:latin typeface="Times New Roman" pitchFamily="18" charset="0"/>
                <a:cs typeface="Times New Roman" pitchFamily="18" charset="0"/>
              </a:rPr>
              <a:t>5. 	Mogućnosti akumulacije većih vodnih rezervi i raspodelu istih u zavisnosti od vremena 	izgradnje.</a:t>
            </a:r>
          </a:p>
          <a:p>
            <a:pPr algn="just" defTabSz="1219170">
              <a:lnSpc>
                <a:spcPct val="150000"/>
              </a:lnSpc>
              <a:defRPr/>
            </a:pPr>
            <a:r>
              <a:rPr lang="sr-Latn-RS" sz="2133" dirty="0">
                <a:solidFill>
                  <a:prstClr val="white"/>
                </a:solidFill>
                <a:latin typeface="Times New Roman" pitchFamily="18" charset="0"/>
                <a:cs typeface="Times New Roman" pitchFamily="18" charset="0"/>
              </a:rPr>
              <a:t>6.	 Način odbrane od štetnog uticaja vode, mere i rešenja za uklanjanje ili ublažavanje 	opasnosti od vode u bilo kom vidu.</a:t>
            </a:r>
          </a:p>
          <a:p>
            <a:pPr algn="just" defTabSz="1219170">
              <a:lnSpc>
                <a:spcPct val="150000"/>
              </a:lnSpc>
              <a:defRPr/>
            </a:pPr>
            <a:r>
              <a:rPr lang="sr-Latn-RS" sz="2133" dirty="0">
                <a:solidFill>
                  <a:prstClr val="white"/>
                </a:solidFill>
                <a:latin typeface="Times New Roman" pitchFamily="18" charset="0"/>
                <a:cs typeface="Times New Roman" pitchFamily="18" charset="0"/>
              </a:rPr>
              <a:t>7. 	Zbirna tehnička rešenja pri kojima se vodi računa o svim vodoprivrednim granama 	istovremeno, a prema izvršenoj raspodeli vode.</a:t>
            </a:r>
          </a:p>
          <a:p>
            <a:pPr marL="457189" indent="-457189" algn="just" defTabSz="1219170">
              <a:buFontTx/>
              <a:buAutoNum type="arabicPeriod"/>
              <a:defRPr/>
            </a:pPr>
            <a:endParaRPr lang="sr-Latn-RS" sz="2133" dirty="0">
              <a:solidFill>
                <a:prstClr val="white"/>
              </a:solidFill>
              <a:latin typeface="Times New Roman" pitchFamily="18" charset="0"/>
              <a:cs typeface="Times New Roman" pitchFamily="18" charset="0"/>
            </a:endParaRPr>
          </a:p>
        </p:txBody>
      </p:sp>
      <p:sp>
        <p:nvSpPr>
          <p:cNvPr id="2" name="Slide Number Placeholder 1">
            <a:extLst>
              <a:ext uri="{FF2B5EF4-FFF2-40B4-BE49-F238E27FC236}">
                <a16:creationId xmlns:a16="http://schemas.microsoft.com/office/drawing/2014/main" id="{9170821C-32CF-4A8A-954C-6589CE6DDD52}"/>
              </a:ext>
            </a:extLst>
          </p:cNvPr>
          <p:cNvSpPr>
            <a:spLocks noGrp="1"/>
          </p:cNvSpPr>
          <p:nvPr>
            <p:ph type="sldNum" sz="quarter" idx="12"/>
          </p:nvPr>
        </p:nvSpPr>
        <p:spPr/>
        <p:txBody>
          <a:bodyPr/>
          <a:lstStyle/>
          <a:p>
            <a:fld id="{C8DC161B-9E73-4844-B9E8-34FCEB23A4F8}" type="slidenum">
              <a:rPr lang="en-US" altLang="en-US" smtClean="0"/>
              <a:pPr/>
              <a:t>51</a:t>
            </a:fld>
            <a:endParaRPr lang="en-US" altLang="en-US"/>
          </a:p>
        </p:txBody>
      </p:sp>
    </p:spTree>
    <p:extLst>
      <p:ext uri="{BB962C8B-B14F-4D97-AF65-F5344CB8AC3E}">
        <p14:creationId xmlns:p14="http://schemas.microsoft.com/office/powerpoint/2010/main" val="11265828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E384975-1F38-4816-84B3-3C4EB41F230A}"/>
              </a:ext>
            </a:extLst>
          </p:cNvPr>
          <p:cNvSpPr txBox="1"/>
          <p:nvPr/>
        </p:nvSpPr>
        <p:spPr>
          <a:xfrm>
            <a:off x="5942995" y="1950996"/>
            <a:ext cx="5062462" cy="2389950"/>
          </a:xfrm>
          <a:prstGeom prst="rect">
            <a:avLst/>
          </a:prstGeom>
          <a:noFill/>
        </p:spPr>
        <p:txBody>
          <a:bodyPr wrap="square">
            <a:spAutoFit/>
          </a:bodyPr>
          <a:lstStyle/>
          <a:p>
            <a:pPr algn="just" defTabSz="1219170">
              <a:defRPr/>
            </a:pPr>
            <a:r>
              <a:rPr lang="sr-Latn-RS" sz="2133" dirty="0">
                <a:solidFill>
                  <a:prstClr val="white"/>
                </a:solidFill>
                <a:latin typeface="Times New Roman" pitchFamily="18" charset="0"/>
                <a:cs typeface="Times New Roman" pitchFamily="18" charset="0"/>
              </a:rPr>
              <a:t>Pored ovoga Vodoprivredna osnova mora da sadrži i dopunske elemente kao što su:</a:t>
            </a:r>
          </a:p>
          <a:p>
            <a:pPr marL="457189" indent="-457189" algn="just" defTabSz="1219170">
              <a:buFontTx/>
              <a:buAutoNum type="arabicPeriod"/>
              <a:defRPr/>
            </a:pPr>
            <a:r>
              <a:rPr lang="sr-Latn-RS" sz="2133" dirty="0">
                <a:solidFill>
                  <a:prstClr val="white"/>
                </a:solidFill>
                <a:latin typeface="Times New Roman" pitchFamily="18" charset="0"/>
                <a:cs typeface="Times New Roman" pitchFamily="18" charset="0"/>
              </a:rPr>
              <a:t>Uslove izvršenja u idejnim rešenjima planiranih objekata;</a:t>
            </a:r>
          </a:p>
          <a:p>
            <a:pPr marL="457189" indent="-457189" algn="just" defTabSz="1219170">
              <a:buFontTx/>
              <a:buAutoNum type="arabicPeriod"/>
              <a:defRPr/>
            </a:pPr>
            <a:r>
              <a:rPr lang="sr-Latn-RS" sz="2133" dirty="0">
                <a:solidFill>
                  <a:prstClr val="white"/>
                </a:solidFill>
                <a:latin typeface="Times New Roman" pitchFamily="18" charset="0"/>
                <a:cs typeface="Times New Roman" pitchFamily="18" charset="0"/>
              </a:rPr>
              <a:t>Približno koštanje objekata i</a:t>
            </a:r>
          </a:p>
          <a:p>
            <a:pPr marL="457189" indent="-457189" algn="just" defTabSz="1219170">
              <a:buFontTx/>
              <a:buAutoNum type="arabicPeriod"/>
              <a:defRPr/>
            </a:pPr>
            <a:r>
              <a:rPr lang="sr-Latn-RS" sz="2133" dirty="0">
                <a:solidFill>
                  <a:prstClr val="white"/>
                </a:solidFill>
                <a:latin typeface="Times New Roman" pitchFamily="18" charset="0"/>
                <a:cs typeface="Times New Roman" pitchFamily="18" charset="0"/>
              </a:rPr>
              <a:t>Ekonomski efekti svakog pojedinačnog objekta.</a:t>
            </a:r>
          </a:p>
        </p:txBody>
      </p:sp>
      <p:pic>
        <p:nvPicPr>
          <p:cNvPr id="22531" name="Picture 2">
            <a:extLst>
              <a:ext uri="{FF2B5EF4-FFF2-40B4-BE49-F238E27FC236}">
                <a16:creationId xmlns:a16="http://schemas.microsoft.com/office/drawing/2014/main" id="{D1516E68-B711-4587-A8EB-4F92D0F487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214" y="93457"/>
            <a:ext cx="4713514" cy="667108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Slide Number Placeholder 1">
            <a:extLst>
              <a:ext uri="{FF2B5EF4-FFF2-40B4-BE49-F238E27FC236}">
                <a16:creationId xmlns:a16="http://schemas.microsoft.com/office/drawing/2014/main" id="{F571510D-5475-437C-B0D7-FBB31D336EE2}"/>
              </a:ext>
            </a:extLst>
          </p:cNvPr>
          <p:cNvSpPr>
            <a:spLocks noGrp="1"/>
          </p:cNvSpPr>
          <p:nvPr>
            <p:ph type="sldNum" sz="quarter" idx="12"/>
          </p:nvPr>
        </p:nvSpPr>
        <p:spPr/>
        <p:txBody>
          <a:bodyPr/>
          <a:lstStyle/>
          <a:p>
            <a:fld id="{C8DC161B-9E73-4844-B9E8-34FCEB23A4F8}" type="slidenum">
              <a:rPr lang="en-US" altLang="en-US" smtClean="0"/>
              <a:pPr/>
              <a:t>52</a:t>
            </a:fld>
            <a:endParaRPr lang="en-US"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25EB2F-FA9F-4EA1-A612-B3E940594B28}"/>
              </a:ext>
            </a:extLst>
          </p:cNvPr>
          <p:cNvSpPr txBox="1"/>
          <p:nvPr/>
        </p:nvSpPr>
        <p:spPr>
          <a:xfrm>
            <a:off x="679451" y="1480133"/>
            <a:ext cx="10902949" cy="4957767"/>
          </a:xfrm>
          <a:prstGeom prst="rect">
            <a:avLst/>
          </a:prstGeom>
          <a:noFill/>
        </p:spPr>
        <p:txBody>
          <a:bodyPr>
            <a:spAutoFit/>
          </a:bodyPr>
          <a:lstStyle/>
          <a:p>
            <a:pPr algn="just" defTabSz="1219170">
              <a:lnSpc>
                <a:spcPct val="150000"/>
              </a:lnSpc>
              <a:defRPr/>
            </a:pPr>
            <a:r>
              <a:rPr lang="sr-Latn-RS" sz="2400" dirty="0">
                <a:solidFill>
                  <a:prstClr val="white"/>
                </a:solidFill>
                <a:latin typeface="Times New Roman" pitchFamily="18" charset="0"/>
                <a:cs typeface="Times New Roman" pitchFamily="18" charset="0"/>
              </a:rPr>
              <a:t>Vodoprivredna osnova mora biti elastično postavljena da može lako i brzo da se prilagodi novim uslovima. S tog aspekta VO se sastoji iz dva dela:</a:t>
            </a:r>
          </a:p>
          <a:p>
            <a:pPr marL="457189" indent="-457189" algn="just" defTabSz="1219170">
              <a:lnSpc>
                <a:spcPct val="150000"/>
              </a:lnSpc>
              <a:buFontTx/>
              <a:buAutoNum type="arabicPeriod"/>
              <a:defRPr/>
            </a:pPr>
            <a:r>
              <a:rPr lang="sr-Latn-RS" sz="2400" dirty="0">
                <a:solidFill>
                  <a:prstClr val="white"/>
                </a:solidFill>
                <a:latin typeface="Times New Roman" pitchFamily="18" charset="0"/>
                <a:cs typeface="Times New Roman" pitchFamily="18" charset="0"/>
              </a:rPr>
              <a:t>Stalnih podataka koji se ne menjaju u doglednom istorijskom periodu ili  se menjaju malo u zavisnosti od ljudske moći, kao što su npr. </a:t>
            </a:r>
            <a:r>
              <a:rPr lang="en-US" sz="2400" dirty="0">
                <a:solidFill>
                  <a:prstClr val="white"/>
                </a:solidFill>
                <a:latin typeface="Times New Roman" pitchFamily="18" charset="0"/>
                <a:cs typeface="Times New Roman" pitchFamily="18" charset="0"/>
              </a:rPr>
              <a:t>U</a:t>
            </a:r>
            <a:r>
              <a:rPr lang="sr-Latn-RS" sz="2400" dirty="0">
                <a:solidFill>
                  <a:prstClr val="white"/>
                </a:solidFill>
                <a:latin typeface="Times New Roman" pitchFamily="18" charset="0"/>
                <a:cs typeface="Times New Roman" pitchFamily="18" charset="0"/>
              </a:rPr>
              <a:t>zdužni  profili reka,atmosferski talozi, geološke prilike, površine slivova, vodne snage, površine raspoložive za navodnjavanje, izvori i slično i</a:t>
            </a:r>
          </a:p>
          <a:p>
            <a:pPr marL="457189" indent="-457189" algn="just" defTabSz="1219170">
              <a:lnSpc>
                <a:spcPct val="150000"/>
              </a:lnSpc>
              <a:buFontTx/>
              <a:buAutoNum type="arabicPeriod"/>
              <a:defRPr/>
            </a:pPr>
            <a:r>
              <a:rPr lang="sr-Latn-RS" sz="2400" dirty="0">
                <a:solidFill>
                  <a:prstClr val="white"/>
                </a:solidFill>
                <a:latin typeface="Times New Roman" pitchFamily="18" charset="0"/>
                <a:cs typeface="Times New Roman" pitchFamily="18" charset="0"/>
              </a:rPr>
              <a:t>Promenjivih elemenata u koje spada načela za rešavanje i rešenja vodoprivrednih problema.</a:t>
            </a:r>
          </a:p>
          <a:p>
            <a:pPr marL="457189" indent="-457189" algn="just" defTabSz="1219170">
              <a:lnSpc>
                <a:spcPct val="150000"/>
              </a:lnSpc>
              <a:buFontTx/>
              <a:buAutoNum type="arabicPeriod"/>
              <a:defRPr/>
            </a:pPr>
            <a:endParaRPr lang="sr-Latn-RS" sz="2133" dirty="0">
              <a:solidFill>
                <a:prstClr val="white"/>
              </a:solidFill>
              <a:latin typeface="Times New Roman" pitchFamily="18" charset="0"/>
              <a:cs typeface="Times New Roman" pitchFamily="18" charset="0"/>
            </a:endParaRPr>
          </a:p>
        </p:txBody>
      </p:sp>
      <p:sp>
        <p:nvSpPr>
          <p:cNvPr id="2" name="Slide Number Placeholder 1">
            <a:extLst>
              <a:ext uri="{FF2B5EF4-FFF2-40B4-BE49-F238E27FC236}">
                <a16:creationId xmlns:a16="http://schemas.microsoft.com/office/drawing/2014/main" id="{FCE8A016-5A2D-4F78-8E34-BFC33B2AB2FF}"/>
              </a:ext>
            </a:extLst>
          </p:cNvPr>
          <p:cNvSpPr>
            <a:spLocks noGrp="1"/>
          </p:cNvSpPr>
          <p:nvPr>
            <p:ph type="sldNum" sz="quarter" idx="12"/>
          </p:nvPr>
        </p:nvSpPr>
        <p:spPr/>
        <p:txBody>
          <a:bodyPr/>
          <a:lstStyle/>
          <a:p>
            <a:fld id="{C8DC161B-9E73-4844-B9E8-34FCEB23A4F8}" type="slidenum">
              <a:rPr lang="en-US" altLang="en-US" smtClean="0"/>
              <a:pPr/>
              <a:t>53</a:t>
            </a:fld>
            <a:endParaRPr lang="en-US"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E8A016-5A2D-4F78-8E34-BFC33B2AB2FF}"/>
              </a:ext>
            </a:extLst>
          </p:cNvPr>
          <p:cNvSpPr>
            <a:spLocks noGrp="1"/>
          </p:cNvSpPr>
          <p:nvPr>
            <p:ph type="sldNum" sz="quarter" idx="12"/>
          </p:nvPr>
        </p:nvSpPr>
        <p:spPr/>
        <p:txBody>
          <a:bodyPr/>
          <a:lstStyle/>
          <a:p>
            <a:fld id="{C8DC161B-9E73-4844-B9E8-34FCEB23A4F8}" type="slidenum">
              <a:rPr lang="en-US" altLang="en-US" smtClean="0"/>
              <a:pPr/>
              <a:t>54</a:t>
            </a:fld>
            <a:endParaRPr lang="en-US" altLang="en-US"/>
          </a:p>
        </p:txBody>
      </p:sp>
      <p:sp>
        <p:nvSpPr>
          <p:cNvPr id="4" name="Title 1">
            <a:extLst>
              <a:ext uri="{FF2B5EF4-FFF2-40B4-BE49-F238E27FC236}">
                <a16:creationId xmlns:a16="http://schemas.microsoft.com/office/drawing/2014/main" id="{7A58069E-3CE4-42E0-8D16-1E0CBCAF5E7B}"/>
              </a:ext>
            </a:extLst>
          </p:cNvPr>
          <p:cNvSpPr txBox="1">
            <a:spLocks/>
          </p:cNvSpPr>
          <p:nvPr/>
        </p:nvSpPr>
        <p:spPr bwMode="auto">
          <a:xfrm>
            <a:off x="2448984" y="2440215"/>
            <a:ext cx="7294032"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800" kern="1200" baseline="0">
                <a:solidFill>
                  <a:schemeClr val="bg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a:lstStyle>
          <a:p>
            <a:pPr eaLnBrk="1" fontAlgn="auto" hangingPunct="1">
              <a:spcAft>
                <a:spcPts val="0"/>
              </a:spcAft>
              <a:defRPr/>
            </a:pPr>
            <a:r>
              <a:rPr lang="sr-Latn-RS">
                <a:latin typeface="Times New Roman" pitchFamily="18" charset="0"/>
                <a:cs typeface="Times New Roman" pitchFamily="18" charset="0"/>
              </a:rPr>
              <a:t>Vodoprivredna saglasnost i</a:t>
            </a:r>
            <a:br>
              <a:rPr lang="sr-Latn-RS">
                <a:latin typeface="Times New Roman" pitchFamily="18" charset="0"/>
                <a:cs typeface="Times New Roman" pitchFamily="18" charset="0"/>
              </a:rPr>
            </a:br>
            <a:r>
              <a:rPr lang="sr-Latn-RS">
                <a:latin typeface="Times New Roman" pitchFamily="18" charset="0"/>
                <a:cs typeface="Times New Roman" pitchFamily="18" charset="0"/>
              </a:rPr>
              <a:t> vodoprivredna dozvola</a:t>
            </a:r>
            <a:endParaRPr lang="en-US"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F9F88933-5FA1-457D-9DD9-7DD8FA659C0F}"/>
              </a:ext>
            </a:extLst>
          </p:cNvPr>
          <p:cNvSpPr txBox="1"/>
          <p:nvPr/>
        </p:nvSpPr>
        <p:spPr>
          <a:xfrm>
            <a:off x="9743016" y="2607753"/>
            <a:ext cx="2113490" cy="338554"/>
          </a:xfrm>
          <a:prstGeom prst="rect">
            <a:avLst/>
          </a:prstGeom>
          <a:solidFill>
            <a:srgbClr val="70AD47">
              <a:lumMod val="60000"/>
              <a:lumOff val="4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r-Latn-RS" sz="1600" b="0" i="0" u="none" strike="noStrike" kern="0" cap="none" spc="0" normalizeH="0" baseline="0" noProof="0" dirty="0">
                <a:ln>
                  <a:noFill/>
                </a:ln>
                <a:solidFill>
                  <a:srgbClr val="5B9BD5">
                    <a:lumMod val="75000"/>
                  </a:srgbClr>
                </a:solidFill>
                <a:effectLst/>
                <a:uLnTx/>
                <a:uFillTx/>
                <a:latin typeface="Times New Roman" pitchFamily="18" charset="0"/>
                <a:cs typeface="Times New Roman" pitchFamily="18" charset="0"/>
              </a:rPr>
              <a:t>3</a:t>
            </a:r>
            <a:r>
              <a:rPr lang="en-US" sz="1600" kern="0" dirty="0">
                <a:solidFill>
                  <a:srgbClr val="5B9BD5">
                    <a:lumMod val="75000"/>
                  </a:srgbClr>
                </a:solidFill>
                <a:latin typeface="Times New Roman" pitchFamily="18" charset="0"/>
                <a:cs typeface="Times New Roman" pitchFamily="18" charset="0"/>
              </a:rPr>
              <a:t>7</a:t>
            </a:r>
            <a:r>
              <a:rPr kumimoji="0" lang="sr-Latn-RS" sz="1600" b="0" i="0" u="none" strike="noStrike" kern="0" cap="none" spc="0" normalizeH="0" baseline="0" noProof="0" dirty="0">
                <a:ln>
                  <a:noFill/>
                </a:ln>
                <a:solidFill>
                  <a:srgbClr val="5B9BD5">
                    <a:lumMod val="75000"/>
                  </a:srgbClr>
                </a:solidFill>
                <a:effectLst/>
                <a:uLnTx/>
                <a:uFillTx/>
                <a:latin typeface="Times New Roman" pitchFamily="18" charset="0"/>
                <a:cs typeface="Times New Roman" pitchFamily="18" charset="0"/>
              </a:rPr>
              <a:t>. pitanje za smer UV</a:t>
            </a:r>
            <a:endParaRPr kumimoji="0" lang="en-US" sz="1600" b="0" i="0" u="none" strike="noStrike" kern="0" cap="none" spc="0" normalizeH="0" baseline="0" noProof="0" dirty="0">
              <a:ln>
                <a:noFill/>
              </a:ln>
              <a:solidFill>
                <a:srgbClr val="5B9BD5">
                  <a:lumMod val="75000"/>
                </a:srgbClr>
              </a:solidFill>
              <a:effectLst/>
              <a:uLnTx/>
              <a:uFillTx/>
            </a:endParaRPr>
          </a:p>
        </p:txBody>
      </p:sp>
      <p:sp>
        <p:nvSpPr>
          <p:cNvPr id="7" name="TextBox 6">
            <a:extLst>
              <a:ext uri="{FF2B5EF4-FFF2-40B4-BE49-F238E27FC236}">
                <a16:creationId xmlns:a16="http://schemas.microsoft.com/office/drawing/2014/main" id="{E43C11AA-BDF2-429C-B688-967477A3F0CF}"/>
              </a:ext>
            </a:extLst>
          </p:cNvPr>
          <p:cNvSpPr txBox="1"/>
          <p:nvPr/>
        </p:nvSpPr>
        <p:spPr>
          <a:xfrm>
            <a:off x="9743016" y="2985676"/>
            <a:ext cx="2113490" cy="338554"/>
          </a:xfrm>
          <a:prstGeom prst="rect">
            <a:avLst/>
          </a:prstGeom>
          <a:solidFill>
            <a:srgbClr val="5A8639"/>
          </a:solidFill>
        </p:spPr>
        <p:txBody>
          <a:bodyPr wrap="square">
            <a:spAutoFit/>
          </a:bodyPr>
          <a:lstStyle/>
          <a:p>
            <a:r>
              <a:rPr lang="en-US" sz="1600" dirty="0">
                <a:solidFill>
                  <a:schemeClr val="bg1"/>
                </a:solidFill>
                <a:latin typeface="Times New Roman" pitchFamily="18" charset="0"/>
                <a:cs typeface="Times New Roman" pitchFamily="18" charset="0"/>
              </a:rPr>
              <a:t>40</a:t>
            </a:r>
            <a:r>
              <a:rPr lang="sr-Latn-RS" sz="1600" dirty="0">
                <a:solidFill>
                  <a:schemeClr val="bg1"/>
                </a:solidFill>
                <a:latin typeface="Times New Roman" pitchFamily="18" charset="0"/>
                <a:cs typeface="Times New Roman" pitchFamily="18" charset="0"/>
              </a:rPr>
              <a:t>. pitanje za smer AE</a:t>
            </a:r>
            <a:endParaRPr lang="en-US" sz="1600" dirty="0">
              <a:solidFill>
                <a:schemeClr val="bg1"/>
              </a:solidFill>
            </a:endParaRPr>
          </a:p>
        </p:txBody>
      </p:sp>
    </p:spTree>
    <p:extLst>
      <p:ext uri="{BB962C8B-B14F-4D97-AF65-F5344CB8AC3E}">
        <p14:creationId xmlns:p14="http://schemas.microsoft.com/office/powerpoint/2010/main" val="25093003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D37DD3-11B5-4D74-95D7-9AFAB9ECC5E7}"/>
              </a:ext>
            </a:extLst>
          </p:cNvPr>
          <p:cNvSpPr txBox="1"/>
          <p:nvPr/>
        </p:nvSpPr>
        <p:spPr>
          <a:xfrm>
            <a:off x="520700" y="1337733"/>
            <a:ext cx="11336867" cy="5591211"/>
          </a:xfrm>
          <a:prstGeom prst="rect">
            <a:avLst/>
          </a:prstGeom>
          <a:noFill/>
        </p:spPr>
        <p:txBody>
          <a:bodyPr>
            <a:spAutoFit/>
          </a:bodyPr>
          <a:lstStyle/>
          <a:p>
            <a:pPr algn="just" defTabSz="1219170">
              <a:defRPr/>
            </a:pPr>
            <a:r>
              <a:rPr lang="sr-Latn-RS" sz="2400" dirty="0">
                <a:solidFill>
                  <a:prstClr val="white"/>
                </a:solidFill>
                <a:latin typeface="Times New Roman" pitchFamily="18" charset="0"/>
                <a:cs typeface="Times New Roman" pitchFamily="18" charset="0"/>
              </a:rPr>
              <a:t>Prema Zakonu o vodama vodoprivredna saglasnost (VS) i vodoprivredna dozvola (VD) se izdaju na pismeni zahtev investitora, pri čemu se mora priložiti propisana dokumentacija.</a:t>
            </a:r>
          </a:p>
          <a:p>
            <a:pPr algn="just" defTabSz="1219170">
              <a:defRPr/>
            </a:pPr>
            <a:r>
              <a:rPr lang="sr-Latn-RS" sz="2400" dirty="0">
                <a:solidFill>
                  <a:prstClr val="white"/>
                </a:solidFill>
                <a:latin typeface="Times New Roman" pitchFamily="18" charset="0"/>
                <a:cs typeface="Times New Roman" pitchFamily="18" charset="0"/>
              </a:rPr>
              <a:t>Republički / Pokrajinski organ, nadležan za vodoprivredu donosi propise o dokumentaciji koja se prilaže zahtevu za izdavanje i postupku izdavanja VS i VD.</a:t>
            </a:r>
          </a:p>
          <a:p>
            <a:pPr algn="just" defTabSz="1219170">
              <a:defRPr/>
            </a:pPr>
            <a:endParaRPr lang="sr-Latn-RS" sz="2400" dirty="0">
              <a:solidFill>
                <a:prstClr val="white"/>
              </a:solidFill>
              <a:latin typeface="Times New Roman" pitchFamily="18" charset="0"/>
              <a:cs typeface="Times New Roman" pitchFamily="18" charset="0"/>
            </a:endParaRPr>
          </a:p>
          <a:p>
            <a:pPr algn="just" defTabSz="1219170">
              <a:defRPr/>
            </a:pPr>
            <a:r>
              <a:rPr lang="sr-Latn-RS" sz="2400" dirty="0">
                <a:solidFill>
                  <a:prstClr val="white"/>
                </a:solidFill>
                <a:latin typeface="Times New Roman" pitchFamily="18" charset="0"/>
                <a:cs typeface="Times New Roman" pitchFamily="18" charset="0"/>
              </a:rPr>
              <a:t>VS izdaje opštinski/pokrajinski/republički organ nadležan za vodoprivredu, što zavisi od toga da li se građenjem, uklanjanjem ili rekonstrukcijom objekta, preduzimanjem mera ili izvođenjem radova, utiče na promenu režima voda na teritoriji opštine ili više opština.</a:t>
            </a:r>
          </a:p>
          <a:p>
            <a:pPr algn="just" defTabSz="1219170">
              <a:defRPr/>
            </a:pPr>
            <a:endParaRPr lang="sr-Latn-RS" sz="2400" dirty="0">
              <a:solidFill>
                <a:prstClr val="white"/>
              </a:solidFill>
              <a:latin typeface="Times New Roman" pitchFamily="18" charset="0"/>
              <a:cs typeface="Times New Roman" pitchFamily="18" charset="0"/>
            </a:endParaRPr>
          </a:p>
          <a:p>
            <a:pPr algn="just" defTabSz="1219170">
              <a:defRPr/>
            </a:pPr>
            <a:r>
              <a:rPr lang="sr-Latn-RS" sz="2400" dirty="0">
                <a:solidFill>
                  <a:prstClr val="white"/>
                </a:solidFill>
                <a:latin typeface="Times New Roman" pitchFamily="18" charset="0"/>
                <a:cs typeface="Times New Roman" pitchFamily="18" charset="0"/>
              </a:rPr>
              <a:t>VS nije potrebna za stambene i poslovne objekte i objekte društvenih delatnosti, ako je donet urbanistički plan i ako se objekat priključuje na javni vodovod ili kanalizaciju. Takođe, nije potrebna za kopane bunare i druge slične objekte za snabdevanje domaćinstva i individualnog gazdinstva vodom za piće, pranje, napajanje stoke, zalivanje bašti i sl.</a:t>
            </a:r>
          </a:p>
          <a:p>
            <a:pPr algn="just" defTabSz="1219170">
              <a:defRPr/>
            </a:pPr>
            <a:endParaRPr lang="sr-Latn-RS" sz="2400" dirty="0">
              <a:solidFill>
                <a:prstClr val="white"/>
              </a:solidFill>
              <a:latin typeface="Times New Roman" pitchFamily="18" charset="0"/>
              <a:cs typeface="Times New Roman" pitchFamily="18" charset="0"/>
            </a:endParaRPr>
          </a:p>
          <a:p>
            <a:pPr marL="457189" indent="-457189" algn="just" defTabSz="1219170">
              <a:buFontTx/>
              <a:buAutoNum type="arabicPeriod"/>
              <a:defRPr/>
            </a:pPr>
            <a:endParaRPr lang="sr-Latn-RS" sz="2133" dirty="0">
              <a:solidFill>
                <a:prstClr val="white"/>
              </a:solidFill>
              <a:latin typeface="Times New Roman" pitchFamily="18" charset="0"/>
              <a:cs typeface="Times New Roman" pitchFamily="18" charset="0"/>
            </a:endParaRPr>
          </a:p>
        </p:txBody>
      </p:sp>
      <p:sp>
        <p:nvSpPr>
          <p:cNvPr id="2" name="Slide Number Placeholder 1">
            <a:extLst>
              <a:ext uri="{FF2B5EF4-FFF2-40B4-BE49-F238E27FC236}">
                <a16:creationId xmlns:a16="http://schemas.microsoft.com/office/drawing/2014/main" id="{490E2ECA-E015-4FB7-9A04-3F6A5CBC3177}"/>
              </a:ext>
            </a:extLst>
          </p:cNvPr>
          <p:cNvSpPr>
            <a:spLocks noGrp="1"/>
          </p:cNvSpPr>
          <p:nvPr>
            <p:ph type="sldNum" sz="quarter" idx="12"/>
          </p:nvPr>
        </p:nvSpPr>
        <p:spPr/>
        <p:txBody>
          <a:bodyPr/>
          <a:lstStyle/>
          <a:p>
            <a:fld id="{C8DC161B-9E73-4844-B9E8-34FCEB23A4F8}" type="slidenum">
              <a:rPr lang="en-US" altLang="en-US" smtClean="0"/>
              <a:pPr/>
              <a:t>55</a:t>
            </a:fld>
            <a:endParaRPr lang="en-US"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F22409E-3B97-4C82-8BC4-46C442D14D17}"/>
              </a:ext>
            </a:extLst>
          </p:cNvPr>
          <p:cNvSpPr txBox="1"/>
          <p:nvPr/>
        </p:nvSpPr>
        <p:spPr>
          <a:xfrm>
            <a:off x="353483" y="1344990"/>
            <a:ext cx="11485033" cy="4852547"/>
          </a:xfrm>
          <a:prstGeom prst="rect">
            <a:avLst/>
          </a:prstGeom>
          <a:noFill/>
        </p:spPr>
        <p:txBody>
          <a:bodyPr>
            <a:spAutoFit/>
          </a:bodyPr>
          <a:lstStyle/>
          <a:p>
            <a:pPr algn="just" defTabSz="1219170">
              <a:defRPr/>
            </a:pPr>
            <a:endParaRPr lang="sr-Latn-RS" sz="2400" dirty="0">
              <a:solidFill>
                <a:prstClr val="white"/>
              </a:solidFill>
              <a:latin typeface="Times New Roman" pitchFamily="18" charset="0"/>
              <a:cs typeface="Times New Roman" pitchFamily="18" charset="0"/>
            </a:endParaRPr>
          </a:p>
          <a:p>
            <a:pPr algn="just" defTabSz="1219170">
              <a:defRPr/>
            </a:pPr>
            <a:r>
              <a:rPr lang="sr-Latn-RS" sz="2400" dirty="0">
                <a:solidFill>
                  <a:prstClr val="white"/>
                </a:solidFill>
                <a:latin typeface="Times New Roman" pitchFamily="18" charset="0"/>
                <a:cs typeface="Times New Roman" pitchFamily="18" charset="0"/>
              </a:rPr>
              <a:t>VS se utvrđuju uslovi za vađenje količine peska, šljunka i drugih materijala sa rokom važnosti.</a:t>
            </a:r>
          </a:p>
          <a:p>
            <a:pPr algn="just" defTabSz="1219170">
              <a:defRPr/>
            </a:pPr>
            <a:endParaRPr lang="sr-Latn-RS" sz="2400" dirty="0">
              <a:solidFill>
                <a:prstClr val="white"/>
              </a:solidFill>
              <a:latin typeface="Times New Roman" pitchFamily="18" charset="0"/>
              <a:cs typeface="Times New Roman" pitchFamily="18" charset="0"/>
            </a:endParaRPr>
          </a:p>
          <a:p>
            <a:pPr algn="just" defTabSz="1219170">
              <a:lnSpc>
                <a:spcPct val="150000"/>
              </a:lnSpc>
              <a:defRPr/>
            </a:pPr>
            <a:r>
              <a:rPr lang="sr-Latn-RS" sz="2400" dirty="0">
                <a:solidFill>
                  <a:prstClr val="white"/>
                </a:solidFill>
                <a:latin typeface="Times New Roman" pitchFamily="18" charset="0"/>
                <a:cs typeface="Times New Roman" pitchFamily="18" charset="0"/>
              </a:rPr>
              <a:t>VS se može postaviti uslov da se ispune određene minimalne količine voda kojima se obezbeđuje biološki minimum u vodotoku i sva ranija prava stečena na vodu.</a:t>
            </a:r>
          </a:p>
          <a:p>
            <a:pPr algn="just" defTabSz="1219170">
              <a:defRPr/>
            </a:pPr>
            <a:endParaRPr lang="sr-Latn-RS" sz="2400" dirty="0">
              <a:solidFill>
                <a:prstClr val="white"/>
              </a:solidFill>
              <a:latin typeface="Times New Roman" pitchFamily="18" charset="0"/>
              <a:cs typeface="Times New Roman" pitchFamily="18" charset="0"/>
            </a:endParaRPr>
          </a:p>
          <a:p>
            <a:pPr algn="just" defTabSz="1219170">
              <a:defRPr/>
            </a:pPr>
            <a:r>
              <a:rPr lang="sr-Latn-RS" sz="2400" dirty="0">
                <a:solidFill>
                  <a:prstClr val="white"/>
                </a:solidFill>
                <a:latin typeface="Times New Roman" pitchFamily="18" charset="0"/>
                <a:cs typeface="Times New Roman" pitchFamily="18" charset="0"/>
              </a:rPr>
              <a:t>Uz zahtev za izdavanje VS podnosi se i mišljenje vodoprivredne organizacije. Ako se radi o radovima na plovnom putu uz zahtev se podnosi i mišljenje organizacije nadležne za održavanje plovnih puteva.</a:t>
            </a:r>
          </a:p>
          <a:p>
            <a:pPr algn="just" defTabSz="1219170">
              <a:defRPr/>
            </a:pPr>
            <a:endParaRPr lang="sr-Latn-RS" sz="2400" dirty="0">
              <a:solidFill>
                <a:prstClr val="white"/>
              </a:solidFill>
              <a:latin typeface="Times New Roman" pitchFamily="18" charset="0"/>
              <a:cs typeface="Times New Roman" pitchFamily="18" charset="0"/>
            </a:endParaRPr>
          </a:p>
          <a:p>
            <a:pPr marL="457189" indent="-457189" algn="just" defTabSz="1219170">
              <a:buFontTx/>
              <a:buAutoNum type="arabicPeriod"/>
              <a:defRPr/>
            </a:pPr>
            <a:endParaRPr lang="sr-Latn-RS" sz="2133" dirty="0">
              <a:solidFill>
                <a:prstClr val="white"/>
              </a:solidFill>
              <a:latin typeface="Times New Roman" pitchFamily="18" charset="0"/>
              <a:cs typeface="Times New Roman" pitchFamily="18" charset="0"/>
            </a:endParaRPr>
          </a:p>
        </p:txBody>
      </p:sp>
      <p:sp>
        <p:nvSpPr>
          <p:cNvPr id="2" name="Slide Number Placeholder 1">
            <a:extLst>
              <a:ext uri="{FF2B5EF4-FFF2-40B4-BE49-F238E27FC236}">
                <a16:creationId xmlns:a16="http://schemas.microsoft.com/office/drawing/2014/main" id="{A653229B-C14E-4A17-A780-A7078217F579}"/>
              </a:ext>
            </a:extLst>
          </p:cNvPr>
          <p:cNvSpPr>
            <a:spLocks noGrp="1"/>
          </p:cNvSpPr>
          <p:nvPr>
            <p:ph type="sldNum" sz="quarter" idx="12"/>
          </p:nvPr>
        </p:nvSpPr>
        <p:spPr/>
        <p:txBody>
          <a:bodyPr/>
          <a:lstStyle/>
          <a:p>
            <a:fld id="{C8DC161B-9E73-4844-B9E8-34FCEB23A4F8}" type="slidenum">
              <a:rPr lang="en-US" altLang="en-US" smtClean="0"/>
              <a:pPr/>
              <a:t>56</a:t>
            </a:fld>
            <a:endParaRPr lang="en-US"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82E1CE-2806-461F-9378-3A40BCC61EC3}"/>
              </a:ext>
            </a:extLst>
          </p:cNvPr>
          <p:cNvSpPr txBox="1"/>
          <p:nvPr/>
        </p:nvSpPr>
        <p:spPr>
          <a:xfrm>
            <a:off x="353483" y="1481971"/>
            <a:ext cx="11485033" cy="6065763"/>
          </a:xfrm>
          <a:prstGeom prst="rect">
            <a:avLst/>
          </a:prstGeom>
          <a:noFill/>
        </p:spPr>
        <p:txBody>
          <a:bodyPr>
            <a:spAutoFit/>
          </a:bodyPr>
          <a:lstStyle/>
          <a:p>
            <a:pPr marL="0" marR="0" lvl="0" indent="0" algn="just" defTabSz="1219170" rtl="0" eaLnBrk="1" fontAlgn="auto" latinLnBrk="0" hangingPunct="1">
              <a:lnSpc>
                <a:spcPct val="150000"/>
              </a:lnSpc>
              <a:spcBef>
                <a:spcPts val="0"/>
              </a:spcBef>
              <a:spcAft>
                <a:spcPts val="0"/>
              </a:spcAft>
              <a:buClrTx/>
              <a:buSzTx/>
              <a:buFontTx/>
              <a:buNone/>
              <a:tabLst/>
              <a:defRPr/>
            </a:pPr>
            <a:r>
              <a:rPr kumimoji="0" lang="sr-Latn-R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Za objekte kojima se zahtvataju podzemne vode, osim kopanih bunara, uz zahtev za izdavanje VS investitor podnosi i elaborat o rezervama podzemnih voda, overen prema propisima koje uređuju geološka istraživanja.</a:t>
            </a:r>
          </a:p>
          <a:p>
            <a:pPr algn="just" defTabSz="1219170">
              <a:lnSpc>
                <a:spcPct val="150000"/>
              </a:lnSpc>
              <a:defRPr/>
            </a:pPr>
            <a:endParaRPr lang="sr-Latn-RS" sz="2400" dirty="0">
              <a:solidFill>
                <a:prstClr val="white"/>
              </a:solidFill>
              <a:latin typeface="Times New Roman" pitchFamily="18" charset="0"/>
              <a:cs typeface="Times New Roman" pitchFamily="18" charset="0"/>
            </a:endParaRPr>
          </a:p>
          <a:p>
            <a:pPr algn="just" defTabSz="1219170">
              <a:lnSpc>
                <a:spcPct val="150000"/>
              </a:lnSpc>
              <a:defRPr/>
            </a:pPr>
            <a:r>
              <a:rPr lang="sr-Latn-RS" sz="2400" dirty="0">
                <a:solidFill>
                  <a:prstClr val="white"/>
                </a:solidFill>
                <a:latin typeface="Times New Roman" pitchFamily="18" charset="0"/>
                <a:cs typeface="Times New Roman" pitchFamily="18" charset="0"/>
              </a:rPr>
              <a:t>VS važi do isteka važnosti odobrenja za građenje, a najduže 2 godine.</a:t>
            </a:r>
          </a:p>
          <a:p>
            <a:pPr algn="just" defTabSz="1219170">
              <a:lnSpc>
                <a:spcPct val="150000"/>
              </a:lnSpc>
              <a:defRPr/>
            </a:pPr>
            <a:endParaRPr lang="sr-Latn-RS" sz="2400" dirty="0">
              <a:solidFill>
                <a:prstClr val="white"/>
              </a:solidFill>
              <a:latin typeface="Times New Roman" pitchFamily="18" charset="0"/>
              <a:cs typeface="Times New Roman" pitchFamily="18" charset="0"/>
            </a:endParaRPr>
          </a:p>
          <a:p>
            <a:pPr algn="just" defTabSz="1219170">
              <a:lnSpc>
                <a:spcPct val="150000"/>
              </a:lnSpc>
              <a:defRPr/>
            </a:pPr>
            <a:r>
              <a:rPr lang="sr-Latn-RS" sz="2400" dirty="0">
                <a:solidFill>
                  <a:prstClr val="white"/>
                </a:solidFill>
                <a:latin typeface="Times New Roman" pitchFamily="18" charset="0"/>
                <a:cs typeface="Times New Roman" pitchFamily="18" charset="0"/>
              </a:rPr>
              <a:t>VS za vađenje peska, šljunka i drugog materijala sa vodnog zemljišta važi najmanje 6 meseci, a najviše 2 godine.</a:t>
            </a:r>
          </a:p>
          <a:p>
            <a:pPr algn="just" defTabSz="1219170">
              <a:lnSpc>
                <a:spcPct val="150000"/>
              </a:lnSpc>
              <a:defRPr/>
            </a:pPr>
            <a:endParaRPr lang="sr-Latn-RS" sz="2400" dirty="0">
              <a:solidFill>
                <a:prstClr val="white"/>
              </a:solidFill>
              <a:latin typeface="Times New Roman" pitchFamily="18" charset="0"/>
              <a:cs typeface="Times New Roman" pitchFamily="18" charset="0"/>
            </a:endParaRPr>
          </a:p>
          <a:p>
            <a:pPr algn="just" defTabSz="1219170">
              <a:lnSpc>
                <a:spcPct val="150000"/>
              </a:lnSpc>
              <a:defRPr/>
            </a:pPr>
            <a:endParaRPr lang="sr-Latn-RS" sz="2400" dirty="0">
              <a:solidFill>
                <a:prstClr val="white"/>
              </a:solidFill>
              <a:latin typeface="Times New Roman" pitchFamily="18" charset="0"/>
              <a:cs typeface="Times New Roman" pitchFamily="18" charset="0"/>
            </a:endParaRPr>
          </a:p>
          <a:p>
            <a:pPr marL="457189" indent="-457189" algn="just" defTabSz="1219170">
              <a:lnSpc>
                <a:spcPct val="150000"/>
              </a:lnSpc>
              <a:buFontTx/>
              <a:buAutoNum type="arabicPeriod"/>
              <a:defRPr/>
            </a:pPr>
            <a:endParaRPr lang="sr-Latn-RS" sz="2133" dirty="0">
              <a:solidFill>
                <a:prstClr val="white"/>
              </a:solidFill>
              <a:latin typeface="Times New Roman" pitchFamily="18" charset="0"/>
              <a:cs typeface="Times New Roman" pitchFamily="18" charset="0"/>
            </a:endParaRPr>
          </a:p>
        </p:txBody>
      </p:sp>
      <p:sp>
        <p:nvSpPr>
          <p:cNvPr id="2" name="Slide Number Placeholder 1">
            <a:extLst>
              <a:ext uri="{FF2B5EF4-FFF2-40B4-BE49-F238E27FC236}">
                <a16:creationId xmlns:a16="http://schemas.microsoft.com/office/drawing/2014/main" id="{7C5ABBAF-675E-45EA-95CA-2CD2E6D2697F}"/>
              </a:ext>
            </a:extLst>
          </p:cNvPr>
          <p:cNvSpPr>
            <a:spLocks noGrp="1"/>
          </p:cNvSpPr>
          <p:nvPr>
            <p:ph type="sldNum" sz="quarter" idx="12"/>
          </p:nvPr>
        </p:nvSpPr>
        <p:spPr/>
        <p:txBody>
          <a:bodyPr/>
          <a:lstStyle/>
          <a:p>
            <a:fld id="{C8DC161B-9E73-4844-B9E8-34FCEB23A4F8}" type="slidenum">
              <a:rPr lang="en-US" altLang="en-US" smtClean="0"/>
              <a:pPr/>
              <a:t>57</a:t>
            </a:fld>
            <a:endParaRPr lang="en-US"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FFBF21-F2F4-43FD-AB03-BD39579F5EF3}"/>
              </a:ext>
            </a:extLst>
          </p:cNvPr>
          <p:cNvSpPr txBox="1"/>
          <p:nvPr/>
        </p:nvSpPr>
        <p:spPr>
          <a:xfrm>
            <a:off x="354541" y="991774"/>
            <a:ext cx="11482917" cy="5960542"/>
          </a:xfrm>
          <a:prstGeom prst="rect">
            <a:avLst/>
          </a:prstGeom>
          <a:noFill/>
        </p:spPr>
        <p:txBody>
          <a:bodyPr>
            <a:spAutoFit/>
          </a:bodyPr>
          <a:lstStyle/>
          <a:p>
            <a:pPr algn="just" defTabSz="1219170">
              <a:defRPr/>
            </a:pPr>
            <a:endParaRPr lang="sr-Latn-RS" sz="2400" dirty="0">
              <a:solidFill>
                <a:prstClr val="white"/>
              </a:solidFill>
              <a:latin typeface="Times New Roman" pitchFamily="18" charset="0"/>
              <a:cs typeface="Times New Roman" pitchFamily="18" charset="0"/>
            </a:endParaRPr>
          </a:p>
          <a:p>
            <a:pPr algn="just" defTabSz="1219170">
              <a:defRPr/>
            </a:pPr>
            <a:r>
              <a:rPr lang="sr-Latn-RS" sz="2400" dirty="0">
                <a:solidFill>
                  <a:prstClr val="white"/>
                </a:solidFill>
                <a:latin typeface="Times New Roman" pitchFamily="18" charset="0"/>
                <a:cs typeface="Times New Roman" pitchFamily="18" charset="0"/>
              </a:rPr>
              <a:t>Vodoprivredna dozvola (VD) je potrebna za:</a:t>
            </a:r>
          </a:p>
          <a:p>
            <a:pPr algn="just" defTabSz="1219170">
              <a:defRPr/>
            </a:pPr>
            <a:endParaRPr lang="sr-Latn-RS" sz="2400" dirty="0">
              <a:solidFill>
                <a:prstClr val="white"/>
              </a:solidFill>
              <a:latin typeface="Times New Roman" pitchFamily="18" charset="0"/>
              <a:cs typeface="Times New Roman" pitchFamily="18" charset="0"/>
            </a:endParaRPr>
          </a:p>
          <a:p>
            <a:pPr algn="just" defTabSz="1219170">
              <a:buFont typeface="Arial" charset="0"/>
              <a:buChar char="•"/>
              <a:defRPr/>
            </a:pPr>
            <a:r>
              <a:rPr lang="sr-Latn-RS" sz="2400" dirty="0">
                <a:solidFill>
                  <a:prstClr val="white"/>
                </a:solidFill>
                <a:latin typeface="Times New Roman" pitchFamily="18" charset="0"/>
                <a:cs typeface="Times New Roman" pitchFamily="18" charset="0"/>
              </a:rPr>
              <a:t>Upotrebu voda iz vodotoka i objekata za sakupljanje voda i podzemnih voda;</a:t>
            </a:r>
          </a:p>
          <a:p>
            <a:pPr algn="just" defTabSz="1219170">
              <a:buFont typeface="Arial" charset="0"/>
              <a:buChar char="•"/>
              <a:defRPr/>
            </a:pPr>
            <a:r>
              <a:rPr lang="sr-Latn-RS" sz="2400" dirty="0">
                <a:solidFill>
                  <a:prstClr val="white"/>
                </a:solidFill>
                <a:latin typeface="Times New Roman" pitchFamily="18" charset="0"/>
                <a:cs typeface="Times New Roman" pitchFamily="18" charset="0"/>
              </a:rPr>
              <a:t>Upotrebu ili dovođenje voda objektima i postrojenjima za čiju je izgradnju i rekonstrukciju izdata VS i</a:t>
            </a:r>
          </a:p>
          <a:p>
            <a:pPr algn="just" defTabSz="1219170">
              <a:buFont typeface="Arial" charset="0"/>
              <a:buChar char="•"/>
              <a:defRPr/>
            </a:pPr>
            <a:r>
              <a:rPr lang="sr-Latn-RS" sz="2400" dirty="0">
                <a:solidFill>
                  <a:prstClr val="white"/>
                </a:solidFill>
                <a:latin typeface="Times New Roman" pitchFamily="18" charset="0"/>
                <a:cs typeface="Times New Roman" pitchFamily="18" charset="0"/>
              </a:rPr>
              <a:t>Punjenje akumulacionih jezera.</a:t>
            </a:r>
          </a:p>
          <a:p>
            <a:pPr algn="just" defTabSz="1219170">
              <a:defRPr/>
            </a:pPr>
            <a:endParaRPr lang="sr-Latn-RS" sz="2400" dirty="0">
              <a:solidFill>
                <a:prstClr val="white"/>
              </a:solidFill>
              <a:latin typeface="Times New Roman" pitchFamily="18" charset="0"/>
              <a:cs typeface="Times New Roman" pitchFamily="18" charset="0"/>
            </a:endParaRPr>
          </a:p>
          <a:p>
            <a:pPr algn="just" defTabSz="1219170">
              <a:defRPr/>
            </a:pPr>
            <a:r>
              <a:rPr lang="sr-Latn-RS" sz="2400" dirty="0">
                <a:solidFill>
                  <a:prstClr val="white"/>
                </a:solidFill>
                <a:latin typeface="Times New Roman" pitchFamily="18" charset="0"/>
                <a:cs typeface="Times New Roman" pitchFamily="18" charset="0"/>
              </a:rPr>
              <a:t>VD izdaje organ nadležan za izdavanje VS. Organ uprave nadležan za izdavanje VD je dužan da istu izda ako su objekti i postrojenja izgrađeni na način i pod uslovima određenim u VS.</a:t>
            </a:r>
          </a:p>
          <a:p>
            <a:pPr algn="just" defTabSz="1219170">
              <a:defRPr/>
            </a:pPr>
            <a:endParaRPr lang="sr-Latn-RS" sz="2400" dirty="0">
              <a:solidFill>
                <a:prstClr val="white"/>
              </a:solidFill>
              <a:latin typeface="Times New Roman" pitchFamily="18" charset="0"/>
              <a:cs typeface="Times New Roman" pitchFamily="18" charset="0"/>
            </a:endParaRPr>
          </a:p>
          <a:p>
            <a:pPr algn="just" defTabSz="1219170">
              <a:defRPr/>
            </a:pPr>
            <a:r>
              <a:rPr lang="sr-Latn-RS" sz="2400" dirty="0">
                <a:solidFill>
                  <a:prstClr val="white"/>
                </a:solidFill>
                <a:latin typeface="Times New Roman" pitchFamily="18" charset="0"/>
                <a:cs typeface="Times New Roman" pitchFamily="18" charset="0"/>
              </a:rPr>
              <a:t>VD se izdaje na određeno i neodređeno vreme u skladu sa VS.</a:t>
            </a:r>
          </a:p>
          <a:p>
            <a:pPr algn="just" defTabSz="1219170">
              <a:defRPr/>
            </a:pPr>
            <a:endParaRPr lang="sr-Latn-RS" sz="2400" dirty="0">
              <a:solidFill>
                <a:prstClr val="white"/>
              </a:solidFill>
              <a:latin typeface="Times New Roman" pitchFamily="18" charset="0"/>
              <a:cs typeface="Times New Roman" pitchFamily="18" charset="0"/>
            </a:endParaRPr>
          </a:p>
          <a:p>
            <a:pPr algn="just" defTabSz="1219170">
              <a:defRPr/>
            </a:pPr>
            <a:endParaRPr lang="sr-Latn-RS" sz="2400" dirty="0">
              <a:solidFill>
                <a:prstClr val="white"/>
              </a:solidFill>
              <a:latin typeface="Times New Roman" pitchFamily="18" charset="0"/>
              <a:cs typeface="Times New Roman" pitchFamily="18" charset="0"/>
            </a:endParaRPr>
          </a:p>
          <a:p>
            <a:pPr marL="457189" indent="-457189" algn="just" defTabSz="1219170">
              <a:buFontTx/>
              <a:buAutoNum type="arabicPeriod"/>
              <a:defRPr/>
            </a:pPr>
            <a:endParaRPr lang="sr-Latn-RS" sz="2133" dirty="0">
              <a:solidFill>
                <a:prstClr val="white"/>
              </a:solidFill>
              <a:latin typeface="Times New Roman" pitchFamily="18" charset="0"/>
              <a:cs typeface="Times New Roman" pitchFamily="18" charset="0"/>
            </a:endParaRPr>
          </a:p>
        </p:txBody>
      </p:sp>
      <p:sp>
        <p:nvSpPr>
          <p:cNvPr id="2" name="Slide Number Placeholder 1">
            <a:extLst>
              <a:ext uri="{FF2B5EF4-FFF2-40B4-BE49-F238E27FC236}">
                <a16:creationId xmlns:a16="http://schemas.microsoft.com/office/drawing/2014/main" id="{E9A94F49-1208-4CCA-8923-CE3C101EC52E}"/>
              </a:ext>
            </a:extLst>
          </p:cNvPr>
          <p:cNvSpPr>
            <a:spLocks noGrp="1"/>
          </p:cNvSpPr>
          <p:nvPr>
            <p:ph type="sldNum" sz="quarter" idx="12"/>
          </p:nvPr>
        </p:nvSpPr>
        <p:spPr/>
        <p:txBody>
          <a:bodyPr/>
          <a:lstStyle/>
          <a:p>
            <a:fld id="{C8DC161B-9E73-4844-B9E8-34FCEB23A4F8}" type="slidenum">
              <a:rPr lang="en-US" altLang="en-US" smtClean="0"/>
              <a:pPr/>
              <a:t>58</a:t>
            </a:fld>
            <a:endParaRPr lang="en-US"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7473736-FCF9-4EDD-9FE4-6C3ABE613BB8}"/>
              </a:ext>
            </a:extLst>
          </p:cNvPr>
          <p:cNvSpPr txBox="1"/>
          <p:nvPr/>
        </p:nvSpPr>
        <p:spPr>
          <a:xfrm>
            <a:off x="485169" y="1134472"/>
            <a:ext cx="11482917" cy="5221879"/>
          </a:xfrm>
          <a:prstGeom prst="rect">
            <a:avLst/>
          </a:prstGeom>
          <a:noFill/>
        </p:spPr>
        <p:txBody>
          <a:bodyPr>
            <a:spAutoFit/>
          </a:bodyPr>
          <a:lstStyle/>
          <a:p>
            <a:pPr algn="just" defTabSz="1219170">
              <a:defRPr/>
            </a:pPr>
            <a:endParaRPr lang="sr-Latn-RS" sz="2400" dirty="0">
              <a:solidFill>
                <a:prstClr val="white"/>
              </a:solidFill>
              <a:latin typeface="Times New Roman" pitchFamily="18" charset="0"/>
              <a:cs typeface="Times New Roman" pitchFamily="18" charset="0"/>
            </a:endParaRPr>
          </a:p>
          <a:p>
            <a:pPr algn="just" defTabSz="1219170">
              <a:defRPr/>
            </a:pPr>
            <a:r>
              <a:rPr lang="sr-Latn-RS" sz="2400" dirty="0">
                <a:solidFill>
                  <a:prstClr val="white"/>
                </a:solidFill>
                <a:latin typeface="Times New Roman" pitchFamily="18" charset="0"/>
                <a:cs typeface="Times New Roman" pitchFamily="18" charset="0"/>
              </a:rPr>
              <a:t>Pravo na upotrebu voda stečeno na osnovu VD prestaje:</a:t>
            </a:r>
          </a:p>
          <a:p>
            <a:pPr algn="just" defTabSz="1219170">
              <a:defRPr/>
            </a:pPr>
            <a:endParaRPr lang="sr-Latn-RS" sz="2400" dirty="0">
              <a:solidFill>
                <a:prstClr val="white"/>
              </a:solidFill>
              <a:latin typeface="Times New Roman" pitchFamily="18" charset="0"/>
              <a:cs typeface="Times New Roman" pitchFamily="18" charset="0"/>
            </a:endParaRPr>
          </a:p>
          <a:p>
            <a:pPr algn="just" defTabSz="1219170">
              <a:buFont typeface="Arial" charset="0"/>
              <a:buChar char="•"/>
              <a:defRPr/>
            </a:pPr>
            <a:r>
              <a:rPr lang="sr-Latn-RS" sz="2400" dirty="0">
                <a:solidFill>
                  <a:prstClr val="white"/>
                </a:solidFill>
                <a:latin typeface="Times New Roman" pitchFamily="18" charset="0"/>
                <a:cs typeface="Times New Roman" pitchFamily="18" charset="0"/>
              </a:rPr>
              <a:t>Istekom roka na koji je dozvola izdata;</a:t>
            </a:r>
          </a:p>
          <a:p>
            <a:pPr algn="just" defTabSz="1219170">
              <a:buFont typeface="Arial" charset="0"/>
              <a:buChar char="•"/>
              <a:defRPr/>
            </a:pPr>
            <a:r>
              <a:rPr lang="sr-Latn-RS" sz="2400" dirty="0">
                <a:solidFill>
                  <a:prstClr val="white"/>
                </a:solidFill>
                <a:latin typeface="Times New Roman" pitchFamily="18" charset="0"/>
                <a:cs typeface="Times New Roman" pitchFamily="18" charset="0"/>
              </a:rPr>
              <a:t>Kada se korisnik odrekne prava stečenog dozvolom ili</a:t>
            </a:r>
          </a:p>
          <a:p>
            <a:pPr algn="just" defTabSz="1219170">
              <a:buFont typeface="Arial" charset="0"/>
              <a:buChar char="•"/>
              <a:defRPr/>
            </a:pPr>
            <a:r>
              <a:rPr lang="sr-Latn-RS" sz="2400" dirty="0">
                <a:solidFill>
                  <a:prstClr val="white"/>
                </a:solidFill>
                <a:latin typeface="Times New Roman" pitchFamily="18" charset="0"/>
                <a:cs typeface="Times New Roman" pitchFamily="18" charset="0"/>
              </a:rPr>
              <a:t>Kada se pravo stečeno dozvolom ne vrši bez opravdanog razloga duže od dve godine.</a:t>
            </a:r>
          </a:p>
          <a:p>
            <a:pPr algn="just" defTabSz="1219170">
              <a:buFont typeface="Arial" charset="0"/>
              <a:buChar char="•"/>
              <a:defRPr/>
            </a:pPr>
            <a:endParaRPr lang="sr-Latn-RS" sz="2400" dirty="0">
              <a:solidFill>
                <a:prstClr val="white"/>
              </a:solidFill>
              <a:latin typeface="Times New Roman" pitchFamily="18" charset="0"/>
              <a:cs typeface="Times New Roman" pitchFamily="18" charset="0"/>
            </a:endParaRPr>
          </a:p>
          <a:p>
            <a:pPr algn="just" defTabSz="1219170">
              <a:defRPr/>
            </a:pPr>
            <a:r>
              <a:rPr lang="sr-Latn-RS" sz="2400" dirty="0">
                <a:solidFill>
                  <a:prstClr val="white"/>
                </a:solidFill>
                <a:latin typeface="Times New Roman" pitchFamily="18" charset="0"/>
                <a:cs typeface="Times New Roman" pitchFamily="18" charset="0"/>
              </a:rPr>
              <a:t>Bez vodoprivredne dozvole se može na svom zemljištu i na zemljištu koje se koristi upotrebljavati voda koja se skupila od atmosferskih taloga ili preko tog zemljišta direktno otiče ili izvire.</a:t>
            </a:r>
          </a:p>
          <a:p>
            <a:pPr algn="just" defTabSz="1219170">
              <a:defRPr/>
            </a:pPr>
            <a:endParaRPr lang="sr-Latn-RS" sz="2400" dirty="0">
              <a:solidFill>
                <a:prstClr val="white"/>
              </a:solidFill>
              <a:latin typeface="Times New Roman" pitchFamily="18" charset="0"/>
              <a:cs typeface="Times New Roman" pitchFamily="18" charset="0"/>
            </a:endParaRPr>
          </a:p>
          <a:p>
            <a:pPr algn="just" defTabSz="1219170">
              <a:defRPr/>
            </a:pPr>
            <a:r>
              <a:rPr lang="sr-Latn-RS" sz="2400" dirty="0">
                <a:solidFill>
                  <a:prstClr val="white"/>
                </a:solidFill>
                <a:latin typeface="Times New Roman" pitchFamily="18" charset="0"/>
                <a:cs typeface="Times New Roman" pitchFamily="18" charset="0"/>
              </a:rPr>
              <a:t>VD se ne izdaje za plovidbu i ribarstvo na prirodnim vodotocima i jezerima.</a:t>
            </a:r>
          </a:p>
          <a:p>
            <a:pPr algn="just" defTabSz="1219170">
              <a:defRPr/>
            </a:pPr>
            <a:endParaRPr lang="sr-Latn-RS" sz="2400" dirty="0">
              <a:solidFill>
                <a:prstClr val="white"/>
              </a:solidFill>
              <a:latin typeface="Times New Roman" pitchFamily="18" charset="0"/>
              <a:cs typeface="Times New Roman" pitchFamily="18" charset="0"/>
            </a:endParaRPr>
          </a:p>
          <a:p>
            <a:pPr marL="457189" indent="-457189" algn="just" defTabSz="1219170">
              <a:buFontTx/>
              <a:buAutoNum type="arabicPeriod"/>
              <a:defRPr/>
            </a:pPr>
            <a:endParaRPr lang="sr-Latn-RS" sz="2133" dirty="0">
              <a:solidFill>
                <a:prstClr val="white"/>
              </a:solidFill>
              <a:latin typeface="Times New Roman" pitchFamily="18" charset="0"/>
              <a:cs typeface="Times New Roman" pitchFamily="18" charset="0"/>
            </a:endParaRPr>
          </a:p>
        </p:txBody>
      </p:sp>
      <p:sp>
        <p:nvSpPr>
          <p:cNvPr id="2" name="Slide Number Placeholder 1">
            <a:extLst>
              <a:ext uri="{FF2B5EF4-FFF2-40B4-BE49-F238E27FC236}">
                <a16:creationId xmlns:a16="http://schemas.microsoft.com/office/drawing/2014/main" id="{CFE5F050-602A-4A94-B133-2BFE21890A73}"/>
              </a:ext>
            </a:extLst>
          </p:cNvPr>
          <p:cNvSpPr>
            <a:spLocks noGrp="1"/>
          </p:cNvSpPr>
          <p:nvPr>
            <p:ph type="sldNum" sz="quarter" idx="12"/>
          </p:nvPr>
        </p:nvSpPr>
        <p:spPr/>
        <p:txBody>
          <a:bodyPr/>
          <a:lstStyle/>
          <a:p>
            <a:fld id="{C8DC161B-9E73-4844-B9E8-34FCEB23A4F8}" type="slidenum">
              <a:rPr lang="en-US" altLang="en-US" smtClean="0"/>
              <a:pPr/>
              <a:t>59</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98" y="365125"/>
            <a:ext cx="11099410" cy="1325563"/>
          </a:xfrm>
        </p:spPr>
        <p:txBody>
          <a:bodyPr/>
          <a:lstStyle/>
          <a:p>
            <a:r>
              <a:rPr lang="en-US" dirty="0" err="1">
                <a:solidFill>
                  <a:srgbClr val="002060"/>
                </a:solidFill>
                <a:latin typeface="Times New Roman" panose="02020603050405020304" pitchFamily="18" charset="0"/>
                <a:cs typeface="Times New Roman" panose="02020603050405020304" pitchFamily="18" charset="0"/>
              </a:rPr>
              <a:t>Postoje</a:t>
            </a:r>
            <a:r>
              <a:rPr lang="en-US" dirty="0">
                <a:solidFill>
                  <a:srgbClr val="002060"/>
                </a:solidFill>
                <a:latin typeface="Times New Roman" panose="02020603050405020304" pitchFamily="18" charset="0"/>
                <a:cs typeface="Times New Roman" panose="02020603050405020304" pitchFamily="18" charset="0"/>
              </a:rPr>
              <a:t> </a:t>
            </a:r>
            <a:r>
              <a:rPr lang="en-US" u="sng" dirty="0" err="1">
                <a:solidFill>
                  <a:srgbClr val="002060"/>
                </a:solidFill>
                <a:latin typeface="Times New Roman" panose="02020603050405020304" pitchFamily="18" charset="0"/>
                <a:cs typeface="Times New Roman" panose="02020603050405020304" pitchFamily="18" charset="0"/>
              </a:rPr>
              <a:t>četiri</a:t>
            </a:r>
            <a:r>
              <a:rPr lang="en-US" u="sng" dirty="0">
                <a:solidFill>
                  <a:srgbClr val="002060"/>
                </a:solidFill>
                <a:latin typeface="Times New Roman" panose="02020603050405020304" pitchFamily="18" charset="0"/>
                <a:cs typeface="Times New Roman" panose="02020603050405020304" pitchFamily="18" charset="0"/>
              </a:rPr>
              <a:t> </a:t>
            </a:r>
            <a:r>
              <a:rPr lang="en-US" u="sng" dirty="0" err="1">
                <a:solidFill>
                  <a:srgbClr val="002060"/>
                </a:solidFill>
                <a:latin typeface="Times New Roman" panose="02020603050405020304" pitchFamily="18" charset="0"/>
                <a:cs typeface="Times New Roman" panose="02020603050405020304" pitchFamily="18" charset="0"/>
              </a:rPr>
              <a:t>osnovna</a:t>
            </a:r>
            <a:r>
              <a:rPr lang="en-US" u="sng" dirty="0">
                <a:solidFill>
                  <a:srgbClr val="002060"/>
                </a:solidFill>
                <a:latin typeface="Times New Roman" panose="02020603050405020304" pitchFamily="18" charset="0"/>
                <a:cs typeface="Times New Roman" panose="02020603050405020304" pitchFamily="18" charset="0"/>
              </a:rPr>
              <a:t> </a:t>
            </a:r>
            <a:r>
              <a:rPr lang="en-US" u="sng" dirty="0" err="1">
                <a:solidFill>
                  <a:srgbClr val="002060"/>
                </a:solidFill>
                <a:latin typeface="Times New Roman" panose="02020603050405020304" pitchFamily="18" charset="0"/>
                <a:cs typeface="Times New Roman" panose="02020603050405020304" pitchFamily="18" charset="0"/>
              </a:rPr>
              <a:t>oblika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zagađivanja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voda</a:t>
            </a:r>
            <a:r>
              <a:rPr lang="sr-Latn-RS" dirty="0">
                <a:solidFill>
                  <a:srgbClr val="002060"/>
                </a:solidFill>
                <a:latin typeface="Times New Roman" panose="02020603050405020304" pitchFamily="18" charset="0"/>
                <a:cs typeface="Times New Roman" panose="02020603050405020304" pitchFamily="18" charset="0"/>
              </a:rPr>
              <a:t>:</a:t>
            </a:r>
            <a:r>
              <a:rPr lang="en-US" dirty="0">
                <a:solidFill>
                  <a:srgbClr val="002060"/>
                </a:solidFill>
                <a:latin typeface="Times New Roman" panose="02020603050405020304" pitchFamily="18" charset="0"/>
                <a:cs typeface="Times New Roman" panose="02020603050405020304" pitchFamily="18" charset="0"/>
              </a:rPr>
              <a:t> </a:t>
            </a:r>
            <a:endParaRPr lang="sr-Cyrl-RS"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36098" y="1825624"/>
            <a:ext cx="11099410" cy="2432477"/>
          </a:xfrm>
        </p:spPr>
        <p:txBody>
          <a:bodyPr/>
          <a:lstStyle/>
          <a:p>
            <a:r>
              <a:rPr lang="sr-Latn-RS" dirty="0">
                <a:solidFill>
                  <a:srgbClr val="002060"/>
                </a:solidFill>
                <a:latin typeface="Times New Roman" panose="02020603050405020304" pitchFamily="18" charset="0"/>
                <a:cs typeface="Times New Roman" panose="02020603050405020304" pitchFamily="18" charset="0"/>
              </a:rPr>
              <a:t>HEMIJSKO,</a:t>
            </a:r>
          </a:p>
          <a:p>
            <a:r>
              <a:rPr lang="sr-Latn-RS" dirty="0">
                <a:solidFill>
                  <a:srgbClr val="002060"/>
                </a:solidFill>
                <a:latin typeface="Times New Roman" panose="02020603050405020304" pitchFamily="18" charset="0"/>
                <a:cs typeface="Times New Roman" panose="02020603050405020304" pitchFamily="18" charset="0"/>
              </a:rPr>
              <a:t>BIOLOŠKO,</a:t>
            </a:r>
          </a:p>
          <a:p>
            <a:r>
              <a:rPr lang="sr-Latn-RS" dirty="0">
                <a:solidFill>
                  <a:srgbClr val="002060"/>
                </a:solidFill>
                <a:latin typeface="Times New Roman" panose="02020603050405020304" pitchFamily="18" charset="0"/>
                <a:cs typeface="Times New Roman" panose="02020603050405020304" pitchFamily="18" charset="0"/>
              </a:rPr>
              <a:t>RADIOAKTIVNO i</a:t>
            </a:r>
          </a:p>
          <a:p>
            <a:r>
              <a:rPr lang="sr-Latn-RS" dirty="0">
                <a:solidFill>
                  <a:srgbClr val="002060"/>
                </a:solidFill>
                <a:latin typeface="Times New Roman" panose="02020603050405020304" pitchFamily="18" charset="0"/>
                <a:cs typeface="Times New Roman" panose="02020603050405020304" pitchFamily="18" charset="0"/>
              </a:rPr>
              <a:t>TOPLOTNO zagađivanje.</a:t>
            </a:r>
          </a:p>
        </p:txBody>
      </p:sp>
      <p:sp>
        <p:nvSpPr>
          <p:cNvPr id="4" name="Rectangle 3"/>
          <p:cNvSpPr/>
          <p:nvPr/>
        </p:nvSpPr>
        <p:spPr>
          <a:xfrm>
            <a:off x="436098" y="4585647"/>
            <a:ext cx="11232738"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4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Takođe je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bitno</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da li se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zagađivači</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javljaju</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u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makro</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ili</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mikro</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količinama</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endParaRPr kumimoji="0" lang="sr-Cyrl-RS" sz="4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6" name="Slide Number Placeholder 5">
            <a:extLst>
              <a:ext uri="{FF2B5EF4-FFF2-40B4-BE49-F238E27FC236}">
                <a16:creationId xmlns:a16="http://schemas.microsoft.com/office/drawing/2014/main" id="{0A41C7D4-F3DA-4F8E-BB89-0EB2DF938CCC}"/>
              </a:ext>
            </a:extLst>
          </p:cNvPr>
          <p:cNvSpPr>
            <a:spLocks noGrp="1"/>
          </p:cNvSpPr>
          <p:nvPr>
            <p:ph type="sldNum" sz="quarter" idx="12"/>
          </p:nvPr>
        </p:nvSpPr>
        <p:spPr/>
        <p:txBody>
          <a:bodyPr/>
          <a:lstStyle/>
          <a:p>
            <a:fld id="{B18F4A6C-391C-478C-9A60-4B3F66AA9F8F}" type="slidenum">
              <a:rPr lang="sr-Cyrl-RS" smtClean="0"/>
              <a:t>6</a:t>
            </a:fld>
            <a:endParaRPr lang="sr-Cyrl-RS"/>
          </a:p>
        </p:txBody>
      </p:sp>
    </p:spTree>
    <p:extLst>
      <p:ext uri="{BB962C8B-B14F-4D97-AF65-F5344CB8AC3E}">
        <p14:creationId xmlns:p14="http://schemas.microsoft.com/office/powerpoint/2010/main" val="33649653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3AAEA35-63C0-464F-88B8-9EC14CA7C2E3}"/>
              </a:ext>
            </a:extLst>
          </p:cNvPr>
          <p:cNvSpPr txBox="1"/>
          <p:nvPr/>
        </p:nvSpPr>
        <p:spPr>
          <a:xfrm>
            <a:off x="535819" y="1266789"/>
            <a:ext cx="11120362" cy="5591211"/>
          </a:xfrm>
          <a:prstGeom prst="rect">
            <a:avLst/>
          </a:prstGeom>
          <a:noFill/>
        </p:spPr>
        <p:txBody>
          <a:bodyPr wrap="square">
            <a:spAutoFit/>
          </a:bodyPr>
          <a:lstStyle/>
          <a:p>
            <a:pPr algn="just" defTabSz="1219170">
              <a:defRPr/>
            </a:pPr>
            <a:endParaRPr lang="sr-Latn-RS" sz="2400" dirty="0">
              <a:solidFill>
                <a:prstClr val="white"/>
              </a:solidFill>
              <a:latin typeface="Times New Roman" pitchFamily="18" charset="0"/>
              <a:cs typeface="Times New Roman" pitchFamily="18" charset="0"/>
            </a:endParaRPr>
          </a:p>
          <a:p>
            <a:pPr algn="just" defTabSz="1219170">
              <a:defRPr/>
            </a:pPr>
            <a:r>
              <a:rPr lang="sr-Latn-RS" sz="2400" dirty="0">
                <a:solidFill>
                  <a:prstClr val="white"/>
                </a:solidFill>
                <a:latin typeface="Times New Roman" pitchFamily="18" charset="0"/>
                <a:cs typeface="Times New Roman" pitchFamily="18" charset="0"/>
              </a:rPr>
              <a:t>Ukoliko nastupi nestašica vode da se ne mogu zadovoljiti potrebe svih korisnika voda na određenom području, organ nadležan za  izdavanje VD može pojedinim korisnicima privremeno ograničiti ili trajno obustaviti upotrebu voda prema redu prvenstva, a po osnovu Zakona o vodama.</a:t>
            </a:r>
          </a:p>
          <a:p>
            <a:pPr algn="just" defTabSz="1219170">
              <a:defRPr/>
            </a:pPr>
            <a:endParaRPr lang="sr-Latn-RS" sz="2400" dirty="0">
              <a:solidFill>
                <a:prstClr val="white"/>
              </a:solidFill>
              <a:latin typeface="Times New Roman" pitchFamily="18" charset="0"/>
              <a:cs typeface="Times New Roman" pitchFamily="18" charset="0"/>
            </a:endParaRPr>
          </a:p>
          <a:p>
            <a:pPr algn="just" defTabSz="1219170">
              <a:defRPr/>
            </a:pPr>
            <a:r>
              <a:rPr lang="sr-Latn-RS" sz="2400" dirty="0">
                <a:solidFill>
                  <a:prstClr val="white"/>
                </a:solidFill>
                <a:latin typeface="Times New Roman" pitchFamily="18" charset="0"/>
                <a:cs typeface="Times New Roman" pitchFamily="18" charset="0"/>
              </a:rPr>
              <a:t>VD se može ukinuti ukoliko korisnik upotrebljava vode ili ispušta otpadne vode i otpadne materije, protivno VD i u određenom roku ne preduzme mere za usklađivanje sa uslovima u VD.</a:t>
            </a:r>
          </a:p>
          <a:p>
            <a:pPr algn="just" defTabSz="1219170">
              <a:defRPr/>
            </a:pPr>
            <a:endParaRPr lang="sr-Latn-RS" sz="2400" dirty="0">
              <a:solidFill>
                <a:prstClr val="white"/>
              </a:solidFill>
              <a:latin typeface="Times New Roman" pitchFamily="18" charset="0"/>
              <a:cs typeface="Times New Roman" pitchFamily="18" charset="0"/>
            </a:endParaRPr>
          </a:p>
          <a:p>
            <a:pPr algn="just" defTabSz="1219170">
              <a:defRPr/>
            </a:pPr>
            <a:r>
              <a:rPr lang="sr-Latn-RS" sz="2400" dirty="0">
                <a:solidFill>
                  <a:prstClr val="white"/>
                </a:solidFill>
                <a:latin typeface="Times New Roman" pitchFamily="18" charset="0"/>
                <a:cs typeface="Times New Roman" pitchFamily="18" charset="0"/>
              </a:rPr>
              <a:t>VD se može ukinuti i privremeno zabraniti i u slučajevima više sile ili ako se izmenu uslovi pod kojima je dozvola izdata i kad VD više nije u skladu sa vodoprivrednom osnovom (usled izmena).</a:t>
            </a:r>
          </a:p>
          <a:p>
            <a:pPr algn="just" defTabSz="1219170">
              <a:defRPr/>
            </a:pPr>
            <a:endParaRPr lang="sr-Latn-RS" sz="2400" dirty="0">
              <a:solidFill>
                <a:prstClr val="white"/>
              </a:solidFill>
              <a:latin typeface="Times New Roman" pitchFamily="18" charset="0"/>
              <a:cs typeface="Times New Roman" pitchFamily="18" charset="0"/>
            </a:endParaRPr>
          </a:p>
          <a:p>
            <a:pPr marL="457189" indent="-457189" algn="just" defTabSz="1219170">
              <a:buFontTx/>
              <a:buAutoNum type="arabicPeriod"/>
              <a:defRPr/>
            </a:pPr>
            <a:endParaRPr lang="sr-Latn-RS" sz="2133" dirty="0">
              <a:solidFill>
                <a:prstClr val="white"/>
              </a:solidFill>
              <a:latin typeface="Times New Roman" pitchFamily="18" charset="0"/>
              <a:cs typeface="Times New Roman" pitchFamily="18" charset="0"/>
            </a:endParaRPr>
          </a:p>
        </p:txBody>
      </p:sp>
      <p:sp>
        <p:nvSpPr>
          <p:cNvPr id="2" name="Slide Number Placeholder 1">
            <a:extLst>
              <a:ext uri="{FF2B5EF4-FFF2-40B4-BE49-F238E27FC236}">
                <a16:creationId xmlns:a16="http://schemas.microsoft.com/office/drawing/2014/main" id="{D32E3B9F-0B05-471B-AF58-69E72910B64E}"/>
              </a:ext>
            </a:extLst>
          </p:cNvPr>
          <p:cNvSpPr>
            <a:spLocks noGrp="1"/>
          </p:cNvSpPr>
          <p:nvPr>
            <p:ph type="sldNum" sz="quarter" idx="12"/>
          </p:nvPr>
        </p:nvSpPr>
        <p:spPr/>
        <p:txBody>
          <a:bodyPr/>
          <a:lstStyle/>
          <a:p>
            <a:fld id="{C8DC161B-9E73-4844-B9E8-34FCEB23A4F8}" type="slidenum">
              <a:rPr lang="en-US" altLang="en-US" smtClean="0"/>
              <a:pPr/>
              <a:t>60</a:t>
            </a:fld>
            <a:endParaRPr lang="en-US"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2E3B9F-0B05-471B-AF58-69E72910B64E}"/>
              </a:ext>
            </a:extLst>
          </p:cNvPr>
          <p:cNvSpPr>
            <a:spLocks noGrp="1"/>
          </p:cNvSpPr>
          <p:nvPr>
            <p:ph type="sldNum" sz="quarter" idx="12"/>
          </p:nvPr>
        </p:nvSpPr>
        <p:spPr/>
        <p:txBody>
          <a:bodyPr/>
          <a:lstStyle/>
          <a:p>
            <a:fld id="{C8DC161B-9E73-4844-B9E8-34FCEB23A4F8}" type="slidenum">
              <a:rPr lang="en-US" altLang="en-US" smtClean="0"/>
              <a:pPr/>
              <a:t>61</a:t>
            </a:fld>
            <a:endParaRPr lang="en-US" altLang="en-US"/>
          </a:p>
        </p:txBody>
      </p:sp>
      <p:sp>
        <p:nvSpPr>
          <p:cNvPr id="4" name="Title 1">
            <a:extLst>
              <a:ext uri="{FF2B5EF4-FFF2-40B4-BE49-F238E27FC236}">
                <a16:creationId xmlns:a16="http://schemas.microsoft.com/office/drawing/2014/main" id="{D3AFB4D7-9FB7-4E7D-A3E1-A28198881732}"/>
              </a:ext>
            </a:extLst>
          </p:cNvPr>
          <p:cNvSpPr txBox="1">
            <a:spLocks/>
          </p:cNvSpPr>
          <p:nvPr/>
        </p:nvSpPr>
        <p:spPr bwMode="auto">
          <a:xfrm>
            <a:off x="627591" y="2030489"/>
            <a:ext cx="1093681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a:bodyPr>
          <a:lstStyle>
            <a:lvl1pPr algn="ctr" rtl="0" eaLnBrk="0" fontAlgn="base" hangingPunct="0">
              <a:spcBef>
                <a:spcPct val="0"/>
              </a:spcBef>
              <a:spcAft>
                <a:spcPct val="0"/>
              </a:spcAft>
              <a:defRPr sz="4800" kern="1200" baseline="0">
                <a:solidFill>
                  <a:schemeClr val="bg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a:lstStyle>
          <a:p>
            <a:pPr eaLnBrk="1" fontAlgn="auto" hangingPunct="1">
              <a:spcAft>
                <a:spcPts val="0"/>
              </a:spcAft>
              <a:defRPr/>
            </a:pPr>
            <a:r>
              <a:rPr lang="sr-Latn-RS">
                <a:latin typeface="Times New Roman" pitchFamily="18" charset="0"/>
                <a:cs typeface="Times New Roman" pitchFamily="18" charset="0"/>
              </a:rPr>
              <a:t>Plan i aktivnosti vodoprivrednih organizacija</a:t>
            </a:r>
            <a:endParaRPr lang="en-US" dirty="0">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87E27FC2-86EA-47D4-9A4B-94AE749A0A31}"/>
              </a:ext>
            </a:extLst>
          </p:cNvPr>
          <p:cNvSpPr txBox="1"/>
          <p:nvPr/>
        </p:nvSpPr>
        <p:spPr>
          <a:xfrm>
            <a:off x="8937474" y="3090446"/>
            <a:ext cx="2113490" cy="338554"/>
          </a:xfrm>
          <a:prstGeom prst="rect">
            <a:avLst/>
          </a:prstGeom>
          <a:solidFill>
            <a:srgbClr val="5A8639"/>
          </a:solidFill>
        </p:spPr>
        <p:txBody>
          <a:bodyPr wrap="square">
            <a:spAutoFit/>
          </a:bodyPr>
          <a:lstStyle/>
          <a:p>
            <a:r>
              <a:rPr lang="sr-Latn-RS" sz="1600" dirty="0">
                <a:solidFill>
                  <a:schemeClr val="bg1"/>
                </a:solidFill>
                <a:latin typeface="Times New Roman" pitchFamily="18" charset="0"/>
                <a:cs typeface="Times New Roman" pitchFamily="18" charset="0"/>
              </a:rPr>
              <a:t>38. pitanje za smer AE</a:t>
            </a:r>
            <a:endParaRPr lang="en-US" sz="1600" dirty="0">
              <a:solidFill>
                <a:schemeClr val="bg1"/>
              </a:solidFill>
            </a:endParaRPr>
          </a:p>
        </p:txBody>
      </p:sp>
    </p:spTree>
    <p:extLst>
      <p:ext uri="{BB962C8B-B14F-4D97-AF65-F5344CB8AC3E}">
        <p14:creationId xmlns:p14="http://schemas.microsoft.com/office/powerpoint/2010/main" val="29444910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2C5C69-CB99-4089-BD79-437624E53291}"/>
              </a:ext>
            </a:extLst>
          </p:cNvPr>
          <p:cNvSpPr txBox="1"/>
          <p:nvPr/>
        </p:nvSpPr>
        <p:spPr>
          <a:xfrm>
            <a:off x="609600" y="790404"/>
            <a:ext cx="11038114" cy="5565947"/>
          </a:xfrm>
          <a:prstGeom prst="rect">
            <a:avLst/>
          </a:prstGeom>
          <a:noFill/>
        </p:spPr>
        <p:txBody>
          <a:bodyPr wrap="square">
            <a:spAutoFit/>
          </a:bodyPr>
          <a:lstStyle/>
          <a:p>
            <a:pPr algn="just" defTabSz="1219170">
              <a:lnSpc>
                <a:spcPct val="150000"/>
              </a:lnSpc>
              <a:defRPr/>
            </a:pPr>
            <a:endParaRPr lang="sr-Latn-RS" sz="2400" dirty="0">
              <a:solidFill>
                <a:prstClr val="white"/>
              </a:solidFill>
              <a:latin typeface="Times New Roman" pitchFamily="18" charset="0"/>
              <a:cs typeface="Times New Roman" pitchFamily="18" charset="0"/>
            </a:endParaRPr>
          </a:p>
          <a:p>
            <a:pPr algn="just" defTabSz="1219170">
              <a:lnSpc>
                <a:spcPct val="150000"/>
              </a:lnSpc>
              <a:defRPr/>
            </a:pPr>
            <a:r>
              <a:rPr lang="sr-Latn-RS" sz="2400" dirty="0">
                <a:solidFill>
                  <a:prstClr val="white"/>
                </a:solidFill>
                <a:latin typeface="Times New Roman" pitchFamily="18" charset="0"/>
                <a:cs typeface="Times New Roman" pitchFamily="18" charset="0"/>
              </a:rPr>
              <a:t>Vodoprivredne organizacije vrše vodoprivrednu delatnost predviđenu Zakonom o vodama. </a:t>
            </a:r>
          </a:p>
          <a:p>
            <a:pPr algn="just" defTabSz="1219170">
              <a:lnSpc>
                <a:spcPct val="150000"/>
              </a:lnSpc>
              <a:defRPr/>
            </a:pPr>
            <a:r>
              <a:rPr lang="sr-Latn-RS" sz="2400" dirty="0">
                <a:solidFill>
                  <a:prstClr val="white"/>
                </a:solidFill>
                <a:latin typeface="Times New Roman" pitchFamily="18" charset="0"/>
                <a:cs typeface="Times New Roman" pitchFamily="18" charset="0"/>
              </a:rPr>
              <a:t>P</a:t>
            </a:r>
            <a:r>
              <a:rPr lang="en-US" sz="2400" dirty="0">
                <a:solidFill>
                  <a:prstClr val="white"/>
                </a:solidFill>
                <a:latin typeface="Times New Roman" pitchFamily="18" charset="0"/>
                <a:cs typeface="Times New Roman" pitchFamily="18" charset="0"/>
              </a:rPr>
              <a:t>r</a:t>
            </a:r>
            <a:r>
              <a:rPr lang="sr-Latn-RS" sz="2400" dirty="0">
                <a:solidFill>
                  <a:prstClr val="white"/>
                </a:solidFill>
                <a:latin typeface="Times New Roman" pitchFamily="18" charset="0"/>
                <a:cs typeface="Times New Roman" pitchFamily="18" charset="0"/>
              </a:rPr>
              <a:t>ema istom, vodoprivredna organizacija je dužna da obezbedi trajno, stručno i potpuno obavljanje vodoprivredne delatnosti.</a:t>
            </a:r>
          </a:p>
          <a:p>
            <a:pPr algn="just" defTabSz="1219170">
              <a:lnSpc>
                <a:spcPct val="150000"/>
              </a:lnSpc>
              <a:defRPr/>
            </a:pPr>
            <a:r>
              <a:rPr lang="sr-Latn-RS" sz="2400" dirty="0">
                <a:solidFill>
                  <a:prstClr val="white"/>
                </a:solidFill>
                <a:latin typeface="Times New Roman" pitchFamily="18" charset="0"/>
                <a:cs typeface="Times New Roman" pitchFamily="18" charset="0"/>
              </a:rPr>
              <a:t>Vodoprivredna organizacija koja obavlja delatnost zaštite od štetnog dejstva voda mora ispuniti uslove o potrebnom broju stručnih radnika i potrebnoj opremi koje propise donosi pokrajinski organ uprave nadležan za vodoprivredu.</a:t>
            </a:r>
          </a:p>
          <a:p>
            <a:pPr algn="just" defTabSz="1219170">
              <a:lnSpc>
                <a:spcPct val="150000"/>
              </a:lnSpc>
              <a:defRPr/>
            </a:pPr>
            <a:r>
              <a:rPr lang="sr-Latn-RS" sz="2400" dirty="0">
                <a:solidFill>
                  <a:prstClr val="white"/>
                </a:solidFill>
                <a:latin typeface="Times New Roman" pitchFamily="18" charset="0"/>
                <a:cs typeface="Times New Roman" pitchFamily="18" charset="0"/>
              </a:rPr>
              <a:t>Vodoprivredna organizacija je dužna da se osposobi za intervencije u slučajevima havarijskih zagađenja u skladu sa operativnim programom.</a:t>
            </a:r>
          </a:p>
        </p:txBody>
      </p:sp>
      <p:sp>
        <p:nvSpPr>
          <p:cNvPr id="2" name="Slide Number Placeholder 1">
            <a:extLst>
              <a:ext uri="{FF2B5EF4-FFF2-40B4-BE49-F238E27FC236}">
                <a16:creationId xmlns:a16="http://schemas.microsoft.com/office/drawing/2014/main" id="{38ACB495-B7B3-4D8D-B150-0071C726AAD0}"/>
              </a:ext>
            </a:extLst>
          </p:cNvPr>
          <p:cNvSpPr>
            <a:spLocks noGrp="1"/>
          </p:cNvSpPr>
          <p:nvPr>
            <p:ph type="sldNum" sz="quarter" idx="12"/>
          </p:nvPr>
        </p:nvSpPr>
        <p:spPr/>
        <p:txBody>
          <a:bodyPr/>
          <a:lstStyle/>
          <a:p>
            <a:fld id="{C8DC161B-9E73-4844-B9E8-34FCEB23A4F8}" type="slidenum">
              <a:rPr lang="en-US" altLang="en-US" smtClean="0"/>
              <a:pPr/>
              <a:t>62</a:t>
            </a:fld>
            <a:endParaRPr lang="en-US"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2C5C69-CB99-4089-BD79-437624E53291}"/>
              </a:ext>
            </a:extLst>
          </p:cNvPr>
          <p:cNvSpPr txBox="1"/>
          <p:nvPr/>
        </p:nvSpPr>
        <p:spPr>
          <a:xfrm>
            <a:off x="609600" y="807661"/>
            <a:ext cx="11092543" cy="7807202"/>
          </a:xfrm>
          <a:prstGeom prst="rect">
            <a:avLst/>
          </a:prstGeom>
          <a:noFill/>
        </p:spPr>
        <p:txBody>
          <a:bodyPr wrap="square">
            <a:spAutoFit/>
          </a:bodyPr>
          <a:lstStyle/>
          <a:p>
            <a:pPr algn="just" defTabSz="1219170">
              <a:defRPr/>
            </a:pPr>
            <a:endParaRPr lang="sr-Latn-RS" sz="2400" dirty="0">
              <a:solidFill>
                <a:prstClr val="white"/>
              </a:solidFill>
              <a:latin typeface="Times New Roman" pitchFamily="18" charset="0"/>
              <a:cs typeface="Times New Roman" pitchFamily="18" charset="0"/>
            </a:endParaRPr>
          </a:p>
          <a:p>
            <a:pPr algn="just" defTabSz="1219170">
              <a:lnSpc>
                <a:spcPct val="150000"/>
              </a:lnSpc>
              <a:defRPr/>
            </a:pPr>
            <a:r>
              <a:rPr lang="sr-Latn-RS" sz="2400" dirty="0">
                <a:solidFill>
                  <a:prstClr val="white"/>
                </a:solidFill>
                <a:latin typeface="Times New Roman" pitchFamily="18" charset="0"/>
                <a:cs typeface="Times New Roman" pitchFamily="18" charset="0"/>
              </a:rPr>
              <a:t>Vodoprivredna organizacija je odgovorna za ostvarivanje vodoprivredne delatnosti do stepena izgrađenosti i osposobljenosti vodoprivrednih objekata.</a:t>
            </a:r>
          </a:p>
          <a:p>
            <a:pPr algn="just" defTabSz="1219170">
              <a:lnSpc>
                <a:spcPct val="150000"/>
              </a:lnSpc>
              <a:defRPr/>
            </a:pPr>
            <a:endParaRPr lang="sr-Latn-RS" sz="2400" dirty="0">
              <a:solidFill>
                <a:prstClr val="white"/>
              </a:solidFill>
              <a:latin typeface="Times New Roman" pitchFamily="18" charset="0"/>
              <a:cs typeface="Times New Roman" pitchFamily="18" charset="0"/>
            </a:endParaRPr>
          </a:p>
          <a:p>
            <a:pPr algn="just" defTabSz="1219170">
              <a:lnSpc>
                <a:spcPct val="150000"/>
              </a:lnSpc>
              <a:defRPr/>
            </a:pPr>
            <a:r>
              <a:rPr lang="sr-Latn-RS" sz="2400" dirty="0">
                <a:solidFill>
                  <a:prstClr val="white"/>
                </a:solidFill>
                <a:latin typeface="Times New Roman" pitchFamily="18" charset="0"/>
                <a:cs typeface="Times New Roman" pitchFamily="18" charset="0"/>
              </a:rPr>
              <a:t>Vodoprivredna organizacija je dužna da objektima za odvodnjavanje prihvati, u okviru izgrađenih kapaciteta, skupljenu vodu u kanalima i izvedenu vodu iz naseljenih mesta i da je odvede do recipijenta.</a:t>
            </a:r>
          </a:p>
          <a:p>
            <a:pPr algn="just" defTabSz="1219170">
              <a:lnSpc>
                <a:spcPct val="150000"/>
              </a:lnSpc>
              <a:defRPr/>
            </a:pPr>
            <a:endParaRPr lang="sr-Latn-RS" sz="2400" dirty="0">
              <a:solidFill>
                <a:prstClr val="white"/>
              </a:solidFill>
              <a:latin typeface="Times New Roman" pitchFamily="18" charset="0"/>
              <a:cs typeface="Times New Roman" pitchFamily="18" charset="0"/>
            </a:endParaRPr>
          </a:p>
          <a:p>
            <a:pPr algn="just" defTabSz="1219170">
              <a:lnSpc>
                <a:spcPct val="150000"/>
              </a:lnSpc>
              <a:defRPr/>
            </a:pPr>
            <a:r>
              <a:rPr lang="sr-Latn-RS" sz="2400" dirty="0">
                <a:solidFill>
                  <a:prstClr val="white"/>
                </a:solidFill>
                <a:latin typeface="Times New Roman" pitchFamily="18" charset="0"/>
                <a:cs typeface="Times New Roman" pitchFamily="18" charset="0"/>
              </a:rPr>
              <a:t>Vodoprivredna organizacija ima pravo na samoupravno dogovorenu naknadu kao cenu usluge za izvršene radove na održavanju vodoprivrednih objekata u funkcionalnom stanju.</a:t>
            </a:r>
          </a:p>
          <a:p>
            <a:pPr algn="just" defTabSz="1219170">
              <a:defRPr/>
            </a:pPr>
            <a:endParaRPr lang="sr-Latn-RS" sz="2400" dirty="0">
              <a:solidFill>
                <a:prstClr val="white"/>
              </a:solidFill>
              <a:latin typeface="Times New Roman" pitchFamily="18" charset="0"/>
              <a:cs typeface="Times New Roman" pitchFamily="18" charset="0"/>
            </a:endParaRPr>
          </a:p>
          <a:p>
            <a:pPr algn="just" defTabSz="1219170">
              <a:defRPr/>
            </a:pPr>
            <a:endParaRPr lang="sr-Latn-RS" sz="2400" dirty="0">
              <a:solidFill>
                <a:prstClr val="white"/>
              </a:solidFill>
              <a:latin typeface="Times New Roman" pitchFamily="18" charset="0"/>
              <a:cs typeface="Times New Roman" pitchFamily="18" charset="0"/>
            </a:endParaRPr>
          </a:p>
          <a:p>
            <a:pPr algn="just" defTabSz="1219170">
              <a:defRPr/>
            </a:pPr>
            <a:endParaRPr lang="sr-Latn-RS" sz="2400" dirty="0">
              <a:solidFill>
                <a:prstClr val="white"/>
              </a:solidFill>
              <a:latin typeface="Times New Roman" pitchFamily="18" charset="0"/>
              <a:cs typeface="Times New Roman" pitchFamily="18" charset="0"/>
            </a:endParaRPr>
          </a:p>
          <a:p>
            <a:pPr algn="just" defTabSz="1219170">
              <a:defRPr/>
            </a:pPr>
            <a:endParaRPr lang="sr-Latn-RS" sz="2400" dirty="0">
              <a:solidFill>
                <a:prstClr val="white"/>
              </a:solidFill>
              <a:latin typeface="Times New Roman" pitchFamily="18" charset="0"/>
              <a:cs typeface="Times New Roman" pitchFamily="18" charset="0"/>
            </a:endParaRPr>
          </a:p>
          <a:p>
            <a:pPr marL="457189" indent="-457189" algn="just" defTabSz="1219170">
              <a:buFontTx/>
              <a:buAutoNum type="arabicPeriod"/>
              <a:defRPr/>
            </a:pPr>
            <a:endParaRPr lang="sr-Latn-RS" sz="2133" dirty="0">
              <a:solidFill>
                <a:prstClr val="white"/>
              </a:solidFill>
              <a:latin typeface="Times New Roman" pitchFamily="18" charset="0"/>
              <a:cs typeface="Times New Roman" pitchFamily="18" charset="0"/>
            </a:endParaRPr>
          </a:p>
        </p:txBody>
      </p:sp>
      <p:sp>
        <p:nvSpPr>
          <p:cNvPr id="2" name="Slide Number Placeholder 1">
            <a:extLst>
              <a:ext uri="{FF2B5EF4-FFF2-40B4-BE49-F238E27FC236}">
                <a16:creationId xmlns:a16="http://schemas.microsoft.com/office/drawing/2014/main" id="{38ACB495-B7B3-4D8D-B150-0071C726AAD0}"/>
              </a:ext>
            </a:extLst>
          </p:cNvPr>
          <p:cNvSpPr>
            <a:spLocks noGrp="1"/>
          </p:cNvSpPr>
          <p:nvPr>
            <p:ph type="sldNum" sz="quarter" idx="12"/>
          </p:nvPr>
        </p:nvSpPr>
        <p:spPr/>
        <p:txBody>
          <a:bodyPr/>
          <a:lstStyle/>
          <a:p>
            <a:fld id="{C8DC161B-9E73-4844-B9E8-34FCEB23A4F8}" type="slidenum">
              <a:rPr lang="en-US" altLang="en-US" smtClean="0"/>
              <a:pPr/>
              <a:t>63</a:t>
            </a:fld>
            <a:endParaRPr lang="en-US" altLang="en-US"/>
          </a:p>
        </p:txBody>
      </p:sp>
    </p:spTree>
    <p:extLst>
      <p:ext uri="{BB962C8B-B14F-4D97-AF65-F5344CB8AC3E}">
        <p14:creationId xmlns:p14="http://schemas.microsoft.com/office/powerpoint/2010/main" val="19414646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40FEC82-9C7E-4E7B-ACEB-08B148717E0A}"/>
              </a:ext>
            </a:extLst>
          </p:cNvPr>
          <p:cNvSpPr txBox="1"/>
          <p:nvPr/>
        </p:nvSpPr>
        <p:spPr>
          <a:xfrm>
            <a:off x="576943" y="764117"/>
            <a:ext cx="11038114" cy="7173759"/>
          </a:xfrm>
          <a:prstGeom prst="rect">
            <a:avLst/>
          </a:prstGeom>
          <a:noFill/>
        </p:spPr>
        <p:txBody>
          <a:bodyPr wrap="square">
            <a:spAutoFit/>
          </a:bodyPr>
          <a:lstStyle/>
          <a:p>
            <a:pPr algn="just" defTabSz="1219170">
              <a:lnSpc>
                <a:spcPct val="150000"/>
              </a:lnSpc>
              <a:defRPr/>
            </a:pPr>
            <a:endParaRPr lang="sr-Latn-RS" sz="2400" dirty="0">
              <a:solidFill>
                <a:prstClr val="white"/>
              </a:solidFill>
              <a:latin typeface="Times New Roman" pitchFamily="18" charset="0"/>
              <a:cs typeface="Times New Roman" pitchFamily="18" charset="0"/>
            </a:endParaRPr>
          </a:p>
          <a:p>
            <a:pPr algn="just" defTabSz="1219170">
              <a:lnSpc>
                <a:spcPct val="150000"/>
              </a:lnSpc>
              <a:defRPr/>
            </a:pPr>
            <a:r>
              <a:rPr lang="sr-Latn-RS" sz="2400" dirty="0">
                <a:solidFill>
                  <a:prstClr val="white"/>
                </a:solidFill>
                <a:latin typeface="Times New Roman" pitchFamily="18" charset="0"/>
                <a:cs typeface="Times New Roman" pitchFamily="18" charset="0"/>
              </a:rPr>
              <a:t>Vodoprivredna organizacija je dužna da se u obavljanju vodoprivredne delatnosti rukovodi potrebama i mogućnostima većeg korišćenja vode u poljoprivredi i predlaže poljoprivrednim organizacijama rešenja za bržu izgradnju sistema za navodnjavanje.</a:t>
            </a:r>
          </a:p>
          <a:p>
            <a:pPr algn="just" defTabSz="1219170">
              <a:lnSpc>
                <a:spcPct val="150000"/>
              </a:lnSpc>
              <a:defRPr/>
            </a:pPr>
            <a:r>
              <a:rPr lang="sr-Latn-RS" sz="2400" dirty="0">
                <a:solidFill>
                  <a:prstClr val="white"/>
                </a:solidFill>
                <a:latin typeface="Times New Roman" pitchFamily="18" charset="0"/>
                <a:cs typeface="Times New Roman" pitchFamily="18" charset="0"/>
              </a:rPr>
              <a:t>Vodoprivredna organizacija je dužna da informiše korisnike vodoprivrednih usluga o planiranim i očekivanim smetnjama i prekidima koji mogu nastati u pružanju vodoprivrednih usluga.</a:t>
            </a:r>
          </a:p>
          <a:p>
            <a:pPr algn="just" defTabSz="1219170">
              <a:lnSpc>
                <a:spcPct val="150000"/>
              </a:lnSpc>
              <a:defRPr/>
            </a:pPr>
            <a:endParaRPr lang="sr-Latn-RS" sz="2400" dirty="0">
              <a:solidFill>
                <a:prstClr val="white"/>
              </a:solidFill>
              <a:latin typeface="Times New Roman" pitchFamily="18" charset="0"/>
              <a:cs typeface="Times New Roman" pitchFamily="18" charset="0"/>
            </a:endParaRPr>
          </a:p>
          <a:p>
            <a:pPr algn="just" defTabSz="1219170">
              <a:lnSpc>
                <a:spcPct val="150000"/>
              </a:lnSpc>
              <a:defRPr/>
            </a:pPr>
            <a:r>
              <a:rPr lang="sr-Latn-RS" sz="2400" dirty="0">
                <a:solidFill>
                  <a:prstClr val="white"/>
                </a:solidFill>
                <a:latin typeface="Times New Roman" pitchFamily="18" charset="0"/>
                <a:cs typeface="Times New Roman" pitchFamily="18" charset="0"/>
              </a:rPr>
              <a:t>Vodoprivredna organizacija je organizacija od posebnog društvenog interesa i u njihovom poslovanju učestvuju i predstavnici društvene zajednice.</a:t>
            </a:r>
          </a:p>
          <a:p>
            <a:pPr algn="just" defTabSz="1219170">
              <a:lnSpc>
                <a:spcPct val="150000"/>
              </a:lnSpc>
              <a:defRPr/>
            </a:pPr>
            <a:endParaRPr lang="sr-Latn-RS" sz="2400" dirty="0">
              <a:solidFill>
                <a:prstClr val="white"/>
              </a:solidFill>
              <a:latin typeface="Times New Roman" pitchFamily="18" charset="0"/>
              <a:cs typeface="Times New Roman" pitchFamily="18" charset="0"/>
            </a:endParaRPr>
          </a:p>
          <a:p>
            <a:pPr algn="just" defTabSz="1219170">
              <a:lnSpc>
                <a:spcPct val="150000"/>
              </a:lnSpc>
              <a:defRPr/>
            </a:pPr>
            <a:endParaRPr lang="sr-Latn-RS" sz="2400" dirty="0">
              <a:solidFill>
                <a:prstClr val="white"/>
              </a:solidFill>
              <a:latin typeface="Times New Roman" pitchFamily="18" charset="0"/>
              <a:cs typeface="Times New Roman" pitchFamily="18" charset="0"/>
            </a:endParaRPr>
          </a:p>
          <a:p>
            <a:pPr marL="457189" indent="-457189" algn="just" defTabSz="1219170">
              <a:lnSpc>
                <a:spcPct val="150000"/>
              </a:lnSpc>
              <a:buFontTx/>
              <a:buAutoNum type="arabicPeriod"/>
              <a:defRPr/>
            </a:pPr>
            <a:endParaRPr lang="sr-Latn-RS" sz="2133" dirty="0">
              <a:solidFill>
                <a:prstClr val="white"/>
              </a:solidFill>
              <a:latin typeface="Times New Roman" pitchFamily="18" charset="0"/>
              <a:cs typeface="Times New Roman" pitchFamily="18" charset="0"/>
            </a:endParaRPr>
          </a:p>
        </p:txBody>
      </p:sp>
      <p:sp>
        <p:nvSpPr>
          <p:cNvPr id="2" name="Slide Number Placeholder 1">
            <a:extLst>
              <a:ext uri="{FF2B5EF4-FFF2-40B4-BE49-F238E27FC236}">
                <a16:creationId xmlns:a16="http://schemas.microsoft.com/office/drawing/2014/main" id="{F70E6744-D01B-40F4-AE17-1DBD3F41977E}"/>
              </a:ext>
            </a:extLst>
          </p:cNvPr>
          <p:cNvSpPr>
            <a:spLocks noGrp="1"/>
          </p:cNvSpPr>
          <p:nvPr>
            <p:ph type="sldNum" sz="quarter" idx="12"/>
          </p:nvPr>
        </p:nvSpPr>
        <p:spPr/>
        <p:txBody>
          <a:bodyPr/>
          <a:lstStyle/>
          <a:p>
            <a:fld id="{C8DC161B-9E73-4844-B9E8-34FCEB23A4F8}" type="slidenum">
              <a:rPr lang="en-US" altLang="en-US" smtClean="0"/>
              <a:pPr/>
              <a:t>64</a:t>
            </a:fld>
            <a:endParaRPr lang="en-US"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68C4CC0-A431-4A8F-8387-BBD6F406F3A5}"/>
              </a:ext>
            </a:extLst>
          </p:cNvPr>
          <p:cNvSpPr txBox="1"/>
          <p:nvPr/>
        </p:nvSpPr>
        <p:spPr>
          <a:xfrm>
            <a:off x="463398" y="1961242"/>
            <a:ext cx="11482917" cy="5450146"/>
          </a:xfrm>
          <a:prstGeom prst="rect">
            <a:avLst/>
          </a:prstGeom>
          <a:noFill/>
        </p:spPr>
        <p:txBody>
          <a:bodyPr>
            <a:spAutoFit/>
          </a:bodyPr>
          <a:lstStyle/>
          <a:p>
            <a:pPr algn="just" defTabSz="1219170">
              <a:lnSpc>
                <a:spcPct val="150000"/>
              </a:lnSpc>
              <a:defRPr/>
            </a:pPr>
            <a:endParaRPr lang="sr-Latn-RS" sz="2400" dirty="0">
              <a:solidFill>
                <a:prstClr val="white"/>
              </a:solidFill>
              <a:latin typeface="Times New Roman" pitchFamily="18" charset="0"/>
              <a:cs typeface="Times New Roman" pitchFamily="18" charset="0"/>
            </a:endParaRPr>
          </a:p>
          <a:p>
            <a:pPr algn="just" defTabSz="1219170">
              <a:lnSpc>
                <a:spcPct val="150000"/>
              </a:lnSpc>
              <a:defRPr/>
            </a:pPr>
            <a:r>
              <a:rPr lang="sr-Latn-RS" sz="2400" dirty="0">
                <a:solidFill>
                  <a:prstClr val="white"/>
                </a:solidFill>
                <a:latin typeface="Times New Roman" pitchFamily="18" charset="0"/>
                <a:cs typeface="Times New Roman" pitchFamily="18" charset="0"/>
              </a:rPr>
              <a:t>Planiranje razvoja VS obuhvata donošenje sledećih odluka:</a:t>
            </a:r>
          </a:p>
          <a:p>
            <a:pPr algn="just" defTabSz="1219170">
              <a:lnSpc>
                <a:spcPct val="150000"/>
              </a:lnSpc>
              <a:buFont typeface="Arial" charset="0"/>
              <a:buChar char="•"/>
              <a:defRPr/>
            </a:pPr>
            <a:r>
              <a:rPr lang="sr-Latn-RS" sz="2400" dirty="0">
                <a:solidFill>
                  <a:prstClr val="white"/>
                </a:solidFill>
                <a:latin typeface="Times New Roman" pitchFamily="18" charset="0"/>
                <a:cs typeface="Times New Roman" pitchFamily="18" charset="0"/>
              </a:rPr>
              <a:t>Izbor objekata za izgradnju,</a:t>
            </a:r>
          </a:p>
          <a:p>
            <a:pPr algn="just" defTabSz="1219170">
              <a:lnSpc>
                <a:spcPct val="150000"/>
              </a:lnSpc>
              <a:buFont typeface="Arial" charset="0"/>
              <a:buChar char="•"/>
              <a:defRPr/>
            </a:pPr>
            <a:r>
              <a:rPr lang="sr-Latn-RS" sz="2400" dirty="0">
                <a:solidFill>
                  <a:prstClr val="white"/>
                </a:solidFill>
                <a:latin typeface="Times New Roman" pitchFamily="18" charset="0"/>
                <a:cs typeface="Times New Roman" pitchFamily="18" charset="0"/>
              </a:rPr>
              <a:t>Određivanje dimenzija pojedinih objekata i</a:t>
            </a:r>
          </a:p>
          <a:p>
            <a:pPr algn="just" defTabSz="1219170">
              <a:lnSpc>
                <a:spcPct val="150000"/>
              </a:lnSpc>
              <a:buFont typeface="Arial" charset="0"/>
              <a:buChar char="•"/>
              <a:defRPr/>
            </a:pPr>
            <a:r>
              <a:rPr lang="sr-Latn-RS" sz="2400" dirty="0">
                <a:solidFill>
                  <a:prstClr val="white"/>
                </a:solidFill>
                <a:latin typeface="Times New Roman" pitchFamily="18" charset="0"/>
                <a:cs typeface="Times New Roman" pitchFamily="18" charset="0"/>
              </a:rPr>
              <a:t>Određivanje vremena i redosleda izgradnje u posmatranom razvojnom periodu.</a:t>
            </a:r>
          </a:p>
          <a:p>
            <a:pPr algn="just" defTabSz="1219170">
              <a:lnSpc>
                <a:spcPct val="150000"/>
              </a:lnSpc>
              <a:buFont typeface="Arial" charset="0"/>
              <a:buChar char="•"/>
              <a:defRPr/>
            </a:pPr>
            <a:endParaRPr lang="sr-Latn-RS" sz="2400" dirty="0">
              <a:solidFill>
                <a:prstClr val="white"/>
              </a:solidFill>
              <a:latin typeface="Times New Roman" pitchFamily="18" charset="0"/>
              <a:cs typeface="Times New Roman" pitchFamily="18" charset="0"/>
            </a:endParaRPr>
          </a:p>
          <a:p>
            <a:pPr algn="just" defTabSz="1219170">
              <a:lnSpc>
                <a:spcPct val="150000"/>
              </a:lnSpc>
              <a:defRPr/>
            </a:pPr>
            <a:r>
              <a:rPr lang="sr-Latn-RS" sz="2400" dirty="0">
                <a:solidFill>
                  <a:prstClr val="white"/>
                </a:solidFill>
                <a:latin typeface="Times New Roman" pitchFamily="18" charset="0"/>
                <a:cs typeface="Times New Roman" pitchFamily="18" charset="0"/>
              </a:rPr>
              <a:t>Polazi se još i od pretpostavke, da će zahtevi za vodom rasti i da su poznate hidrološke karakteristike sistema.</a:t>
            </a:r>
          </a:p>
          <a:p>
            <a:pPr marL="457189" indent="-457189" algn="just" defTabSz="1219170">
              <a:lnSpc>
                <a:spcPct val="150000"/>
              </a:lnSpc>
              <a:defRPr/>
            </a:pPr>
            <a:endParaRPr lang="sr-Latn-RS" sz="2133" dirty="0">
              <a:solidFill>
                <a:prstClr val="white"/>
              </a:solidFill>
              <a:latin typeface="Times New Roman" pitchFamily="18" charset="0"/>
              <a:cs typeface="Times New Roman" pitchFamily="18" charset="0"/>
            </a:endParaRPr>
          </a:p>
          <a:p>
            <a:pPr marL="457189" indent="-457189" algn="just" defTabSz="1219170">
              <a:lnSpc>
                <a:spcPct val="150000"/>
              </a:lnSpc>
              <a:defRPr/>
            </a:pPr>
            <a:endParaRPr lang="sr-Latn-RS" sz="2133" dirty="0">
              <a:solidFill>
                <a:prstClr val="white"/>
              </a:solidFill>
              <a:latin typeface="Times New Roman" pitchFamily="18" charset="0"/>
              <a:cs typeface="Times New Roman" pitchFamily="18" charset="0"/>
            </a:endParaRPr>
          </a:p>
        </p:txBody>
      </p:sp>
      <p:sp>
        <p:nvSpPr>
          <p:cNvPr id="2" name="Slide Number Placeholder 1">
            <a:extLst>
              <a:ext uri="{FF2B5EF4-FFF2-40B4-BE49-F238E27FC236}">
                <a16:creationId xmlns:a16="http://schemas.microsoft.com/office/drawing/2014/main" id="{1FC1A54E-102D-407D-9B02-7AC943DBC514}"/>
              </a:ext>
            </a:extLst>
          </p:cNvPr>
          <p:cNvSpPr>
            <a:spLocks noGrp="1"/>
          </p:cNvSpPr>
          <p:nvPr>
            <p:ph type="sldNum" sz="quarter" idx="12"/>
          </p:nvPr>
        </p:nvSpPr>
        <p:spPr/>
        <p:txBody>
          <a:bodyPr/>
          <a:lstStyle/>
          <a:p>
            <a:fld id="{C8DC161B-9E73-4844-B9E8-34FCEB23A4F8}" type="slidenum">
              <a:rPr lang="en-US" altLang="en-US" smtClean="0"/>
              <a:pPr/>
              <a:t>65</a:t>
            </a:fld>
            <a:endParaRPr lang="en-US" altLang="en-US" dirty="0"/>
          </a:p>
        </p:txBody>
      </p:sp>
      <p:sp>
        <p:nvSpPr>
          <p:cNvPr id="4" name="Title 1">
            <a:extLst>
              <a:ext uri="{FF2B5EF4-FFF2-40B4-BE49-F238E27FC236}">
                <a16:creationId xmlns:a16="http://schemas.microsoft.com/office/drawing/2014/main" id="{12A79B15-F774-4360-A540-D4FDAD8EEB27}"/>
              </a:ext>
            </a:extLst>
          </p:cNvPr>
          <p:cNvSpPr txBox="1">
            <a:spLocks/>
          </p:cNvSpPr>
          <p:nvPr/>
        </p:nvSpPr>
        <p:spPr bwMode="auto">
          <a:xfrm>
            <a:off x="900641" y="1029004"/>
            <a:ext cx="1093681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800" kern="1200" baseline="0">
                <a:solidFill>
                  <a:schemeClr val="bg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a:lstStyle>
          <a:p>
            <a:pPr eaLnBrk="1" fontAlgn="auto" hangingPunct="1">
              <a:spcAft>
                <a:spcPts val="0"/>
              </a:spcAft>
              <a:defRPr/>
            </a:pPr>
            <a:r>
              <a:rPr lang="sr-Latn-RS">
                <a:latin typeface="Times New Roman" pitchFamily="18" charset="0"/>
                <a:cs typeface="Times New Roman" pitchFamily="18" charset="0"/>
              </a:rPr>
              <a:t>Planiranje razvoja vodoprivrednih sistema</a:t>
            </a:r>
            <a:endParaRPr lang="en-US"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9E7DEC59-5AE5-447D-B38F-1345B6C1D00E}"/>
              </a:ext>
            </a:extLst>
          </p:cNvPr>
          <p:cNvSpPr txBox="1"/>
          <p:nvPr/>
        </p:nvSpPr>
        <p:spPr>
          <a:xfrm>
            <a:off x="9383788" y="2055908"/>
            <a:ext cx="2113490" cy="338554"/>
          </a:xfrm>
          <a:prstGeom prst="rect">
            <a:avLst/>
          </a:prstGeom>
          <a:solidFill>
            <a:srgbClr val="5A8639"/>
          </a:solidFill>
        </p:spPr>
        <p:txBody>
          <a:bodyPr wrap="square">
            <a:spAutoFit/>
          </a:bodyPr>
          <a:lstStyle/>
          <a:p>
            <a:r>
              <a:rPr lang="sr-Latn-RS" sz="1600" dirty="0">
                <a:solidFill>
                  <a:schemeClr val="bg1"/>
                </a:solidFill>
                <a:latin typeface="Times New Roman" pitchFamily="18" charset="0"/>
                <a:cs typeface="Times New Roman" pitchFamily="18" charset="0"/>
              </a:rPr>
              <a:t>39. pitanje za smer AE</a:t>
            </a:r>
            <a:endParaRPr lang="en-US" sz="1600" dirty="0">
              <a:solidFill>
                <a:schemeClr val="bg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68C4CC0-A431-4A8F-8387-BBD6F406F3A5}"/>
              </a:ext>
            </a:extLst>
          </p:cNvPr>
          <p:cNvSpPr txBox="1"/>
          <p:nvPr/>
        </p:nvSpPr>
        <p:spPr>
          <a:xfrm>
            <a:off x="99483" y="1144814"/>
            <a:ext cx="11482917" cy="6557564"/>
          </a:xfrm>
          <a:prstGeom prst="rect">
            <a:avLst/>
          </a:prstGeom>
          <a:noFill/>
        </p:spPr>
        <p:txBody>
          <a:bodyPr>
            <a:spAutoFit/>
          </a:bodyPr>
          <a:lstStyle/>
          <a:p>
            <a:pPr marL="457189" indent="-457189" algn="just" defTabSz="1219170">
              <a:lnSpc>
                <a:spcPct val="150000"/>
              </a:lnSpc>
              <a:defRPr/>
            </a:pPr>
            <a:r>
              <a:rPr lang="sr-Latn-RS" sz="2133" dirty="0">
                <a:solidFill>
                  <a:prstClr val="white"/>
                </a:solidFill>
                <a:latin typeface="Times New Roman" pitchFamily="18" charset="0"/>
                <a:cs typeface="Times New Roman" pitchFamily="18" charset="0"/>
              </a:rPr>
              <a:t>	Izbor metodologije za planiranje razvoja VS zavisi od složenosti sistema.</a:t>
            </a:r>
          </a:p>
          <a:p>
            <a:pPr marL="457189" indent="-457189" algn="just" defTabSz="1219170">
              <a:lnSpc>
                <a:spcPct val="150000"/>
              </a:lnSpc>
              <a:defRPr/>
            </a:pPr>
            <a:r>
              <a:rPr lang="sr-Latn-RS" sz="2133" dirty="0">
                <a:solidFill>
                  <a:prstClr val="white"/>
                </a:solidFill>
                <a:latin typeface="Times New Roman" pitchFamily="18" charset="0"/>
                <a:cs typeface="Times New Roman" pitchFamily="18" charset="0"/>
              </a:rPr>
              <a:t>	Statičke </a:t>
            </a:r>
            <a:r>
              <a:rPr lang="sr-Latn-RS" sz="2400" dirty="0">
                <a:solidFill>
                  <a:prstClr val="white"/>
                </a:solidFill>
                <a:latin typeface="Times New Roman" pitchFamily="18" charset="0"/>
                <a:cs typeface="Times New Roman" pitchFamily="18" charset="0"/>
              </a:rPr>
              <a:t>odluke</a:t>
            </a:r>
            <a:r>
              <a:rPr lang="sr-Latn-RS" sz="2133" dirty="0">
                <a:solidFill>
                  <a:prstClr val="white"/>
                </a:solidFill>
                <a:latin typeface="Times New Roman" pitchFamily="18" charset="0"/>
                <a:cs typeface="Times New Roman" pitchFamily="18" charset="0"/>
              </a:rPr>
              <a:t> o dimenzijama – pojedini objekti. Statičke odluke o dimenzijama donose se na osnovu posmatranja objekta u određenom vremenskom trenutku. Kao mera za valjanost određene dimenzije objekta koristi se razlika ukupne dobiti i ukupnih troškova u toku veka eksploatacije </a:t>
            </a:r>
            <a:r>
              <a:rPr lang="sr-Latn-RS" sz="2133" b="1" dirty="0">
                <a:latin typeface="Times New Roman" pitchFamily="18" charset="0"/>
                <a:cs typeface="Times New Roman" pitchFamily="18" charset="0"/>
              </a:rPr>
              <a:t>diskontovanih</a:t>
            </a:r>
            <a:r>
              <a:rPr lang="sr-Latn-RS" sz="2133" dirty="0">
                <a:solidFill>
                  <a:prstClr val="white"/>
                </a:solidFill>
                <a:latin typeface="Times New Roman" pitchFamily="18" charset="0"/>
                <a:cs typeface="Times New Roman" pitchFamily="18" charset="0"/>
              </a:rPr>
              <a:t> na trenutak posmatranja.</a:t>
            </a:r>
          </a:p>
          <a:p>
            <a:pPr marL="457189" indent="-457189" algn="just" defTabSz="1219170">
              <a:lnSpc>
                <a:spcPct val="150000"/>
              </a:lnSpc>
              <a:defRPr/>
            </a:pPr>
            <a:endParaRPr lang="sr-Latn-RS" sz="2133" dirty="0">
              <a:solidFill>
                <a:prstClr val="white"/>
              </a:solidFill>
              <a:latin typeface="Times New Roman" pitchFamily="18" charset="0"/>
              <a:cs typeface="Times New Roman" pitchFamily="18" charset="0"/>
            </a:endParaRPr>
          </a:p>
          <a:p>
            <a:pPr marL="457189" indent="-457189" algn="just" defTabSz="1219170">
              <a:lnSpc>
                <a:spcPct val="150000"/>
              </a:lnSpc>
              <a:defRPr/>
            </a:pPr>
            <a:r>
              <a:rPr lang="sr-Latn-RS" sz="2133" dirty="0">
                <a:solidFill>
                  <a:prstClr val="white"/>
                </a:solidFill>
                <a:latin typeface="Times New Roman" pitchFamily="18" charset="0"/>
                <a:cs typeface="Times New Roman" pitchFamily="18" charset="0"/>
              </a:rPr>
              <a:t>	Statičke </a:t>
            </a:r>
            <a:r>
              <a:rPr lang="sr-Latn-RS" sz="2400" dirty="0">
                <a:solidFill>
                  <a:prstClr val="white"/>
                </a:solidFill>
                <a:latin typeface="Times New Roman" pitchFamily="18" charset="0"/>
                <a:cs typeface="Times New Roman" pitchFamily="18" charset="0"/>
              </a:rPr>
              <a:t>odluke</a:t>
            </a:r>
            <a:r>
              <a:rPr lang="sr-Latn-RS" sz="2133" dirty="0">
                <a:solidFill>
                  <a:prstClr val="white"/>
                </a:solidFill>
                <a:latin typeface="Times New Roman" pitchFamily="18" charset="0"/>
                <a:cs typeface="Times New Roman" pitchFamily="18" charset="0"/>
              </a:rPr>
              <a:t> o dimenzijama – skup objekata. Pravila za određivanje optimalne dimenzije jednog objekta mogu se na koncepcijskom nivou proširiti na slučaj nekoliko povezanih objekata. Za ovaj slučaj potrebno je vršiti novu optimizaciju tako što za zadatu dodatnu dobit treba odrediti minimalne dodatne toškove a zatim, kao u slučaju jednog objekta, porediti marginalne troškove i dobit.</a:t>
            </a:r>
          </a:p>
          <a:p>
            <a:pPr marL="457189" indent="-457189" algn="just" defTabSz="1219170">
              <a:lnSpc>
                <a:spcPct val="150000"/>
              </a:lnSpc>
              <a:defRPr/>
            </a:pPr>
            <a:endParaRPr lang="sr-Latn-RS" sz="2133" dirty="0">
              <a:solidFill>
                <a:prstClr val="white"/>
              </a:solidFill>
              <a:latin typeface="Times New Roman" pitchFamily="18" charset="0"/>
              <a:cs typeface="Times New Roman" pitchFamily="18" charset="0"/>
            </a:endParaRPr>
          </a:p>
          <a:p>
            <a:pPr marL="457189" indent="-457189" algn="just" defTabSz="1219170">
              <a:lnSpc>
                <a:spcPct val="150000"/>
              </a:lnSpc>
              <a:defRPr/>
            </a:pPr>
            <a:endParaRPr lang="sr-Latn-RS" sz="2133" dirty="0">
              <a:solidFill>
                <a:prstClr val="white"/>
              </a:solidFill>
              <a:latin typeface="Times New Roman" pitchFamily="18" charset="0"/>
              <a:cs typeface="Times New Roman" pitchFamily="18" charset="0"/>
            </a:endParaRPr>
          </a:p>
        </p:txBody>
      </p:sp>
      <p:sp>
        <p:nvSpPr>
          <p:cNvPr id="2" name="Slide Number Placeholder 1">
            <a:extLst>
              <a:ext uri="{FF2B5EF4-FFF2-40B4-BE49-F238E27FC236}">
                <a16:creationId xmlns:a16="http://schemas.microsoft.com/office/drawing/2014/main" id="{1FC1A54E-102D-407D-9B02-7AC943DBC514}"/>
              </a:ext>
            </a:extLst>
          </p:cNvPr>
          <p:cNvSpPr>
            <a:spLocks noGrp="1"/>
          </p:cNvSpPr>
          <p:nvPr>
            <p:ph type="sldNum" sz="quarter" idx="12"/>
          </p:nvPr>
        </p:nvSpPr>
        <p:spPr/>
        <p:txBody>
          <a:bodyPr/>
          <a:lstStyle/>
          <a:p>
            <a:fld id="{65DADEFF-9E36-49FB-814D-D6A1C6F9CD0C}" type="slidenum">
              <a:rPr lang="en-US" altLang="en-US" smtClean="0"/>
              <a:t>66</a:t>
            </a:fld>
            <a:endParaRPr lang="en-US" altLang="en-US" dirty="0"/>
          </a:p>
        </p:txBody>
      </p:sp>
    </p:spTree>
    <p:extLst>
      <p:ext uri="{BB962C8B-B14F-4D97-AF65-F5344CB8AC3E}">
        <p14:creationId xmlns:p14="http://schemas.microsoft.com/office/powerpoint/2010/main" val="13064158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0FF6F7-6909-4DF5-B74F-9CF712BD664E}"/>
              </a:ext>
            </a:extLst>
          </p:cNvPr>
          <p:cNvSpPr txBox="1"/>
          <p:nvPr/>
        </p:nvSpPr>
        <p:spPr>
          <a:xfrm>
            <a:off x="99483" y="1863271"/>
            <a:ext cx="11482917" cy="3972434"/>
          </a:xfrm>
          <a:prstGeom prst="rect">
            <a:avLst/>
          </a:prstGeom>
          <a:noFill/>
        </p:spPr>
        <p:txBody>
          <a:bodyPr>
            <a:spAutoFit/>
          </a:bodyPr>
          <a:lstStyle/>
          <a:p>
            <a:pPr marL="457189" indent="-457189" algn="just" defTabSz="1219170">
              <a:lnSpc>
                <a:spcPct val="150000"/>
              </a:lnSpc>
              <a:defRPr/>
            </a:pPr>
            <a:r>
              <a:rPr lang="sr-Latn-RS" sz="2133" dirty="0">
                <a:solidFill>
                  <a:prstClr val="white"/>
                </a:solidFill>
                <a:latin typeface="Times New Roman" pitchFamily="18" charset="0"/>
                <a:cs typeface="Times New Roman" pitchFamily="18" charset="0"/>
              </a:rPr>
              <a:t>	Postupak za selekciju objekata za izgradnju iz većeg skupa objekata i određivanje njihovih dimenzija  sprovodi se pomoću matematičkih programskih modela.</a:t>
            </a:r>
          </a:p>
          <a:p>
            <a:pPr marL="457189" indent="-457189" algn="just" defTabSz="1219170">
              <a:lnSpc>
                <a:spcPct val="150000"/>
              </a:lnSpc>
              <a:defRPr/>
            </a:pPr>
            <a:endParaRPr lang="sr-Latn-RS" sz="2133" dirty="0">
              <a:solidFill>
                <a:prstClr val="white"/>
              </a:solidFill>
              <a:latin typeface="Times New Roman" pitchFamily="18" charset="0"/>
              <a:cs typeface="Times New Roman" pitchFamily="18" charset="0"/>
            </a:endParaRPr>
          </a:p>
          <a:p>
            <a:pPr marL="457189" indent="-457189" algn="just" defTabSz="1219170">
              <a:lnSpc>
                <a:spcPct val="150000"/>
              </a:lnSpc>
              <a:defRPr/>
            </a:pPr>
            <a:r>
              <a:rPr lang="sr-Latn-RS" sz="2133" dirty="0">
                <a:solidFill>
                  <a:prstClr val="white"/>
                </a:solidFill>
                <a:latin typeface="Times New Roman" pitchFamily="18" charset="0"/>
                <a:cs typeface="Times New Roman" pitchFamily="18" charset="0"/>
              </a:rPr>
              <a:t>	Određivanje redosleda i vremena gradnje – fiksne dimenzije objekata – Uticaj vremena uključivanja objekata u sistem, odnosno redosleda izgradnje objekata na njihove dobiti demonstrirano je na jednoj studiji  koja se odnosi na sliv reke Kolumbija, gde je posle prethodne selekcije mogućih planova razvoja ispitano (simulirano) nekoliko izabranih pojedinačnih sekvenci slučaj po slučaj sa napred zadatim dimenzijama objekta.</a:t>
            </a:r>
          </a:p>
        </p:txBody>
      </p:sp>
      <p:sp>
        <p:nvSpPr>
          <p:cNvPr id="2" name="Slide Number Placeholder 1">
            <a:extLst>
              <a:ext uri="{FF2B5EF4-FFF2-40B4-BE49-F238E27FC236}">
                <a16:creationId xmlns:a16="http://schemas.microsoft.com/office/drawing/2014/main" id="{F132947C-0B9A-4C3C-9126-8456CFF02BC9}"/>
              </a:ext>
            </a:extLst>
          </p:cNvPr>
          <p:cNvSpPr>
            <a:spLocks noGrp="1"/>
          </p:cNvSpPr>
          <p:nvPr>
            <p:ph type="sldNum" sz="quarter" idx="12"/>
          </p:nvPr>
        </p:nvSpPr>
        <p:spPr/>
        <p:txBody>
          <a:bodyPr/>
          <a:lstStyle/>
          <a:p>
            <a:fld id="{C8DC161B-9E73-4844-B9E8-34FCEB23A4F8}" type="slidenum">
              <a:rPr lang="en-US" altLang="en-US" smtClean="0">
                <a:latin typeface="Times New Roman" panose="02020603050405020304" pitchFamily="18" charset="0"/>
                <a:cs typeface="Times New Roman" panose="02020603050405020304" pitchFamily="18" charset="0"/>
              </a:rPr>
              <a:pPr/>
              <a:t>67</a:t>
            </a:fld>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D483214-9DF1-4A20-8C13-F36AA6CE0AC3}"/>
              </a:ext>
            </a:extLst>
          </p:cNvPr>
          <p:cNvSpPr txBox="1"/>
          <p:nvPr/>
        </p:nvSpPr>
        <p:spPr>
          <a:xfrm>
            <a:off x="-87085" y="1112158"/>
            <a:ext cx="11924544" cy="5941948"/>
          </a:xfrm>
          <a:prstGeom prst="rect">
            <a:avLst/>
          </a:prstGeom>
          <a:noFill/>
        </p:spPr>
        <p:txBody>
          <a:bodyPr wrap="square">
            <a:spAutoFit/>
          </a:bodyPr>
          <a:lstStyle/>
          <a:p>
            <a:pPr marL="457189" indent="-457189" algn="just" defTabSz="1219170">
              <a:lnSpc>
                <a:spcPct val="150000"/>
              </a:lnSpc>
              <a:defRPr/>
            </a:pPr>
            <a:r>
              <a:rPr lang="sr-Latn-RS" sz="2133" dirty="0">
                <a:solidFill>
                  <a:prstClr val="white"/>
                </a:solidFill>
                <a:latin typeface="Times New Roman" pitchFamily="18" charset="0"/>
                <a:cs typeface="Times New Roman" pitchFamily="18" charset="0"/>
              </a:rPr>
              <a:t>	</a:t>
            </a:r>
            <a:r>
              <a:rPr lang="sr-Latn-RS" sz="2133" b="1" dirty="0">
                <a:solidFill>
                  <a:prstClr val="white"/>
                </a:solidFill>
                <a:latin typeface="Times New Roman" pitchFamily="18" charset="0"/>
                <a:cs typeface="Times New Roman" pitchFamily="18" charset="0"/>
              </a:rPr>
              <a:t>Određivanje redosleda i vremena izgradnje </a:t>
            </a:r>
            <a:r>
              <a:rPr lang="sr-Latn-RS" sz="2133" dirty="0">
                <a:solidFill>
                  <a:prstClr val="white"/>
                </a:solidFill>
                <a:latin typeface="Times New Roman" pitchFamily="18" charset="0"/>
                <a:cs typeface="Times New Roman" pitchFamily="18" charset="0"/>
              </a:rPr>
              <a:t>– nezavisni objekti – U poslednje vreme mnogo pažnje je usredsređeno na određivanje redosleda izgradnje jednostavnih nezavisnih objekata fiksnih dimenzija koji treba da zadovolje predviđene zahteve za vodom u toku planskog perioda uz minimalne troškove. </a:t>
            </a:r>
          </a:p>
          <a:p>
            <a:pPr marL="457189" indent="-457189" algn="just" defTabSz="1219170">
              <a:lnSpc>
                <a:spcPct val="150000"/>
              </a:lnSpc>
              <a:defRPr/>
            </a:pPr>
            <a:r>
              <a:rPr lang="sr-Latn-RS" sz="2133" dirty="0">
                <a:solidFill>
                  <a:prstClr val="white"/>
                </a:solidFill>
                <a:latin typeface="Times New Roman" pitchFamily="18" charset="0"/>
                <a:cs typeface="Times New Roman" pitchFamily="18" charset="0"/>
              </a:rPr>
              <a:t>	Problem određivanja redosleda izgradnje objekata definisan je pomoću modela za dinamičko programiranje, a koji je orijentisan na problem minimizacije troškova ili maksimizacije dobiti.</a:t>
            </a:r>
          </a:p>
          <a:p>
            <a:pPr marL="457189" indent="-457189" algn="just" defTabSz="1219170">
              <a:lnSpc>
                <a:spcPct val="150000"/>
              </a:lnSpc>
              <a:defRPr/>
            </a:pPr>
            <a:endParaRPr lang="sr-Latn-RS" sz="2133" dirty="0">
              <a:solidFill>
                <a:prstClr val="white"/>
              </a:solidFill>
              <a:latin typeface="Times New Roman" pitchFamily="18" charset="0"/>
              <a:cs typeface="Times New Roman" pitchFamily="18" charset="0"/>
            </a:endParaRPr>
          </a:p>
          <a:p>
            <a:pPr marL="457189" indent="-457189" algn="just" defTabSz="1219170">
              <a:lnSpc>
                <a:spcPct val="150000"/>
              </a:lnSpc>
              <a:defRPr/>
            </a:pPr>
            <a:r>
              <a:rPr lang="sr-Latn-RS" sz="2133" dirty="0">
                <a:solidFill>
                  <a:prstClr val="white"/>
                </a:solidFill>
                <a:latin typeface="Times New Roman" pitchFamily="18" charset="0"/>
                <a:cs typeface="Times New Roman" pitchFamily="18" charset="0"/>
              </a:rPr>
              <a:t>	</a:t>
            </a:r>
            <a:r>
              <a:rPr lang="sr-Latn-RS" sz="2133" b="1" dirty="0">
                <a:solidFill>
                  <a:prstClr val="white"/>
                </a:solidFill>
                <a:latin typeface="Times New Roman" pitchFamily="18" charset="0"/>
                <a:cs typeface="Times New Roman" pitchFamily="18" charset="0"/>
              </a:rPr>
              <a:t>Određivanje redosleda i vremena izgradnje </a:t>
            </a:r>
            <a:r>
              <a:rPr lang="sr-Latn-RS" sz="2133" dirty="0">
                <a:solidFill>
                  <a:prstClr val="white"/>
                </a:solidFill>
                <a:latin typeface="Times New Roman" pitchFamily="18" charset="0"/>
                <a:cs typeface="Times New Roman" pitchFamily="18" charset="0"/>
              </a:rPr>
              <a:t>– detaljan model rečnog sliva – Pošto se kod složenijih sistema objekti ne mogu tretirati kao potpuno nezavisni, nastala je potreba da se modeli za određivanje redosleda izgradnje prošire, tako da se omogući sagledavanje ponašanja objekata u zajedničkom radu. </a:t>
            </a:r>
            <a:r>
              <a:rPr lang="sr-Latn-RS" sz="2000" dirty="0">
                <a:solidFill>
                  <a:prstClr val="white"/>
                </a:solidFill>
                <a:latin typeface="Times New Roman" pitchFamily="18" charset="0"/>
                <a:cs typeface="Times New Roman" pitchFamily="18" charset="0"/>
              </a:rPr>
              <a:t>Jedan od načina je simuliranje rada sistema u određenom hidrološkom periodu. Drugi pristup eksplicitnog modela rečnog sliva je da se on predstavi kao mrežni model gde se dalje koristi postupak diskretnog pretraživanja.</a:t>
            </a:r>
            <a:endParaRPr lang="sr-Latn-RS" sz="2133" dirty="0">
              <a:solidFill>
                <a:prstClr val="white"/>
              </a:solidFill>
              <a:latin typeface="Times New Roman" pitchFamily="18" charset="0"/>
              <a:cs typeface="Times New Roman" pitchFamily="18" charset="0"/>
            </a:endParaRPr>
          </a:p>
        </p:txBody>
      </p:sp>
      <p:sp>
        <p:nvSpPr>
          <p:cNvPr id="2" name="Slide Number Placeholder 1">
            <a:extLst>
              <a:ext uri="{FF2B5EF4-FFF2-40B4-BE49-F238E27FC236}">
                <a16:creationId xmlns:a16="http://schemas.microsoft.com/office/drawing/2014/main" id="{7F8B5E50-821C-4FE5-B40E-DD3C79EBFC93}"/>
              </a:ext>
            </a:extLst>
          </p:cNvPr>
          <p:cNvSpPr>
            <a:spLocks noGrp="1"/>
          </p:cNvSpPr>
          <p:nvPr>
            <p:ph type="sldNum" sz="quarter" idx="12"/>
          </p:nvPr>
        </p:nvSpPr>
        <p:spPr/>
        <p:txBody>
          <a:bodyPr/>
          <a:lstStyle/>
          <a:p>
            <a:fld id="{C8DC161B-9E73-4844-B9E8-34FCEB23A4F8}" type="slidenum">
              <a:rPr lang="en-US" altLang="en-US" smtClean="0"/>
              <a:pPr/>
              <a:t>68</a:t>
            </a:fld>
            <a:endParaRPr lang="en-US"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5A50E8-3E94-485F-A437-FADD0DE63D06}"/>
              </a:ext>
            </a:extLst>
          </p:cNvPr>
          <p:cNvSpPr txBox="1"/>
          <p:nvPr/>
        </p:nvSpPr>
        <p:spPr>
          <a:xfrm>
            <a:off x="211667" y="1688972"/>
            <a:ext cx="11482917" cy="3480055"/>
          </a:xfrm>
          <a:prstGeom prst="rect">
            <a:avLst/>
          </a:prstGeom>
          <a:noFill/>
        </p:spPr>
        <p:txBody>
          <a:bodyPr>
            <a:spAutoFit/>
          </a:bodyPr>
          <a:lstStyle/>
          <a:p>
            <a:pPr marL="457189" indent="-457189" algn="just" defTabSz="1219170">
              <a:lnSpc>
                <a:spcPct val="150000"/>
              </a:lnSpc>
              <a:defRPr/>
            </a:pPr>
            <a:r>
              <a:rPr lang="sr-Latn-RS" sz="2133" dirty="0">
                <a:solidFill>
                  <a:prstClr val="white"/>
                </a:solidFill>
                <a:latin typeface="Times New Roman" pitchFamily="18" charset="0"/>
                <a:cs typeface="Times New Roman" pitchFamily="18" charset="0"/>
              </a:rPr>
              <a:t>	Određivanje redosleda i vremena izgradnje – višestruke dimenzije objekata – Do sada navedene metode i pored svoje složenosti nisu obuhvatile sve mogućnosti razmatranja jer su posmatrane samo konstantne dimenzije objekata. Pristup za rešavanje ovog problema prema nekim autorima počinje tako što se statičkim linearnim programiranjem donose početne odluke o dimenzijama objekata. Zatim se ovim dimenzijama objekata dinamičkim programiranjem određuje redosled izgradnje. </a:t>
            </a:r>
            <a:r>
              <a:rPr lang="en-US" sz="2133" dirty="0">
                <a:solidFill>
                  <a:prstClr val="white"/>
                </a:solidFill>
                <a:latin typeface="Times New Roman" pitchFamily="18" charset="0"/>
                <a:cs typeface="Times New Roman" pitchFamily="18" charset="0"/>
              </a:rPr>
              <a:t>K</a:t>
            </a:r>
            <a:r>
              <a:rPr lang="sr-Latn-RS" sz="2133" dirty="0">
                <a:solidFill>
                  <a:prstClr val="white"/>
                </a:solidFill>
                <a:latin typeface="Times New Roman" pitchFamily="18" charset="0"/>
                <a:cs typeface="Times New Roman" pitchFamily="18" charset="0"/>
              </a:rPr>
              <a:t>onačno rešenje se procenjuje simuliranjem sistema i tamo gde je to moguće vrše se korekcije odluka o usvojenim dimenzijama objekata u cilju poboljšanja rešenja.</a:t>
            </a:r>
          </a:p>
        </p:txBody>
      </p:sp>
      <p:sp>
        <p:nvSpPr>
          <p:cNvPr id="2" name="Slide Number Placeholder 1">
            <a:extLst>
              <a:ext uri="{FF2B5EF4-FFF2-40B4-BE49-F238E27FC236}">
                <a16:creationId xmlns:a16="http://schemas.microsoft.com/office/drawing/2014/main" id="{0C7FA181-CA34-4B4B-ACAC-D6C5A8215E6D}"/>
              </a:ext>
            </a:extLst>
          </p:cNvPr>
          <p:cNvSpPr>
            <a:spLocks noGrp="1"/>
          </p:cNvSpPr>
          <p:nvPr>
            <p:ph type="sldNum" sz="quarter" idx="12"/>
          </p:nvPr>
        </p:nvSpPr>
        <p:spPr/>
        <p:txBody>
          <a:bodyPr/>
          <a:lstStyle/>
          <a:p>
            <a:fld id="{C8DC161B-9E73-4844-B9E8-34FCEB23A4F8}" type="slidenum">
              <a:rPr lang="en-US" altLang="en-US" smtClean="0"/>
              <a:pPr/>
              <a:t>69</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964" y="858130"/>
            <a:ext cx="11493304" cy="6119446"/>
          </a:xfrm>
        </p:spPr>
        <p:txBody>
          <a:bodyPr/>
          <a:lstStyle/>
          <a:p>
            <a:pPr algn="just">
              <a:spcAft>
                <a:spcPts val="2400"/>
              </a:spcAft>
            </a:pPr>
            <a:r>
              <a:rPr lang="en-US" sz="3600" dirty="0">
                <a:solidFill>
                  <a:srgbClr val="002060"/>
                </a:solidFill>
                <a:latin typeface="Times New Roman" panose="02020603050405020304" pitchFamily="18" charset="0"/>
                <a:cs typeface="Times New Roman" panose="02020603050405020304" pitchFamily="18" charset="0"/>
              </a:rPr>
              <a:t>Problem </a:t>
            </a:r>
            <a:r>
              <a:rPr lang="en-US" sz="3600" dirty="0" err="1">
                <a:solidFill>
                  <a:srgbClr val="002060"/>
                </a:solidFill>
                <a:latin typeface="Times New Roman" panose="02020603050405020304" pitchFamily="18" charset="0"/>
                <a:cs typeface="Times New Roman" panose="02020603050405020304" pitchFamily="18" charset="0"/>
              </a:rPr>
              <a:t>zaštite</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vode</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nije</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moguće</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rešiti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samo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korišćenjem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uređaja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za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prečišćavanje</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otpadnih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voda</a:t>
            </a:r>
            <a:r>
              <a:rPr lang="sr-Latn-RS" sz="3600" dirty="0">
                <a:solidFill>
                  <a:srgbClr val="002060"/>
                </a:solidFill>
                <a:latin typeface="Times New Roman" panose="02020603050405020304" pitchFamily="18" charset="0"/>
                <a:cs typeface="Times New Roman" panose="02020603050405020304" pitchFamily="18" charset="0"/>
              </a:rPr>
              <a:t>.</a:t>
            </a:r>
          </a:p>
          <a:p>
            <a:pPr algn="just">
              <a:spcAft>
                <a:spcPts val="2400"/>
              </a:spcAft>
            </a:pPr>
            <a:r>
              <a:rPr lang="sr-Latn-RS" sz="3600" dirty="0" err="1">
                <a:solidFill>
                  <a:srgbClr val="002060"/>
                </a:solidFill>
                <a:latin typeface="Times New Roman" panose="02020603050405020304" pitchFamily="18" charset="0"/>
                <a:cs typeface="Times New Roman" panose="02020603050405020304" pitchFamily="18" charset="0"/>
              </a:rPr>
              <a:t>U</a:t>
            </a:r>
            <a:r>
              <a:rPr lang="en-US" sz="3600" dirty="0" err="1">
                <a:solidFill>
                  <a:srgbClr val="002060"/>
                </a:solidFill>
                <a:latin typeface="Times New Roman" panose="02020603050405020304" pitchFamily="18" charset="0"/>
                <a:cs typeface="Times New Roman" panose="02020603050405020304" pitchFamily="18" charset="0"/>
              </a:rPr>
              <a:t>pravljanje</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kvalitetom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voda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odnosno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gazdovanjem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vodama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moguće</a:t>
            </a:r>
            <a:r>
              <a:rPr lang="en-US" sz="3600" dirty="0">
                <a:solidFill>
                  <a:srgbClr val="002060"/>
                </a:solidFill>
                <a:latin typeface="Times New Roman" panose="02020603050405020304" pitchFamily="18" charset="0"/>
                <a:cs typeface="Times New Roman" panose="02020603050405020304" pitchFamily="18" charset="0"/>
              </a:rPr>
              <a:t> je </a:t>
            </a:r>
            <a:r>
              <a:rPr lang="en-US" sz="3600" dirty="0" err="1">
                <a:solidFill>
                  <a:srgbClr val="002060"/>
                </a:solidFill>
                <a:latin typeface="Times New Roman" panose="02020603050405020304" pitchFamily="18" charset="0"/>
                <a:cs typeface="Times New Roman" panose="02020603050405020304" pitchFamily="18" charset="0"/>
              </a:rPr>
              <a:t>uskladiti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različite</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namene</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načine</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korišćenja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voda</a:t>
            </a:r>
            <a:r>
              <a:rPr lang="en-US" sz="3600" dirty="0">
                <a:solidFill>
                  <a:srgbClr val="002060"/>
                </a:solidFill>
                <a:latin typeface="Times New Roman" panose="02020603050405020304" pitchFamily="18" charset="0"/>
                <a:cs typeface="Times New Roman" panose="02020603050405020304" pitchFamily="18" charset="0"/>
              </a:rPr>
              <a:t>.</a:t>
            </a:r>
            <a:endParaRPr lang="sr-Latn-RS" sz="3600" dirty="0">
              <a:solidFill>
                <a:srgbClr val="002060"/>
              </a:solidFill>
              <a:latin typeface="Times New Roman" panose="02020603050405020304" pitchFamily="18" charset="0"/>
              <a:cs typeface="Times New Roman" panose="02020603050405020304" pitchFamily="18" charset="0"/>
            </a:endParaRPr>
          </a:p>
          <a:p>
            <a:pPr algn="just">
              <a:spcAft>
                <a:spcPts val="2400"/>
              </a:spcAft>
            </a:pPr>
            <a:r>
              <a:rPr lang="en-US" sz="3600" dirty="0" err="1">
                <a:solidFill>
                  <a:srgbClr val="002060"/>
                </a:solidFill>
                <a:latin typeface="Times New Roman" panose="02020603050405020304" pitchFamily="18" charset="0"/>
                <a:cs typeface="Times New Roman" panose="02020603050405020304" pitchFamily="18" charset="0"/>
              </a:rPr>
              <a:t>Veliki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vodoprivredni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projekti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utiču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promene</a:t>
            </a:r>
            <a:r>
              <a:rPr lang="en-US" sz="3600" dirty="0">
                <a:solidFill>
                  <a:srgbClr val="002060"/>
                </a:solidFill>
                <a:latin typeface="Times New Roman" panose="02020603050405020304" pitchFamily="18" charset="0"/>
                <a:cs typeface="Times New Roman" panose="02020603050405020304" pitchFamily="18" charset="0"/>
              </a:rPr>
              <a:t> u </a:t>
            </a:r>
            <a:r>
              <a:rPr lang="en-US" sz="3600" dirty="0" err="1">
                <a:solidFill>
                  <a:srgbClr val="002060"/>
                </a:solidFill>
                <a:latin typeface="Times New Roman" panose="02020603050405020304" pitchFamily="18" charset="0"/>
                <a:cs typeface="Times New Roman" panose="02020603050405020304" pitchFamily="18" charset="0"/>
              </a:rPr>
              <a:t>životnoj</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sredini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direktno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ili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indirektno</a:t>
            </a:r>
            <a:r>
              <a:rPr lang="en-US" sz="3600" dirty="0">
                <a:solidFill>
                  <a:srgbClr val="002060"/>
                </a:solidFill>
                <a:latin typeface="Times New Roman" panose="02020603050405020304" pitchFamily="18" charset="0"/>
                <a:cs typeface="Times New Roman" panose="02020603050405020304" pitchFamily="18" charset="0"/>
              </a:rPr>
              <a:t> u </a:t>
            </a:r>
            <a:r>
              <a:rPr lang="en-US" sz="3600" dirty="0" err="1">
                <a:solidFill>
                  <a:srgbClr val="002060"/>
                </a:solidFill>
                <a:latin typeface="Times New Roman" panose="02020603050405020304" pitchFamily="18" charset="0"/>
                <a:cs typeface="Times New Roman" panose="02020603050405020304" pitchFamily="18" charset="0"/>
              </a:rPr>
              <a:t>pozitivnom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ili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negativnom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smislu</a:t>
            </a:r>
            <a:r>
              <a:rPr lang="sr-Latn-RS" sz="3600" dirty="0">
                <a:solidFill>
                  <a:srgbClr val="002060"/>
                </a:solidFill>
                <a:latin typeface="Times New Roman" panose="02020603050405020304" pitchFamily="18" charset="0"/>
                <a:cs typeface="Times New Roman" panose="02020603050405020304" pitchFamily="18" charset="0"/>
              </a:rPr>
              <a:t>.</a:t>
            </a:r>
          </a:p>
          <a:p>
            <a:endParaRPr lang="sr-Cyrl-RS"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E2B840E-017E-423B-9925-F3E6EE38F656}"/>
              </a:ext>
            </a:extLst>
          </p:cNvPr>
          <p:cNvSpPr>
            <a:spLocks noGrp="1"/>
          </p:cNvSpPr>
          <p:nvPr>
            <p:ph type="sldNum" sz="quarter" idx="12"/>
          </p:nvPr>
        </p:nvSpPr>
        <p:spPr/>
        <p:txBody>
          <a:bodyPr/>
          <a:lstStyle/>
          <a:p>
            <a:fld id="{B18F4A6C-391C-478C-9A60-4B3F66AA9F8F}" type="slidenum">
              <a:rPr lang="sr-Cyrl-RS" smtClean="0"/>
              <a:t>7</a:t>
            </a:fld>
            <a:endParaRPr lang="sr-Cyrl-RS"/>
          </a:p>
        </p:txBody>
      </p:sp>
    </p:spTree>
    <p:extLst>
      <p:ext uri="{BB962C8B-B14F-4D97-AF65-F5344CB8AC3E}">
        <p14:creationId xmlns:p14="http://schemas.microsoft.com/office/powerpoint/2010/main" val="28350563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5A50E8-3E94-485F-A437-FADD0DE63D06}"/>
              </a:ext>
            </a:extLst>
          </p:cNvPr>
          <p:cNvSpPr txBox="1"/>
          <p:nvPr/>
        </p:nvSpPr>
        <p:spPr>
          <a:xfrm>
            <a:off x="76200" y="1399160"/>
            <a:ext cx="11795760" cy="4957191"/>
          </a:xfrm>
          <a:prstGeom prst="rect">
            <a:avLst/>
          </a:prstGeom>
          <a:noFill/>
        </p:spPr>
        <p:txBody>
          <a:bodyPr wrap="square">
            <a:spAutoFit/>
          </a:bodyPr>
          <a:lstStyle/>
          <a:p>
            <a:pPr marL="457189" indent="-457189" algn="just" defTabSz="1219170">
              <a:lnSpc>
                <a:spcPct val="150000"/>
              </a:lnSpc>
              <a:defRPr/>
            </a:pPr>
            <a:r>
              <a:rPr lang="sr-Latn-RS" sz="2133" dirty="0">
                <a:solidFill>
                  <a:prstClr val="white"/>
                </a:solidFill>
                <a:latin typeface="Times New Roman" pitchFamily="18" charset="0"/>
                <a:cs typeface="Times New Roman" pitchFamily="18" charset="0"/>
              </a:rPr>
              <a:t>	</a:t>
            </a:r>
            <a:r>
              <a:rPr lang="sr-Latn-RS" sz="2133" b="1" dirty="0">
                <a:solidFill>
                  <a:prstClr val="white"/>
                </a:solidFill>
                <a:latin typeface="Times New Roman" pitchFamily="18" charset="0"/>
                <a:cs typeface="Times New Roman" pitchFamily="18" charset="0"/>
              </a:rPr>
              <a:t>Određivanje redosleda i vremena izgradnje </a:t>
            </a:r>
            <a:r>
              <a:rPr lang="sr-Latn-RS" sz="2133" dirty="0">
                <a:solidFill>
                  <a:prstClr val="white"/>
                </a:solidFill>
                <a:latin typeface="Times New Roman" pitchFamily="18" charset="0"/>
                <a:cs typeface="Times New Roman" pitchFamily="18" charset="0"/>
              </a:rPr>
              <a:t>– višestruke dimenzije objekata – detaljan model rečnog sliva – Povezanost između odluka o dimenzijama i redosledu izgradnje objekata obuhvaćena je u modelu koji usvaja da objekti mogu imati više alternativnih dimenzija, uz mogućnosti zadavanja različitih ograničenja od strane korisnika. FORWARD metodom dinamičkog programiranja određuje se optimalan plan razvoja vodoprivrednog sistema, tj.redosled i vreme izgradnje kao i dimenzije objekata iz niza mogućih. </a:t>
            </a:r>
          </a:p>
          <a:p>
            <a:pPr marL="457189" indent="-457189" algn="just" defTabSz="1219170">
              <a:lnSpc>
                <a:spcPct val="150000"/>
              </a:lnSpc>
              <a:defRPr/>
            </a:pPr>
            <a:r>
              <a:rPr lang="sr-Latn-RS" sz="2133" dirty="0">
                <a:solidFill>
                  <a:prstClr val="white"/>
                </a:solidFill>
                <a:latin typeface="Times New Roman" pitchFamily="18" charset="0"/>
                <a:cs typeface="Times New Roman" pitchFamily="18" charset="0"/>
              </a:rPr>
              <a:t>	Osnovni </a:t>
            </a:r>
            <a:r>
              <a:rPr lang="sr-Latn-RS" sz="2133" b="1" dirty="0">
                <a:solidFill>
                  <a:prstClr val="white"/>
                </a:solidFill>
                <a:latin typeface="Times New Roman" pitchFamily="18" charset="0"/>
                <a:cs typeface="Times New Roman" pitchFamily="18" charset="0"/>
              </a:rPr>
              <a:t>nedostatak</a:t>
            </a:r>
            <a:r>
              <a:rPr lang="sr-Latn-RS" sz="2133" dirty="0">
                <a:solidFill>
                  <a:prstClr val="white"/>
                </a:solidFill>
                <a:latin typeface="Times New Roman" pitchFamily="18" charset="0"/>
                <a:cs typeface="Times New Roman" pitchFamily="18" charset="0"/>
              </a:rPr>
              <a:t> ovakvog pristupa  je činjenica da postojanje višestrukih dimenzija objekata naglo povećava računarske probleme. Zbog toga se često uvaja veoma gruba  diskrecija dimenzija objekata pa se ne mogu odrediti stvarne optimalne dimenzije objekata. </a:t>
            </a:r>
            <a:r>
              <a:rPr lang="en-US" sz="2133" dirty="0">
                <a:solidFill>
                  <a:prstClr val="white"/>
                </a:solidFill>
                <a:latin typeface="Times New Roman" pitchFamily="18" charset="0"/>
                <a:cs typeface="Times New Roman" pitchFamily="18" charset="0"/>
              </a:rPr>
              <a:t>M</a:t>
            </a:r>
            <a:r>
              <a:rPr lang="sr-Latn-RS" sz="2133" dirty="0">
                <a:solidFill>
                  <a:prstClr val="white"/>
                </a:solidFill>
                <a:latin typeface="Times New Roman" pitchFamily="18" charset="0"/>
                <a:cs typeface="Times New Roman" pitchFamily="18" charset="0"/>
              </a:rPr>
              <a:t>eđutim, nekoliko sukcesivnih primena modela sa sužavanjem koraka diskrecije može dovesti do poboljšanja rešenja o dimenzijama objekta.</a:t>
            </a:r>
          </a:p>
        </p:txBody>
      </p:sp>
      <p:sp>
        <p:nvSpPr>
          <p:cNvPr id="2" name="Slide Number Placeholder 1">
            <a:extLst>
              <a:ext uri="{FF2B5EF4-FFF2-40B4-BE49-F238E27FC236}">
                <a16:creationId xmlns:a16="http://schemas.microsoft.com/office/drawing/2014/main" id="{0C7FA181-CA34-4B4B-ACAC-D6C5A8215E6D}"/>
              </a:ext>
            </a:extLst>
          </p:cNvPr>
          <p:cNvSpPr>
            <a:spLocks noGrp="1"/>
          </p:cNvSpPr>
          <p:nvPr>
            <p:ph type="sldNum" sz="quarter" idx="12"/>
          </p:nvPr>
        </p:nvSpPr>
        <p:spPr/>
        <p:txBody>
          <a:bodyPr/>
          <a:lstStyle/>
          <a:p>
            <a:fld id="{C8DC161B-9E73-4844-B9E8-34FCEB23A4F8}" type="slidenum">
              <a:rPr lang="en-US" altLang="en-US" smtClean="0"/>
              <a:pPr/>
              <a:t>70</a:t>
            </a:fld>
            <a:endParaRPr lang="en-US" altLang="en-US"/>
          </a:p>
        </p:txBody>
      </p:sp>
    </p:spTree>
    <p:extLst>
      <p:ext uri="{BB962C8B-B14F-4D97-AF65-F5344CB8AC3E}">
        <p14:creationId xmlns:p14="http://schemas.microsoft.com/office/powerpoint/2010/main" val="15167415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16D71D-FCC9-422F-9127-64D7BB155FB3}"/>
              </a:ext>
            </a:extLst>
          </p:cNvPr>
          <p:cNvSpPr txBox="1"/>
          <p:nvPr/>
        </p:nvSpPr>
        <p:spPr>
          <a:xfrm>
            <a:off x="203806" y="1295364"/>
            <a:ext cx="11482917" cy="4957191"/>
          </a:xfrm>
          <a:prstGeom prst="rect">
            <a:avLst/>
          </a:prstGeom>
          <a:noFill/>
        </p:spPr>
        <p:txBody>
          <a:bodyPr>
            <a:spAutoFit/>
          </a:bodyPr>
          <a:lstStyle/>
          <a:p>
            <a:pPr marL="457189" indent="-457189" algn="just" defTabSz="1219170">
              <a:lnSpc>
                <a:spcPct val="150000"/>
              </a:lnSpc>
              <a:defRPr/>
            </a:pPr>
            <a:r>
              <a:rPr lang="sr-Latn-RS" sz="2133" dirty="0">
                <a:solidFill>
                  <a:prstClr val="white"/>
                </a:solidFill>
                <a:latin typeface="Times New Roman" pitchFamily="18" charset="0"/>
                <a:cs typeface="Times New Roman" pitchFamily="18" charset="0"/>
              </a:rPr>
              <a:t>	</a:t>
            </a:r>
            <a:r>
              <a:rPr lang="sr-Latn-RS" sz="2133" b="1" dirty="0">
                <a:solidFill>
                  <a:prstClr val="white"/>
                </a:solidFill>
                <a:latin typeface="Times New Roman" pitchFamily="18" charset="0"/>
                <a:cs typeface="Times New Roman" pitchFamily="18" charset="0"/>
              </a:rPr>
              <a:t>Određivanje redosleda i vremena gradnje </a:t>
            </a:r>
            <a:r>
              <a:rPr lang="sr-Latn-RS" sz="2133" dirty="0">
                <a:solidFill>
                  <a:prstClr val="white"/>
                </a:solidFill>
                <a:latin typeface="Times New Roman" pitchFamily="18" charset="0"/>
                <a:cs typeface="Times New Roman" pitchFamily="18" charset="0"/>
              </a:rPr>
              <a:t>– kontinualne višestruke dimenzije objekata. Postupak koji se kombinuje donošenjem odluka o dimenzijama objekata i redosledu izgradnje u jedinstvenu celinu, predložen je u jednom modelu gde je primenjen metod dinamičkog programiranja za slučaj nezavisnih objekata uz pretpostavku linearno rastućeg zahteva za vodom u toku planskog perioda i konsantnih panela po jedinici vode za nezadovoljenje zahteva. Dok su u ranije opisanim postupcima vodoprivredni objekti mogli imati samo određene diskretne alternativne dimenzije, u ovom pristupu dimenzije objekata mogu se menjati kontinualno u zadatim opsezima. Time je na najbolji način ostvarena koordinacija donošenja odlukao dimenzijama i redosledu izgradnje objekata. Nedostatak metode je što nije uključena međuzavisnost objekata i što trend porasta zahteva za vodom mora da bude linearan.</a:t>
            </a:r>
          </a:p>
        </p:txBody>
      </p:sp>
      <p:sp>
        <p:nvSpPr>
          <p:cNvPr id="2" name="Slide Number Placeholder 1">
            <a:extLst>
              <a:ext uri="{FF2B5EF4-FFF2-40B4-BE49-F238E27FC236}">
                <a16:creationId xmlns:a16="http://schemas.microsoft.com/office/drawing/2014/main" id="{21219502-482E-4AEB-884F-4C88E80055D8}"/>
              </a:ext>
            </a:extLst>
          </p:cNvPr>
          <p:cNvSpPr>
            <a:spLocks noGrp="1"/>
          </p:cNvSpPr>
          <p:nvPr>
            <p:ph type="sldNum" sz="quarter" idx="12"/>
          </p:nvPr>
        </p:nvSpPr>
        <p:spPr/>
        <p:txBody>
          <a:bodyPr/>
          <a:lstStyle/>
          <a:p>
            <a:fld id="{C8DC161B-9E73-4844-B9E8-34FCEB23A4F8}" type="slidenum">
              <a:rPr lang="en-US" altLang="en-US" smtClean="0"/>
              <a:pPr/>
              <a:t>71</a:t>
            </a:fld>
            <a:endParaRPr lang="en-US" alt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5">
            <a:extLst>
              <a:ext uri="{FF2B5EF4-FFF2-40B4-BE49-F238E27FC236}">
                <a16:creationId xmlns:a16="http://schemas.microsoft.com/office/drawing/2014/main" id="{4FC77AD5-4465-49CD-8E9A-00BF4D9CA922}"/>
              </a:ext>
            </a:extLst>
          </p:cNvPr>
          <p:cNvSpPr txBox="1">
            <a:spLocks noChangeArrowheads="1"/>
          </p:cNvSpPr>
          <p:nvPr/>
        </p:nvSpPr>
        <p:spPr bwMode="auto">
          <a:xfrm>
            <a:off x="917424" y="3082396"/>
            <a:ext cx="10531626" cy="390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eaLnBrk="1" fontAlgn="base" hangingPunct="1">
              <a:lnSpc>
                <a:spcPct val="150000"/>
              </a:lnSpc>
              <a:spcBef>
                <a:spcPct val="0"/>
              </a:spcBef>
              <a:spcAft>
                <a:spcPct val="0"/>
              </a:spcAft>
            </a:pPr>
            <a:r>
              <a:rPr lang="en-US" altLang="en-US" sz="2400" dirty="0" err="1">
                <a:solidFill>
                  <a:prstClr val="white"/>
                </a:solidFill>
                <a:latin typeface="Times New Roman" panose="02020603050405020304" pitchFamily="18" charset="0"/>
                <a:cs typeface="Times New Roman" panose="02020603050405020304" pitchFamily="18" charset="0"/>
              </a:rPr>
              <a:t>Investicije</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izgradnju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vodoprivrednih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sistema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globalno</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odr</a:t>
            </a:r>
            <a:r>
              <a:rPr lang="sr-Latn-RS" altLang="en-US" sz="2400" dirty="0">
                <a:solidFill>
                  <a:prstClr val="white"/>
                </a:solidFill>
                <a:latin typeface="Times New Roman" panose="02020603050405020304" pitchFamily="18" charset="0"/>
                <a:cs typeface="Times New Roman" panose="02020603050405020304" pitchFamily="18" charset="0"/>
              </a:rPr>
              <a:t>e</a:t>
            </a:r>
            <a:r>
              <a:rPr lang="en-US" altLang="en-US" sz="2400" dirty="0" err="1">
                <a:solidFill>
                  <a:prstClr val="white"/>
                </a:solidFill>
                <a:latin typeface="Times New Roman" panose="02020603050405020304" pitchFamily="18" charset="0"/>
                <a:cs typeface="Times New Roman" panose="02020603050405020304" pitchFamily="18" charset="0"/>
              </a:rPr>
              <a:t>đuju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planom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razvoja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užeg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ili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šireg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regiona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radne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organizacije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slično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Pri</a:t>
            </a:r>
            <a:r>
              <a:rPr lang="en-US" altLang="en-US" sz="2400" dirty="0">
                <a:solidFill>
                  <a:prstClr val="white"/>
                </a:solidFill>
                <a:latin typeface="Times New Roman" panose="02020603050405020304" pitchFamily="18" charset="0"/>
                <a:cs typeface="Times New Roman" panose="02020603050405020304" pitchFamily="18" charset="0"/>
              </a:rPr>
              <a:t> tome se </a:t>
            </a:r>
            <a:r>
              <a:rPr lang="en-US" altLang="en-US" sz="2400" dirty="0" err="1">
                <a:solidFill>
                  <a:prstClr val="white"/>
                </a:solidFill>
                <a:latin typeface="Times New Roman" panose="02020603050405020304" pitchFamily="18" charset="0"/>
                <a:cs typeface="Times New Roman" panose="02020603050405020304" pitchFamily="18" charset="0"/>
              </a:rPr>
              <a:t>postavlja</a:t>
            </a:r>
            <a:r>
              <a:rPr lang="en-US" altLang="en-US" sz="2400" dirty="0">
                <a:solidFill>
                  <a:prstClr val="white"/>
                </a:solidFill>
                <a:latin typeface="Times New Roman" panose="02020603050405020304" pitchFamily="18" charset="0"/>
                <a:cs typeface="Times New Roman" panose="02020603050405020304" pitchFamily="18" charset="0"/>
              </a:rPr>
              <a:t> problem </a:t>
            </a:r>
            <a:r>
              <a:rPr lang="en-US" altLang="en-US" sz="2400" dirty="0" err="1">
                <a:solidFill>
                  <a:prstClr val="white"/>
                </a:solidFill>
                <a:latin typeface="Times New Roman" panose="02020603050405020304" pitchFamily="18" charset="0"/>
                <a:cs typeface="Times New Roman" panose="02020603050405020304" pitchFamily="18" charset="0"/>
              </a:rPr>
              <a:t>utvrđivanja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ekonomski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optimalnih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ulaganja</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izgradnju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sistema</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celini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kao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izbor</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optimalnih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ulaganja</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pojedine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objekte</a:t>
            </a:r>
            <a:r>
              <a:rPr lang="en-US" altLang="en-US" sz="2400" dirty="0">
                <a:solidFill>
                  <a:prstClr val="white"/>
                </a:solidFill>
                <a:latin typeface="Times New Roman" panose="02020603050405020304" pitchFamily="18" charset="0"/>
                <a:cs typeface="Times New Roman" panose="02020603050405020304" pitchFamily="18" charset="0"/>
              </a:rPr>
              <a:t> tog </a:t>
            </a:r>
            <a:r>
              <a:rPr lang="en-US" altLang="en-US" sz="2400" dirty="0" err="1">
                <a:solidFill>
                  <a:prstClr val="white"/>
                </a:solidFill>
                <a:latin typeface="Times New Roman" panose="02020603050405020304" pitchFamily="18" charset="0"/>
                <a:cs typeface="Times New Roman" panose="02020603050405020304" pitchFamily="18" charset="0"/>
              </a:rPr>
              <a:t>sistema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Ako</a:t>
            </a:r>
            <a:r>
              <a:rPr lang="en-US" altLang="en-US" sz="2400" dirty="0">
                <a:solidFill>
                  <a:prstClr val="white"/>
                </a:solidFill>
                <a:latin typeface="Times New Roman" panose="02020603050405020304" pitchFamily="18" charset="0"/>
                <a:cs typeface="Times New Roman" panose="02020603050405020304" pitchFamily="18" charset="0"/>
              </a:rPr>
              <a:t> se ne </a:t>
            </a:r>
            <a:r>
              <a:rPr lang="en-US" altLang="en-US" sz="2400" dirty="0" err="1">
                <a:solidFill>
                  <a:prstClr val="white"/>
                </a:solidFill>
                <a:latin typeface="Times New Roman" panose="02020603050405020304" pitchFamily="18" charset="0"/>
                <a:cs typeface="Times New Roman" panose="02020603050405020304" pitchFamily="18" charset="0"/>
              </a:rPr>
              <a:t>vrši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optimalan</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izbor</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ulaganja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nerealno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utvrđene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investicije</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pojedine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objekte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mogu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dovesti</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pitanje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ekonomsku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opravdanost</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poduhvata</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celini</a:t>
            </a:r>
            <a:r>
              <a:rPr lang="en-US" altLang="en-US" sz="2400" dirty="0">
                <a:solidFill>
                  <a:prstClr val="white"/>
                </a:solidFill>
                <a:latin typeface="Times New Roman" panose="02020603050405020304" pitchFamily="18" charset="0"/>
                <a:cs typeface="Times New Roman" panose="02020603050405020304" pitchFamily="18" charset="0"/>
              </a:rPr>
              <a:t>. </a:t>
            </a:r>
          </a:p>
          <a:p>
            <a:pPr algn="just" defTabSz="1219170" eaLnBrk="1" fontAlgn="base" hangingPunct="1">
              <a:lnSpc>
                <a:spcPct val="150000"/>
              </a:lnSpc>
              <a:spcBef>
                <a:spcPct val="0"/>
              </a:spcBef>
              <a:spcAft>
                <a:spcPct val="0"/>
              </a:spcAft>
            </a:pPr>
            <a:endParaRPr lang="en-US" altLang="en-US" sz="2400" dirty="0">
              <a:solidFill>
                <a:prstClr val="white"/>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A81B18E2-7EE4-4EE0-BB87-E8A2E623BC82}"/>
              </a:ext>
            </a:extLst>
          </p:cNvPr>
          <p:cNvSpPr>
            <a:spLocks noGrp="1"/>
          </p:cNvSpPr>
          <p:nvPr>
            <p:ph type="sldNum" sz="quarter" idx="12"/>
          </p:nvPr>
        </p:nvSpPr>
        <p:spPr/>
        <p:txBody>
          <a:bodyPr/>
          <a:lstStyle/>
          <a:p>
            <a:fld id="{C8DC161B-9E73-4844-B9E8-34FCEB23A4F8}" type="slidenum">
              <a:rPr lang="en-US" altLang="en-US" smtClean="0"/>
              <a:pPr/>
              <a:t>72</a:t>
            </a:fld>
            <a:endParaRPr lang="en-US" altLang="en-US"/>
          </a:p>
        </p:txBody>
      </p:sp>
      <p:sp>
        <p:nvSpPr>
          <p:cNvPr id="4" name="Title 1">
            <a:extLst>
              <a:ext uri="{FF2B5EF4-FFF2-40B4-BE49-F238E27FC236}">
                <a16:creationId xmlns:a16="http://schemas.microsoft.com/office/drawing/2014/main" id="{3C2BDBEE-5113-4505-82DE-ADBB5C0A7018}"/>
              </a:ext>
            </a:extLst>
          </p:cNvPr>
          <p:cNvSpPr txBox="1">
            <a:spLocks/>
          </p:cNvSpPr>
          <p:nvPr/>
        </p:nvSpPr>
        <p:spPr bwMode="auto">
          <a:xfrm>
            <a:off x="627591" y="1401858"/>
            <a:ext cx="1093681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800" kern="1200" baseline="0">
                <a:solidFill>
                  <a:schemeClr val="bg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a:lstStyle>
          <a:p>
            <a:pPr eaLnBrk="1" fontAlgn="auto" hangingPunct="1">
              <a:spcAft>
                <a:spcPts val="0"/>
              </a:spcAft>
              <a:defRPr/>
            </a:pPr>
            <a:r>
              <a:rPr lang="sr-Latn-RS" dirty="0">
                <a:latin typeface="Times New Roman" pitchFamily="18" charset="0"/>
                <a:cs typeface="Times New Roman" pitchFamily="18" charset="0"/>
              </a:rPr>
              <a:t>Planiranje optimalne varijante </a:t>
            </a:r>
            <a:br>
              <a:rPr lang="sr-Latn-RS" dirty="0">
                <a:latin typeface="Times New Roman" pitchFamily="18" charset="0"/>
                <a:cs typeface="Times New Roman" pitchFamily="18" charset="0"/>
              </a:rPr>
            </a:br>
            <a:r>
              <a:rPr lang="sr-Latn-RS" dirty="0">
                <a:latin typeface="Times New Roman" pitchFamily="18" charset="0"/>
                <a:cs typeface="Times New Roman" pitchFamily="18" charset="0"/>
              </a:rPr>
              <a:t>vodoprivrednog razvoja</a:t>
            </a:r>
            <a:endParaRPr lang="en-US"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CDBD53B0-3DDA-44BE-AEDF-5F508F871B7B}"/>
              </a:ext>
            </a:extLst>
          </p:cNvPr>
          <p:cNvSpPr txBox="1"/>
          <p:nvPr/>
        </p:nvSpPr>
        <p:spPr>
          <a:xfrm>
            <a:off x="9753902" y="1609593"/>
            <a:ext cx="2113490" cy="338554"/>
          </a:xfrm>
          <a:prstGeom prst="rect">
            <a:avLst/>
          </a:prstGeom>
          <a:solidFill>
            <a:srgbClr val="5A8639"/>
          </a:solidFill>
        </p:spPr>
        <p:txBody>
          <a:bodyPr wrap="square">
            <a:spAutoFit/>
          </a:bodyPr>
          <a:lstStyle/>
          <a:p>
            <a:r>
              <a:rPr lang="sr-Latn-RS" sz="1600" dirty="0">
                <a:solidFill>
                  <a:schemeClr val="bg1"/>
                </a:solidFill>
                <a:latin typeface="Times New Roman" pitchFamily="18" charset="0"/>
                <a:cs typeface="Times New Roman" pitchFamily="18" charset="0"/>
              </a:rPr>
              <a:t>40. pitanje za smer AE</a:t>
            </a:r>
            <a:endParaRPr lang="en-US" sz="1600" dirty="0">
              <a:solidFill>
                <a:schemeClr val="bg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5">
            <a:extLst>
              <a:ext uri="{FF2B5EF4-FFF2-40B4-BE49-F238E27FC236}">
                <a16:creationId xmlns:a16="http://schemas.microsoft.com/office/drawing/2014/main" id="{6BBE8D9F-2BFA-41D8-B166-0BB14A535D60}"/>
              </a:ext>
            </a:extLst>
          </p:cNvPr>
          <p:cNvSpPr txBox="1">
            <a:spLocks noChangeArrowheads="1"/>
          </p:cNvSpPr>
          <p:nvPr/>
        </p:nvSpPr>
        <p:spPr bwMode="auto">
          <a:xfrm>
            <a:off x="513034" y="2967335"/>
            <a:ext cx="1079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eaLnBrk="1" fontAlgn="base" hangingPunct="1">
              <a:spcBef>
                <a:spcPct val="0"/>
              </a:spcBef>
              <a:spcAft>
                <a:spcPct val="0"/>
              </a:spcAft>
            </a:pPr>
            <a:r>
              <a:rPr lang="en-US" altLang="en-US" sz="2400" dirty="0" err="1">
                <a:solidFill>
                  <a:prstClr val="white"/>
                </a:solidFill>
                <a:latin typeface="Times New Roman" panose="02020603050405020304" pitchFamily="18" charset="0"/>
                <a:cs typeface="Times New Roman" panose="02020603050405020304" pitchFamily="18" charset="0"/>
              </a:rPr>
              <a:t>Matematički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modeli</a:t>
            </a:r>
            <a:r>
              <a:rPr lang="en-US" altLang="en-US" sz="2400" dirty="0">
                <a:solidFill>
                  <a:prstClr val="white"/>
                </a:solidFill>
                <a:latin typeface="Times New Roman" panose="02020603050405020304" pitchFamily="18" charset="0"/>
                <a:cs typeface="Times New Roman" panose="02020603050405020304" pitchFamily="18" charset="0"/>
              </a:rPr>
              <a:t> koji se </a:t>
            </a:r>
            <a:r>
              <a:rPr lang="en-US" altLang="en-US" sz="2400" dirty="0" err="1">
                <a:solidFill>
                  <a:prstClr val="white"/>
                </a:solidFill>
                <a:latin typeface="Times New Roman" panose="02020603050405020304" pitchFamily="18" charset="0"/>
                <a:cs typeface="Times New Roman" panose="02020603050405020304" pitchFamily="18" charset="0"/>
              </a:rPr>
              <a:t>koriste</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ovoj</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oblasti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sadrže</a:t>
            </a:r>
            <a:r>
              <a:rPr lang="en-US" altLang="en-US" sz="2400" dirty="0">
                <a:solidFill>
                  <a:prstClr val="white"/>
                </a:solidFill>
                <a:latin typeface="Times New Roman" panose="02020603050405020304" pitchFamily="18" charset="0"/>
                <a:cs typeface="Times New Roman" panose="02020603050405020304" pitchFamily="18" charset="0"/>
              </a:rPr>
              <a:t> tri </a:t>
            </a:r>
            <a:r>
              <a:rPr lang="en-US" altLang="en-US" sz="2400" dirty="0" err="1">
                <a:solidFill>
                  <a:prstClr val="white"/>
                </a:solidFill>
                <a:latin typeface="Times New Roman" panose="02020603050405020304" pitchFamily="18" charset="0"/>
                <a:cs typeface="Times New Roman" panose="02020603050405020304" pitchFamily="18" charset="0"/>
              </a:rPr>
              <a:t>osnovne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komponente</a:t>
            </a:r>
            <a:r>
              <a:rPr lang="en-US" altLang="en-US" sz="2400" dirty="0">
                <a:solidFill>
                  <a:prstClr val="white"/>
                </a:solidFill>
                <a:latin typeface="Times New Roman" panose="02020603050405020304" pitchFamily="18" charset="0"/>
                <a:cs typeface="Times New Roman" panose="02020603050405020304" pitchFamily="18" charset="0"/>
              </a:rPr>
              <a:t>:</a:t>
            </a:r>
          </a:p>
        </p:txBody>
      </p:sp>
      <p:graphicFrame>
        <p:nvGraphicFramePr>
          <p:cNvPr id="3" name="Diagram 2">
            <a:extLst>
              <a:ext uri="{FF2B5EF4-FFF2-40B4-BE49-F238E27FC236}">
                <a16:creationId xmlns:a16="http://schemas.microsoft.com/office/drawing/2014/main" id="{BB899655-50B4-4856-89CA-9C6248E6FD48}"/>
              </a:ext>
            </a:extLst>
          </p:cNvPr>
          <p:cNvGraphicFramePr/>
          <p:nvPr>
            <p:extLst>
              <p:ext uri="{D42A27DB-BD31-4B8C-83A1-F6EECF244321}">
                <p14:modId xmlns:p14="http://schemas.microsoft.com/office/powerpoint/2010/main" val="3952716600"/>
              </p:ext>
            </p:extLst>
          </p:nvPr>
        </p:nvGraphicFramePr>
        <p:xfrm>
          <a:off x="513034" y="3749345"/>
          <a:ext cx="4102509" cy="2768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1247C6FE-6427-4505-B58A-CB17AB9187B0}"/>
              </a:ext>
            </a:extLst>
          </p:cNvPr>
          <p:cNvSpPr>
            <a:spLocks noGrp="1"/>
          </p:cNvSpPr>
          <p:nvPr>
            <p:ph type="sldNum" sz="quarter" idx="12"/>
          </p:nvPr>
        </p:nvSpPr>
        <p:spPr/>
        <p:txBody>
          <a:bodyPr/>
          <a:lstStyle/>
          <a:p>
            <a:fld id="{C8DC161B-9E73-4844-B9E8-34FCEB23A4F8}" type="slidenum">
              <a:rPr lang="en-US" altLang="en-US" smtClean="0"/>
              <a:pPr/>
              <a:t>73</a:t>
            </a:fld>
            <a:endParaRPr lang="en-US" altLang="en-US"/>
          </a:p>
        </p:txBody>
      </p:sp>
      <p:sp>
        <p:nvSpPr>
          <p:cNvPr id="4" name="TextBox 3">
            <a:extLst>
              <a:ext uri="{FF2B5EF4-FFF2-40B4-BE49-F238E27FC236}">
                <a16:creationId xmlns:a16="http://schemas.microsoft.com/office/drawing/2014/main" id="{D57ED273-4CC8-45D8-BF93-84213F8B49FA}"/>
              </a:ext>
            </a:extLst>
          </p:cNvPr>
          <p:cNvSpPr txBox="1"/>
          <p:nvPr/>
        </p:nvSpPr>
        <p:spPr>
          <a:xfrm>
            <a:off x="513034" y="1397675"/>
            <a:ext cx="10711543" cy="1569660"/>
          </a:xfrm>
          <a:prstGeom prst="rect">
            <a:avLst/>
          </a:prstGeom>
          <a:noFill/>
        </p:spPr>
        <p:txBody>
          <a:bodyPr wrap="square" rtlCol="0">
            <a:spAutoFit/>
          </a:bodyPr>
          <a:lstStyle/>
          <a:p>
            <a:pPr algn="just"/>
            <a:r>
              <a:rPr lang="sr-Latn-RS" altLang="en-US" sz="2400" dirty="0">
                <a:solidFill>
                  <a:prstClr val="white"/>
                </a:solidFill>
                <a:latin typeface="Times New Roman" panose="02020603050405020304" pitchFamily="18" charset="0"/>
                <a:cs typeface="Times New Roman" panose="02020603050405020304" pitchFamily="18" charset="0"/>
              </a:rPr>
              <a:t>Za pronalaženje najpovoljnijih vodoprivrednih rešenja odnosno izbor konačnog iz niza mogućih potencijalnih rešenja</a:t>
            </a:r>
            <a:r>
              <a:rPr lang="sr-Cyrl-RS" altLang="en-US" sz="2400" dirty="0">
                <a:solidFill>
                  <a:prstClr val="white"/>
                </a:solidFill>
                <a:latin typeface="Times New Roman" panose="02020603050405020304" pitchFamily="18" charset="0"/>
                <a:cs typeface="Times New Roman" panose="02020603050405020304" pitchFamily="18" charset="0"/>
              </a:rPr>
              <a:t>,</a:t>
            </a:r>
            <a:r>
              <a:rPr lang="sr-Latn-RS" altLang="en-US" sz="2400" dirty="0">
                <a:solidFill>
                  <a:prstClr val="white"/>
                </a:solidFill>
                <a:latin typeface="Times New Roman" panose="02020603050405020304" pitchFamily="18" charset="0"/>
                <a:cs typeface="Times New Roman" panose="02020603050405020304" pitchFamily="18" charset="0"/>
              </a:rPr>
              <a:t> koriste se matematički modeli koji su bazirani na metodama sistemske analize i operacionih istraživanja.</a:t>
            </a:r>
          </a:p>
          <a:p>
            <a:pPr algn="just"/>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5">
            <a:extLst>
              <a:ext uri="{FF2B5EF4-FFF2-40B4-BE49-F238E27FC236}">
                <a16:creationId xmlns:a16="http://schemas.microsoft.com/office/drawing/2014/main" id="{126C946F-4696-4688-B6DE-4F1743BBB04D}"/>
              </a:ext>
            </a:extLst>
          </p:cNvPr>
          <p:cNvSpPr txBox="1">
            <a:spLocks noChangeArrowheads="1"/>
          </p:cNvSpPr>
          <p:nvPr/>
        </p:nvSpPr>
        <p:spPr bwMode="auto">
          <a:xfrm>
            <a:off x="609600" y="1396865"/>
            <a:ext cx="10795000" cy="556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lnSpc>
                <a:spcPct val="150000"/>
              </a:lnSpc>
              <a:spcBef>
                <a:spcPct val="0"/>
              </a:spcBef>
              <a:spcAft>
                <a:spcPct val="0"/>
              </a:spcAft>
              <a:buFontTx/>
              <a:buAutoNum type="arabicPeriod"/>
            </a:pPr>
            <a:r>
              <a:rPr lang="en-US" altLang="en-US" sz="2400" dirty="0" err="1">
                <a:solidFill>
                  <a:prstClr val="white"/>
                </a:solidFill>
                <a:latin typeface="Times New Roman" panose="02020603050405020304" pitchFamily="18" charset="0"/>
                <a:cs typeface="Times New Roman" panose="02020603050405020304" pitchFamily="18" charset="0"/>
              </a:rPr>
              <a:t>Parametri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tipično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numeričke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vrednosti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kojima</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označavaju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stalne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predpostavljene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vrednosti</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sistem</a:t>
            </a:r>
            <a:r>
              <a:rPr lang="en-US" altLang="en-US" sz="2400" dirty="0">
                <a:solidFill>
                  <a:prstClr val="white"/>
                </a:solidFill>
                <a:latin typeface="Times New Roman" panose="02020603050405020304" pitchFamily="18" charset="0"/>
                <a:cs typeface="Times New Roman" panose="02020603050405020304" pitchFamily="18" charset="0"/>
              </a:rPr>
              <a:t> koji se </a:t>
            </a:r>
            <a:r>
              <a:rPr lang="en-US" altLang="en-US" sz="2400" dirty="0" err="1">
                <a:solidFill>
                  <a:prstClr val="white"/>
                </a:solidFill>
                <a:latin typeface="Times New Roman" panose="02020603050405020304" pitchFamily="18" charset="0"/>
                <a:cs typeface="Times New Roman" panose="02020603050405020304" pitchFamily="18" charset="0"/>
              </a:rPr>
              <a:t>modelira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Poznati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parametri</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planiranju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vodnih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resursa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ekonomske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vrednosti</a:t>
            </a:r>
            <a:r>
              <a:rPr lang="en-US" altLang="en-US" sz="2400" dirty="0">
                <a:solidFill>
                  <a:prstClr val="white"/>
                </a:solidFill>
                <a:latin typeface="Times New Roman" panose="02020603050405020304" pitchFamily="18" charset="0"/>
                <a:cs typeface="Times New Roman" panose="02020603050405020304" pitchFamily="18" charset="0"/>
              </a:rPr>
              <a:t> za kWh </a:t>
            </a:r>
            <a:r>
              <a:rPr lang="en-US" altLang="en-US" sz="2400" dirty="0" err="1">
                <a:solidFill>
                  <a:prstClr val="white"/>
                </a:solidFill>
                <a:latin typeface="Times New Roman" panose="02020603050405020304" pitchFamily="18" charset="0"/>
                <a:cs typeface="Times New Roman" panose="02020603050405020304" pitchFamily="18" charset="0"/>
              </a:rPr>
              <a:t>energije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ili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koeficijent</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otpornosti</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otvorene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kanale</a:t>
            </a:r>
            <a:r>
              <a:rPr lang="en-US" altLang="en-US" sz="2400" dirty="0">
                <a:solidFill>
                  <a:prstClr val="white"/>
                </a:solidFill>
                <a:latin typeface="Times New Roman" panose="02020603050405020304" pitchFamily="18" charset="0"/>
                <a:cs typeface="Times New Roman" panose="02020603050405020304" pitchFamily="18" charset="0"/>
              </a:rPr>
              <a:t>.</a:t>
            </a:r>
            <a:endParaRPr lang="sr-Cyrl-RS" altLang="en-US" sz="2400" dirty="0">
              <a:solidFill>
                <a:prstClr val="white"/>
              </a:solidFill>
              <a:latin typeface="Times New Roman" panose="02020603050405020304" pitchFamily="18" charset="0"/>
              <a:cs typeface="Times New Roman" panose="02020603050405020304" pitchFamily="18" charset="0"/>
            </a:endParaRPr>
          </a:p>
          <a:p>
            <a:pPr marL="457189" indent="-457189" algn="just" defTabSz="1219170" eaLnBrk="1" fontAlgn="base" hangingPunct="1">
              <a:lnSpc>
                <a:spcPct val="150000"/>
              </a:lnSpc>
              <a:spcBef>
                <a:spcPct val="0"/>
              </a:spcBef>
              <a:spcAft>
                <a:spcPct val="0"/>
              </a:spcAft>
              <a:buFontTx/>
              <a:buAutoNum type="arabicPeriod"/>
            </a:pPr>
            <a:endParaRPr lang="en-US" altLang="en-US" sz="2400" dirty="0">
              <a:solidFill>
                <a:prstClr val="white"/>
              </a:solidFill>
              <a:latin typeface="Times New Roman" panose="02020603050405020304" pitchFamily="18" charset="0"/>
              <a:cs typeface="Times New Roman" panose="02020603050405020304" pitchFamily="18" charset="0"/>
            </a:endParaRPr>
          </a:p>
          <a:p>
            <a:pPr marL="457189" indent="-457189" algn="just" defTabSz="1219170" eaLnBrk="1" fontAlgn="base" hangingPunct="1">
              <a:lnSpc>
                <a:spcPct val="150000"/>
              </a:lnSpc>
              <a:spcBef>
                <a:spcPct val="0"/>
              </a:spcBef>
              <a:spcAft>
                <a:spcPct val="0"/>
              </a:spcAft>
              <a:buFontTx/>
              <a:buAutoNum type="arabicPeriod"/>
            </a:pPr>
            <a:r>
              <a:rPr lang="en-US" altLang="en-US" sz="2400" dirty="0" err="1">
                <a:solidFill>
                  <a:prstClr val="white"/>
                </a:solidFill>
                <a:latin typeface="Times New Roman" panose="02020603050405020304" pitchFamily="18" charset="0"/>
                <a:cs typeface="Times New Roman" panose="02020603050405020304" pitchFamily="18" charset="0"/>
              </a:rPr>
              <a:t>Varijable</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koriste</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definisanje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ponašanja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performansi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modelir</a:t>
            </a:r>
            <a:r>
              <a:rPr lang="sr-Latn-RS" altLang="en-US" sz="2400" dirty="0">
                <a:solidFill>
                  <a:prstClr val="white"/>
                </a:solidFill>
                <a:latin typeface="Times New Roman" panose="02020603050405020304" pitchFamily="18" charset="0"/>
                <a:cs typeface="Times New Roman" panose="02020603050405020304" pitchFamily="18" charset="0"/>
              </a:rPr>
              <a:t>a</a:t>
            </a:r>
            <a:r>
              <a:rPr lang="en-US" altLang="en-US" sz="2400" dirty="0" err="1">
                <a:solidFill>
                  <a:prstClr val="white"/>
                </a:solidFill>
                <a:latin typeface="Times New Roman" panose="02020603050405020304" pitchFamily="18" charset="0"/>
                <a:cs typeface="Times New Roman" panose="02020603050405020304" pitchFamily="18" charset="0"/>
              </a:rPr>
              <a:t>nog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sistema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Kod</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formulisanja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modela</a:t>
            </a:r>
            <a:r>
              <a:rPr lang="en-US" altLang="en-US" sz="2400" dirty="0">
                <a:solidFill>
                  <a:prstClr val="white"/>
                </a:solidFill>
                <a:latin typeface="Times New Roman" panose="02020603050405020304" pitchFamily="18" charset="0"/>
                <a:cs typeface="Times New Roman" panose="02020603050405020304" pitchFamily="18" charset="0"/>
              </a:rPr>
              <a:t> one </a:t>
            </a:r>
            <a:r>
              <a:rPr lang="en-US" altLang="en-US" sz="2400" dirty="0" err="1">
                <a:solidFill>
                  <a:prstClr val="white"/>
                </a:solidFill>
                <a:latin typeface="Times New Roman" panose="02020603050405020304" pitchFamily="18" charset="0"/>
                <a:cs typeface="Times New Roman" panose="02020603050405020304" pitchFamily="18" charset="0"/>
              </a:rPr>
              <a:t>simbolički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reprezentuju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količine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interesantne</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modeliranje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dobijanje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vrednosi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promene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rezervoara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ili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maksimalan</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stepen</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trajanja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poplava</a:t>
            </a:r>
            <a:r>
              <a:rPr lang="en-US" altLang="en-US" sz="2400" dirty="0">
                <a:solidFill>
                  <a:prstClr val="white"/>
                </a:solidFill>
                <a:latin typeface="Times New Roman" panose="02020603050405020304" pitchFamily="18" charset="0"/>
                <a:cs typeface="Times New Roman" panose="02020603050405020304" pitchFamily="18" charset="0"/>
              </a:rPr>
              <a:t>.</a:t>
            </a:r>
          </a:p>
          <a:p>
            <a:pPr marL="457189" indent="-457189" algn="just" defTabSz="1219170" eaLnBrk="1" fontAlgn="base" hangingPunct="1">
              <a:lnSpc>
                <a:spcPct val="150000"/>
              </a:lnSpc>
              <a:spcBef>
                <a:spcPct val="0"/>
              </a:spcBef>
              <a:spcAft>
                <a:spcPct val="0"/>
              </a:spcAft>
            </a:pPr>
            <a:endParaRPr lang="en-US" altLang="en-US" sz="2400" dirty="0">
              <a:solidFill>
                <a:prstClr val="white"/>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C4E3CFBA-2F25-466F-AB05-B60D18E99143}"/>
              </a:ext>
            </a:extLst>
          </p:cNvPr>
          <p:cNvSpPr>
            <a:spLocks noGrp="1"/>
          </p:cNvSpPr>
          <p:nvPr>
            <p:ph type="sldNum" sz="quarter" idx="12"/>
          </p:nvPr>
        </p:nvSpPr>
        <p:spPr/>
        <p:txBody>
          <a:bodyPr/>
          <a:lstStyle/>
          <a:p>
            <a:fld id="{C8DC161B-9E73-4844-B9E8-34FCEB23A4F8}" type="slidenum">
              <a:rPr lang="en-US" altLang="en-US" smtClean="0"/>
              <a:pPr/>
              <a:t>74</a:t>
            </a:fld>
            <a:endParaRPr lang="en-US" alt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5">
            <a:extLst>
              <a:ext uri="{FF2B5EF4-FFF2-40B4-BE49-F238E27FC236}">
                <a16:creationId xmlns:a16="http://schemas.microsoft.com/office/drawing/2014/main" id="{18F7CAEC-D22C-4A66-B40E-1EE768A4A9BD}"/>
              </a:ext>
            </a:extLst>
          </p:cNvPr>
          <p:cNvSpPr txBox="1">
            <a:spLocks noChangeArrowheads="1"/>
          </p:cNvSpPr>
          <p:nvPr/>
        </p:nvSpPr>
        <p:spPr bwMode="auto">
          <a:xfrm>
            <a:off x="698500" y="1802494"/>
            <a:ext cx="10795000" cy="390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lnSpc>
                <a:spcPct val="150000"/>
              </a:lnSpc>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3.  </a:t>
            </a:r>
            <a:r>
              <a:rPr lang="en-US" altLang="en-US" sz="2400" dirty="0" err="1">
                <a:solidFill>
                  <a:prstClr val="white"/>
                </a:solidFill>
                <a:latin typeface="Times New Roman" panose="02020603050405020304" pitchFamily="18" charset="0"/>
                <a:cs typeface="Times New Roman" panose="02020603050405020304" pitchFamily="18" charset="0"/>
              </a:rPr>
              <a:t>Ograničenja</a:t>
            </a:r>
            <a:r>
              <a:rPr lang="en-US" altLang="en-US" sz="2400" dirty="0">
                <a:solidFill>
                  <a:prstClr val="white"/>
                </a:solidFill>
                <a:latin typeface="Times New Roman" panose="02020603050405020304" pitchFamily="18" charset="0"/>
                <a:cs typeface="Times New Roman" panose="02020603050405020304" pitchFamily="18" charset="0"/>
              </a:rPr>
              <a:t>  - </a:t>
            </a:r>
            <a:r>
              <a:rPr lang="en-US" altLang="en-US" sz="2400" dirty="0" err="1">
                <a:solidFill>
                  <a:prstClr val="white"/>
                </a:solidFill>
                <a:latin typeface="Times New Roman" panose="02020603050405020304" pitchFamily="18" charset="0"/>
                <a:cs typeface="Times New Roman" panose="02020603050405020304" pitchFamily="18" charset="0"/>
              </a:rPr>
              <a:t>ovim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relacijama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opisuju</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operacije</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sistemu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parametrima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ili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varijablama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Poznati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primeri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relacije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kod</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upravljanja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proizvodnjom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električne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energije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ili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bilansiranja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priliva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odliva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kod</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rečnih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tokova</a:t>
            </a:r>
            <a:r>
              <a:rPr lang="en-US" altLang="en-US" sz="2400" dirty="0">
                <a:solidFill>
                  <a:prstClr val="white"/>
                </a:solidFill>
                <a:latin typeface="Times New Roman" panose="02020603050405020304" pitchFamily="18" charset="0"/>
                <a:cs typeface="Times New Roman" panose="02020603050405020304" pitchFamily="18" charset="0"/>
              </a:rPr>
              <a:t>.</a:t>
            </a:r>
          </a:p>
          <a:p>
            <a:pPr marL="457189" indent="-457189" algn="just" defTabSz="1219170" eaLnBrk="1" fontAlgn="base" hangingPunct="1">
              <a:lnSpc>
                <a:spcPct val="150000"/>
              </a:lnSpc>
              <a:spcBef>
                <a:spcPct val="0"/>
              </a:spcBef>
              <a:spcAft>
                <a:spcPct val="0"/>
              </a:spcAft>
            </a:pPr>
            <a:endParaRPr lang="sr-Latn-RS" altLang="en-US" sz="2400" dirty="0">
              <a:solidFill>
                <a:prstClr val="white"/>
              </a:solidFill>
              <a:latin typeface="Times New Roman" panose="02020603050405020304" pitchFamily="18" charset="0"/>
              <a:cs typeface="Times New Roman" panose="02020603050405020304" pitchFamily="18" charset="0"/>
            </a:endParaRPr>
          </a:p>
          <a:p>
            <a:pPr marL="457189" indent="-457189" algn="just" defTabSz="1219170" eaLnBrk="1" fontAlgn="base" hangingPunct="1">
              <a:lnSpc>
                <a:spcPct val="150000"/>
              </a:lnSpc>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Modeli</a:t>
            </a:r>
            <a:r>
              <a:rPr lang="en-US" altLang="en-US" sz="2400" dirty="0">
                <a:solidFill>
                  <a:prstClr val="white"/>
                </a:solidFill>
                <a:latin typeface="Times New Roman" panose="02020603050405020304" pitchFamily="18" charset="0"/>
                <a:cs typeface="Times New Roman" panose="02020603050405020304" pitchFamily="18" charset="0"/>
              </a:rPr>
              <a:t> koji se </a:t>
            </a:r>
            <a:r>
              <a:rPr lang="en-US" altLang="en-US" sz="2400" dirty="0" err="1">
                <a:solidFill>
                  <a:prstClr val="white"/>
                </a:solidFill>
                <a:latin typeface="Times New Roman" panose="02020603050405020304" pitchFamily="18" charset="0"/>
                <a:cs typeface="Times New Roman" panose="02020603050405020304" pitchFamily="18" charset="0"/>
              </a:rPr>
              <a:t>najčešće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koriste</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ovoj</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oblasti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simulacioni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optimizacioni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modeli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Takođe</a:t>
            </a:r>
            <a:r>
              <a:rPr lang="sr-Latn-RS" altLang="en-US" sz="2400" dirty="0">
                <a:solidFill>
                  <a:prstClr val="white"/>
                </a:solidFill>
                <a:latin typeface="Times New Roman" panose="02020603050405020304" pitchFamily="18" charset="0"/>
                <a:cs typeface="Times New Roman" panose="02020603050405020304" pitchFamily="18" charset="0"/>
              </a:rPr>
              <a:t>,</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postoje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brojni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tipovi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matematičkih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ekonometrijskih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modela</a:t>
            </a:r>
            <a:r>
              <a:rPr lang="en-US" altLang="en-US" sz="2400" dirty="0">
                <a:solidFill>
                  <a:prstClr val="white"/>
                </a:solidFill>
                <a:latin typeface="Times New Roman" panose="02020603050405020304" pitchFamily="18" charset="0"/>
                <a:cs typeface="Times New Roman" panose="02020603050405020304" pitchFamily="18" charset="0"/>
              </a:rPr>
              <a:t> koji </a:t>
            </a:r>
            <a:r>
              <a:rPr lang="en-US" altLang="en-US" sz="2400" dirty="0" err="1">
                <a:solidFill>
                  <a:prstClr val="white"/>
                </a:solidFill>
                <a:latin typeface="Times New Roman" panose="02020603050405020304" pitchFamily="18" charset="0"/>
                <a:cs typeface="Times New Roman" panose="02020603050405020304" pitchFamily="18" charset="0"/>
              </a:rPr>
              <a:t>su</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ovu</a:t>
            </a:r>
            <a:r>
              <a:rPr lang="en-US" altLang="en-US" sz="2400" dirty="0">
                <a:solidFill>
                  <a:prstClr val="white"/>
                </a:solidFill>
                <a:latin typeface="Times New Roman" panose="02020603050405020304" pitchFamily="18" charset="0"/>
                <a:cs typeface="Times New Roman" panose="02020603050405020304" pitchFamily="18" charset="0"/>
              </a:rPr>
              <a:t> oblast </a:t>
            </a:r>
            <a:r>
              <a:rPr lang="en-US" altLang="en-US" sz="2400" dirty="0" err="1">
                <a:solidFill>
                  <a:prstClr val="white"/>
                </a:solidFill>
                <a:latin typeface="Times New Roman" panose="02020603050405020304" pitchFamily="18" charset="0"/>
                <a:cs typeface="Times New Roman" panose="02020603050405020304" pitchFamily="18" charset="0"/>
              </a:rPr>
              <a:t>razvijeni</a:t>
            </a:r>
            <a:r>
              <a:rPr lang="en-US" altLang="en-US" sz="2400" dirty="0">
                <a:solidFill>
                  <a:prstClr val="white"/>
                </a:solidFill>
                <a:latin typeface="Times New Roman" panose="02020603050405020304" pitchFamily="18" charset="0"/>
                <a:cs typeface="Times New Roman" panose="02020603050405020304" pitchFamily="18" charset="0"/>
              </a:rPr>
              <a:t>, a </a:t>
            </a:r>
            <a:r>
              <a:rPr lang="en-US" altLang="en-US" sz="2400" dirty="0" err="1">
                <a:solidFill>
                  <a:prstClr val="white"/>
                </a:solidFill>
                <a:latin typeface="Times New Roman" panose="02020603050405020304" pitchFamily="18" charset="0"/>
                <a:cs typeface="Times New Roman" panose="02020603050405020304" pitchFamily="18" charset="0"/>
              </a:rPr>
              <a:t>neki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našli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praktičnu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primenu</a:t>
            </a:r>
            <a:r>
              <a:rPr lang="en-US" altLang="en-US" sz="2400" dirty="0">
                <a:solidFill>
                  <a:prstClr val="white"/>
                </a:solidFill>
                <a:latin typeface="Times New Roman" panose="02020603050405020304" pitchFamily="18" charset="0"/>
                <a:cs typeface="Times New Roman" panose="02020603050405020304" pitchFamily="18" charset="0"/>
              </a:rPr>
              <a:t>.</a:t>
            </a:r>
          </a:p>
        </p:txBody>
      </p:sp>
      <p:sp>
        <p:nvSpPr>
          <p:cNvPr id="2" name="Slide Number Placeholder 1">
            <a:extLst>
              <a:ext uri="{FF2B5EF4-FFF2-40B4-BE49-F238E27FC236}">
                <a16:creationId xmlns:a16="http://schemas.microsoft.com/office/drawing/2014/main" id="{A940E7CD-A83B-46E5-96C1-FDB387B90C96}"/>
              </a:ext>
            </a:extLst>
          </p:cNvPr>
          <p:cNvSpPr>
            <a:spLocks noGrp="1"/>
          </p:cNvSpPr>
          <p:nvPr>
            <p:ph type="sldNum" sz="quarter" idx="12"/>
          </p:nvPr>
        </p:nvSpPr>
        <p:spPr/>
        <p:txBody>
          <a:bodyPr/>
          <a:lstStyle/>
          <a:p>
            <a:fld id="{C8DC161B-9E73-4844-B9E8-34FCEB23A4F8}" type="slidenum">
              <a:rPr lang="en-US" altLang="en-US" smtClean="0"/>
              <a:pPr/>
              <a:t>75</a:t>
            </a:fld>
            <a:endParaRPr lang="en-US" alt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5">
            <a:extLst>
              <a:ext uri="{FF2B5EF4-FFF2-40B4-BE49-F238E27FC236}">
                <a16:creationId xmlns:a16="http://schemas.microsoft.com/office/drawing/2014/main" id="{85506965-CE24-43AB-95A6-4BA2A126D025}"/>
              </a:ext>
            </a:extLst>
          </p:cNvPr>
          <p:cNvSpPr txBox="1">
            <a:spLocks noChangeArrowheads="1"/>
          </p:cNvSpPr>
          <p:nvPr/>
        </p:nvSpPr>
        <p:spPr bwMode="auto">
          <a:xfrm>
            <a:off x="795867" y="1435101"/>
            <a:ext cx="10795000" cy="501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lnSpc>
                <a:spcPct val="150000"/>
              </a:lnSpc>
              <a:spcBef>
                <a:spcPct val="0"/>
              </a:spcBef>
              <a:spcAft>
                <a:spcPct val="0"/>
              </a:spcAft>
            </a:pPr>
            <a:r>
              <a:rPr lang="en-US" altLang="en-US" sz="2400" dirty="0">
                <a:solidFill>
                  <a:prstClr val="white"/>
                </a:solidFill>
                <a:latin typeface="Times New Roman" panose="02020603050405020304" pitchFamily="18" charset="0"/>
                <a:cs typeface="Times New Roman" panose="02020603050405020304" pitchFamily="18" charset="0"/>
              </a:rPr>
              <a:t>	a) </a:t>
            </a:r>
            <a:r>
              <a:rPr lang="en-US" altLang="en-US" sz="2400" dirty="0" err="1">
                <a:solidFill>
                  <a:prstClr val="white"/>
                </a:solidFill>
                <a:latin typeface="Times New Roman" panose="02020603050405020304" pitchFamily="18" charset="0"/>
                <a:cs typeface="Times New Roman" panose="02020603050405020304" pitchFamily="18" charset="0"/>
              </a:rPr>
              <a:t>Statistički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modeli</a:t>
            </a:r>
            <a:r>
              <a:rPr lang="en-US" altLang="en-US" sz="2400" dirty="0">
                <a:solidFill>
                  <a:prstClr val="white"/>
                </a:solidFill>
                <a:latin typeface="Times New Roman" panose="02020603050405020304" pitchFamily="18" charset="0"/>
                <a:cs typeface="Times New Roman" panose="02020603050405020304" pitchFamily="18" charset="0"/>
              </a:rPr>
              <a:t> se u </a:t>
            </a:r>
            <a:r>
              <a:rPr lang="en-US" altLang="en-US" sz="2400" dirty="0" err="1">
                <a:solidFill>
                  <a:prstClr val="white"/>
                </a:solidFill>
                <a:latin typeface="Times New Roman" panose="02020603050405020304" pitchFamily="18" charset="0"/>
                <a:cs typeface="Times New Roman" panose="02020603050405020304" pitchFamily="18" charset="0"/>
              </a:rPr>
              <a:t>ovoj</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oblasti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mogu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koristiti</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razmatranje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različitih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promena</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investicionom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odlučivanju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korelaciona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regresiona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faktorska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analiza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analiza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vremenskih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serija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Bayesov</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kriterijum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statistička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inferencija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dr.). </a:t>
            </a:r>
            <a:r>
              <a:rPr lang="en-US" altLang="en-US" sz="2400" dirty="0" err="1">
                <a:solidFill>
                  <a:prstClr val="white"/>
                </a:solidFill>
                <a:latin typeface="Times New Roman" panose="02020603050405020304" pitchFamily="18" charset="0"/>
                <a:cs typeface="Times New Roman" panose="02020603050405020304" pitchFamily="18" charset="0"/>
              </a:rPr>
              <a:t>Pomoću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ovih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modela</a:t>
            </a:r>
            <a:r>
              <a:rPr lang="en-US" altLang="en-US" sz="2400" dirty="0">
                <a:solidFill>
                  <a:prstClr val="white"/>
                </a:solidFill>
                <a:latin typeface="Times New Roman" panose="02020603050405020304" pitchFamily="18" charset="0"/>
                <a:cs typeface="Times New Roman" panose="02020603050405020304" pitchFamily="18" charset="0"/>
              </a:rPr>
              <a:t>, a </a:t>
            </a:r>
            <a:r>
              <a:rPr lang="en-US" altLang="en-US" sz="2400" dirty="0" err="1">
                <a:solidFill>
                  <a:prstClr val="white"/>
                </a:solidFill>
                <a:latin typeface="Times New Roman" panose="02020603050405020304" pitchFamily="18" charset="0"/>
                <a:cs typeface="Times New Roman" panose="02020603050405020304" pitchFamily="18" charset="0"/>
              </a:rPr>
              <a:t>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osnovu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serije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podataka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iz</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prošlosti</a:t>
            </a:r>
            <a:r>
              <a:rPr lang="sr-Latn-RS" altLang="en-US" sz="2400" dirty="0">
                <a:solidFill>
                  <a:prstClr val="white"/>
                </a:solidFill>
                <a:latin typeface="Times New Roman" panose="02020603050405020304" pitchFamily="18" charset="0"/>
                <a:cs typeface="Times New Roman" panose="02020603050405020304" pitchFamily="18" charset="0"/>
              </a:rPr>
              <a:t>,</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može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odrediti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koeficijent</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opravdanosti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investicionih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ulaganja</a:t>
            </a:r>
            <a:r>
              <a:rPr lang="en-US" altLang="en-US" sz="2400" dirty="0">
                <a:solidFill>
                  <a:prstClr val="white"/>
                </a:solidFill>
                <a:latin typeface="Times New Roman" panose="02020603050405020304" pitchFamily="18" charset="0"/>
                <a:cs typeface="Times New Roman" panose="02020603050405020304" pitchFamily="18" charset="0"/>
              </a:rPr>
              <a:t>. Na </a:t>
            </a:r>
            <a:r>
              <a:rPr lang="en-US" altLang="en-US" sz="2400" dirty="0" err="1">
                <a:solidFill>
                  <a:prstClr val="white"/>
                </a:solidFill>
                <a:latin typeface="Times New Roman" panose="02020603050405020304" pitchFamily="18" charset="0"/>
                <a:cs typeface="Times New Roman" panose="02020603050405020304" pitchFamily="18" charset="0"/>
              </a:rPr>
              <a:t>osnovu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empirijskih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podataka</a:t>
            </a:r>
            <a:r>
              <a:rPr lang="en-US" altLang="en-US" sz="2400" dirty="0">
                <a:solidFill>
                  <a:prstClr val="white"/>
                </a:solidFill>
                <a:latin typeface="Times New Roman" panose="02020603050405020304" pitchFamily="18" charset="0"/>
                <a:cs typeface="Times New Roman" panose="02020603050405020304" pitchFamily="18" charset="0"/>
              </a:rPr>
              <a:t> o </a:t>
            </a:r>
            <a:r>
              <a:rPr lang="en-US" altLang="en-US" sz="2400" dirty="0" err="1">
                <a:solidFill>
                  <a:prstClr val="white"/>
                </a:solidFill>
                <a:latin typeface="Times New Roman" panose="02020603050405020304" pitchFamily="18" charset="0"/>
                <a:cs typeface="Times New Roman" panose="02020603050405020304" pitchFamily="18" charset="0"/>
              </a:rPr>
              <a:t>efikasnosti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vodoprivrednog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sistema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određuju</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karakteristični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statistički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parametri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aritmetička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sredina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varijansa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koeficijen</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spoljštenosti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asimetrije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postavlja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hipoteza</a:t>
            </a:r>
            <a:r>
              <a:rPr lang="en-US" altLang="en-US" sz="2400" dirty="0">
                <a:solidFill>
                  <a:prstClr val="white"/>
                </a:solidFill>
                <a:latin typeface="Times New Roman" panose="02020603050405020304" pitchFamily="18" charset="0"/>
                <a:cs typeface="Times New Roman" panose="02020603050405020304" pitchFamily="18" charset="0"/>
              </a:rPr>
              <a:t> o </a:t>
            </a:r>
            <a:r>
              <a:rPr lang="en-US" altLang="en-US" sz="2400" dirty="0" err="1">
                <a:solidFill>
                  <a:prstClr val="white"/>
                </a:solidFill>
                <a:latin typeface="Times New Roman" panose="02020603050405020304" pitchFamily="18" charset="0"/>
                <a:cs typeface="Times New Roman" panose="02020603050405020304" pitchFamily="18" charset="0"/>
              </a:rPr>
              <a:t>saglasnosti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odgovarajućeg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teorijskog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statističkog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rasporeda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empirijskim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rasporedom</a:t>
            </a:r>
            <a:r>
              <a:rPr lang="en-US" altLang="en-US" sz="2400" dirty="0">
                <a:solidFill>
                  <a:prstClr val="white"/>
                </a:solidFill>
                <a:latin typeface="Times New Roman" panose="02020603050405020304" pitchFamily="18" charset="0"/>
                <a:cs typeface="Times New Roman" panose="02020603050405020304" pitchFamily="18" charset="0"/>
              </a:rPr>
              <a:t>. </a:t>
            </a:r>
          </a:p>
        </p:txBody>
      </p:sp>
      <p:sp>
        <p:nvSpPr>
          <p:cNvPr id="2" name="Slide Number Placeholder 1">
            <a:extLst>
              <a:ext uri="{FF2B5EF4-FFF2-40B4-BE49-F238E27FC236}">
                <a16:creationId xmlns:a16="http://schemas.microsoft.com/office/drawing/2014/main" id="{B9F64ED5-1E3D-4C6C-9FDB-C247E8738D76}"/>
              </a:ext>
            </a:extLst>
          </p:cNvPr>
          <p:cNvSpPr>
            <a:spLocks noGrp="1"/>
          </p:cNvSpPr>
          <p:nvPr>
            <p:ph type="sldNum" sz="quarter" idx="12"/>
          </p:nvPr>
        </p:nvSpPr>
        <p:spPr/>
        <p:txBody>
          <a:bodyPr/>
          <a:lstStyle/>
          <a:p>
            <a:fld id="{C8DC161B-9E73-4844-B9E8-34FCEB23A4F8}" type="slidenum">
              <a:rPr lang="en-US" altLang="en-US" smtClean="0"/>
              <a:pPr/>
              <a:t>76</a:t>
            </a:fld>
            <a:endParaRPr lang="en-US" alt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5">
            <a:extLst>
              <a:ext uri="{FF2B5EF4-FFF2-40B4-BE49-F238E27FC236}">
                <a16:creationId xmlns:a16="http://schemas.microsoft.com/office/drawing/2014/main" id="{85506965-CE24-43AB-95A6-4BA2A126D025}"/>
              </a:ext>
            </a:extLst>
          </p:cNvPr>
          <p:cNvSpPr txBox="1">
            <a:spLocks noChangeArrowheads="1"/>
          </p:cNvSpPr>
          <p:nvPr/>
        </p:nvSpPr>
        <p:spPr bwMode="auto">
          <a:xfrm>
            <a:off x="512838" y="1527493"/>
            <a:ext cx="10795000" cy="501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lnSpc>
                <a:spcPct val="150000"/>
              </a:lnSpc>
              <a:spcBef>
                <a:spcPct val="0"/>
              </a:spcBef>
              <a:spcAft>
                <a:spcPct val="0"/>
              </a:spcAft>
            </a:pPr>
            <a:r>
              <a:rPr lang="en-US" altLang="en-US" sz="2400" dirty="0">
                <a:solidFill>
                  <a:prstClr val="white"/>
                </a:solidFill>
                <a:latin typeface="Times New Roman" panose="02020603050405020304" pitchFamily="18" charset="0"/>
                <a:cs typeface="Times New Roman" panose="02020603050405020304" pitchFamily="18" charset="0"/>
              </a:rPr>
              <a:t>	a) </a:t>
            </a:r>
            <a:r>
              <a:rPr lang="en-US" altLang="en-US" sz="2400" dirty="0" err="1">
                <a:solidFill>
                  <a:prstClr val="white"/>
                </a:solidFill>
                <a:latin typeface="Times New Roman" panose="02020603050405020304" pitchFamily="18" charset="0"/>
                <a:cs typeface="Times New Roman" panose="02020603050405020304" pitchFamily="18" charset="0"/>
              </a:rPr>
              <a:t>Statistički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modeli</a:t>
            </a:r>
            <a:r>
              <a:rPr lang="en-US" altLang="en-US" sz="2400" dirty="0">
                <a:solidFill>
                  <a:prstClr val="white"/>
                </a:solidFill>
                <a:latin typeface="Times New Roman" panose="02020603050405020304" pitchFamily="18" charset="0"/>
                <a:cs typeface="Times New Roman" panose="02020603050405020304" pitchFamily="18" charset="0"/>
              </a:rPr>
              <a:t> – </a:t>
            </a:r>
            <a:r>
              <a:rPr lang="en-US" altLang="en-US" sz="2400" dirty="0" err="1">
                <a:solidFill>
                  <a:prstClr val="white"/>
                </a:solidFill>
                <a:latin typeface="Times New Roman" panose="02020603050405020304" pitchFamily="18" charset="0"/>
                <a:cs typeface="Times New Roman" panose="02020603050405020304" pitchFamily="18" charset="0"/>
              </a:rPr>
              <a:t>Postavljena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hipoteza</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testira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nekim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statističkim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testom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prihvata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ili</a:t>
            </a:r>
            <a:r>
              <a:rPr lang="en-US" altLang="en-US" sz="2400" dirty="0">
                <a:solidFill>
                  <a:prstClr val="white"/>
                </a:solidFill>
                <a:latin typeface="Times New Roman" panose="02020603050405020304" pitchFamily="18" charset="0"/>
                <a:cs typeface="Times New Roman" panose="02020603050405020304" pitchFamily="18" charset="0"/>
              </a:rPr>
              <a:t> ne </a:t>
            </a:r>
            <a:r>
              <a:rPr lang="en-US" altLang="en-US" sz="2400" dirty="0" err="1">
                <a:solidFill>
                  <a:prstClr val="white"/>
                </a:solidFill>
                <a:latin typeface="Times New Roman" panose="02020603050405020304" pitchFamily="18" charset="0"/>
                <a:cs typeface="Times New Roman" panose="02020603050405020304" pitchFamily="18" charset="0"/>
              </a:rPr>
              <a:t>prihvata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određenom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verovatnoćom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određuje</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granica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koeficijenta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opravdanosti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investicionih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ulaganja</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vodoprivredi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koja</a:t>
            </a:r>
            <a:r>
              <a:rPr lang="en-US" altLang="en-US" sz="2400" dirty="0">
                <a:solidFill>
                  <a:prstClr val="white"/>
                </a:solidFill>
                <a:latin typeface="Times New Roman" panose="02020603050405020304" pitchFamily="18" charset="0"/>
                <a:cs typeface="Times New Roman" panose="02020603050405020304" pitchFamily="18" charset="0"/>
              </a:rPr>
              <a:t> je </a:t>
            </a:r>
            <a:r>
              <a:rPr lang="en-US" altLang="en-US" sz="2400" dirty="0" err="1">
                <a:solidFill>
                  <a:prstClr val="white"/>
                </a:solidFill>
                <a:latin typeface="Times New Roman" panose="02020603050405020304" pitchFamily="18" charset="0"/>
                <a:cs typeface="Times New Roman" panose="02020603050405020304" pitchFamily="18" charset="0"/>
              </a:rPr>
              <a:t>relevantna</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donošenje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investicione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odluke</a:t>
            </a:r>
            <a:r>
              <a:rPr lang="en-US" altLang="en-US" sz="2400" dirty="0">
                <a:solidFill>
                  <a:prstClr val="white"/>
                </a:solidFill>
                <a:latin typeface="Times New Roman" panose="02020603050405020304" pitchFamily="18" charset="0"/>
                <a:cs typeface="Times New Roman" panose="02020603050405020304" pitchFamily="18" charset="0"/>
              </a:rPr>
              <a:t>.</a:t>
            </a:r>
            <a:endParaRPr lang="sr-Latn-RS" altLang="en-US" sz="2400" dirty="0">
              <a:solidFill>
                <a:prstClr val="white"/>
              </a:solidFill>
              <a:latin typeface="Times New Roman" panose="02020603050405020304" pitchFamily="18" charset="0"/>
              <a:cs typeface="Times New Roman" panose="02020603050405020304" pitchFamily="18" charset="0"/>
            </a:endParaRPr>
          </a:p>
          <a:p>
            <a:pPr marL="457189" indent="-457189" algn="just" defTabSz="1219170" eaLnBrk="1" fontAlgn="base" hangingPunct="1">
              <a:lnSpc>
                <a:spcPct val="150000"/>
              </a:lnSpc>
              <a:spcBef>
                <a:spcPct val="0"/>
              </a:spcBef>
              <a:spcAft>
                <a:spcPct val="0"/>
              </a:spcAft>
            </a:pPr>
            <a:endParaRPr lang="sr-Latn-RS" altLang="en-US" sz="2400" dirty="0">
              <a:solidFill>
                <a:prstClr val="white"/>
              </a:solidFill>
              <a:latin typeface="Times New Roman" panose="02020603050405020304" pitchFamily="18" charset="0"/>
              <a:cs typeface="Times New Roman" panose="02020603050405020304" pitchFamily="18" charset="0"/>
            </a:endParaRPr>
          </a:p>
          <a:p>
            <a:pPr marL="457189" indent="-457189" algn="just" defTabSz="1219170" eaLnBrk="1" fontAlgn="base" hangingPunct="1">
              <a:lnSpc>
                <a:spcPct val="150000"/>
              </a:lnSpc>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a:solidFill>
                  <a:prstClr val="white"/>
                </a:solidFill>
                <a:latin typeface="Times New Roman" panose="02020603050405020304" pitchFamily="18" charset="0"/>
                <a:cs typeface="Times New Roman" panose="02020603050405020304" pitchFamily="18" charset="0"/>
              </a:rPr>
              <a:t>b) Model </a:t>
            </a:r>
            <a:r>
              <a:rPr lang="en-US" altLang="en-US" sz="2400" dirty="0" err="1">
                <a:solidFill>
                  <a:prstClr val="white"/>
                </a:solidFill>
                <a:latin typeface="Times New Roman" panose="02020603050405020304" pitchFamily="18" charset="0"/>
                <a:cs typeface="Times New Roman" panose="02020603050405020304" pitchFamily="18" charset="0"/>
              </a:rPr>
              <a:t>linearnog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programiranja</a:t>
            </a:r>
            <a:r>
              <a:rPr lang="en-US" altLang="en-US" sz="2400" dirty="0">
                <a:solidFill>
                  <a:prstClr val="white"/>
                </a:solidFill>
                <a:latin typeface="Times New Roman" panose="02020603050405020304" pitchFamily="18" charset="0"/>
                <a:cs typeface="Times New Roman" panose="02020603050405020304" pitchFamily="18" charset="0"/>
              </a:rPr>
              <a:t> – </a:t>
            </a:r>
            <a:r>
              <a:rPr lang="en-US" altLang="en-US" sz="2400" dirty="0" err="1">
                <a:solidFill>
                  <a:prstClr val="white"/>
                </a:solidFill>
                <a:latin typeface="Times New Roman" panose="02020603050405020304" pitchFamily="18" charset="0"/>
                <a:cs typeface="Times New Roman" panose="02020603050405020304" pitchFamily="18" charset="0"/>
              </a:rPr>
              <a:t>gde</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izborom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odgovarajuće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funkcije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kriterijuma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sistema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odgovarajućih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uslova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može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odrediti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optimalan</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raspored</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investicija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među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korisnicima</a:t>
            </a:r>
            <a:r>
              <a:rPr lang="en-US" altLang="en-US" sz="2400" dirty="0">
                <a:solidFill>
                  <a:prstClr val="white"/>
                </a:solidFill>
                <a:latin typeface="Times New Roman" panose="02020603050405020304" pitchFamily="18" charset="0"/>
                <a:cs typeface="Times New Roman" panose="02020603050405020304" pitchFamily="18" charset="0"/>
              </a:rPr>
              <a:t> V</a:t>
            </a:r>
            <a:r>
              <a:rPr lang="sr-Latn-RS" altLang="en-US" sz="2400" dirty="0">
                <a:solidFill>
                  <a:prstClr val="white"/>
                </a:solidFill>
                <a:latin typeface="Times New Roman" panose="02020603050405020304" pitchFamily="18" charset="0"/>
                <a:cs typeface="Times New Roman" panose="02020603050405020304" pitchFamily="18" charset="0"/>
              </a:rPr>
              <a:t>S</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optimalna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veličina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sistema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dr.</a:t>
            </a:r>
          </a:p>
          <a:p>
            <a:pPr marL="457189" indent="-457189" algn="just" defTabSz="1219170" eaLnBrk="1" fontAlgn="base" hangingPunct="1">
              <a:lnSpc>
                <a:spcPct val="150000"/>
              </a:lnSpc>
              <a:spcBef>
                <a:spcPct val="0"/>
              </a:spcBef>
              <a:spcAft>
                <a:spcPct val="0"/>
              </a:spcAft>
            </a:pPr>
            <a:endParaRPr lang="en-US" altLang="en-US" sz="2400" dirty="0">
              <a:solidFill>
                <a:prstClr val="white"/>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B9F64ED5-1E3D-4C6C-9FDB-C247E8738D76}"/>
              </a:ext>
            </a:extLst>
          </p:cNvPr>
          <p:cNvSpPr>
            <a:spLocks noGrp="1"/>
          </p:cNvSpPr>
          <p:nvPr>
            <p:ph type="sldNum" sz="quarter" idx="12"/>
          </p:nvPr>
        </p:nvSpPr>
        <p:spPr/>
        <p:txBody>
          <a:bodyPr/>
          <a:lstStyle/>
          <a:p>
            <a:fld id="{C8DC161B-9E73-4844-B9E8-34FCEB23A4F8}" type="slidenum">
              <a:rPr lang="en-US" altLang="en-US" smtClean="0"/>
              <a:pPr/>
              <a:t>77</a:t>
            </a:fld>
            <a:endParaRPr lang="en-US" altLang="en-US"/>
          </a:p>
        </p:txBody>
      </p:sp>
    </p:spTree>
    <p:extLst>
      <p:ext uri="{BB962C8B-B14F-4D97-AF65-F5344CB8AC3E}">
        <p14:creationId xmlns:p14="http://schemas.microsoft.com/office/powerpoint/2010/main" val="31851177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5">
            <a:extLst>
              <a:ext uri="{FF2B5EF4-FFF2-40B4-BE49-F238E27FC236}">
                <a16:creationId xmlns:a16="http://schemas.microsoft.com/office/drawing/2014/main" id="{A0EE444C-1879-4D3D-9AC1-C4D00FB2E426}"/>
              </a:ext>
            </a:extLst>
          </p:cNvPr>
          <p:cNvSpPr txBox="1">
            <a:spLocks noChangeArrowheads="1"/>
          </p:cNvSpPr>
          <p:nvPr/>
        </p:nvSpPr>
        <p:spPr bwMode="auto">
          <a:xfrm>
            <a:off x="609600" y="1156587"/>
            <a:ext cx="10795000" cy="556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lnSpc>
                <a:spcPct val="150000"/>
              </a:lnSpc>
              <a:spcBef>
                <a:spcPct val="0"/>
              </a:spcBef>
              <a:spcAft>
                <a:spcPct val="0"/>
              </a:spcAft>
            </a:pPr>
            <a:r>
              <a:rPr lang="en-US" altLang="en-US" sz="2400" dirty="0">
                <a:solidFill>
                  <a:prstClr val="white"/>
                </a:solidFill>
                <a:latin typeface="Times New Roman" panose="02020603050405020304" pitchFamily="18" charset="0"/>
                <a:cs typeface="Times New Roman" panose="02020603050405020304" pitchFamily="18" charset="0"/>
              </a:rPr>
              <a:t>	c) Model </a:t>
            </a:r>
            <a:r>
              <a:rPr lang="en-US" altLang="en-US" sz="2400" dirty="0" err="1">
                <a:solidFill>
                  <a:prstClr val="white"/>
                </a:solidFill>
                <a:latin typeface="Times New Roman" panose="02020603050405020304" pitchFamily="18" charset="0"/>
                <a:cs typeface="Times New Roman" panose="02020603050405020304" pitchFamily="18" charset="0"/>
              </a:rPr>
              <a:t>celobrojnog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programiranja</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koristi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kod</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izbora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tehničkog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rešenja</a:t>
            </a:r>
            <a:r>
              <a:rPr lang="en-US" altLang="en-US" sz="2400" dirty="0">
                <a:solidFill>
                  <a:prstClr val="white"/>
                </a:solidFill>
                <a:latin typeface="Times New Roman" panose="02020603050405020304" pitchFamily="18" charset="0"/>
                <a:cs typeface="Times New Roman" panose="02020603050405020304" pitchFamily="18" charset="0"/>
              </a:rPr>
              <a:t> VS za </a:t>
            </a:r>
            <a:r>
              <a:rPr lang="en-US" altLang="en-US" sz="2400" dirty="0" err="1">
                <a:solidFill>
                  <a:prstClr val="white"/>
                </a:solidFill>
                <a:latin typeface="Times New Roman" panose="02020603050405020304" pitchFamily="18" charset="0"/>
                <a:cs typeface="Times New Roman" panose="02020603050405020304" pitchFamily="18" charset="0"/>
              </a:rPr>
              <a:t>izbor</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podsistema</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određivanje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broja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objekata</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višenamenskom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sistemu</a:t>
            </a:r>
            <a:r>
              <a:rPr lang="en-US" altLang="en-US" sz="2400" dirty="0">
                <a:solidFill>
                  <a:prstClr val="white"/>
                </a:solidFill>
                <a:latin typeface="Times New Roman" panose="02020603050405020304" pitchFamily="18" charset="0"/>
                <a:cs typeface="Times New Roman" panose="02020603050405020304" pitchFamily="18" charset="0"/>
              </a:rPr>
              <a:t>. Pored </a:t>
            </a:r>
            <a:r>
              <a:rPr lang="en-US" altLang="en-US" sz="2400" dirty="0" err="1">
                <a:solidFill>
                  <a:prstClr val="white"/>
                </a:solidFill>
                <a:latin typeface="Times New Roman" panose="02020603050405020304" pitchFamily="18" charset="0"/>
                <a:cs typeface="Times New Roman" panose="02020603050405020304" pitchFamily="18" charset="0"/>
              </a:rPr>
              <a:t>istraživane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varijable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postavlja</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uslov</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celobrojnosti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rešenja</a:t>
            </a:r>
            <a:r>
              <a:rPr lang="sr-Latn-R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ili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ako</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radi</a:t>
            </a:r>
            <a:r>
              <a:rPr lang="en-US" altLang="en-US" sz="2400" dirty="0">
                <a:solidFill>
                  <a:prstClr val="white"/>
                </a:solidFill>
                <a:latin typeface="Times New Roman" panose="02020603050405020304" pitchFamily="18" charset="0"/>
                <a:cs typeface="Times New Roman" panose="02020603050405020304" pitchFamily="18" charset="0"/>
              </a:rPr>
              <a:t> o </a:t>
            </a:r>
            <a:r>
              <a:rPr lang="en-US" altLang="en-US" sz="2400" dirty="0" err="1">
                <a:solidFill>
                  <a:prstClr val="white"/>
                </a:solidFill>
                <a:latin typeface="Times New Roman" panose="02020603050405020304" pitchFamily="18" charset="0"/>
                <a:cs typeface="Times New Roman" panose="02020603050405020304" pitchFamily="18" charset="0"/>
              </a:rPr>
              <a:t>mešovitom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celobrojnom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programiranju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onda</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traži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samo</a:t>
            </a:r>
            <a:r>
              <a:rPr lang="en-US" altLang="en-US" sz="2400" dirty="0">
                <a:solidFill>
                  <a:prstClr val="white"/>
                </a:solidFill>
                <a:latin typeface="Times New Roman" panose="02020603050405020304" pitchFamily="18" charset="0"/>
                <a:cs typeface="Times New Roman" panose="02020603050405020304" pitchFamily="18" charset="0"/>
              </a:rPr>
              <a:t> od </a:t>
            </a:r>
            <a:r>
              <a:rPr lang="en-US" altLang="en-US" sz="2400" dirty="0" err="1">
                <a:solidFill>
                  <a:prstClr val="white"/>
                </a:solidFill>
                <a:latin typeface="Times New Roman" panose="02020603050405020304" pitchFamily="18" charset="0"/>
                <a:cs typeface="Times New Roman" panose="02020603050405020304" pitchFamily="18" charset="0"/>
              </a:rPr>
              <a:t>nekih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varijabli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celobrojnost</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rešenja</a:t>
            </a:r>
            <a:r>
              <a:rPr lang="en-US" altLang="en-US" sz="2400" dirty="0">
                <a:solidFill>
                  <a:prstClr val="white"/>
                </a:solidFill>
                <a:latin typeface="Times New Roman" panose="02020603050405020304" pitchFamily="18" charset="0"/>
                <a:cs typeface="Times New Roman" panose="02020603050405020304" pitchFamily="18" charset="0"/>
              </a:rPr>
              <a:t>.</a:t>
            </a:r>
            <a:endParaRPr lang="sr-Latn-RS" altLang="en-US" sz="2400" dirty="0">
              <a:solidFill>
                <a:prstClr val="white"/>
              </a:solidFill>
              <a:latin typeface="Times New Roman" panose="02020603050405020304" pitchFamily="18" charset="0"/>
              <a:cs typeface="Times New Roman" panose="02020603050405020304" pitchFamily="18" charset="0"/>
            </a:endParaRPr>
          </a:p>
          <a:p>
            <a:pPr marL="457189" indent="-457189" algn="just" defTabSz="1219170" eaLnBrk="1" fontAlgn="base" hangingPunct="1">
              <a:lnSpc>
                <a:spcPct val="150000"/>
              </a:lnSpc>
              <a:spcBef>
                <a:spcPct val="0"/>
              </a:spcBef>
              <a:spcAft>
                <a:spcPct val="0"/>
              </a:spcAft>
            </a:pPr>
            <a:endParaRPr lang="en-US" altLang="en-US" sz="2400" dirty="0">
              <a:solidFill>
                <a:prstClr val="white"/>
              </a:solidFill>
              <a:latin typeface="Times New Roman" panose="02020603050405020304" pitchFamily="18" charset="0"/>
              <a:cs typeface="Times New Roman" panose="02020603050405020304" pitchFamily="18" charset="0"/>
            </a:endParaRPr>
          </a:p>
          <a:p>
            <a:pPr marL="457189" indent="-457189" algn="just" defTabSz="1219170" eaLnBrk="1" fontAlgn="base" hangingPunct="1">
              <a:lnSpc>
                <a:spcPct val="150000"/>
              </a:lnSpc>
              <a:spcBef>
                <a:spcPct val="0"/>
              </a:spcBef>
              <a:spcAft>
                <a:spcPct val="0"/>
              </a:spcAft>
            </a:pPr>
            <a:r>
              <a:rPr lang="en-US" altLang="en-US" sz="2400" dirty="0">
                <a:solidFill>
                  <a:prstClr val="white"/>
                </a:solidFill>
                <a:latin typeface="Times New Roman" panose="02020603050405020304" pitchFamily="18" charset="0"/>
                <a:cs typeface="Times New Roman" panose="02020603050405020304" pitchFamily="18" charset="0"/>
              </a:rPr>
              <a:t>	d) Model </a:t>
            </a:r>
            <a:r>
              <a:rPr lang="en-US" altLang="en-US" sz="2400" dirty="0" err="1">
                <a:solidFill>
                  <a:prstClr val="white"/>
                </a:solidFill>
                <a:latin typeface="Times New Roman" panose="02020603050405020304" pitchFamily="18" charset="0"/>
                <a:cs typeface="Times New Roman" panose="02020603050405020304" pitchFamily="18" charset="0"/>
              </a:rPr>
              <a:t>dinamičkog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programiranja</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koristi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kod</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određivanja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redosleda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izgradnje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pojedinihj</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objekata</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sistemu</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izračunavanje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očekivane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dobiti</a:t>
            </a:r>
            <a:r>
              <a:rPr lang="en-US" altLang="en-US" sz="2400" dirty="0">
                <a:solidFill>
                  <a:prstClr val="white"/>
                </a:solidFill>
                <a:latin typeface="Times New Roman" panose="02020603050405020304" pitchFamily="18" charset="0"/>
                <a:cs typeface="Times New Roman" panose="02020603050405020304" pitchFamily="18" charset="0"/>
              </a:rPr>
              <a:t> od </a:t>
            </a:r>
            <a:r>
              <a:rPr lang="en-US" altLang="en-US" sz="2400" dirty="0" err="1">
                <a:solidFill>
                  <a:prstClr val="white"/>
                </a:solidFill>
                <a:latin typeface="Times New Roman" panose="02020603050405020304" pitchFamily="18" charset="0"/>
                <a:cs typeface="Times New Roman" panose="02020603050405020304" pitchFamily="18" charset="0"/>
              </a:rPr>
              <a:t>pojedinih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objekata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ili</a:t>
            </a:r>
            <a:r>
              <a:rPr lang="en-US" altLang="en-US" sz="2400" dirty="0">
                <a:solidFill>
                  <a:prstClr val="white"/>
                </a:solidFill>
                <a:latin typeface="Times New Roman" panose="02020603050405020304" pitchFamily="18" charset="0"/>
                <a:cs typeface="Times New Roman" panose="02020603050405020304" pitchFamily="18" charset="0"/>
              </a:rPr>
              <a:t> VS. Za </a:t>
            </a:r>
            <a:r>
              <a:rPr lang="en-US" altLang="en-US" sz="2400" dirty="0" err="1">
                <a:solidFill>
                  <a:prstClr val="white"/>
                </a:solidFill>
                <a:latin typeface="Times New Roman" panose="02020603050405020304" pitchFamily="18" charset="0"/>
                <a:cs typeface="Times New Roman" panose="02020603050405020304" pitchFamily="18" charset="0"/>
              </a:rPr>
              <a:t>rešavanje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ovog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problema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koristi</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metod</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stohastičkog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dinamičkog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programiranja</a:t>
            </a:r>
            <a:r>
              <a:rPr lang="en-US" altLang="en-US" sz="2400" dirty="0">
                <a:solidFill>
                  <a:prstClr val="white"/>
                </a:solidFill>
                <a:latin typeface="Times New Roman" panose="02020603050405020304" pitchFamily="18" charset="0"/>
                <a:cs typeface="Times New Roman" panose="02020603050405020304" pitchFamily="18" charset="0"/>
              </a:rPr>
              <a:t>,  FORWARD </a:t>
            </a:r>
            <a:r>
              <a:rPr lang="en-US" altLang="en-US" sz="2400" dirty="0" err="1">
                <a:solidFill>
                  <a:prstClr val="white"/>
                </a:solidFill>
                <a:latin typeface="Times New Roman" panose="02020603050405020304" pitchFamily="18" charset="0"/>
                <a:cs typeface="Times New Roman" panose="02020603050405020304" pitchFamily="18" charset="0"/>
              </a:rPr>
              <a:t>metod</a:t>
            </a:r>
            <a:r>
              <a:rPr lang="en-US" altLang="en-US" sz="2400" dirty="0">
                <a:solidFill>
                  <a:prstClr val="white"/>
                </a:solidFill>
                <a:latin typeface="Times New Roman" panose="02020603050405020304" pitchFamily="18" charset="0"/>
                <a:cs typeface="Times New Roman" panose="02020603050405020304" pitchFamily="18" charset="0"/>
              </a:rPr>
              <a:t>.</a:t>
            </a:r>
          </a:p>
        </p:txBody>
      </p:sp>
      <p:sp>
        <p:nvSpPr>
          <p:cNvPr id="2" name="Slide Number Placeholder 1">
            <a:extLst>
              <a:ext uri="{FF2B5EF4-FFF2-40B4-BE49-F238E27FC236}">
                <a16:creationId xmlns:a16="http://schemas.microsoft.com/office/drawing/2014/main" id="{AAD647C9-1D48-4A20-8981-65C4FA303C0A}"/>
              </a:ext>
            </a:extLst>
          </p:cNvPr>
          <p:cNvSpPr>
            <a:spLocks noGrp="1"/>
          </p:cNvSpPr>
          <p:nvPr>
            <p:ph type="sldNum" sz="quarter" idx="12"/>
          </p:nvPr>
        </p:nvSpPr>
        <p:spPr/>
        <p:txBody>
          <a:bodyPr/>
          <a:lstStyle/>
          <a:p>
            <a:fld id="{C8DC161B-9E73-4844-B9E8-34FCEB23A4F8}" type="slidenum">
              <a:rPr lang="en-US" altLang="en-US" smtClean="0"/>
              <a:pPr/>
              <a:t>78</a:t>
            </a:fld>
            <a:endParaRPr lang="en-US" alt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5">
            <a:extLst>
              <a:ext uri="{FF2B5EF4-FFF2-40B4-BE49-F238E27FC236}">
                <a16:creationId xmlns:a16="http://schemas.microsoft.com/office/drawing/2014/main" id="{2F859E26-63AA-45FD-8039-EC6E8CAE4F9F}"/>
              </a:ext>
            </a:extLst>
          </p:cNvPr>
          <p:cNvSpPr txBox="1">
            <a:spLocks noChangeArrowheads="1"/>
          </p:cNvSpPr>
          <p:nvPr/>
        </p:nvSpPr>
        <p:spPr bwMode="auto">
          <a:xfrm>
            <a:off x="348341" y="2012043"/>
            <a:ext cx="11332029" cy="391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lnSpc>
                <a:spcPct val="150000"/>
              </a:lnSpc>
              <a:spcBef>
                <a:spcPct val="0"/>
              </a:spcBef>
              <a:spcAft>
                <a:spcPct val="0"/>
              </a:spcAft>
            </a:pPr>
            <a:r>
              <a:rPr lang="en-US" altLang="en-US" sz="2800" dirty="0">
                <a:solidFill>
                  <a:prstClr val="white"/>
                </a:solidFill>
                <a:latin typeface="Times New Roman" panose="02020603050405020304" pitchFamily="18" charset="0"/>
                <a:cs typeface="Times New Roman" panose="02020603050405020304" pitchFamily="18" charset="0"/>
              </a:rPr>
              <a:t>	</a:t>
            </a:r>
            <a:r>
              <a:rPr lang="en-US" altLang="en-US" sz="2400" dirty="0">
                <a:solidFill>
                  <a:prstClr val="white"/>
                </a:solidFill>
                <a:latin typeface="Times New Roman" panose="02020603050405020304" pitchFamily="18" charset="0"/>
                <a:cs typeface="Times New Roman" panose="02020603050405020304" pitchFamily="18" charset="0"/>
              </a:rPr>
              <a:t>e) </a:t>
            </a:r>
            <a:r>
              <a:rPr lang="en-US" altLang="en-US" sz="2400" dirty="0" err="1">
                <a:solidFill>
                  <a:prstClr val="white"/>
                </a:solidFill>
                <a:latin typeface="Times New Roman" panose="02020603050405020304" pitchFamily="18" charset="0"/>
                <a:cs typeface="Times New Roman" panose="02020603050405020304" pitchFamily="18" charset="0"/>
              </a:rPr>
              <a:t>Višekriterijumska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optimizacija</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kojoj</a:t>
            </a:r>
            <a:r>
              <a:rPr lang="en-US" altLang="en-US" sz="2400" dirty="0">
                <a:solidFill>
                  <a:prstClr val="white"/>
                </a:solidFill>
                <a:latin typeface="Times New Roman" panose="02020603050405020304" pitchFamily="18" charset="0"/>
                <a:cs typeface="Times New Roman" panose="02020603050405020304" pitchFamily="18" charset="0"/>
              </a:rPr>
              <a:t> se za </a:t>
            </a:r>
            <a:r>
              <a:rPr lang="en-US" altLang="en-US" sz="2400" dirty="0" err="1">
                <a:solidFill>
                  <a:prstClr val="white"/>
                </a:solidFill>
                <a:latin typeface="Times New Roman" panose="02020603050405020304" pitchFamily="18" charset="0"/>
                <a:cs typeface="Times New Roman" panose="02020603050405020304" pitchFamily="18" charset="0"/>
              </a:rPr>
              <a:t>rešavanje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problema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koristi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kompromisno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programiranje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Kod</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praktične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primene</a:t>
            </a:r>
            <a:r>
              <a:rPr lang="en-US" altLang="en-US" sz="2400" dirty="0">
                <a:solidFill>
                  <a:prstClr val="white"/>
                </a:solidFill>
                <a:latin typeface="Times New Roman" panose="02020603050405020304" pitchFamily="18" charset="0"/>
                <a:cs typeface="Times New Roman" panose="02020603050405020304" pitchFamily="18" charset="0"/>
              </a:rPr>
              <a:t> je </a:t>
            </a:r>
            <a:r>
              <a:rPr lang="en-US" altLang="en-US" sz="2400" dirty="0" err="1">
                <a:solidFill>
                  <a:prstClr val="white"/>
                </a:solidFill>
                <a:latin typeface="Times New Roman" panose="02020603050405020304" pitchFamily="18" charset="0"/>
                <a:cs typeface="Times New Roman" panose="02020603050405020304" pitchFamily="18" charset="0"/>
              </a:rPr>
              <a:t>potrebno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programirati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matricu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vrednosti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kriterijumskih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funkcija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varijantama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sistema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kriterijumima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nakon</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čega</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koristi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metod</a:t>
            </a:r>
            <a:r>
              <a:rPr lang="en-US" altLang="en-US" sz="2400" dirty="0">
                <a:solidFill>
                  <a:prstClr val="white"/>
                </a:solidFill>
                <a:latin typeface="Times New Roman" panose="02020603050405020304" pitchFamily="18" charset="0"/>
                <a:cs typeface="Times New Roman" panose="02020603050405020304" pitchFamily="18" charset="0"/>
              </a:rPr>
              <a:t> ELECTRE za </a:t>
            </a:r>
            <a:r>
              <a:rPr lang="en-US" altLang="en-US" sz="2400" dirty="0" err="1">
                <a:solidFill>
                  <a:prstClr val="white"/>
                </a:solidFill>
                <a:latin typeface="Times New Roman" panose="02020603050405020304" pitchFamily="18" charset="0"/>
                <a:cs typeface="Times New Roman" panose="02020603050405020304" pitchFamily="18" charset="0"/>
              </a:rPr>
              <a:t>izbor</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jedne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varijante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sistema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Metod</a:t>
            </a:r>
            <a:r>
              <a:rPr lang="en-US" altLang="en-US" sz="2400" dirty="0">
                <a:solidFill>
                  <a:prstClr val="white"/>
                </a:solidFill>
                <a:latin typeface="Times New Roman" panose="02020603050405020304" pitchFamily="18" charset="0"/>
                <a:cs typeface="Times New Roman" panose="02020603050405020304" pitchFamily="18" charset="0"/>
              </a:rPr>
              <a:t> ELECTRE se </a:t>
            </a:r>
            <a:r>
              <a:rPr lang="en-US" altLang="en-US" sz="2400" dirty="0" err="1">
                <a:solidFill>
                  <a:prstClr val="white"/>
                </a:solidFill>
                <a:latin typeface="Times New Roman" panose="02020603050405020304" pitchFamily="18" charset="0"/>
                <a:cs typeface="Times New Roman" panose="02020603050405020304" pitchFamily="18" charset="0"/>
              </a:rPr>
              <a:t>može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primeniti</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rangiranju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investicionih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alternativa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pojedinih</a:t>
            </a:r>
            <a:r>
              <a:rPr lang="en-US" altLang="en-US" sz="2400" dirty="0">
                <a:solidFill>
                  <a:prstClr val="white"/>
                </a:solidFill>
                <a:latin typeface="Times New Roman" panose="02020603050405020304" pitchFamily="18" charset="0"/>
                <a:cs typeface="Times New Roman" panose="02020603050405020304" pitchFamily="18" charset="0"/>
              </a:rPr>
              <a:t> VS</a:t>
            </a:r>
            <a:r>
              <a:rPr lang="sr-Latn-R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različitim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namenama</a:t>
            </a:r>
            <a:r>
              <a:rPr lang="en-US" altLang="en-US" sz="2400" dirty="0">
                <a:solidFill>
                  <a:prstClr val="white"/>
                </a:solidFill>
                <a:latin typeface="Times New Roman" panose="02020603050405020304" pitchFamily="18" charset="0"/>
                <a:cs typeface="Times New Roman" panose="02020603050405020304" pitchFamily="18" charset="0"/>
              </a:rPr>
              <a:t> a u </a:t>
            </a:r>
            <a:r>
              <a:rPr lang="en-US" altLang="en-US" sz="2400" dirty="0" err="1">
                <a:solidFill>
                  <a:prstClr val="white"/>
                </a:solidFill>
                <a:latin typeface="Times New Roman" panose="02020603050405020304" pitchFamily="18" charset="0"/>
                <a:cs typeface="Times New Roman" panose="02020603050405020304" pitchFamily="18" charset="0"/>
              </a:rPr>
              <a:t>uslovima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postojanja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više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kriterijuma</a:t>
            </a:r>
            <a:r>
              <a:rPr lang="en-US" altLang="en-US" sz="2400" dirty="0">
                <a:solidFill>
                  <a:prstClr val="white"/>
                </a:solidFill>
                <a:latin typeface="Times New Roman" panose="02020603050405020304" pitchFamily="18" charset="0"/>
                <a:cs typeface="Times New Roman" panose="02020603050405020304" pitchFamily="18" charset="0"/>
              </a:rPr>
              <a:t>.</a:t>
            </a:r>
          </a:p>
          <a:p>
            <a:pPr marL="457189" indent="-457189" algn="just" defTabSz="1219170" eaLnBrk="1" fontAlgn="base" hangingPunct="1">
              <a:lnSpc>
                <a:spcPct val="150000"/>
              </a:lnSpc>
              <a:spcBef>
                <a:spcPct val="0"/>
              </a:spcBef>
              <a:spcAft>
                <a:spcPct val="0"/>
              </a:spcAft>
            </a:pPr>
            <a:endParaRPr lang="en-US" altLang="en-US" sz="2000" dirty="0">
              <a:solidFill>
                <a:prstClr val="white"/>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6A3A5263-FA28-4BAE-8FD3-F61DAABB2D5D}"/>
              </a:ext>
            </a:extLst>
          </p:cNvPr>
          <p:cNvSpPr>
            <a:spLocks noGrp="1"/>
          </p:cNvSpPr>
          <p:nvPr>
            <p:ph type="sldNum" sz="quarter" idx="12"/>
          </p:nvPr>
        </p:nvSpPr>
        <p:spPr/>
        <p:txBody>
          <a:bodyPr/>
          <a:lstStyle/>
          <a:p>
            <a:fld id="{C8DC161B-9E73-4844-B9E8-34FCEB23A4F8}" type="slidenum">
              <a:rPr lang="en-US" altLang="en-US" smtClean="0"/>
              <a:pPr/>
              <a:t>79</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4" y="0"/>
            <a:ext cx="11210925" cy="1325563"/>
          </a:xfrm>
        </p:spPr>
        <p:txBody>
          <a:bodyPr>
            <a:noAutofit/>
          </a:bodyPr>
          <a:lstStyle/>
          <a:p>
            <a:pPr algn="just"/>
            <a:r>
              <a:rPr lang="en-US" sz="3200" u="sng" dirty="0" err="1">
                <a:solidFill>
                  <a:srgbClr val="002060"/>
                </a:solidFill>
                <a:latin typeface="Times New Roman" panose="02020603050405020304" pitchFamily="18" charset="0"/>
                <a:cs typeface="Times New Roman" panose="02020603050405020304" pitchFamily="18" charset="0"/>
              </a:rPr>
              <a:t>Osnovn</a:t>
            </a:r>
            <a:r>
              <a:rPr lang="sr-Latn-RS" sz="3200" u="sng" dirty="0">
                <a:solidFill>
                  <a:srgbClr val="002060"/>
                </a:solidFill>
                <a:latin typeface="Times New Roman" panose="02020603050405020304" pitchFamily="18" charset="0"/>
                <a:cs typeface="Times New Roman" panose="02020603050405020304" pitchFamily="18" charset="0"/>
              </a:rPr>
              <a:t>e</a:t>
            </a:r>
            <a:r>
              <a:rPr lang="en-US" sz="3200" u="sng" dirty="0">
                <a:solidFill>
                  <a:srgbClr val="002060"/>
                </a:solidFill>
                <a:latin typeface="Times New Roman" panose="02020603050405020304" pitchFamily="18" charset="0"/>
                <a:cs typeface="Times New Roman" panose="02020603050405020304" pitchFamily="18" charset="0"/>
              </a:rPr>
              <a:t> </a:t>
            </a:r>
            <a:r>
              <a:rPr lang="en-US" sz="3200" u="sng" dirty="0" err="1">
                <a:solidFill>
                  <a:srgbClr val="002060"/>
                </a:solidFill>
                <a:latin typeface="Times New Roman" panose="02020603050405020304" pitchFamily="18" charset="0"/>
                <a:cs typeface="Times New Roman" panose="02020603050405020304" pitchFamily="18" charset="0"/>
              </a:rPr>
              <a:t>kategorije</a:t>
            </a:r>
            <a:r>
              <a:rPr lang="en-US" sz="3200" u="sng" dirty="0">
                <a:solidFill>
                  <a:srgbClr val="002060"/>
                </a:solidFill>
                <a:latin typeface="Times New Roman" panose="02020603050405020304" pitchFamily="18" charset="0"/>
                <a:cs typeface="Times New Roman" panose="02020603050405020304" pitchFamily="18" charset="0"/>
              </a:rPr>
              <a:t> </a:t>
            </a:r>
            <a:r>
              <a:rPr lang="en-US" sz="3200" u="sng" dirty="0" err="1">
                <a:solidFill>
                  <a:srgbClr val="002060"/>
                </a:solidFill>
                <a:latin typeface="Times New Roman" panose="02020603050405020304" pitchFamily="18" charset="0"/>
                <a:cs typeface="Times New Roman" panose="02020603050405020304" pitchFamily="18" charset="0"/>
              </a:rPr>
              <a:t>i</a:t>
            </a:r>
            <a:r>
              <a:rPr lang="en-US" sz="3200" u="sng" dirty="0">
                <a:solidFill>
                  <a:srgbClr val="002060"/>
                </a:solidFill>
                <a:latin typeface="Times New Roman" panose="02020603050405020304" pitchFamily="18" charset="0"/>
                <a:cs typeface="Times New Roman" panose="02020603050405020304" pitchFamily="18" charset="0"/>
              </a:rPr>
              <a:t> </a:t>
            </a:r>
            <a:r>
              <a:rPr lang="en-US" sz="3200" u="sng" dirty="0" err="1">
                <a:solidFill>
                  <a:srgbClr val="002060"/>
                </a:solidFill>
                <a:latin typeface="Times New Roman" panose="02020603050405020304" pitchFamily="18" charset="0"/>
                <a:cs typeface="Times New Roman" panose="02020603050405020304" pitchFamily="18" charset="0"/>
              </a:rPr>
              <a:t>komponente</a:t>
            </a:r>
            <a:r>
              <a:rPr lang="en-US" sz="3200" u="sng" dirty="0">
                <a:solidFill>
                  <a:srgbClr val="002060"/>
                </a:solidFill>
                <a:latin typeface="Times New Roman" panose="02020603050405020304" pitchFamily="18" charset="0"/>
                <a:cs typeface="Times New Roman" panose="02020603050405020304" pitchFamily="18" charset="0"/>
              </a:rPr>
              <a:t> </a:t>
            </a:r>
            <a:r>
              <a:rPr lang="en-US" sz="3200" u="sng" dirty="0" err="1">
                <a:solidFill>
                  <a:srgbClr val="002060"/>
                </a:solidFill>
                <a:latin typeface="Times New Roman" panose="02020603050405020304" pitchFamily="18" charset="0"/>
                <a:cs typeface="Times New Roman" panose="02020603050405020304" pitchFamily="18" charset="0"/>
              </a:rPr>
              <a:t>životne</a:t>
            </a:r>
            <a:r>
              <a:rPr lang="en-US" sz="3200" u="sng" dirty="0">
                <a:solidFill>
                  <a:srgbClr val="002060"/>
                </a:solidFill>
                <a:latin typeface="Times New Roman" panose="02020603050405020304" pitchFamily="18" charset="0"/>
                <a:cs typeface="Times New Roman" panose="02020603050405020304" pitchFamily="18" charset="0"/>
              </a:rPr>
              <a:t> </a:t>
            </a:r>
            <a:r>
              <a:rPr lang="en-US" sz="3200" u="sng" dirty="0" err="1">
                <a:solidFill>
                  <a:srgbClr val="002060"/>
                </a:solidFill>
                <a:latin typeface="Times New Roman" panose="02020603050405020304" pitchFamily="18" charset="0"/>
                <a:cs typeface="Times New Roman" panose="02020603050405020304" pitchFamily="18" charset="0"/>
              </a:rPr>
              <a:t>sredine</a:t>
            </a:r>
            <a:r>
              <a:rPr lang="en-US" sz="3200" u="sng"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osnovu</a:t>
            </a:r>
            <a:r>
              <a:rPr lang="en-US" sz="3200" dirty="0">
                <a:solidFill>
                  <a:srgbClr val="002060"/>
                </a:solidFill>
                <a:latin typeface="Times New Roman" panose="02020603050405020304" pitchFamily="18" charset="0"/>
                <a:cs typeface="Times New Roman" panose="02020603050405020304" pitchFamily="18" charset="0"/>
              </a:rPr>
              <a:t> </a:t>
            </a:r>
            <a:r>
              <a:rPr lang="sr-Latn-RS" sz="3200" dirty="0">
                <a:solidFill>
                  <a:srgbClr val="002060"/>
                </a:solidFill>
                <a:latin typeface="Times New Roman" panose="02020603050405020304" pitchFamily="18" charset="0"/>
                <a:cs typeface="Times New Roman" panose="02020603050405020304" pitchFamily="18" charset="0"/>
              </a:rPr>
              <a:t>kojih</a:t>
            </a:r>
            <a:r>
              <a:rPr lang="en-US" sz="3200" dirty="0">
                <a:solidFill>
                  <a:srgbClr val="002060"/>
                </a:solidFill>
                <a:latin typeface="Times New Roman" panose="02020603050405020304" pitchFamily="18" charset="0"/>
                <a:cs typeface="Times New Roman" panose="02020603050405020304" pitchFamily="18" charset="0"/>
              </a:rPr>
              <a:t> se </a:t>
            </a:r>
            <a:r>
              <a:rPr lang="en-US" sz="3200" dirty="0" err="1">
                <a:solidFill>
                  <a:srgbClr val="002060"/>
                </a:solidFill>
                <a:latin typeface="Times New Roman" panose="02020603050405020304" pitchFamily="18" charset="0"/>
                <a:cs typeface="Times New Roman" panose="02020603050405020304" pitchFamily="18" charset="0"/>
              </a:rPr>
              <a:t>mogu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videti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tipovi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promena</a:t>
            </a:r>
            <a:r>
              <a:rPr lang="en-US" sz="3200" dirty="0">
                <a:solidFill>
                  <a:srgbClr val="002060"/>
                </a:solidFill>
                <a:latin typeface="Times New Roman" panose="02020603050405020304" pitchFamily="18" charset="0"/>
                <a:cs typeface="Times New Roman" panose="02020603050405020304" pitchFamily="18" charset="0"/>
              </a:rPr>
              <a:t> u </a:t>
            </a:r>
            <a:r>
              <a:rPr lang="en-US" sz="3200" dirty="0" err="1">
                <a:solidFill>
                  <a:srgbClr val="002060"/>
                </a:solidFill>
                <a:latin typeface="Times New Roman" panose="02020603050405020304" pitchFamily="18" charset="0"/>
                <a:cs typeface="Times New Roman" panose="02020603050405020304" pitchFamily="18" charset="0"/>
              </a:rPr>
              <a:t>životnoj</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sredini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koji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vezani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za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vodoprivredne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projekte</a:t>
            </a:r>
            <a:r>
              <a:rPr lang="sr-Latn-RS" sz="3200" dirty="0">
                <a:solidFill>
                  <a:srgbClr val="002060"/>
                </a:solidFill>
                <a:latin typeface="Times New Roman" panose="02020603050405020304" pitchFamily="18" charset="0"/>
                <a:cs typeface="Times New Roman" panose="02020603050405020304" pitchFamily="18" charset="0"/>
              </a:rPr>
              <a:t>:</a:t>
            </a:r>
            <a:endParaRPr lang="sr-Cyrl-RS" sz="3200"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1842866" y="1491175"/>
          <a:ext cx="8932986" cy="5212080"/>
        </p:xfrm>
        <a:graphic>
          <a:graphicData uri="http://schemas.openxmlformats.org/drawingml/2006/table">
            <a:tbl>
              <a:tblPr firstRow="1" firstCol="1" lastRow="1" lastCol="1" bandRow="1" bandCol="1">
                <a:tableStyleId>{B301B821-A1FF-4177-AEE7-76D212191A09}</a:tableStyleId>
              </a:tblPr>
              <a:tblGrid>
                <a:gridCol w="4466493">
                  <a:extLst>
                    <a:ext uri="{9D8B030D-6E8A-4147-A177-3AD203B41FA5}">
                      <a16:colId xmlns:a16="http://schemas.microsoft.com/office/drawing/2014/main" val="20000"/>
                    </a:ext>
                  </a:extLst>
                </a:gridCol>
                <a:gridCol w="4466493">
                  <a:extLst>
                    <a:ext uri="{9D8B030D-6E8A-4147-A177-3AD203B41FA5}">
                      <a16:colId xmlns:a16="http://schemas.microsoft.com/office/drawing/2014/main" val="20001"/>
                    </a:ext>
                  </a:extLst>
                </a:gridCol>
              </a:tblGrid>
              <a:tr h="268027">
                <a:tc>
                  <a:txBody>
                    <a:bodyPr/>
                    <a:lstStyle/>
                    <a:p>
                      <a:pPr algn="ctr">
                        <a:spcAft>
                          <a:spcPts val="0"/>
                        </a:spcAft>
                      </a:pPr>
                      <a:r>
                        <a:rPr lang="sr-Latn-CS" sz="1800" dirty="0">
                          <a:effectLst/>
                          <a:latin typeface="Times New Roman" panose="02020603050405020304" pitchFamily="18" charset="0"/>
                          <a:cs typeface="Times New Roman" panose="02020603050405020304" pitchFamily="18" charset="0"/>
                        </a:rPr>
                        <a:t>KOMPONENTE</a:t>
                      </a:r>
                      <a:endParaRPr lang="sr-Cyrl-R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sr-Latn-CS" sz="1800" dirty="0">
                          <a:effectLst/>
                          <a:latin typeface="Times New Roman" panose="02020603050405020304" pitchFamily="18" charset="0"/>
                          <a:cs typeface="Times New Roman" panose="02020603050405020304" pitchFamily="18" charset="0"/>
                        </a:rPr>
                        <a:t>KATEGORIJE</a:t>
                      </a:r>
                      <a:endParaRPr lang="sr-Cyrl-R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68027">
                <a:tc rowSpan="6">
                  <a:txBody>
                    <a:bodyPr/>
                    <a:lstStyle/>
                    <a:p>
                      <a:pPr algn="just">
                        <a:spcAft>
                          <a:spcPts val="0"/>
                        </a:spcAft>
                      </a:pPr>
                      <a:r>
                        <a:rPr lang="sr-Latn-CS" sz="1800" dirty="0">
                          <a:effectLst/>
                          <a:latin typeface="Times New Roman" panose="02020603050405020304" pitchFamily="18" charset="0"/>
                          <a:cs typeface="Times New Roman" panose="02020603050405020304" pitchFamily="18" charset="0"/>
                        </a:rPr>
                        <a:t> </a:t>
                      </a:r>
                      <a:endParaRPr lang="sr-Cyrl-RS" sz="1800" dirty="0">
                        <a:effectLst/>
                        <a:latin typeface="Times New Roman" panose="02020603050405020304" pitchFamily="18" charset="0"/>
                        <a:cs typeface="Times New Roman" panose="02020603050405020304" pitchFamily="18" charset="0"/>
                      </a:endParaRPr>
                    </a:p>
                    <a:p>
                      <a:pPr algn="just">
                        <a:spcAft>
                          <a:spcPts val="0"/>
                        </a:spcAft>
                      </a:pPr>
                      <a:r>
                        <a:rPr lang="sr-Latn-CS" sz="1800" dirty="0">
                          <a:effectLst/>
                          <a:latin typeface="Times New Roman" panose="02020603050405020304" pitchFamily="18" charset="0"/>
                          <a:cs typeface="Times New Roman" panose="02020603050405020304" pitchFamily="18" charset="0"/>
                        </a:rPr>
                        <a:t> </a:t>
                      </a:r>
                      <a:endParaRPr lang="sr-Cyrl-RS" sz="1800" dirty="0">
                        <a:effectLst/>
                        <a:latin typeface="Times New Roman" panose="02020603050405020304" pitchFamily="18" charset="0"/>
                        <a:cs typeface="Times New Roman" panose="02020603050405020304" pitchFamily="18" charset="0"/>
                      </a:endParaRPr>
                    </a:p>
                    <a:p>
                      <a:pPr algn="ctr">
                        <a:spcAft>
                          <a:spcPts val="0"/>
                        </a:spcAft>
                      </a:pPr>
                      <a:r>
                        <a:rPr lang="sr-Latn-CS" sz="1800" dirty="0">
                          <a:effectLst/>
                          <a:latin typeface="Times New Roman" panose="02020603050405020304" pitchFamily="18" charset="0"/>
                          <a:cs typeface="Times New Roman" panose="02020603050405020304" pitchFamily="18" charset="0"/>
                        </a:rPr>
                        <a:t>Područja prirodnih lepota i ljudskog uživanja</a:t>
                      </a:r>
                      <a:endParaRPr lang="sr-Cyrl-R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sr-Latn-CS" sz="1800">
                          <a:effectLst/>
                          <a:latin typeface="Times New Roman" panose="02020603050405020304" pitchFamily="18" charset="0"/>
                          <a:cs typeface="Times New Roman" panose="02020603050405020304" pitchFamily="18" charset="0"/>
                        </a:rPr>
                        <a:t>* otvorene i zelene površina</a:t>
                      </a:r>
                      <a:endParaRPr lang="sr-Cyrl-R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68027">
                <a:tc vMerge="1">
                  <a:txBody>
                    <a:bodyPr/>
                    <a:lstStyle/>
                    <a:p>
                      <a:endParaRPr lang="sr-Cyrl-RS"/>
                    </a:p>
                  </a:txBody>
                  <a:tcPr/>
                </a:tc>
                <a:tc>
                  <a:txBody>
                    <a:bodyPr/>
                    <a:lstStyle/>
                    <a:p>
                      <a:pPr algn="just">
                        <a:spcAft>
                          <a:spcPts val="0"/>
                        </a:spcAft>
                      </a:pPr>
                      <a:r>
                        <a:rPr lang="sr-Latn-CS" sz="1800">
                          <a:effectLst/>
                          <a:latin typeface="Times New Roman" panose="02020603050405020304" pitchFamily="18" charset="0"/>
                          <a:cs typeface="Times New Roman" panose="02020603050405020304" pitchFamily="18" charset="0"/>
                        </a:rPr>
                        <a:t>* Divlje i slikovite reke </a:t>
                      </a:r>
                      <a:endParaRPr lang="sr-Cyrl-R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68027">
                <a:tc vMerge="1">
                  <a:txBody>
                    <a:bodyPr/>
                    <a:lstStyle/>
                    <a:p>
                      <a:endParaRPr lang="sr-Cyrl-RS"/>
                    </a:p>
                  </a:txBody>
                  <a:tcPr/>
                </a:tc>
                <a:tc>
                  <a:txBody>
                    <a:bodyPr/>
                    <a:lstStyle/>
                    <a:p>
                      <a:pPr algn="just">
                        <a:spcAft>
                          <a:spcPts val="0"/>
                        </a:spcAft>
                      </a:pPr>
                      <a:r>
                        <a:rPr lang="sr-Latn-CS" sz="1800">
                          <a:effectLst/>
                          <a:latin typeface="Times New Roman" panose="02020603050405020304" pitchFamily="18" charset="0"/>
                          <a:cs typeface="Times New Roman" panose="02020603050405020304" pitchFamily="18" charset="0"/>
                        </a:rPr>
                        <a:t>* Jezera</a:t>
                      </a:r>
                      <a:endParaRPr lang="sr-Cyrl-R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68027">
                <a:tc vMerge="1">
                  <a:txBody>
                    <a:bodyPr/>
                    <a:lstStyle/>
                    <a:p>
                      <a:endParaRPr lang="sr-Cyrl-RS"/>
                    </a:p>
                  </a:txBody>
                  <a:tcPr/>
                </a:tc>
                <a:tc>
                  <a:txBody>
                    <a:bodyPr/>
                    <a:lstStyle/>
                    <a:p>
                      <a:pPr algn="just">
                        <a:spcAft>
                          <a:spcPts val="0"/>
                        </a:spcAft>
                      </a:pPr>
                      <a:r>
                        <a:rPr lang="sr-Latn-CS" sz="1800" dirty="0">
                          <a:effectLst/>
                          <a:latin typeface="Times New Roman" panose="02020603050405020304" pitchFamily="18" charset="0"/>
                          <a:cs typeface="Times New Roman" panose="02020603050405020304" pitchFamily="18" charset="0"/>
                        </a:rPr>
                        <a:t>* obale i plaže</a:t>
                      </a:r>
                      <a:endParaRPr lang="sr-Cyrl-R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68027">
                <a:tc vMerge="1">
                  <a:txBody>
                    <a:bodyPr/>
                    <a:lstStyle/>
                    <a:p>
                      <a:endParaRPr lang="sr-Cyrl-RS"/>
                    </a:p>
                  </a:txBody>
                  <a:tcPr/>
                </a:tc>
                <a:tc>
                  <a:txBody>
                    <a:bodyPr/>
                    <a:lstStyle/>
                    <a:p>
                      <a:pPr algn="just">
                        <a:spcAft>
                          <a:spcPts val="0"/>
                        </a:spcAft>
                      </a:pPr>
                      <a:r>
                        <a:rPr lang="sr-Latn-CS" sz="1800">
                          <a:effectLst/>
                          <a:latin typeface="Times New Roman" panose="02020603050405020304" pitchFamily="18" charset="0"/>
                          <a:cs typeface="Times New Roman" panose="02020603050405020304" pitchFamily="18" charset="0"/>
                        </a:rPr>
                        <a:t>* Planinska i divlja područja</a:t>
                      </a:r>
                      <a:endParaRPr lang="sr-Cyrl-R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68027">
                <a:tc vMerge="1">
                  <a:txBody>
                    <a:bodyPr/>
                    <a:lstStyle/>
                    <a:p>
                      <a:endParaRPr lang="sr-Cyrl-RS"/>
                    </a:p>
                  </a:txBody>
                  <a:tcPr/>
                </a:tc>
                <a:tc>
                  <a:txBody>
                    <a:bodyPr/>
                    <a:lstStyle/>
                    <a:p>
                      <a:pPr algn="just">
                        <a:spcAft>
                          <a:spcPts val="0"/>
                        </a:spcAft>
                      </a:pPr>
                      <a:r>
                        <a:rPr lang="sr-Latn-CS" sz="1800" dirty="0">
                          <a:effectLst/>
                          <a:latin typeface="Times New Roman" panose="02020603050405020304" pitchFamily="18" charset="0"/>
                          <a:cs typeface="Times New Roman" panose="02020603050405020304" pitchFamily="18" charset="0"/>
                        </a:rPr>
                        <a:t>* Ušća</a:t>
                      </a:r>
                      <a:endParaRPr lang="sr-Cyrl-R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68027">
                <a:tc rowSpan="8">
                  <a:txBody>
                    <a:bodyPr/>
                    <a:lstStyle/>
                    <a:p>
                      <a:pPr algn="just">
                        <a:spcAft>
                          <a:spcPts val="0"/>
                        </a:spcAft>
                      </a:pPr>
                      <a:r>
                        <a:rPr lang="sr-Latn-CS" sz="1800" dirty="0">
                          <a:effectLst/>
                          <a:latin typeface="Times New Roman" panose="02020603050405020304" pitchFamily="18" charset="0"/>
                          <a:cs typeface="Times New Roman" panose="02020603050405020304" pitchFamily="18" charset="0"/>
                        </a:rPr>
                        <a:t> </a:t>
                      </a:r>
                      <a:endParaRPr lang="sr-Cyrl-RS" sz="1800" dirty="0">
                        <a:effectLst/>
                        <a:latin typeface="Times New Roman" panose="02020603050405020304" pitchFamily="18" charset="0"/>
                        <a:cs typeface="Times New Roman" panose="02020603050405020304" pitchFamily="18" charset="0"/>
                      </a:endParaRPr>
                    </a:p>
                    <a:p>
                      <a:pPr algn="just">
                        <a:spcAft>
                          <a:spcPts val="0"/>
                        </a:spcAft>
                      </a:pPr>
                      <a:r>
                        <a:rPr lang="sr-Latn-CS" sz="1800" dirty="0">
                          <a:effectLst/>
                          <a:latin typeface="Times New Roman" panose="02020603050405020304" pitchFamily="18" charset="0"/>
                          <a:cs typeface="Times New Roman" panose="02020603050405020304" pitchFamily="18" charset="0"/>
                        </a:rPr>
                        <a:t> </a:t>
                      </a:r>
                      <a:endParaRPr lang="sr-Cyrl-RS" sz="1800" dirty="0">
                        <a:effectLst/>
                        <a:latin typeface="Times New Roman" panose="02020603050405020304" pitchFamily="18" charset="0"/>
                        <a:cs typeface="Times New Roman" panose="02020603050405020304" pitchFamily="18" charset="0"/>
                      </a:endParaRPr>
                    </a:p>
                    <a:p>
                      <a:pPr algn="just">
                        <a:spcAft>
                          <a:spcPts val="0"/>
                        </a:spcAft>
                      </a:pPr>
                      <a:r>
                        <a:rPr lang="sr-Latn-CS" sz="1800" dirty="0">
                          <a:effectLst/>
                          <a:latin typeface="Times New Roman" panose="02020603050405020304" pitchFamily="18" charset="0"/>
                          <a:cs typeface="Times New Roman" panose="02020603050405020304" pitchFamily="18" charset="0"/>
                        </a:rPr>
                        <a:t>Arheološke, kulturne i </a:t>
                      </a:r>
                      <a:r>
                        <a:rPr lang="sr-Latn-CS" sz="1800" dirty="0" err="1">
                          <a:effectLst/>
                          <a:latin typeface="Times New Roman" panose="02020603050405020304" pitchFamily="18" charset="0"/>
                          <a:cs typeface="Times New Roman" panose="02020603050405020304" pitchFamily="18" charset="0"/>
                        </a:rPr>
                        <a:t>istoriske</a:t>
                      </a:r>
                      <a:r>
                        <a:rPr lang="sr-Latn-CS" sz="1800" dirty="0">
                          <a:effectLst/>
                          <a:latin typeface="Times New Roman" panose="02020603050405020304" pitchFamily="18" charset="0"/>
                          <a:cs typeface="Times New Roman" panose="02020603050405020304" pitchFamily="18" charset="0"/>
                        </a:rPr>
                        <a:t> </a:t>
                      </a:r>
                      <a:endParaRPr lang="sr-Cyrl-R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sr-Latn-CS" sz="1800">
                          <a:effectLst/>
                          <a:latin typeface="Times New Roman" panose="02020603050405020304" pitchFamily="18" charset="0"/>
                          <a:cs typeface="Times New Roman" panose="02020603050405020304" pitchFamily="18" charset="0"/>
                        </a:rPr>
                        <a:t>* Arheološki resursi</a:t>
                      </a:r>
                      <a:endParaRPr lang="sr-Cyrl-R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68027">
                <a:tc vMerge="1">
                  <a:txBody>
                    <a:bodyPr/>
                    <a:lstStyle/>
                    <a:p>
                      <a:endParaRPr lang="sr-Cyrl-RS"/>
                    </a:p>
                  </a:txBody>
                  <a:tcPr/>
                </a:tc>
                <a:tc>
                  <a:txBody>
                    <a:bodyPr/>
                    <a:lstStyle/>
                    <a:p>
                      <a:pPr algn="just">
                        <a:spcAft>
                          <a:spcPts val="0"/>
                        </a:spcAft>
                      </a:pPr>
                      <a:r>
                        <a:rPr lang="sr-Latn-CS" sz="1800" dirty="0">
                          <a:effectLst/>
                          <a:latin typeface="Times New Roman" panose="02020603050405020304" pitchFamily="18" charset="0"/>
                          <a:cs typeface="Times New Roman" panose="02020603050405020304" pitchFamily="18" charset="0"/>
                        </a:rPr>
                        <a:t>* Istoriski resursi</a:t>
                      </a:r>
                      <a:endParaRPr lang="sr-Cyrl-R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68027">
                <a:tc vMerge="1">
                  <a:txBody>
                    <a:bodyPr/>
                    <a:lstStyle/>
                    <a:p>
                      <a:endParaRPr lang="sr-Cyrl-RS"/>
                    </a:p>
                  </a:txBody>
                  <a:tcPr/>
                </a:tc>
                <a:tc>
                  <a:txBody>
                    <a:bodyPr/>
                    <a:lstStyle/>
                    <a:p>
                      <a:pPr algn="just">
                        <a:spcAft>
                          <a:spcPts val="0"/>
                        </a:spcAft>
                      </a:pPr>
                      <a:r>
                        <a:rPr lang="sr-Latn-CS" sz="1800">
                          <a:effectLst/>
                          <a:latin typeface="Times New Roman" panose="02020603050405020304" pitchFamily="18" charset="0"/>
                          <a:cs typeface="Times New Roman" panose="02020603050405020304" pitchFamily="18" charset="0"/>
                        </a:rPr>
                        <a:t>* Kulturni resursi</a:t>
                      </a:r>
                      <a:endParaRPr lang="sr-Cyrl-R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68027">
                <a:tc vMerge="1">
                  <a:txBody>
                    <a:bodyPr/>
                    <a:lstStyle/>
                    <a:p>
                      <a:endParaRPr lang="sr-Cyrl-RS"/>
                    </a:p>
                  </a:txBody>
                  <a:tcPr/>
                </a:tc>
                <a:tc>
                  <a:txBody>
                    <a:bodyPr/>
                    <a:lstStyle/>
                    <a:p>
                      <a:pPr algn="just">
                        <a:spcAft>
                          <a:spcPts val="0"/>
                        </a:spcAft>
                      </a:pPr>
                      <a:r>
                        <a:rPr lang="sr-Latn-CS" sz="1800">
                          <a:effectLst/>
                          <a:latin typeface="Times New Roman" panose="02020603050405020304" pitchFamily="18" charset="0"/>
                          <a:cs typeface="Times New Roman" panose="02020603050405020304" pitchFamily="18" charset="0"/>
                        </a:rPr>
                        <a:t>* Biološki resursi</a:t>
                      </a:r>
                      <a:endParaRPr lang="sr-Cyrl-R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268027">
                <a:tc vMerge="1">
                  <a:txBody>
                    <a:bodyPr/>
                    <a:lstStyle/>
                    <a:p>
                      <a:endParaRPr lang="sr-Cyrl-RS"/>
                    </a:p>
                  </a:txBody>
                  <a:tcPr/>
                </a:tc>
                <a:tc>
                  <a:txBody>
                    <a:bodyPr/>
                    <a:lstStyle/>
                    <a:p>
                      <a:pPr algn="just">
                        <a:spcAft>
                          <a:spcPts val="0"/>
                        </a:spcAft>
                      </a:pPr>
                      <a:r>
                        <a:rPr lang="sr-Latn-CS" sz="1800">
                          <a:effectLst/>
                          <a:latin typeface="Times New Roman" panose="02020603050405020304" pitchFamily="18" charset="0"/>
                          <a:cs typeface="Times New Roman" panose="02020603050405020304" pitchFamily="18" charset="0"/>
                        </a:rPr>
                        <a:t>    Fauna</a:t>
                      </a:r>
                      <a:endParaRPr lang="sr-Cyrl-R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268027">
                <a:tc vMerge="1">
                  <a:txBody>
                    <a:bodyPr/>
                    <a:lstStyle/>
                    <a:p>
                      <a:endParaRPr lang="sr-Cyrl-RS"/>
                    </a:p>
                  </a:txBody>
                  <a:tcPr/>
                </a:tc>
                <a:tc>
                  <a:txBody>
                    <a:bodyPr/>
                    <a:lstStyle/>
                    <a:p>
                      <a:pPr algn="just">
                        <a:spcAft>
                          <a:spcPts val="0"/>
                        </a:spcAft>
                      </a:pPr>
                      <a:r>
                        <a:rPr lang="sr-Latn-CS" sz="1800">
                          <a:effectLst/>
                          <a:latin typeface="Times New Roman" panose="02020603050405020304" pitchFamily="18" charset="0"/>
                          <a:cs typeface="Times New Roman" panose="02020603050405020304" pitchFamily="18" charset="0"/>
                        </a:rPr>
                        <a:t>    Flora</a:t>
                      </a:r>
                      <a:endParaRPr lang="sr-Cyrl-R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268027">
                <a:tc vMerge="1">
                  <a:txBody>
                    <a:bodyPr/>
                    <a:lstStyle/>
                    <a:p>
                      <a:endParaRPr lang="sr-Cyrl-RS"/>
                    </a:p>
                  </a:txBody>
                  <a:tcPr/>
                </a:tc>
                <a:tc>
                  <a:txBody>
                    <a:bodyPr/>
                    <a:lstStyle/>
                    <a:p>
                      <a:pPr algn="just">
                        <a:spcAft>
                          <a:spcPts val="0"/>
                        </a:spcAft>
                      </a:pPr>
                      <a:r>
                        <a:rPr lang="sr-Latn-CS" sz="1800">
                          <a:effectLst/>
                          <a:latin typeface="Times New Roman" panose="02020603050405020304" pitchFamily="18" charset="0"/>
                          <a:cs typeface="Times New Roman" panose="02020603050405020304" pitchFamily="18" charset="0"/>
                        </a:rPr>
                        <a:t>* Geološki resursi</a:t>
                      </a:r>
                      <a:endParaRPr lang="sr-Cyrl-R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268027">
                <a:tc vMerge="1">
                  <a:txBody>
                    <a:bodyPr/>
                    <a:lstStyle/>
                    <a:p>
                      <a:endParaRPr lang="sr-Cyrl-RS"/>
                    </a:p>
                  </a:txBody>
                  <a:tcPr/>
                </a:tc>
                <a:tc>
                  <a:txBody>
                    <a:bodyPr/>
                    <a:lstStyle/>
                    <a:p>
                      <a:pPr algn="just">
                        <a:spcAft>
                          <a:spcPts val="0"/>
                        </a:spcAft>
                      </a:pPr>
                      <a:r>
                        <a:rPr lang="sr-Latn-CS" sz="1800">
                          <a:effectLst/>
                          <a:latin typeface="Times New Roman" panose="02020603050405020304" pitchFamily="18" charset="0"/>
                          <a:cs typeface="Times New Roman" panose="02020603050405020304" pitchFamily="18" charset="0"/>
                        </a:rPr>
                        <a:t>* Ekološki sistemi</a:t>
                      </a:r>
                      <a:endParaRPr lang="sr-Cyrl-R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4"/>
                  </a:ext>
                </a:extLst>
              </a:tr>
              <a:tr h="268027">
                <a:tc rowSpan="3">
                  <a:txBody>
                    <a:bodyPr/>
                    <a:lstStyle/>
                    <a:p>
                      <a:pPr algn="just">
                        <a:spcAft>
                          <a:spcPts val="0"/>
                        </a:spcAft>
                      </a:pPr>
                      <a:r>
                        <a:rPr lang="sr-Latn-CS" sz="1800">
                          <a:effectLst/>
                          <a:latin typeface="Times New Roman" panose="02020603050405020304" pitchFamily="18" charset="0"/>
                          <a:cs typeface="Times New Roman" panose="02020603050405020304" pitchFamily="18" charset="0"/>
                        </a:rPr>
                        <a:t> </a:t>
                      </a:r>
                      <a:endParaRPr lang="sr-Cyrl-RS" sz="1800">
                        <a:effectLst/>
                        <a:latin typeface="Times New Roman" panose="02020603050405020304" pitchFamily="18" charset="0"/>
                        <a:cs typeface="Times New Roman" panose="02020603050405020304" pitchFamily="18" charset="0"/>
                      </a:endParaRPr>
                    </a:p>
                    <a:p>
                      <a:pPr>
                        <a:spcAft>
                          <a:spcPts val="0"/>
                        </a:spcAft>
                      </a:pPr>
                      <a:r>
                        <a:rPr lang="sr-Latn-CS" sz="1800">
                          <a:effectLst/>
                          <a:latin typeface="Times New Roman" panose="02020603050405020304" pitchFamily="18" charset="0"/>
                          <a:cs typeface="Times New Roman" panose="02020603050405020304" pitchFamily="18" charset="0"/>
                        </a:rPr>
                        <a:t>Kvalitet</a:t>
                      </a:r>
                      <a:endParaRPr lang="sr-Cyrl-R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sr-Latn-CS" sz="1800">
                          <a:effectLst/>
                          <a:latin typeface="Times New Roman" panose="02020603050405020304" pitchFamily="18" charset="0"/>
                          <a:cs typeface="Times New Roman" panose="02020603050405020304" pitchFamily="18" charset="0"/>
                        </a:rPr>
                        <a:t>* Kvalitet vode</a:t>
                      </a:r>
                      <a:endParaRPr lang="sr-Cyrl-R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5"/>
                  </a:ext>
                </a:extLst>
              </a:tr>
              <a:tr h="268027">
                <a:tc vMerge="1">
                  <a:txBody>
                    <a:bodyPr/>
                    <a:lstStyle/>
                    <a:p>
                      <a:endParaRPr lang="sr-Cyrl-RS"/>
                    </a:p>
                  </a:txBody>
                  <a:tcPr/>
                </a:tc>
                <a:tc>
                  <a:txBody>
                    <a:bodyPr/>
                    <a:lstStyle/>
                    <a:p>
                      <a:pPr algn="just">
                        <a:spcAft>
                          <a:spcPts val="0"/>
                        </a:spcAft>
                      </a:pPr>
                      <a:r>
                        <a:rPr lang="sr-Latn-CS" sz="1800">
                          <a:effectLst/>
                          <a:latin typeface="Times New Roman" panose="02020603050405020304" pitchFamily="18" charset="0"/>
                          <a:cs typeface="Times New Roman" panose="02020603050405020304" pitchFamily="18" charset="0"/>
                        </a:rPr>
                        <a:t>* Kvalitet zemljišta </a:t>
                      </a:r>
                      <a:endParaRPr lang="sr-Cyrl-R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6"/>
                  </a:ext>
                </a:extLst>
              </a:tr>
              <a:tr h="268027">
                <a:tc vMerge="1">
                  <a:txBody>
                    <a:bodyPr/>
                    <a:lstStyle/>
                    <a:p>
                      <a:endParaRPr lang="sr-Cyrl-RS"/>
                    </a:p>
                  </a:txBody>
                  <a:tcPr/>
                </a:tc>
                <a:tc>
                  <a:txBody>
                    <a:bodyPr/>
                    <a:lstStyle/>
                    <a:p>
                      <a:pPr algn="just">
                        <a:spcAft>
                          <a:spcPts val="0"/>
                        </a:spcAft>
                      </a:pPr>
                      <a:r>
                        <a:rPr lang="sr-Latn-CS" sz="1800">
                          <a:effectLst/>
                          <a:latin typeface="Times New Roman" panose="02020603050405020304" pitchFamily="18" charset="0"/>
                          <a:cs typeface="Times New Roman" panose="02020603050405020304" pitchFamily="18" charset="0"/>
                        </a:rPr>
                        <a:t>* Kvalitet vazduha</a:t>
                      </a:r>
                      <a:endParaRPr lang="sr-Cyrl-R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7"/>
                  </a:ext>
                </a:extLst>
              </a:tr>
              <a:tr h="268027">
                <a:tc>
                  <a:txBody>
                    <a:bodyPr/>
                    <a:lstStyle/>
                    <a:p>
                      <a:pPr algn="just">
                        <a:spcAft>
                          <a:spcPts val="0"/>
                        </a:spcAft>
                      </a:pPr>
                      <a:r>
                        <a:rPr lang="sr-Latn-CS" sz="1800">
                          <a:effectLst/>
                          <a:latin typeface="Times New Roman" panose="02020603050405020304" pitchFamily="18" charset="0"/>
                          <a:cs typeface="Times New Roman" panose="02020603050405020304" pitchFamily="18" charset="0"/>
                        </a:rPr>
                        <a:t>Nepovratne promene</a:t>
                      </a:r>
                      <a:endParaRPr lang="sr-Cyrl-R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sr-Latn-CS" sz="1800" dirty="0">
                          <a:effectLst/>
                          <a:latin typeface="Times New Roman" panose="02020603050405020304" pitchFamily="18" charset="0"/>
                          <a:cs typeface="Times New Roman" panose="02020603050405020304" pitchFamily="18" charset="0"/>
                        </a:rPr>
                        <a:t>* Razmatranje nepovratnih promena</a:t>
                      </a:r>
                      <a:endParaRPr lang="sr-Cyrl-R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8"/>
                  </a:ext>
                </a:extLst>
              </a:tr>
            </a:tbl>
          </a:graphicData>
        </a:graphic>
      </p:graphicFrame>
      <p:sp>
        <p:nvSpPr>
          <p:cNvPr id="5" name="Slide Number Placeholder 4">
            <a:extLst>
              <a:ext uri="{FF2B5EF4-FFF2-40B4-BE49-F238E27FC236}">
                <a16:creationId xmlns:a16="http://schemas.microsoft.com/office/drawing/2014/main" id="{B5DB7F77-AAD7-4DB4-8AB1-0A54AC9211AF}"/>
              </a:ext>
            </a:extLst>
          </p:cNvPr>
          <p:cNvSpPr>
            <a:spLocks noGrp="1"/>
          </p:cNvSpPr>
          <p:nvPr>
            <p:ph type="sldNum" sz="quarter" idx="12"/>
          </p:nvPr>
        </p:nvSpPr>
        <p:spPr/>
        <p:txBody>
          <a:bodyPr/>
          <a:lstStyle/>
          <a:p>
            <a:fld id="{B18F4A6C-391C-478C-9A60-4B3F66AA9F8F}" type="slidenum">
              <a:rPr lang="sr-Cyrl-RS" smtClean="0"/>
              <a:t>8</a:t>
            </a:fld>
            <a:endParaRPr lang="sr-Cyrl-RS"/>
          </a:p>
        </p:txBody>
      </p:sp>
    </p:spTree>
    <p:extLst>
      <p:ext uri="{BB962C8B-B14F-4D97-AF65-F5344CB8AC3E}">
        <p14:creationId xmlns:p14="http://schemas.microsoft.com/office/powerpoint/2010/main" val="38449948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5">
            <a:extLst>
              <a:ext uri="{FF2B5EF4-FFF2-40B4-BE49-F238E27FC236}">
                <a16:creationId xmlns:a16="http://schemas.microsoft.com/office/drawing/2014/main" id="{88E5F5F4-36C5-4F3E-AEB0-0184A7020405}"/>
              </a:ext>
            </a:extLst>
          </p:cNvPr>
          <p:cNvSpPr txBox="1">
            <a:spLocks noChangeArrowheads="1"/>
          </p:cNvSpPr>
          <p:nvPr/>
        </p:nvSpPr>
        <p:spPr bwMode="auto">
          <a:xfrm>
            <a:off x="119743" y="1515816"/>
            <a:ext cx="11756572" cy="445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lnSpc>
                <a:spcPct val="150000"/>
              </a:lnSpc>
              <a:spcBef>
                <a:spcPct val="0"/>
              </a:spcBef>
              <a:spcAft>
                <a:spcPct val="0"/>
              </a:spcAft>
            </a:pPr>
            <a:r>
              <a:rPr lang="en-US" altLang="en-US" sz="2400" dirty="0">
                <a:solidFill>
                  <a:prstClr val="white"/>
                </a:solidFill>
                <a:latin typeface="Times New Roman" panose="02020603050405020304" pitchFamily="18" charset="0"/>
                <a:cs typeface="Times New Roman" panose="02020603050405020304" pitchFamily="18" charset="0"/>
              </a:rPr>
              <a:t>f) </a:t>
            </a:r>
            <a:r>
              <a:rPr lang="en-US" altLang="en-US" sz="2400" dirty="0" err="1">
                <a:solidFill>
                  <a:prstClr val="white"/>
                </a:solidFill>
                <a:latin typeface="Times New Roman" panose="02020603050405020304" pitchFamily="18" charset="0"/>
                <a:cs typeface="Times New Roman" panose="02020603050405020304" pitchFamily="18" charset="0"/>
              </a:rPr>
              <a:t>Dinamička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višekriterijumska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optimizacija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gde</a:t>
            </a:r>
            <a:r>
              <a:rPr lang="en-US" altLang="en-US" sz="2400" dirty="0">
                <a:solidFill>
                  <a:prstClr val="white"/>
                </a:solidFill>
                <a:latin typeface="Times New Roman" panose="02020603050405020304" pitchFamily="18" charset="0"/>
                <a:cs typeface="Times New Roman" panose="02020603050405020304" pitchFamily="18" charset="0"/>
              </a:rPr>
              <a:t> se za </a:t>
            </a:r>
            <a:r>
              <a:rPr lang="en-US" altLang="en-US" sz="2400" dirty="0" err="1">
                <a:solidFill>
                  <a:prstClr val="white"/>
                </a:solidFill>
                <a:latin typeface="Times New Roman" panose="02020603050405020304" pitchFamily="18" charset="0"/>
                <a:cs typeface="Times New Roman" panose="02020603050405020304" pitchFamily="18" charset="0"/>
              </a:rPr>
              <a:t>rešavanje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postavljenih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zadataka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koristi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dinamičko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kompromisno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programiranje</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tu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svrhu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između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ostalih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razvijena</a:t>
            </a:r>
            <a:r>
              <a:rPr lang="en-US" altLang="en-US" sz="2400" dirty="0">
                <a:solidFill>
                  <a:prstClr val="white"/>
                </a:solidFill>
                <a:latin typeface="Times New Roman" panose="02020603050405020304" pitchFamily="18" charset="0"/>
                <a:cs typeface="Times New Roman" panose="02020603050405020304" pitchFamily="18" charset="0"/>
              </a:rPr>
              <a:t> je </a:t>
            </a:r>
            <a:r>
              <a:rPr lang="en-US" altLang="en-US" sz="2400" dirty="0" err="1">
                <a:solidFill>
                  <a:prstClr val="white"/>
                </a:solidFill>
                <a:latin typeface="Times New Roman" panose="02020603050405020304" pitchFamily="18" charset="0"/>
                <a:cs typeface="Times New Roman" panose="02020603050405020304" pitchFamily="18" charset="0"/>
              </a:rPr>
              <a:t>metoda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iterativnog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kompromisnog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rangira</a:t>
            </a:r>
            <a:r>
              <a:rPr lang="sr-Latn-RS" altLang="en-US" sz="2400" dirty="0">
                <a:solidFill>
                  <a:prstClr val="white"/>
                </a:solidFill>
                <a:latin typeface="Times New Roman" panose="02020603050405020304" pitchFamily="18" charset="0"/>
                <a:cs typeface="Times New Roman" panose="02020603050405020304" pitchFamily="18" charset="0"/>
              </a:rPr>
              <a:t>n</a:t>
            </a:r>
            <a:r>
              <a:rPr lang="en-US" altLang="en-US" sz="2400" dirty="0">
                <a:solidFill>
                  <a:prstClr val="white"/>
                </a:solidFill>
                <a:latin typeface="Times New Roman" panose="02020603050405020304" pitchFamily="18" charset="0"/>
                <a:cs typeface="Times New Roman" panose="02020603050405020304" pitchFamily="18" charset="0"/>
              </a:rPr>
              <a:t>ja (IKOR) </a:t>
            </a:r>
            <a:r>
              <a:rPr lang="en-US" altLang="en-US" sz="2400" dirty="0" err="1">
                <a:solidFill>
                  <a:prstClr val="white"/>
                </a:solidFill>
                <a:latin typeface="Times New Roman" panose="02020603050405020304" pitchFamily="18" charset="0"/>
                <a:cs typeface="Times New Roman" panose="02020603050405020304" pitchFamily="18" charset="0"/>
              </a:rPr>
              <a:t>čijom</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primenom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dobija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višekriterijumska</a:t>
            </a:r>
            <a:r>
              <a:rPr lang="en-US" altLang="en-US" sz="2400" dirty="0">
                <a:solidFill>
                  <a:prstClr val="white"/>
                </a:solidFill>
                <a:latin typeface="Times New Roman" panose="02020603050405020304" pitchFamily="18" charset="0"/>
                <a:cs typeface="Times New Roman" panose="02020603050405020304" pitchFamily="18" charset="0"/>
              </a:rPr>
              <a:t> rang </a:t>
            </a:r>
            <a:r>
              <a:rPr lang="en-US" altLang="en-US" sz="2400" dirty="0" err="1">
                <a:solidFill>
                  <a:prstClr val="white"/>
                </a:solidFill>
                <a:latin typeface="Times New Roman" panose="02020603050405020304" pitchFamily="18" charset="0"/>
                <a:cs typeface="Times New Roman" panose="02020603050405020304" pitchFamily="18" charset="0"/>
              </a:rPr>
              <a:t>lista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alternativa</a:t>
            </a:r>
            <a:r>
              <a:rPr lang="en-US" altLang="en-US" sz="2400" dirty="0">
                <a:solidFill>
                  <a:prstClr val="white"/>
                </a:solidFill>
                <a:latin typeface="Times New Roman" panose="02020603050405020304" pitchFamily="18" charset="0"/>
                <a:cs typeface="Times New Roman" panose="02020603050405020304" pitchFamily="18" charset="0"/>
              </a:rPr>
              <a:t>. </a:t>
            </a:r>
            <a:endParaRPr lang="sr-Latn-RS" altLang="en-US" sz="2400" dirty="0">
              <a:solidFill>
                <a:prstClr val="white"/>
              </a:solidFill>
              <a:latin typeface="Times New Roman" panose="02020603050405020304" pitchFamily="18" charset="0"/>
              <a:cs typeface="Times New Roman" panose="02020603050405020304" pitchFamily="18" charset="0"/>
            </a:endParaRPr>
          </a:p>
          <a:p>
            <a:pPr marL="457189" indent="-457189" algn="just" defTabSz="1219170" eaLnBrk="1" fontAlgn="base" hangingPunct="1">
              <a:lnSpc>
                <a:spcPct val="150000"/>
              </a:lnSpc>
              <a:spcBef>
                <a:spcPct val="0"/>
              </a:spcBef>
              <a:spcAft>
                <a:spcPct val="0"/>
              </a:spcAft>
            </a:pPr>
            <a:r>
              <a:rPr lang="en-US" altLang="en-US" sz="2400" dirty="0">
                <a:solidFill>
                  <a:prstClr val="white"/>
                </a:solidFill>
                <a:latin typeface="Times New Roman" panose="02020603050405020304" pitchFamily="18" charset="0"/>
                <a:cs typeface="Times New Roman" panose="02020603050405020304" pitchFamily="18" charset="0"/>
              </a:rPr>
              <a:t>g) </a:t>
            </a:r>
            <a:r>
              <a:rPr lang="en-US" altLang="en-US" sz="2400" dirty="0" err="1">
                <a:solidFill>
                  <a:prstClr val="white"/>
                </a:solidFill>
                <a:latin typeface="Times New Roman" panose="02020603050405020304" pitchFamily="18" charset="0"/>
                <a:cs typeface="Times New Roman" panose="02020603050405020304" pitchFamily="18" charset="0"/>
              </a:rPr>
              <a:t>Simulaciona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modeli</a:t>
            </a:r>
            <a:r>
              <a:rPr lang="en-US" altLang="en-US" sz="2400" dirty="0">
                <a:solidFill>
                  <a:prstClr val="white"/>
                </a:solidFill>
                <a:latin typeface="Times New Roman" panose="02020603050405020304" pitchFamily="18" charset="0"/>
                <a:cs typeface="Times New Roman" panose="02020603050405020304" pitchFamily="18" charset="0"/>
              </a:rPr>
              <a:t> se u </a:t>
            </a:r>
            <a:r>
              <a:rPr lang="en-US" altLang="en-US" sz="2400" dirty="0" err="1">
                <a:solidFill>
                  <a:prstClr val="white"/>
                </a:solidFill>
                <a:latin typeface="Times New Roman" panose="02020603050405020304" pitchFamily="18" charset="0"/>
                <a:cs typeface="Times New Roman" panose="02020603050405020304" pitchFamily="18" charset="0"/>
              </a:rPr>
              <a:t>ovom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slučaju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mogu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koristiti</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analizu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ponašanja</a:t>
            </a:r>
            <a:r>
              <a:rPr lang="en-US" altLang="en-US" sz="2400" dirty="0">
                <a:solidFill>
                  <a:prstClr val="white"/>
                </a:solidFill>
                <a:latin typeface="Times New Roman" panose="02020603050405020304" pitchFamily="18" charset="0"/>
                <a:cs typeface="Times New Roman" panose="02020603050405020304" pitchFamily="18" charset="0"/>
              </a:rPr>
              <a:t> VS </a:t>
            </a:r>
            <a:r>
              <a:rPr lang="en-US" altLang="en-US" sz="2400" dirty="0" err="1">
                <a:solidFill>
                  <a:prstClr val="white"/>
                </a:solidFill>
                <a:latin typeface="Times New Roman" panose="02020603050405020304" pitchFamily="18" charset="0"/>
                <a:cs typeface="Times New Roman" panose="02020603050405020304" pitchFamily="18" charset="0"/>
              </a:rPr>
              <a:t>čija</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stanja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menjaju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vremenom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kakav</a:t>
            </a:r>
            <a:r>
              <a:rPr lang="en-US" altLang="en-US" sz="2400" dirty="0">
                <a:solidFill>
                  <a:prstClr val="white"/>
                </a:solidFill>
                <a:latin typeface="Times New Roman" panose="02020603050405020304" pitchFamily="18" charset="0"/>
                <a:cs typeface="Times New Roman" panose="02020603050405020304" pitchFamily="18" charset="0"/>
              </a:rPr>
              <a:t> je </a:t>
            </a:r>
            <a:r>
              <a:rPr lang="en-US" altLang="en-US" sz="2400" dirty="0" err="1">
                <a:solidFill>
                  <a:prstClr val="white"/>
                </a:solidFill>
                <a:latin typeface="Times New Roman" panose="02020603050405020304" pitchFamily="18" charset="0"/>
                <a:cs typeface="Times New Roman" panose="02020603050405020304" pitchFamily="18" charset="0"/>
              </a:rPr>
              <a:t>ovde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najčešći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slučaj</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Korišćenje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simulacije</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planiranju</a:t>
            </a:r>
            <a:r>
              <a:rPr lang="en-US" altLang="en-US" sz="2400" dirty="0">
                <a:solidFill>
                  <a:prstClr val="white"/>
                </a:solidFill>
                <a:latin typeface="Times New Roman" panose="02020603050405020304" pitchFamily="18" charset="0"/>
                <a:cs typeface="Times New Roman" panose="02020603050405020304" pitchFamily="18" charset="0"/>
              </a:rPr>
              <a:t> VS </a:t>
            </a:r>
            <a:r>
              <a:rPr lang="en-US" altLang="en-US" sz="2400" dirty="0" err="1">
                <a:solidFill>
                  <a:prstClr val="white"/>
                </a:solidFill>
                <a:latin typeface="Times New Roman" panose="02020603050405020304" pitchFamily="18" charset="0"/>
                <a:cs typeface="Times New Roman" panose="02020603050405020304" pitchFamily="18" charset="0"/>
              </a:rPr>
              <a:t>ima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mnogih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prednosti</a:t>
            </a:r>
            <a:r>
              <a:rPr lang="sr-Latn-RS" altLang="en-US" sz="2400" dirty="0">
                <a:solidFill>
                  <a:prstClr val="white"/>
                </a:solidFill>
                <a:latin typeface="Times New Roman" panose="02020603050405020304" pitchFamily="18" charset="0"/>
                <a:cs typeface="Times New Roman" panose="02020603050405020304" pitchFamily="18" charset="0"/>
              </a:rPr>
              <a:t>,</a:t>
            </a:r>
            <a:r>
              <a:rPr lang="en-US" altLang="en-US" sz="2400" dirty="0">
                <a:solidFill>
                  <a:prstClr val="white"/>
                </a:solidFill>
                <a:latin typeface="Times New Roman" panose="02020603050405020304" pitchFamily="18" charset="0"/>
                <a:cs typeface="Times New Roman" panose="02020603050405020304" pitchFamily="18" charset="0"/>
              </a:rPr>
              <a:t> a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ograničenja</a:t>
            </a:r>
            <a:r>
              <a:rPr lang="en-US" altLang="en-US" sz="2400" dirty="0">
                <a:solidFill>
                  <a:prstClr val="white"/>
                </a:solidFill>
                <a:latin typeface="Times New Roman" panose="02020603050405020304" pitchFamily="18" charset="0"/>
                <a:cs typeface="Times New Roman" panose="02020603050405020304" pitchFamily="18" charset="0"/>
              </a:rPr>
              <a:t>.</a:t>
            </a:r>
            <a:r>
              <a:rPr lang="sr-Latn-R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Simulacioni</a:t>
            </a:r>
            <a:r>
              <a:rPr lang="en-US" altLang="en-US" sz="2400" dirty="0">
                <a:solidFill>
                  <a:prstClr val="white"/>
                </a:solidFill>
                <a:latin typeface="Times New Roman" panose="02020603050405020304" pitchFamily="18" charset="0"/>
                <a:cs typeface="Times New Roman" panose="02020603050405020304" pitchFamily="18" charset="0"/>
              </a:rPr>
              <a:t> model </a:t>
            </a:r>
            <a:r>
              <a:rPr lang="en-US" altLang="en-US" sz="2400" dirty="0" err="1">
                <a:solidFill>
                  <a:prstClr val="white"/>
                </a:solidFill>
                <a:latin typeface="Times New Roman" panose="02020603050405020304" pitchFamily="18" charset="0"/>
                <a:cs typeface="Times New Roman" panose="02020603050405020304" pitchFamily="18" charset="0"/>
              </a:rPr>
              <a:t>sadrži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četiri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osnovna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elementa</a:t>
            </a:r>
            <a:r>
              <a:rPr lang="en-US" altLang="en-US" sz="2400" dirty="0">
                <a:solidFill>
                  <a:prstClr val="white"/>
                </a:solidFill>
                <a:latin typeface="Times New Roman" panose="02020603050405020304" pitchFamily="18" charset="0"/>
                <a:cs typeface="Times New Roman" panose="02020603050405020304" pitchFamily="18" charset="0"/>
              </a:rPr>
              <a:t>, a to </a:t>
            </a:r>
            <a:r>
              <a:rPr lang="en-US" altLang="en-US" sz="2400" dirty="0" err="1">
                <a:solidFill>
                  <a:prstClr val="white"/>
                </a:solidFill>
                <a:latin typeface="Times New Roman" panose="02020603050405020304" pitchFamily="18" charset="0"/>
                <a:cs typeface="Times New Roman" panose="02020603050405020304" pitchFamily="18" charset="0"/>
              </a:rPr>
              <a:t>su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komponente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relacioni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odnosi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varijable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vremenski</a:t>
            </a:r>
            <a:r>
              <a:rPr lang="en-US" altLang="en-US" sz="2400" dirty="0">
                <a:solidFill>
                  <a:prstClr val="white"/>
                </a:solidFill>
                <a:latin typeface="Times New Roman" panose="02020603050405020304" pitchFamily="18" charset="0"/>
                <a:cs typeface="Times New Roman" panose="02020603050405020304" pitchFamily="18" charset="0"/>
              </a:rPr>
              <a:t> interval.</a:t>
            </a:r>
          </a:p>
        </p:txBody>
      </p:sp>
      <p:sp>
        <p:nvSpPr>
          <p:cNvPr id="2" name="Slide Number Placeholder 1">
            <a:extLst>
              <a:ext uri="{FF2B5EF4-FFF2-40B4-BE49-F238E27FC236}">
                <a16:creationId xmlns:a16="http://schemas.microsoft.com/office/drawing/2014/main" id="{8685845F-F412-4C8B-BFCF-57289732276F}"/>
              </a:ext>
            </a:extLst>
          </p:cNvPr>
          <p:cNvSpPr>
            <a:spLocks noGrp="1"/>
          </p:cNvSpPr>
          <p:nvPr>
            <p:ph type="sldNum" sz="quarter" idx="12"/>
          </p:nvPr>
        </p:nvSpPr>
        <p:spPr/>
        <p:txBody>
          <a:bodyPr/>
          <a:lstStyle/>
          <a:p>
            <a:fld id="{C8DC161B-9E73-4844-B9E8-34FCEB23A4F8}" type="slidenum">
              <a:rPr lang="en-US" altLang="en-US" smtClean="0"/>
              <a:pPr/>
              <a:t>80</a:t>
            </a:fld>
            <a:endParaRPr lang="en-US" alt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5">
            <a:extLst>
              <a:ext uri="{FF2B5EF4-FFF2-40B4-BE49-F238E27FC236}">
                <a16:creationId xmlns:a16="http://schemas.microsoft.com/office/drawing/2014/main" id="{88E5F5F4-36C5-4F3E-AEB0-0184A7020405}"/>
              </a:ext>
            </a:extLst>
          </p:cNvPr>
          <p:cNvSpPr txBox="1">
            <a:spLocks noChangeArrowheads="1"/>
          </p:cNvSpPr>
          <p:nvPr/>
        </p:nvSpPr>
        <p:spPr bwMode="auto">
          <a:xfrm>
            <a:off x="747184" y="1195918"/>
            <a:ext cx="10795000" cy="501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lnSpc>
                <a:spcPct val="150000"/>
              </a:lnSpc>
              <a:spcBef>
                <a:spcPct val="0"/>
              </a:spcBef>
              <a:spcAft>
                <a:spcPct val="0"/>
              </a:spcAft>
            </a:pP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Komponente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simulacionog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modela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klasifiju</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najče</a:t>
            </a:r>
            <a:r>
              <a:rPr lang="sr-Latn-RS" altLang="en-US" sz="2400" dirty="0">
                <a:solidFill>
                  <a:prstClr val="white"/>
                </a:solidFill>
                <a:latin typeface="Times New Roman" panose="02020603050405020304" pitchFamily="18" charset="0"/>
                <a:cs typeface="Times New Roman" panose="02020603050405020304" pitchFamily="18" charset="0"/>
              </a:rPr>
              <a:t>š</a:t>
            </a:r>
            <a:r>
              <a:rPr lang="en-US" altLang="en-US" sz="2400" dirty="0" err="1">
                <a:solidFill>
                  <a:prstClr val="white"/>
                </a:solidFill>
                <a:latin typeface="Times New Roman" panose="02020603050405020304" pitchFamily="18" charset="0"/>
                <a:cs typeface="Times New Roman" panose="02020603050405020304" pitchFamily="18" charset="0"/>
              </a:rPr>
              <a:t>će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na</a:t>
            </a:r>
            <a:r>
              <a:rPr lang="en-US" altLang="en-US" sz="2400" dirty="0">
                <a:solidFill>
                  <a:prstClr val="white"/>
                </a:solidFill>
                <a:latin typeface="Times New Roman" panose="02020603050405020304" pitchFamily="18" charset="0"/>
                <a:cs typeface="Times New Roman" panose="02020603050405020304" pitchFamily="18" charset="0"/>
              </a:rPr>
              <a:t>:</a:t>
            </a:r>
          </a:p>
          <a:p>
            <a:pPr marL="457189" indent="-457189" algn="just" defTabSz="1219170" eaLnBrk="1" fontAlgn="base" hangingPunct="1">
              <a:lnSpc>
                <a:spcPct val="150000"/>
              </a:lnSpc>
              <a:spcBef>
                <a:spcPct val="0"/>
              </a:spcBef>
              <a:spcAft>
                <a:spcPct val="0"/>
              </a:spcAft>
              <a:buFontTx/>
              <a:buChar char="-"/>
            </a:pPr>
            <a:r>
              <a:rPr lang="en-US" altLang="en-US" sz="2400" dirty="0">
                <a:solidFill>
                  <a:prstClr val="white"/>
                </a:solidFill>
                <a:latin typeface="Times New Roman" panose="02020603050405020304" pitchFamily="18" charset="0"/>
                <a:cs typeface="Times New Roman" panose="02020603050405020304" pitchFamily="18" charset="0"/>
              </a:rPr>
              <a:t>Input </a:t>
            </a:r>
            <a:r>
              <a:rPr lang="en-US" altLang="en-US" sz="2400" dirty="0" err="1">
                <a:solidFill>
                  <a:prstClr val="white"/>
                </a:solidFill>
                <a:latin typeface="Times New Roman" panose="02020603050405020304" pitchFamily="18" charset="0"/>
                <a:cs typeface="Times New Roman" panose="02020603050405020304" pitchFamily="18" charset="0"/>
              </a:rPr>
              <a:t>podaci</a:t>
            </a:r>
            <a:r>
              <a:rPr lang="sr-Latn-RS" altLang="en-US" sz="2400" dirty="0">
                <a:solidFill>
                  <a:prstClr val="white"/>
                </a:solidFill>
                <a:latin typeface="Times New Roman" panose="02020603050405020304" pitchFamily="18" charset="0"/>
                <a:cs typeface="Times New Roman" panose="02020603050405020304" pitchFamily="18" charset="0"/>
              </a:rPr>
              <a:t>;</a:t>
            </a:r>
            <a:endParaRPr lang="en-US" altLang="en-US" sz="2400" dirty="0">
              <a:solidFill>
                <a:prstClr val="white"/>
              </a:solidFill>
              <a:latin typeface="Times New Roman" panose="02020603050405020304" pitchFamily="18" charset="0"/>
              <a:cs typeface="Times New Roman" panose="02020603050405020304" pitchFamily="18" charset="0"/>
            </a:endParaRPr>
          </a:p>
          <a:p>
            <a:pPr marL="457189" indent="-457189" algn="just" defTabSz="1219170" eaLnBrk="1" fontAlgn="base" hangingPunct="1">
              <a:lnSpc>
                <a:spcPct val="150000"/>
              </a:lnSpc>
              <a:spcBef>
                <a:spcPct val="0"/>
              </a:spcBef>
              <a:spcAft>
                <a:spcPct val="0"/>
              </a:spcAft>
              <a:buFontTx/>
              <a:buChar char="-"/>
            </a:pPr>
            <a:r>
              <a:rPr lang="en-US" altLang="en-US" sz="2400" dirty="0" err="1">
                <a:solidFill>
                  <a:prstClr val="white"/>
                </a:solidFill>
                <a:latin typeface="Times New Roman" panose="02020603050405020304" pitchFamily="18" charset="0"/>
                <a:cs typeface="Times New Roman" panose="02020603050405020304" pitchFamily="18" charset="0"/>
              </a:rPr>
              <a:t>Fizičke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varijable</a:t>
            </a:r>
            <a:r>
              <a:rPr lang="sr-Latn-RS" altLang="en-US" sz="2400" dirty="0">
                <a:solidFill>
                  <a:prstClr val="white"/>
                </a:solidFill>
                <a:latin typeface="Times New Roman" panose="02020603050405020304" pitchFamily="18" charset="0"/>
                <a:cs typeface="Times New Roman" panose="02020603050405020304" pitchFamily="18" charset="0"/>
              </a:rPr>
              <a:t>;</a:t>
            </a:r>
            <a:endParaRPr lang="en-US" altLang="en-US" sz="2400" dirty="0">
              <a:solidFill>
                <a:prstClr val="white"/>
              </a:solidFill>
              <a:latin typeface="Times New Roman" panose="02020603050405020304" pitchFamily="18" charset="0"/>
              <a:cs typeface="Times New Roman" panose="02020603050405020304" pitchFamily="18" charset="0"/>
            </a:endParaRPr>
          </a:p>
          <a:p>
            <a:pPr marL="457189" indent="-457189" algn="just" defTabSz="1219170" eaLnBrk="1" fontAlgn="base" hangingPunct="1">
              <a:lnSpc>
                <a:spcPct val="150000"/>
              </a:lnSpc>
              <a:spcBef>
                <a:spcPct val="0"/>
              </a:spcBef>
              <a:spcAft>
                <a:spcPct val="0"/>
              </a:spcAft>
              <a:buFontTx/>
              <a:buChar char="-"/>
            </a:pPr>
            <a:r>
              <a:rPr lang="en-US" altLang="en-US" sz="2400" dirty="0" err="1">
                <a:solidFill>
                  <a:prstClr val="white"/>
                </a:solidFill>
                <a:latin typeface="Times New Roman" panose="02020603050405020304" pitchFamily="18" charset="0"/>
                <a:cs typeface="Times New Roman" panose="02020603050405020304" pitchFamily="18" charset="0"/>
              </a:rPr>
              <a:t>Nefizičke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varijable</a:t>
            </a:r>
            <a:r>
              <a:rPr lang="sr-Latn-RS" altLang="en-US" sz="2400" dirty="0">
                <a:solidFill>
                  <a:prstClr val="white"/>
                </a:solidFill>
                <a:latin typeface="Times New Roman" panose="02020603050405020304" pitchFamily="18" charset="0"/>
                <a:cs typeface="Times New Roman" panose="02020603050405020304" pitchFamily="18" charset="0"/>
              </a:rPr>
              <a:t>;</a:t>
            </a:r>
            <a:endParaRPr lang="en-US" altLang="en-US" sz="2400" dirty="0">
              <a:solidFill>
                <a:prstClr val="white"/>
              </a:solidFill>
              <a:latin typeface="Times New Roman" panose="02020603050405020304" pitchFamily="18" charset="0"/>
              <a:cs typeface="Times New Roman" panose="02020603050405020304" pitchFamily="18" charset="0"/>
            </a:endParaRPr>
          </a:p>
          <a:p>
            <a:pPr marL="457189" indent="-457189" algn="just" defTabSz="1219170" eaLnBrk="1" fontAlgn="base" hangingPunct="1">
              <a:lnSpc>
                <a:spcPct val="150000"/>
              </a:lnSpc>
              <a:spcBef>
                <a:spcPct val="0"/>
              </a:spcBef>
              <a:spcAft>
                <a:spcPct val="0"/>
              </a:spcAft>
              <a:buFontTx/>
              <a:buChar char="-"/>
            </a:pPr>
            <a:r>
              <a:rPr lang="en-US" altLang="en-US" sz="2400" dirty="0" err="1">
                <a:solidFill>
                  <a:prstClr val="white"/>
                </a:solidFill>
                <a:latin typeface="Times New Roman" panose="02020603050405020304" pitchFamily="18" charset="0"/>
                <a:cs typeface="Times New Roman" panose="02020603050405020304" pitchFamily="18" charset="0"/>
              </a:rPr>
              <a:t>Operacione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naredbe</a:t>
            </a:r>
            <a:r>
              <a:rPr lang="sr-Latn-RS" altLang="en-US" sz="2400" dirty="0">
                <a:solidFill>
                  <a:prstClr val="white"/>
                </a:solidFill>
                <a:latin typeface="Times New Roman" panose="02020603050405020304" pitchFamily="18" charset="0"/>
                <a:cs typeface="Times New Roman" panose="02020603050405020304" pitchFamily="18" charset="0"/>
              </a:rPr>
              <a:t> i</a:t>
            </a:r>
            <a:endParaRPr lang="en-US" altLang="en-US" sz="2400" dirty="0">
              <a:solidFill>
                <a:prstClr val="white"/>
              </a:solidFill>
              <a:latin typeface="Times New Roman" panose="02020603050405020304" pitchFamily="18" charset="0"/>
              <a:cs typeface="Times New Roman" panose="02020603050405020304" pitchFamily="18" charset="0"/>
            </a:endParaRPr>
          </a:p>
          <a:p>
            <a:pPr marL="457189" indent="-457189" algn="just" defTabSz="1219170" eaLnBrk="1" fontAlgn="base" hangingPunct="1">
              <a:lnSpc>
                <a:spcPct val="150000"/>
              </a:lnSpc>
              <a:spcBef>
                <a:spcPct val="0"/>
              </a:spcBef>
              <a:spcAft>
                <a:spcPct val="0"/>
              </a:spcAft>
              <a:buFontTx/>
              <a:buChar char="-"/>
            </a:pPr>
            <a:r>
              <a:rPr lang="en-US" altLang="en-US" sz="2400" dirty="0">
                <a:solidFill>
                  <a:prstClr val="white"/>
                </a:solidFill>
                <a:latin typeface="Times New Roman" panose="02020603050405020304" pitchFamily="18" charset="0"/>
                <a:cs typeface="Times New Roman" panose="02020603050405020304" pitchFamily="18" charset="0"/>
              </a:rPr>
              <a:t>Output</a:t>
            </a:r>
            <a:r>
              <a:rPr lang="sr-Latn-RS" altLang="en-US" sz="2400" dirty="0">
                <a:solidFill>
                  <a:prstClr val="white"/>
                </a:solidFill>
                <a:latin typeface="Times New Roman" panose="02020603050405020304" pitchFamily="18" charset="0"/>
                <a:cs typeface="Times New Roman" panose="02020603050405020304" pitchFamily="18" charset="0"/>
              </a:rPr>
              <a:t>.</a:t>
            </a:r>
            <a:endParaRPr lang="en-US" altLang="en-US" sz="2400" dirty="0">
              <a:solidFill>
                <a:prstClr val="white"/>
              </a:solidFill>
              <a:latin typeface="Times New Roman" panose="02020603050405020304" pitchFamily="18" charset="0"/>
              <a:cs typeface="Times New Roman" panose="02020603050405020304" pitchFamily="18" charset="0"/>
            </a:endParaRPr>
          </a:p>
          <a:p>
            <a:pPr marL="457189" indent="-457189" algn="just" defTabSz="1219170" eaLnBrk="1" fontAlgn="base" hangingPunct="1">
              <a:lnSpc>
                <a:spcPct val="150000"/>
              </a:lnSpc>
              <a:spcBef>
                <a:spcPct val="0"/>
              </a:spcBef>
              <a:spcAft>
                <a:spcPct val="0"/>
              </a:spcAft>
            </a:pP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Komponente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koje</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najčešće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simuliraju</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procesu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planiranja</a:t>
            </a:r>
            <a:r>
              <a:rPr lang="en-US" altLang="en-US" sz="2400" dirty="0">
                <a:solidFill>
                  <a:prstClr val="white"/>
                </a:solidFill>
                <a:latin typeface="Times New Roman" panose="02020603050405020304" pitchFamily="18" charset="0"/>
                <a:cs typeface="Times New Roman" panose="02020603050405020304" pitchFamily="18" charset="0"/>
              </a:rPr>
              <a:t> VS </a:t>
            </a:r>
            <a:r>
              <a:rPr lang="en-US" altLang="en-US" sz="2400" dirty="0" err="1">
                <a:solidFill>
                  <a:prstClr val="white"/>
                </a:solidFill>
                <a:latin typeface="Times New Roman" panose="02020603050405020304" pitchFamily="18" charset="0"/>
                <a:cs typeface="Times New Roman" panose="02020603050405020304" pitchFamily="18" charset="0"/>
              </a:rPr>
              <a:t>su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kapacitet</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akumulacije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instalisani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kapaciteti</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dobijanje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hidroenergije</a:t>
            </a:r>
            <a:r>
              <a:rPr lang="sr-Latn-RS" altLang="en-US" sz="2400" dirty="0">
                <a:solidFill>
                  <a:prstClr val="white"/>
                </a:solidFill>
                <a:latin typeface="Times New Roman" panose="02020603050405020304" pitchFamily="18" charset="0"/>
                <a:cs typeface="Times New Roman" panose="02020603050405020304" pitchFamily="18" charset="0"/>
              </a:rPr>
              <a:t> 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površina</a:t>
            </a:r>
            <a:r>
              <a:rPr lang="en-US" altLang="en-US" sz="2400" dirty="0">
                <a:solidFill>
                  <a:prstClr val="white"/>
                </a:solidFill>
                <a:latin typeface="Times New Roman" panose="02020603050405020304" pitchFamily="18" charset="0"/>
                <a:cs typeface="Times New Roman" panose="02020603050405020304" pitchFamily="18" charset="0"/>
              </a:rPr>
              <a:t> pod </a:t>
            </a:r>
            <a:r>
              <a:rPr lang="en-US" altLang="en-US" sz="2400" dirty="0" err="1">
                <a:solidFill>
                  <a:prstClr val="white"/>
                </a:solidFill>
                <a:latin typeface="Times New Roman" panose="02020603050405020304" pitchFamily="18" charset="0"/>
                <a:cs typeface="Times New Roman" panose="02020603050405020304" pitchFamily="18" charset="0"/>
              </a:rPr>
              <a:t>navodnjavanjem</a:t>
            </a:r>
            <a:r>
              <a:rPr lang="en-US" altLang="en-US" sz="2400" dirty="0">
                <a:solidFill>
                  <a:prstClr val="white"/>
                </a:solidFill>
                <a:latin typeface="Times New Roman" panose="02020603050405020304" pitchFamily="18" charset="0"/>
                <a:cs typeface="Times New Roman" panose="02020603050405020304" pitchFamily="18" charset="0"/>
              </a:rPr>
              <a:t>.</a:t>
            </a:r>
          </a:p>
        </p:txBody>
      </p:sp>
      <p:sp>
        <p:nvSpPr>
          <p:cNvPr id="2" name="Slide Number Placeholder 1">
            <a:extLst>
              <a:ext uri="{FF2B5EF4-FFF2-40B4-BE49-F238E27FC236}">
                <a16:creationId xmlns:a16="http://schemas.microsoft.com/office/drawing/2014/main" id="{8685845F-F412-4C8B-BFCF-57289732276F}"/>
              </a:ext>
            </a:extLst>
          </p:cNvPr>
          <p:cNvSpPr>
            <a:spLocks noGrp="1"/>
          </p:cNvSpPr>
          <p:nvPr>
            <p:ph type="sldNum" sz="quarter" idx="12"/>
          </p:nvPr>
        </p:nvSpPr>
        <p:spPr/>
        <p:txBody>
          <a:bodyPr/>
          <a:lstStyle/>
          <a:p>
            <a:fld id="{C8DC161B-9E73-4844-B9E8-34FCEB23A4F8}" type="slidenum">
              <a:rPr lang="en-US" altLang="en-US" smtClean="0"/>
              <a:pPr/>
              <a:t>81</a:t>
            </a:fld>
            <a:endParaRPr lang="en-US" altLang="en-US"/>
          </a:p>
        </p:txBody>
      </p:sp>
    </p:spTree>
    <p:extLst>
      <p:ext uri="{BB962C8B-B14F-4D97-AF65-F5344CB8AC3E}">
        <p14:creationId xmlns:p14="http://schemas.microsoft.com/office/powerpoint/2010/main" val="5503956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5">
            <a:extLst>
              <a:ext uri="{FF2B5EF4-FFF2-40B4-BE49-F238E27FC236}">
                <a16:creationId xmlns:a16="http://schemas.microsoft.com/office/drawing/2014/main" id="{70D2F3E1-682D-4797-B553-8B5CA0970AC2}"/>
              </a:ext>
            </a:extLst>
          </p:cNvPr>
          <p:cNvSpPr txBox="1">
            <a:spLocks noChangeArrowheads="1"/>
          </p:cNvSpPr>
          <p:nvPr/>
        </p:nvSpPr>
        <p:spPr bwMode="auto">
          <a:xfrm>
            <a:off x="787400" y="1459555"/>
            <a:ext cx="10795000" cy="445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lnSpc>
                <a:spcPct val="150000"/>
              </a:lnSpc>
              <a:spcBef>
                <a:spcPct val="0"/>
              </a:spcBef>
              <a:spcAft>
                <a:spcPct val="0"/>
              </a:spcAft>
            </a:pP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potrebe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planiranja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razvoja</a:t>
            </a:r>
            <a:r>
              <a:rPr lang="en-US" altLang="en-US" sz="2400" dirty="0">
                <a:solidFill>
                  <a:prstClr val="white"/>
                </a:solidFill>
                <a:latin typeface="Times New Roman" panose="02020603050405020304" pitchFamily="18" charset="0"/>
                <a:cs typeface="Times New Roman" panose="02020603050405020304" pitchFamily="18" charset="0"/>
              </a:rPr>
              <a:t> VS </a:t>
            </a:r>
            <a:r>
              <a:rPr lang="en-US" altLang="en-US" sz="2400" dirty="0" err="1">
                <a:solidFill>
                  <a:prstClr val="white"/>
                </a:solidFill>
                <a:latin typeface="Times New Roman" panose="02020603050405020304" pitchFamily="18" charset="0"/>
                <a:cs typeface="Times New Roman" panose="02020603050405020304" pitchFamily="18" charset="0"/>
              </a:rPr>
              <a:t>razrađeni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mnogobrojni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simulacioni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modeli</a:t>
            </a:r>
            <a:r>
              <a:rPr lang="en-US" altLang="en-US" sz="2400" dirty="0">
                <a:solidFill>
                  <a:prstClr val="white"/>
                </a:solidFill>
                <a:latin typeface="Times New Roman" panose="02020603050405020304" pitchFamily="18" charset="0"/>
                <a:cs typeface="Times New Roman" panose="02020603050405020304" pitchFamily="18" charset="0"/>
              </a:rPr>
              <a:t> koji </a:t>
            </a:r>
            <a:r>
              <a:rPr lang="en-US" altLang="en-US" sz="2400" dirty="0" err="1">
                <a:solidFill>
                  <a:prstClr val="white"/>
                </a:solidFill>
                <a:latin typeface="Times New Roman" panose="02020603050405020304" pitchFamily="18" charset="0"/>
                <a:cs typeface="Times New Roman" panose="02020603050405020304" pitchFamily="18" charset="0"/>
              </a:rPr>
              <a:t>su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našli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praktičnu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primenu</a:t>
            </a:r>
            <a:r>
              <a:rPr lang="en-US" altLang="en-US" sz="2400" dirty="0">
                <a:solidFill>
                  <a:prstClr val="white"/>
                </a:solidFill>
                <a:latin typeface="Times New Roman" panose="02020603050405020304" pitchFamily="18" charset="0"/>
                <a:cs typeface="Times New Roman" panose="02020603050405020304" pitchFamily="18" charset="0"/>
              </a:rPr>
              <a:t>, a </a:t>
            </a:r>
            <a:r>
              <a:rPr lang="en-US" altLang="en-US" sz="2400" dirty="0" err="1">
                <a:solidFill>
                  <a:prstClr val="white"/>
                </a:solidFill>
                <a:latin typeface="Times New Roman" panose="02020603050405020304" pitchFamily="18" charset="0"/>
                <a:cs typeface="Times New Roman" panose="02020603050405020304" pitchFamily="18" charset="0"/>
              </a:rPr>
              <a:t>najpoznatiji</a:t>
            </a:r>
            <a:r>
              <a:rPr lang="en-US" altLang="en-US" sz="2400" dirty="0">
                <a:solidFill>
                  <a:prstClr val="white"/>
                </a:solidFill>
                <a:latin typeface="Times New Roman" panose="02020603050405020304" pitchFamily="18" charset="0"/>
                <a:cs typeface="Times New Roman" panose="02020603050405020304" pitchFamily="18" charset="0"/>
              </a:rPr>
              <a:t> od </a:t>
            </a:r>
            <a:r>
              <a:rPr lang="en-US" altLang="en-US" sz="2400" dirty="0" err="1">
                <a:solidFill>
                  <a:prstClr val="white"/>
                </a:solidFill>
                <a:latin typeface="Times New Roman" panose="02020603050405020304" pitchFamily="18" charset="0"/>
                <a:cs typeface="Times New Roman" panose="02020603050405020304" pitchFamily="18" charset="0"/>
              </a:rPr>
              <a:t>njih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su</a:t>
            </a:r>
            <a:r>
              <a:rPr lang="en-US" altLang="en-US" sz="2400" dirty="0">
                <a:solidFill>
                  <a:prstClr val="white"/>
                </a:solidFill>
                <a:latin typeface="Times New Roman" panose="02020603050405020304" pitchFamily="18" charset="0"/>
                <a:cs typeface="Times New Roman" panose="02020603050405020304" pitchFamily="18" charset="0"/>
              </a:rPr>
              <a:t>:</a:t>
            </a:r>
            <a:endParaRPr lang="sr-Latn-RS" altLang="en-US" sz="2400" dirty="0">
              <a:solidFill>
                <a:prstClr val="white"/>
              </a:solidFill>
              <a:latin typeface="Times New Roman" panose="02020603050405020304" pitchFamily="18" charset="0"/>
              <a:cs typeface="Times New Roman" panose="02020603050405020304" pitchFamily="18" charset="0"/>
            </a:endParaRPr>
          </a:p>
          <a:p>
            <a:pPr marL="457189" indent="-457189" algn="just" defTabSz="1219170" eaLnBrk="1" fontAlgn="base" hangingPunct="1">
              <a:lnSpc>
                <a:spcPct val="150000"/>
              </a:lnSpc>
              <a:spcBef>
                <a:spcPct val="0"/>
              </a:spcBef>
              <a:spcAft>
                <a:spcPct val="0"/>
              </a:spcAft>
            </a:pPr>
            <a:endParaRPr lang="en-US" altLang="en-US" sz="2400" dirty="0">
              <a:solidFill>
                <a:prstClr val="white"/>
              </a:solidFill>
              <a:latin typeface="Times New Roman" panose="02020603050405020304" pitchFamily="18" charset="0"/>
              <a:cs typeface="Times New Roman" panose="02020603050405020304" pitchFamily="18" charset="0"/>
            </a:endParaRPr>
          </a:p>
          <a:p>
            <a:pPr marL="457189" indent="-457189" algn="just" defTabSz="1219170" eaLnBrk="1" fontAlgn="base" hangingPunct="1">
              <a:lnSpc>
                <a:spcPct val="150000"/>
              </a:lnSpc>
              <a:spcBef>
                <a:spcPct val="0"/>
              </a:spcBef>
              <a:spcAft>
                <a:spcPct val="0"/>
              </a:spcAft>
              <a:buFontTx/>
              <a:buAutoNum type="arabicPeriod"/>
            </a:pPr>
            <a:r>
              <a:rPr lang="en-US" altLang="en-US" sz="2400" dirty="0">
                <a:solidFill>
                  <a:prstClr val="white"/>
                </a:solidFill>
                <a:latin typeface="Times New Roman" panose="02020603050405020304" pitchFamily="18" charset="0"/>
                <a:cs typeface="Times New Roman" panose="02020603050405020304" pitchFamily="18" charset="0"/>
              </a:rPr>
              <a:t>MITTAMS – </a:t>
            </a:r>
            <a:r>
              <a:rPr lang="en-US" altLang="en-US" sz="2400" dirty="0" err="1">
                <a:solidFill>
                  <a:prstClr val="white"/>
                </a:solidFill>
                <a:latin typeface="Times New Roman" panose="02020603050405020304" pitchFamily="18" charset="0"/>
                <a:cs typeface="Times New Roman" panose="02020603050405020304" pitchFamily="18" charset="0"/>
              </a:rPr>
              <a:t>Simuilacioni</a:t>
            </a:r>
            <a:r>
              <a:rPr lang="en-US" altLang="en-US" sz="2400" dirty="0">
                <a:solidFill>
                  <a:prstClr val="white"/>
                </a:solidFill>
                <a:latin typeface="Times New Roman" panose="02020603050405020304" pitchFamily="18" charset="0"/>
                <a:cs typeface="Times New Roman" panose="02020603050405020304" pitchFamily="18" charset="0"/>
              </a:rPr>
              <a:t> program za </a:t>
            </a:r>
            <a:r>
              <a:rPr lang="en-US" altLang="en-US" sz="2400" dirty="0" err="1">
                <a:solidFill>
                  <a:prstClr val="white"/>
                </a:solidFill>
                <a:latin typeface="Times New Roman" panose="02020603050405020304" pitchFamily="18" charset="0"/>
                <a:cs typeface="Times New Roman" panose="02020603050405020304" pitchFamily="18" charset="0"/>
              </a:rPr>
              <a:t>hidrološki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ekonomski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razvoj</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jedno</a:t>
            </a:r>
            <a:r>
              <a:rPr lang="sr-Latn-R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ili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višenamenskih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projekata</a:t>
            </a:r>
            <a:r>
              <a:rPr lang="sr-Latn-RS" altLang="en-US" sz="2400" dirty="0">
                <a:solidFill>
                  <a:prstClr val="white"/>
                </a:solidFill>
                <a:latin typeface="Times New Roman" panose="02020603050405020304" pitchFamily="18" charset="0"/>
                <a:cs typeface="Times New Roman" panose="02020603050405020304" pitchFamily="18" charset="0"/>
              </a:rPr>
              <a:t>;</a:t>
            </a:r>
            <a:endParaRPr lang="en-US" altLang="en-US" sz="2400" dirty="0">
              <a:solidFill>
                <a:prstClr val="white"/>
              </a:solidFill>
              <a:latin typeface="Times New Roman" panose="02020603050405020304" pitchFamily="18" charset="0"/>
              <a:cs typeface="Times New Roman" panose="02020603050405020304" pitchFamily="18" charset="0"/>
            </a:endParaRPr>
          </a:p>
          <a:p>
            <a:pPr marL="457189" indent="-457189" algn="just" defTabSz="1219170" eaLnBrk="1" fontAlgn="base" hangingPunct="1">
              <a:lnSpc>
                <a:spcPct val="150000"/>
              </a:lnSpc>
              <a:spcBef>
                <a:spcPct val="0"/>
              </a:spcBef>
              <a:spcAft>
                <a:spcPct val="0"/>
              </a:spcAft>
              <a:buFontTx/>
              <a:buAutoNum type="arabicPeriod"/>
            </a:pPr>
            <a:r>
              <a:rPr lang="en-US" altLang="en-US" sz="2400" dirty="0">
                <a:solidFill>
                  <a:prstClr val="white"/>
                </a:solidFill>
                <a:latin typeface="Times New Roman" panose="02020603050405020304" pitchFamily="18" charset="0"/>
                <a:cs typeface="Times New Roman" panose="02020603050405020304" pitchFamily="18" charset="0"/>
              </a:rPr>
              <a:t>AQUIFEM – </a:t>
            </a:r>
            <a:r>
              <a:rPr lang="en-US" altLang="en-US" sz="2400" dirty="0" err="1">
                <a:solidFill>
                  <a:prstClr val="white"/>
                </a:solidFill>
                <a:latin typeface="Times New Roman" panose="02020603050405020304" pitchFamily="18" charset="0"/>
                <a:cs typeface="Times New Roman" panose="02020603050405020304" pitchFamily="18" charset="0"/>
              </a:rPr>
              <a:t>Simulacioni</a:t>
            </a:r>
            <a:r>
              <a:rPr lang="en-US" altLang="en-US" sz="2400" dirty="0">
                <a:solidFill>
                  <a:prstClr val="white"/>
                </a:solidFill>
                <a:latin typeface="Times New Roman" panose="02020603050405020304" pitchFamily="18" charset="0"/>
                <a:cs typeface="Times New Roman" panose="02020603050405020304" pitchFamily="18" charset="0"/>
              </a:rPr>
              <a:t> model  za </a:t>
            </a:r>
            <a:r>
              <a:rPr lang="en-US" altLang="en-US" sz="2400" dirty="0" err="1">
                <a:solidFill>
                  <a:prstClr val="white"/>
                </a:solidFill>
                <a:latin typeface="Times New Roman" panose="02020603050405020304" pitchFamily="18" charset="0"/>
                <a:cs typeface="Times New Roman" panose="02020603050405020304" pitchFamily="18" charset="0"/>
              </a:rPr>
              <a:t>podzemne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tokove</a:t>
            </a:r>
            <a:r>
              <a:rPr lang="sr-Latn-RS" altLang="en-US" sz="2400" dirty="0">
                <a:solidFill>
                  <a:prstClr val="white"/>
                </a:solidFill>
                <a:latin typeface="Times New Roman" panose="02020603050405020304" pitchFamily="18" charset="0"/>
                <a:cs typeface="Times New Roman" panose="02020603050405020304" pitchFamily="18" charset="0"/>
              </a:rPr>
              <a:t>;</a:t>
            </a:r>
            <a:endParaRPr lang="en-US" altLang="en-US" sz="2400" dirty="0">
              <a:solidFill>
                <a:prstClr val="white"/>
              </a:solidFill>
              <a:latin typeface="Times New Roman" panose="02020603050405020304" pitchFamily="18" charset="0"/>
              <a:cs typeface="Times New Roman" panose="02020603050405020304" pitchFamily="18" charset="0"/>
            </a:endParaRPr>
          </a:p>
          <a:p>
            <a:pPr marL="457189" indent="-457189" algn="just" defTabSz="1219170" eaLnBrk="1" fontAlgn="base" hangingPunct="1">
              <a:lnSpc>
                <a:spcPct val="150000"/>
              </a:lnSpc>
              <a:spcBef>
                <a:spcPct val="0"/>
              </a:spcBef>
              <a:spcAft>
                <a:spcPct val="0"/>
              </a:spcAft>
              <a:buFontTx/>
              <a:buAutoNum type="arabicPeriod"/>
            </a:pPr>
            <a:r>
              <a:rPr lang="en-US" altLang="en-US" sz="2400" dirty="0">
                <a:solidFill>
                  <a:prstClr val="white"/>
                </a:solidFill>
                <a:latin typeface="Times New Roman" panose="02020603050405020304" pitchFamily="18" charset="0"/>
                <a:cs typeface="Times New Roman" panose="02020603050405020304" pitchFamily="18" charset="0"/>
              </a:rPr>
              <a:t>ALUCEM – Model za </a:t>
            </a:r>
            <a:r>
              <a:rPr lang="en-US" altLang="en-US" sz="2400" dirty="0" err="1">
                <a:solidFill>
                  <a:prstClr val="white"/>
                </a:solidFill>
                <a:latin typeface="Times New Roman" panose="02020603050405020304" pitchFamily="18" charset="0"/>
                <a:cs typeface="Times New Roman" panose="02020603050405020304" pitchFamily="18" charset="0"/>
              </a:rPr>
              <a:t>određivanje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sposobnosti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poljoprivrednog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zemljišta</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rečnom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basenu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ekonomske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studije</a:t>
            </a:r>
            <a:r>
              <a:rPr lang="sr-Latn-RS" altLang="en-US" sz="2400" dirty="0">
                <a:solidFill>
                  <a:prstClr val="white"/>
                </a:solidFill>
                <a:latin typeface="Times New Roman" panose="02020603050405020304" pitchFamily="18" charset="0"/>
                <a:cs typeface="Times New Roman" panose="02020603050405020304" pitchFamily="18" charset="0"/>
              </a:rPr>
              <a:t>;</a:t>
            </a:r>
            <a:endParaRPr lang="en-US" altLang="en-US" sz="2400" dirty="0">
              <a:solidFill>
                <a:prstClr val="white"/>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E4959287-6884-46FE-9916-1A526E898F9A}"/>
              </a:ext>
            </a:extLst>
          </p:cNvPr>
          <p:cNvSpPr>
            <a:spLocks noGrp="1"/>
          </p:cNvSpPr>
          <p:nvPr>
            <p:ph type="sldNum" sz="quarter" idx="12"/>
          </p:nvPr>
        </p:nvSpPr>
        <p:spPr/>
        <p:txBody>
          <a:bodyPr/>
          <a:lstStyle/>
          <a:p>
            <a:fld id="{C8DC161B-9E73-4844-B9E8-34FCEB23A4F8}" type="slidenum">
              <a:rPr lang="en-US" altLang="en-US" smtClean="0"/>
              <a:pPr/>
              <a:t>82</a:t>
            </a:fld>
            <a:endParaRPr lang="en-US" alt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5">
            <a:extLst>
              <a:ext uri="{FF2B5EF4-FFF2-40B4-BE49-F238E27FC236}">
                <a16:creationId xmlns:a16="http://schemas.microsoft.com/office/drawing/2014/main" id="{70D2F3E1-682D-4797-B553-8B5CA0970AC2}"/>
              </a:ext>
            </a:extLst>
          </p:cNvPr>
          <p:cNvSpPr txBox="1">
            <a:spLocks noChangeArrowheads="1"/>
          </p:cNvSpPr>
          <p:nvPr/>
        </p:nvSpPr>
        <p:spPr bwMode="auto">
          <a:xfrm>
            <a:off x="787400" y="1535755"/>
            <a:ext cx="10795000" cy="445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lnSpc>
                <a:spcPct val="150000"/>
              </a:lnSpc>
              <a:spcBef>
                <a:spcPct val="0"/>
              </a:spcBef>
              <a:spcAft>
                <a:spcPct val="0"/>
              </a:spcAft>
            </a:pP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potrebe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planiranja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razvoja</a:t>
            </a:r>
            <a:r>
              <a:rPr lang="en-US" altLang="en-US" sz="2400" dirty="0">
                <a:solidFill>
                  <a:prstClr val="white"/>
                </a:solidFill>
                <a:latin typeface="Times New Roman" panose="02020603050405020304" pitchFamily="18" charset="0"/>
                <a:cs typeface="Times New Roman" panose="02020603050405020304" pitchFamily="18" charset="0"/>
              </a:rPr>
              <a:t> VS </a:t>
            </a:r>
            <a:r>
              <a:rPr lang="en-US" altLang="en-US" sz="2400" dirty="0" err="1">
                <a:solidFill>
                  <a:prstClr val="white"/>
                </a:solidFill>
                <a:latin typeface="Times New Roman" panose="02020603050405020304" pitchFamily="18" charset="0"/>
                <a:cs typeface="Times New Roman" panose="02020603050405020304" pitchFamily="18" charset="0"/>
              </a:rPr>
              <a:t>razrađeni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mnogobrojni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simulacioni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modeli</a:t>
            </a:r>
            <a:r>
              <a:rPr lang="en-US" altLang="en-US" sz="2400" dirty="0">
                <a:solidFill>
                  <a:prstClr val="white"/>
                </a:solidFill>
                <a:latin typeface="Times New Roman" panose="02020603050405020304" pitchFamily="18" charset="0"/>
                <a:cs typeface="Times New Roman" panose="02020603050405020304" pitchFamily="18" charset="0"/>
              </a:rPr>
              <a:t>, koji </a:t>
            </a:r>
            <a:r>
              <a:rPr lang="en-US" altLang="en-US" sz="2400" dirty="0" err="1">
                <a:solidFill>
                  <a:prstClr val="white"/>
                </a:solidFill>
                <a:latin typeface="Times New Roman" panose="02020603050405020304" pitchFamily="18" charset="0"/>
                <a:cs typeface="Times New Roman" panose="02020603050405020304" pitchFamily="18" charset="0"/>
              </a:rPr>
              <a:t>su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našli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praktičnu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primenu</a:t>
            </a:r>
            <a:r>
              <a:rPr lang="en-US" altLang="en-US" sz="2400" dirty="0">
                <a:solidFill>
                  <a:prstClr val="white"/>
                </a:solidFill>
                <a:latin typeface="Times New Roman" panose="02020603050405020304" pitchFamily="18" charset="0"/>
                <a:cs typeface="Times New Roman" panose="02020603050405020304" pitchFamily="18" charset="0"/>
              </a:rPr>
              <a:t>, a </a:t>
            </a:r>
            <a:r>
              <a:rPr lang="en-US" altLang="en-US" sz="2400" dirty="0" err="1">
                <a:solidFill>
                  <a:prstClr val="white"/>
                </a:solidFill>
                <a:latin typeface="Times New Roman" panose="02020603050405020304" pitchFamily="18" charset="0"/>
                <a:cs typeface="Times New Roman" panose="02020603050405020304" pitchFamily="18" charset="0"/>
              </a:rPr>
              <a:t>najpoznatiji</a:t>
            </a:r>
            <a:r>
              <a:rPr lang="en-US" altLang="en-US" sz="2400" dirty="0">
                <a:solidFill>
                  <a:prstClr val="white"/>
                </a:solidFill>
                <a:latin typeface="Times New Roman" panose="02020603050405020304" pitchFamily="18" charset="0"/>
                <a:cs typeface="Times New Roman" panose="02020603050405020304" pitchFamily="18" charset="0"/>
              </a:rPr>
              <a:t> od </a:t>
            </a:r>
            <a:r>
              <a:rPr lang="en-US" altLang="en-US" sz="2400" dirty="0" err="1">
                <a:solidFill>
                  <a:prstClr val="white"/>
                </a:solidFill>
                <a:latin typeface="Times New Roman" panose="02020603050405020304" pitchFamily="18" charset="0"/>
                <a:cs typeface="Times New Roman" panose="02020603050405020304" pitchFamily="18" charset="0"/>
              </a:rPr>
              <a:t>njih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su</a:t>
            </a:r>
            <a:r>
              <a:rPr lang="en-US" altLang="en-US" sz="2400" dirty="0">
                <a:solidFill>
                  <a:prstClr val="white"/>
                </a:solidFill>
                <a:latin typeface="Times New Roman" panose="02020603050405020304" pitchFamily="18" charset="0"/>
                <a:cs typeface="Times New Roman" panose="02020603050405020304" pitchFamily="18" charset="0"/>
              </a:rPr>
              <a:t>:</a:t>
            </a:r>
          </a:p>
          <a:p>
            <a:pPr marL="457189" indent="-457189" algn="just" defTabSz="1219170" eaLnBrk="1" fontAlgn="base" hangingPunct="1">
              <a:lnSpc>
                <a:spcPct val="150000"/>
              </a:lnSpc>
              <a:spcBef>
                <a:spcPct val="0"/>
              </a:spcBef>
              <a:spcAft>
                <a:spcPct val="0"/>
              </a:spcAft>
              <a:buFontTx/>
              <a:buAutoNum type="arabicPeriod"/>
            </a:pPr>
            <a:endParaRPr lang="sr-Latn-RS" altLang="en-US" sz="2400" dirty="0">
              <a:solidFill>
                <a:prstClr val="white"/>
              </a:solidFill>
              <a:latin typeface="Times New Roman" panose="02020603050405020304" pitchFamily="18" charset="0"/>
              <a:cs typeface="Times New Roman" panose="02020603050405020304" pitchFamily="18" charset="0"/>
            </a:endParaRPr>
          </a:p>
          <a:p>
            <a:pPr marL="0" indent="0" algn="just" defTabSz="1219170" eaLnBrk="1" fontAlgn="base" hangingPunct="1">
              <a:lnSpc>
                <a:spcPct val="150000"/>
              </a:lnSpc>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4. </a:t>
            </a:r>
            <a:r>
              <a:rPr lang="en-US" altLang="en-US" sz="2400" dirty="0">
                <a:solidFill>
                  <a:prstClr val="white"/>
                </a:solidFill>
                <a:latin typeface="Times New Roman" panose="02020603050405020304" pitchFamily="18" charset="0"/>
                <a:cs typeface="Times New Roman" panose="02020603050405020304" pitchFamily="18" charset="0"/>
              </a:rPr>
              <a:t>REAP – Program za </a:t>
            </a:r>
            <a:r>
              <a:rPr lang="en-US" altLang="en-US" sz="2400" dirty="0" err="1">
                <a:solidFill>
                  <a:prstClr val="white"/>
                </a:solidFill>
                <a:latin typeface="Times New Roman" panose="02020603050405020304" pitchFamily="18" charset="0"/>
                <a:cs typeface="Times New Roman" panose="02020603050405020304" pitchFamily="18" charset="0"/>
              </a:rPr>
              <a:t>analizu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troškova</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projekte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određivanje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investicija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godišnjih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troškva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finansijski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ekonomski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rokovi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uključujući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kontrolu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trajanja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gradnje</a:t>
            </a:r>
            <a:r>
              <a:rPr lang="sr-Latn-RS" altLang="en-US" sz="2400" dirty="0">
                <a:solidFill>
                  <a:prstClr val="white"/>
                </a:solidFill>
                <a:latin typeface="Times New Roman" panose="02020603050405020304" pitchFamily="18" charset="0"/>
                <a:cs typeface="Times New Roman" panose="02020603050405020304" pitchFamily="18" charset="0"/>
              </a:rPr>
              <a:t> i</a:t>
            </a:r>
            <a:endParaRPr lang="en-US" altLang="en-US" sz="2400" dirty="0">
              <a:solidFill>
                <a:prstClr val="white"/>
              </a:solidFill>
              <a:latin typeface="Times New Roman" panose="02020603050405020304" pitchFamily="18" charset="0"/>
              <a:cs typeface="Times New Roman" panose="02020603050405020304" pitchFamily="18" charset="0"/>
            </a:endParaRPr>
          </a:p>
          <a:p>
            <a:pPr marL="0" indent="0" algn="just" defTabSz="1219170" eaLnBrk="1" fontAlgn="base" hangingPunct="1">
              <a:lnSpc>
                <a:spcPct val="150000"/>
              </a:lnSpc>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5. </a:t>
            </a:r>
            <a:r>
              <a:rPr lang="en-US" altLang="en-US" sz="2400" dirty="0">
                <a:solidFill>
                  <a:prstClr val="white"/>
                </a:solidFill>
                <a:latin typeface="Times New Roman" panose="02020603050405020304" pitchFamily="18" charset="0"/>
                <a:cs typeface="Times New Roman" panose="02020603050405020304" pitchFamily="18" charset="0"/>
              </a:rPr>
              <a:t>BENNY – </a:t>
            </a:r>
            <a:r>
              <a:rPr lang="en-US" altLang="en-US" sz="2400" dirty="0" err="1">
                <a:solidFill>
                  <a:prstClr val="white"/>
                </a:solidFill>
                <a:latin typeface="Times New Roman" panose="02020603050405020304" pitchFamily="18" charset="0"/>
                <a:cs typeface="Times New Roman" panose="02020603050405020304" pitchFamily="18" charset="0"/>
              </a:rPr>
              <a:t>Koristi</a:t>
            </a:r>
            <a:r>
              <a:rPr lang="en-US" altLang="en-US" sz="2400" dirty="0">
                <a:solidFill>
                  <a:prstClr val="white"/>
                </a:solidFill>
                <a:latin typeface="Times New Roman" panose="02020603050405020304" pitchFamily="18" charset="0"/>
                <a:cs typeface="Times New Roman" panose="02020603050405020304" pitchFamily="18" charset="0"/>
              </a:rPr>
              <a:t> se za </a:t>
            </a:r>
            <a:r>
              <a:rPr lang="en-US" altLang="en-US" sz="2400" dirty="0" err="1">
                <a:solidFill>
                  <a:prstClr val="white"/>
                </a:solidFill>
                <a:latin typeface="Times New Roman" panose="02020603050405020304" pitchFamily="18" charset="0"/>
                <a:cs typeface="Times New Roman" panose="02020603050405020304" pitchFamily="18" charset="0"/>
              </a:rPr>
              <a:t>određivanje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jediničnih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troškova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usluga</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individualne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projekte</a:t>
            </a:r>
            <a:r>
              <a:rPr lang="en-US" altLang="en-US" sz="2400" dirty="0">
                <a:solidFill>
                  <a:prstClr val="white"/>
                </a:solidFill>
                <a:latin typeface="Times New Roman" panose="02020603050405020304" pitchFamily="18" charset="0"/>
                <a:cs typeface="Times New Roman" panose="02020603050405020304" pitchFamily="18" charset="0"/>
              </a:rPr>
              <a:t>.</a:t>
            </a:r>
          </a:p>
        </p:txBody>
      </p:sp>
      <p:sp>
        <p:nvSpPr>
          <p:cNvPr id="2" name="Slide Number Placeholder 1">
            <a:extLst>
              <a:ext uri="{FF2B5EF4-FFF2-40B4-BE49-F238E27FC236}">
                <a16:creationId xmlns:a16="http://schemas.microsoft.com/office/drawing/2014/main" id="{E4959287-6884-46FE-9916-1A526E898F9A}"/>
              </a:ext>
            </a:extLst>
          </p:cNvPr>
          <p:cNvSpPr>
            <a:spLocks noGrp="1"/>
          </p:cNvSpPr>
          <p:nvPr>
            <p:ph type="sldNum" sz="quarter" idx="12"/>
          </p:nvPr>
        </p:nvSpPr>
        <p:spPr/>
        <p:txBody>
          <a:bodyPr/>
          <a:lstStyle/>
          <a:p>
            <a:fld id="{C8DC161B-9E73-4844-B9E8-34FCEB23A4F8}" type="slidenum">
              <a:rPr lang="en-US" altLang="en-US" smtClean="0"/>
              <a:pPr/>
              <a:t>83</a:t>
            </a:fld>
            <a:endParaRPr lang="en-US" altLang="en-US"/>
          </a:p>
        </p:txBody>
      </p:sp>
    </p:spTree>
    <p:extLst>
      <p:ext uri="{BB962C8B-B14F-4D97-AF65-F5344CB8AC3E}">
        <p14:creationId xmlns:p14="http://schemas.microsoft.com/office/powerpoint/2010/main" val="17980779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D950F-2C62-433A-8998-2DD9C8A20450}"/>
              </a:ext>
            </a:extLst>
          </p:cNvPr>
          <p:cNvSpPr>
            <a:spLocks noGrp="1"/>
          </p:cNvSpPr>
          <p:nvPr>
            <p:ph type="ctrTitle"/>
          </p:nvPr>
        </p:nvSpPr>
        <p:spPr>
          <a:xfrm>
            <a:off x="2403376" y="478215"/>
            <a:ext cx="7670308" cy="1602406"/>
          </a:xfrm>
        </p:spPr>
        <p:txBody>
          <a:bodyPr>
            <a:noAutofit/>
          </a:bodyPr>
          <a:lstStyle/>
          <a:p>
            <a:pPr algn="ctr"/>
            <a:r>
              <a:rPr lang="sr-Latn-RS" sz="3600" dirty="0">
                <a:solidFill>
                  <a:srgbClr val="4A765E"/>
                </a:solidFill>
                <a:latin typeface="Times New Roman" panose="02020603050405020304" pitchFamily="18" charset="0"/>
                <a:cs typeface="Times New Roman" panose="02020603050405020304" pitchFamily="18" charset="0"/>
              </a:rPr>
              <a:t>POLJOPRIVREDNI FAKULTET</a:t>
            </a:r>
            <a:br>
              <a:rPr lang="sr-Latn-RS" sz="3600" dirty="0">
                <a:solidFill>
                  <a:srgbClr val="4A765E"/>
                </a:solidFill>
                <a:latin typeface="Times New Roman" panose="02020603050405020304" pitchFamily="18" charset="0"/>
                <a:cs typeface="Times New Roman" panose="02020603050405020304" pitchFamily="18" charset="0"/>
              </a:rPr>
            </a:br>
            <a:r>
              <a:rPr lang="sr-Latn-RS" sz="2800" dirty="0">
                <a:solidFill>
                  <a:srgbClr val="4A765E"/>
                </a:solidFill>
                <a:latin typeface="Times New Roman" panose="02020603050405020304" pitchFamily="18" charset="0"/>
                <a:cs typeface="Times New Roman" panose="02020603050405020304" pitchFamily="18" charset="0"/>
              </a:rPr>
              <a:t>Departman za ekonomiku poljoprivrede i sociologiju sela</a:t>
            </a:r>
          </a:p>
        </p:txBody>
      </p:sp>
      <p:sp>
        <p:nvSpPr>
          <p:cNvPr id="3" name="Subtitle 2">
            <a:extLst>
              <a:ext uri="{FF2B5EF4-FFF2-40B4-BE49-F238E27FC236}">
                <a16:creationId xmlns:a16="http://schemas.microsoft.com/office/drawing/2014/main" id="{F67EEB8C-964B-427D-95AF-AA56CC483B0B}"/>
              </a:ext>
            </a:extLst>
          </p:cNvPr>
          <p:cNvSpPr>
            <a:spLocks noGrp="1"/>
          </p:cNvSpPr>
          <p:nvPr>
            <p:ph type="subTitle" idx="1"/>
          </p:nvPr>
        </p:nvSpPr>
        <p:spPr>
          <a:xfrm>
            <a:off x="2026023" y="2939981"/>
            <a:ext cx="8139953" cy="1126283"/>
          </a:xfrm>
        </p:spPr>
        <p:txBody>
          <a:bodyPr>
            <a:normAutofit/>
          </a:bodyPr>
          <a:lstStyle/>
          <a:p>
            <a:r>
              <a:rPr lang="sr-Latn-RS" sz="2400" dirty="0">
                <a:solidFill>
                  <a:srgbClr val="4A765E"/>
                </a:solidFill>
                <a:latin typeface="Times New Roman" panose="02020603050405020304" pitchFamily="18" charset="0"/>
                <a:cs typeface="Times New Roman" panose="02020603050405020304" pitchFamily="18" charset="0"/>
              </a:rPr>
              <a:t>Predavanja iz Ekonomike vodoprivrede</a:t>
            </a:r>
          </a:p>
        </p:txBody>
      </p:sp>
      <p:pic>
        <p:nvPicPr>
          <p:cNvPr id="5" name="Picture 4">
            <a:extLst>
              <a:ext uri="{FF2B5EF4-FFF2-40B4-BE49-F238E27FC236}">
                <a16:creationId xmlns:a16="http://schemas.microsoft.com/office/drawing/2014/main" id="{89B20062-4331-464C-9D4E-A054F10377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1982" b="18243"/>
          <a:stretch/>
        </p:blipFill>
        <p:spPr>
          <a:xfrm>
            <a:off x="525263" y="611510"/>
            <a:ext cx="1975282" cy="1377087"/>
          </a:xfrm>
          <a:prstGeom prst="rect">
            <a:avLst/>
          </a:prstGeom>
          <a:ln>
            <a:noFill/>
          </a:ln>
          <a:effectLst>
            <a:softEdge rad="112500"/>
          </a:effectLst>
        </p:spPr>
      </p:pic>
      <p:pic>
        <p:nvPicPr>
          <p:cNvPr id="7" name="Picture 6">
            <a:extLst>
              <a:ext uri="{FF2B5EF4-FFF2-40B4-BE49-F238E27FC236}">
                <a16:creationId xmlns:a16="http://schemas.microsoft.com/office/drawing/2014/main" id="{492FD5C5-8C34-455E-8FDA-C19E37200E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61" t="10096" r="10604" b="10292"/>
          <a:stretch/>
        </p:blipFill>
        <p:spPr>
          <a:xfrm>
            <a:off x="9984908" y="633025"/>
            <a:ext cx="1770589" cy="1447596"/>
          </a:xfrm>
          <a:prstGeom prst="rect">
            <a:avLst/>
          </a:prstGeom>
          <a:solidFill>
            <a:srgbClr val="5A8639"/>
          </a:solidFill>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343E4989-7AA6-413F-8DF1-DC78033AB84D}"/>
              </a:ext>
            </a:extLst>
          </p:cNvPr>
          <p:cNvSpPr txBox="1"/>
          <p:nvPr/>
        </p:nvSpPr>
        <p:spPr>
          <a:xfrm>
            <a:off x="7755574" y="5763310"/>
            <a:ext cx="399992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r-Latn-RS" sz="2400" b="0" i="0" u="none" strike="noStrike" kern="1200" cap="none" spc="0" normalizeH="0" baseline="0" noProof="0" dirty="0">
                <a:ln>
                  <a:noFill/>
                </a:ln>
                <a:solidFill>
                  <a:srgbClr val="4A765E"/>
                </a:solidFill>
                <a:effectLst/>
                <a:uLnTx/>
                <a:uFillTx/>
                <a:latin typeface="Century Gothic" panose="020B0502020202020204"/>
                <a:ea typeface="+mn-ea"/>
                <a:cs typeface="+mn-cs"/>
              </a:rPr>
              <a:t>drag</a:t>
            </a:r>
            <a:r>
              <a:rPr kumimoji="0" lang="sr-Latn-RS" sz="2400" b="0" i="0" u="none" strike="noStrike" kern="1200" cap="none" spc="0" normalizeH="0" baseline="0" noProof="0" dirty="0" err="1">
                <a:ln>
                  <a:noFill/>
                </a:ln>
                <a:solidFill>
                  <a:srgbClr val="4A765E"/>
                </a:solidFill>
                <a:effectLst/>
                <a:uLnTx/>
                <a:uFillTx/>
                <a:latin typeface="Century Gothic" panose="020B0502020202020204"/>
                <a:ea typeface="+mn-ea"/>
                <a:cs typeface="+mn-cs"/>
              </a:rPr>
              <a:t>an</a:t>
            </a:r>
            <a:r>
              <a:rPr kumimoji="0" lang="sr-Latn-RS" sz="2400" b="0" i="0" u="none" strike="noStrike" kern="1200" cap="none" spc="0" normalizeH="0" baseline="0" noProof="0" dirty="0">
                <a:ln>
                  <a:noFill/>
                </a:ln>
                <a:solidFill>
                  <a:srgbClr val="4A765E"/>
                </a:solidFill>
                <a:effectLst/>
                <a:uLnTx/>
                <a:uFillTx/>
                <a:latin typeface="Century Gothic" panose="020B0502020202020204"/>
                <a:ea typeface="+mn-ea"/>
                <a:cs typeface="+mn-cs"/>
              </a:rPr>
              <a:t>.</a:t>
            </a:r>
            <a:r>
              <a:rPr kumimoji="0" lang="sr-Latn-RS" sz="2400" b="0" i="0" u="none" strike="noStrike" kern="1200" cap="none" spc="0" normalizeH="0" baseline="0" noProof="0" dirty="0" err="1">
                <a:ln>
                  <a:noFill/>
                </a:ln>
                <a:solidFill>
                  <a:srgbClr val="4A765E"/>
                </a:solidFill>
                <a:effectLst/>
                <a:uLnTx/>
                <a:uFillTx/>
                <a:latin typeface="Century Gothic" panose="020B0502020202020204"/>
                <a:ea typeface="+mn-ea"/>
                <a:cs typeface="+mn-cs"/>
              </a:rPr>
              <a:t>milic</a:t>
            </a:r>
            <a:r>
              <a:rPr kumimoji="0" lang="en-US" sz="2400" b="0" i="0" u="none" strike="noStrike" kern="1200" cap="none" spc="0" normalizeH="0" baseline="0" noProof="0" dirty="0">
                <a:ln>
                  <a:noFill/>
                </a:ln>
                <a:solidFill>
                  <a:srgbClr val="4A765E"/>
                </a:solidFill>
                <a:effectLst/>
                <a:uLnTx/>
                <a:uFillTx/>
                <a:latin typeface="Century Gothic" panose="020B0502020202020204"/>
                <a:ea typeface="+mn-ea"/>
                <a:cs typeface="+mn-cs"/>
              </a:rPr>
              <a:t>@</a:t>
            </a:r>
            <a:r>
              <a:rPr kumimoji="0" lang="sr-Latn-RS" sz="2400" b="0" i="0" u="none" strike="noStrike" kern="1200" cap="none" spc="0" normalizeH="0" baseline="0" noProof="0" dirty="0">
                <a:ln>
                  <a:noFill/>
                </a:ln>
                <a:solidFill>
                  <a:srgbClr val="4A765E"/>
                </a:solidFill>
                <a:effectLst/>
                <a:uLnTx/>
                <a:uFillTx/>
                <a:latin typeface="Century Gothic" panose="020B0502020202020204"/>
                <a:ea typeface="+mn-ea"/>
                <a:cs typeface="+mn-cs"/>
              </a:rPr>
              <a:t>polj.edu.</a:t>
            </a:r>
            <a:r>
              <a:rPr kumimoji="0" lang="en-US" sz="2400" b="0" i="0" u="none" strike="noStrike" kern="1200" cap="none" spc="0" normalizeH="0" baseline="0" noProof="0" dirty="0" err="1">
                <a:ln>
                  <a:noFill/>
                </a:ln>
                <a:solidFill>
                  <a:srgbClr val="4A765E"/>
                </a:solidFill>
                <a:effectLst/>
                <a:uLnTx/>
                <a:uFillTx/>
                <a:latin typeface="Century Gothic" panose="020B0502020202020204"/>
                <a:ea typeface="+mn-ea"/>
                <a:cs typeface="+mn-cs"/>
              </a:rPr>
              <a:t>rs</a:t>
            </a:r>
            <a:endParaRPr kumimoji="0" lang="sr-Latn-RS" sz="2400" b="0" i="0" u="none" strike="noStrike" kern="1200" cap="none" spc="0" normalizeH="0" baseline="0" noProof="0" dirty="0">
              <a:ln>
                <a:noFill/>
              </a:ln>
              <a:solidFill>
                <a:srgbClr val="4A765E"/>
              </a:solidFill>
              <a:effectLst/>
              <a:uLnTx/>
              <a:uFillTx/>
              <a:latin typeface="Century Gothic" panose="020B0502020202020204"/>
              <a:ea typeface="+mn-ea"/>
              <a:cs typeface="+mn-cs"/>
            </a:endParaRPr>
          </a:p>
        </p:txBody>
      </p:sp>
      <p:sp>
        <p:nvSpPr>
          <p:cNvPr id="9" name="TextBox 8">
            <a:extLst>
              <a:ext uri="{FF2B5EF4-FFF2-40B4-BE49-F238E27FC236}">
                <a16:creationId xmlns:a16="http://schemas.microsoft.com/office/drawing/2014/main" id="{57E6A8D6-E6C3-46CD-98CF-0AE6B10FC35D}"/>
              </a:ext>
            </a:extLst>
          </p:cNvPr>
          <p:cNvSpPr txBox="1"/>
          <p:nvPr/>
        </p:nvSpPr>
        <p:spPr>
          <a:xfrm>
            <a:off x="2157441" y="4062620"/>
            <a:ext cx="7877116"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3600" b="1" i="0" u="none" strike="noStrike" kern="1200" cap="none" spc="0" normalizeH="0" baseline="0" noProof="0" dirty="0">
                <a:ln>
                  <a:noFill/>
                </a:ln>
                <a:solidFill>
                  <a:srgbClr val="4A765E"/>
                </a:solidFill>
                <a:effectLst/>
                <a:uLnTx/>
                <a:uFillTx/>
                <a:latin typeface="Times New Roman" panose="02020603050405020304" pitchFamily="18" charset="0"/>
                <a:cs typeface="Times New Roman" panose="02020603050405020304" pitchFamily="18" charset="0"/>
              </a:rPr>
              <a:t>EFEKTI VIŠENAMENSKIH VODOPRIVREDNIH SISTEMA</a:t>
            </a:r>
          </a:p>
        </p:txBody>
      </p:sp>
      <p:sp>
        <p:nvSpPr>
          <p:cNvPr id="4" name="Rectangle 3">
            <a:extLst>
              <a:ext uri="{FF2B5EF4-FFF2-40B4-BE49-F238E27FC236}">
                <a16:creationId xmlns:a16="http://schemas.microsoft.com/office/drawing/2014/main" id="{F69018FC-A850-4217-908F-98F87A92BD80}"/>
              </a:ext>
            </a:extLst>
          </p:cNvPr>
          <p:cNvSpPr/>
          <p:nvPr/>
        </p:nvSpPr>
        <p:spPr>
          <a:xfrm>
            <a:off x="0" y="0"/>
            <a:ext cx="170329" cy="6858000"/>
          </a:xfrm>
          <a:prstGeom prst="rect">
            <a:avLst/>
          </a:prstGeom>
          <a:solidFill>
            <a:srgbClr val="4A765E"/>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Arrow: Pentagon 5">
            <a:extLst>
              <a:ext uri="{FF2B5EF4-FFF2-40B4-BE49-F238E27FC236}">
                <a16:creationId xmlns:a16="http://schemas.microsoft.com/office/drawing/2014/main" id="{0B17BF4A-36DF-48C2-A84B-A3C1104766AE}"/>
              </a:ext>
            </a:extLst>
          </p:cNvPr>
          <p:cNvSpPr/>
          <p:nvPr/>
        </p:nvSpPr>
        <p:spPr>
          <a:xfrm>
            <a:off x="80682" y="4272564"/>
            <a:ext cx="1433793" cy="851886"/>
          </a:xfrm>
          <a:prstGeom prst="homePlate">
            <a:avLst/>
          </a:prstGeom>
          <a:solidFill>
            <a:srgbClr val="4A7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DDDC7260-0642-44C9-8932-D7BC393326D4}"/>
              </a:ext>
            </a:extLst>
          </p:cNvPr>
          <p:cNvSpPr/>
          <p:nvPr/>
        </p:nvSpPr>
        <p:spPr>
          <a:xfrm>
            <a:off x="211394" y="4201119"/>
            <a:ext cx="88678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5400" b="0"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rPr>
              <a:t>13</a:t>
            </a:r>
            <a:endParaRPr kumimoji="0" lang="en-US" sz="5400" b="0"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77310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5">
            <a:extLst>
              <a:ext uri="{FF2B5EF4-FFF2-40B4-BE49-F238E27FC236}">
                <a16:creationId xmlns:a16="http://schemas.microsoft.com/office/drawing/2014/main" id="{7280FCF4-CB59-4480-BA12-4FAA3D68D1B3}"/>
              </a:ext>
            </a:extLst>
          </p:cNvPr>
          <p:cNvSpPr txBox="1">
            <a:spLocks noChangeArrowheads="1"/>
          </p:cNvSpPr>
          <p:nvPr/>
        </p:nvSpPr>
        <p:spPr bwMode="auto">
          <a:xfrm>
            <a:off x="884767" y="1758951"/>
            <a:ext cx="1079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en-US" altLang="en-US" sz="2400">
                <a:solidFill>
                  <a:prstClr val="white"/>
                </a:solidFill>
                <a:latin typeface="Times New Roman" panose="02020603050405020304" pitchFamily="18" charset="0"/>
                <a:cs typeface="Times New Roman" panose="02020603050405020304" pitchFamily="18" charset="0"/>
              </a:rPr>
              <a:t>	</a:t>
            </a:r>
          </a:p>
          <a:p>
            <a:pPr marL="457189" indent="-457189" algn="just" defTabSz="1219170" eaLnBrk="1" fontAlgn="base" hangingPunct="1">
              <a:spcBef>
                <a:spcPct val="0"/>
              </a:spcBef>
              <a:spcAft>
                <a:spcPct val="0"/>
              </a:spcAft>
            </a:pP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086B9CE9-A5CF-4A5C-8674-8B85CC23DD8C}"/>
              </a:ext>
            </a:extLst>
          </p:cNvPr>
          <p:cNvSpPr>
            <a:spLocks noGrp="1"/>
          </p:cNvSpPr>
          <p:nvPr>
            <p:ph type="sldNum" sz="quarter" idx="12"/>
          </p:nvPr>
        </p:nvSpPr>
        <p:spPr/>
        <p:txBody>
          <a:bodyPr/>
          <a:lstStyle/>
          <a:p>
            <a:fld id="{C8DC161B-9E73-4844-B9E8-34FCEB23A4F8}" type="slidenum">
              <a:rPr lang="en-US" altLang="en-US" smtClean="0"/>
              <a:pPr/>
              <a:t>85</a:t>
            </a:fld>
            <a:endParaRPr lang="en-US" altLang="en-US"/>
          </a:p>
        </p:txBody>
      </p:sp>
      <p:sp>
        <p:nvSpPr>
          <p:cNvPr id="5" name="Title 1">
            <a:extLst>
              <a:ext uri="{FF2B5EF4-FFF2-40B4-BE49-F238E27FC236}">
                <a16:creationId xmlns:a16="http://schemas.microsoft.com/office/drawing/2014/main" id="{6C4A939A-2FB1-45ED-ADF3-0D339B8B2724}"/>
              </a:ext>
            </a:extLst>
          </p:cNvPr>
          <p:cNvSpPr txBox="1">
            <a:spLocks/>
          </p:cNvSpPr>
          <p:nvPr/>
        </p:nvSpPr>
        <p:spPr bwMode="auto">
          <a:xfrm>
            <a:off x="627591" y="1935898"/>
            <a:ext cx="1093681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800" kern="1200" baseline="0">
                <a:solidFill>
                  <a:schemeClr val="bg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a:lstStyle>
          <a:p>
            <a:pPr eaLnBrk="1" fontAlgn="auto" hangingPunct="1">
              <a:spcAft>
                <a:spcPts val="0"/>
              </a:spcAft>
              <a:defRPr/>
            </a:pPr>
            <a:r>
              <a:rPr lang="sr-Latn-RS" dirty="0">
                <a:latin typeface="Times New Roman" pitchFamily="18" charset="0"/>
                <a:cs typeface="Times New Roman" pitchFamily="18" charset="0"/>
              </a:rPr>
              <a:t>Utvrđivanje efekata višenamenskih</a:t>
            </a:r>
            <a:br>
              <a:rPr lang="sr-Latn-RS" dirty="0">
                <a:latin typeface="Times New Roman" pitchFamily="18" charset="0"/>
                <a:cs typeface="Times New Roman" pitchFamily="18" charset="0"/>
              </a:rPr>
            </a:br>
            <a:r>
              <a:rPr lang="sr-Latn-RS" dirty="0">
                <a:latin typeface="Times New Roman" pitchFamily="18" charset="0"/>
                <a:cs typeface="Times New Roman" pitchFamily="18" charset="0"/>
              </a:rPr>
              <a:t>vodoprivrednih sistema (VVS)</a:t>
            </a:r>
            <a:endParaRPr lang="en-US"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66E6DB1C-5FE2-4267-9F86-54260D9453AF}"/>
              </a:ext>
            </a:extLst>
          </p:cNvPr>
          <p:cNvSpPr txBox="1"/>
          <p:nvPr/>
        </p:nvSpPr>
        <p:spPr>
          <a:xfrm>
            <a:off x="9566277" y="2766895"/>
            <a:ext cx="2113490" cy="338554"/>
          </a:xfrm>
          <a:prstGeom prst="rect">
            <a:avLst/>
          </a:prstGeom>
          <a:solidFill>
            <a:srgbClr val="70AD47">
              <a:lumMod val="60000"/>
              <a:lumOff val="4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r-Latn-RS" sz="1600" kern="0" dirty="0">
                <a:solidFill>
                  <a:srgbClr val="5B9BD5">
                    <a:lumMod val="75000"/>
                  </a:srgbClr>
                </a:solidFill>
                <a:latin typeface="Times New Roman" pitchFamily="18" charset="0"/>
                <a:cs typeface="Times New Roman" pitchFamily="18" charset="0"/>
              </a:rPr>
              <a:t>41</a:t>
            </a:r>
            <a:r>
              <a:rPr kumimoji="0" lang="sr-Latn-RS" sz="1600" b="0" i="0" u="none" strike="noStrike" kern="0" cap="none" spc="0" normalizeH="0" baseline="0" noProof="0" dirty="0">
                <a:ln>
                  <a:noFill/>
                </a:ln>
                <a:solidFill>
                  <a:srgbClr val="5B9BD5">
                    <a:lumMod val="75000"/>
                  </a:srgbClr>
                </a:solidFill>
                <a:effectLst/>
                <a:uLnTx/>
                <a:uFillTx/>
                <a:latin typeface="Times New Roman" pitchFamily="18" charset="0"/>
                <a:cs typeface="Times New Roman" pitchFamily="18" charset="0"/>
              </a:rPr>
              <a:t>. pitanje za smer UV</a:t>
            </a:r>
            <a:endParaRPr kumimoji="0" lang="en-US" sz="1600" b="0" i="0" u="none" strike="noStrike" kern="0" cap="none" spc="0" normalizeH="0" baseline="0" noProof="0" dirty="0">
              <a:ln>
                <a:noFill/>
              </a:ln>
              <a:solidFill>
                <a:srgbClr val="5B9BD5">
                  <a:lumMod val="75000"/>
                </a:srgbClr>
              </a:solidFill>
              <a:effectLst/>
              <a:uLnTx/>
              <a:uFillTx/>
            </a:endParaRPr>
          </a:p>
        </p:txBody>
      </p:sp>
      <p:sp>
        <p:nvSpPr>
          <p:cNvPr id="7" name="TextBox 6">
            <a:extLst>
              <a:ext uri="{FF2B5EF4-FFF2-40B4-BE49-F238E27FC236}">
                <a16:creationId xmlns:a16="http://schemas.microsoft.com/office/drawing/2014/main" id="{353FF0A9-3511-4395-A0D5-8E8885864394}"/>
              </a:ext>
            </a:extLst>
          </p:cNvPr>
          <p:cNvSpPr txBox="1"/>
          <p:nvPr/>
        </p:nvSpPr>
        <p:spPr>
          <a:xfrm>
            <a:off x="9566277" y="3144818"/>
            <a:ext cx="2113490" cy="338554"/>
          </a:xfrm>
          <a:prstGeom prst="rect">
            <a:avLst/>
          </a:prstGeom>
          <a:solidFill>
            <a:srgbClr val="5A8639"/>
          </a:solidFill>
        </p:spPr>
        <p:txBody>
          <a:bodyPr wrap="square">
            <a:spAutoFit/>
          </a:bodyPr>
          <a:lstStyle/>
          <a:p>
            <a:r>
              <a:rPr lang="en-US" sz="1600" dirty="0">
                <a:solidFill>
                  <a:schemeClr val="bg1"/>
                </a:solidFill>
                <a:latin typeface="Times New Roman" pitchFamily="18" charset="0"/>
                <a:cs typeface="Times New Roman" pitchFamily="18" charset="0"/>
              </a:rPr>
              <a:t>4</a:t>
            </a:r>
            <a:r>
              <a:rPr lang="sr-Latn-RS" sz="1600" dirty="0">
                <a:solidFill>
                  <a:schemeClr val="bg1"/>
                </a:solidFill>
                <a:latin typeface="Times New Roman" pitchFamily="18" charset="0"/>
                <a:cs typeface="Times New Roman" pitchFamily="18" charset="0"/>
              </a:rPr>
              <a:t>1. pitanje za smer AE</a:t>
            </a:r>
            <a:endParaRPr lang="en-US" sz="1600" dirty="0">
              <a:solidFill>
                <a:schemeClr val="bg1"/>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5">
            <a:extLst>
              <a:ext uri="{FF2B5EF4-FFF2-40B4-BE49-F238E27FC236}">
                <a16:creationId xmlns:a16="http://schemas.microsoft.com/office/drawing/2014/main" id="{7280FCF4-CB59-4480-BA12-4FAA3D68D1B3}"/>
              </a:ext>
            </a:extLst>
          </p:cNvPr>
          <p:cNvSpPr txBox="1">
            <a:spLocks noChangeArrowheads="1"/>
          </p:cNvSpPr>
          <p:nvPr/>
        </p:nvSpPr>
        <p:spPr bwMode="auto">
          <a:xfrm>
            <a:off x="884767" y="1758951"/>
            <a:ext cx="1079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en-US" altLang="en-US" sz="2400">
                <a:solidFill>
                  <a:prstClr val="white"/>
                </a:solidFill>
                <a:latin typeface="Times New Roman" panose="02020603050405020304" pitchFamily="18" charset="0"/>
                <a:cs typeface="Times New Roman" panose="02020603050405020304" pitchFamily="18" charset="0"/>
              </a:rPr>
              <a:t>	</a:t>
            </a:r>
          </a:p>
          <a:p>
            <a:pPr marL="457189" indent="-457189" algn="just" defTabSz="1219170" eaLnBrk="1" fontAlgn="base" hangingPunct="1">
              <a:spcBef>
                <a:spcPct val="0"/>
              </a:spcBef>
              <a:spcAft>
                <a:spcPct val="0"/>
              </a:spcAft>
            </a:pP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52227" name="TextBox 3">
            <a:extLst>
              <a:ext uri="{FF2B5EF4-FFF2-40B4-BE49-F238E27FC236}">
                <a16:creationId xmlns:a16="http://schemas.microsoft.com/office/drawing/2014/main" id="{F204C769-CC35-4BA4-B8C6-0C5C746BA188}"/>
              </a:ext>
            </a:extLst>
          </p:cNvPr>
          <p:cNvSpPr txBox="1">
            <a:spLocks noChangeArrowheads="1"/>
          </p:cNvSpPr>
          <p:nvPr/>
        </p:nvSpPr>
        <p:spPr bwMode="auto">
          <a:xfrm>
            <a:off x="747184" y="1158161"/>
            <a:ext cx="10697632" cy="538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eaLnBrk="1" fontAlgn="base" hangingPunct="1">
              <a:lnSpc>
                <a:spcPct val="150000"/>
              </a:lnSpc>
              <a:spcBef>
                <a:spcPct val="0"/>
              </a:spcBef>
              <a:spcAft>
                <a:spcPct val="0"/>
              </a:spcAft>
            </a:pPr>
            <a:r>
              <a:rPr lang="en-US" altLang="en-US" sz="2400" dirty="0" err="1">
                <a:solidFill>
                  <a:prstClr val="white"/>
                </a:solidFill>
                <a:latin typeface="Times New Roman" panose="02020603050405020304" pitchFamily="18" charset="0"/>
                <a:cs typeface="Times New Roman" panose="02020603050405020304" pitchFamily="18" charset="0"/>
              </a:rPr>
              <a:t>Izgradnjom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višenamenskih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vodoprivrednih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sistema</a:t>
            </a:r>
            <a:r>
              <a:rPr lang="en-US" altLang="en-US" sz="2400" dirty="0">
                <a:solidFill>
                  <a:prstClr val="white"/>
                </a:solidFill>
                <a:latin typeface="Times New Roman" panose="02020603050405020304" pitchFamily="18" charset="0"/>
                <a:cs typeface="Times New Roman" panose="02020603050405020304" pitchFamily="18" charset="0"/>
              </a:rPr>
              <a:t> po</a:t>
            </a:r>
            <a:r>
              <a:rPr lang="sr-Latn-RS" altLang="en-US" sz="2400" dirty="0">
                <a:solidFill>
                  <a:prstClr val="white"/>
                </a:solidFill>
                <a:latin typeface="Times New Roman" panose="02020603050405020304" pitchFamily="18" charset="0"/>
                <a:cs typeface="Times New Roman" panose="02020603050405020304" pitchFamily="18" charset="0"/>
              </a:rPr>
              <a:t>d</a:t>
            </a:r>
            <a:r>
              <a:rPr lang="en-US" altLang="en-US" sz="2400" dirty="0" err="1">
                <a:solidFill>
                  <a:prstClr val="white"/>
                </a:solidFill>
                <a:latin typeface="Times New Roman" panose="02020603050405020304" pitchFamily="18" charset="0"/>
                <a:cs typeface="Times New Roman" panose="02020603050405020304" pitchFamily="18" charset="0"/>
              </a:rPr>
              <a:t>stiče</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ekonomisanje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vodom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bolje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efektuiranje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uloženih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sredstava</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izgradnju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višenamenskog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objekta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potrebno</a:t>
            </a:r>
            <a:r>
              <a:rPr lang="en-US" altLang="en-US" sz="2400" dirty="0">
                <a:solidFill>
                  <a:prstClr val="white"/>
                </a:solidFill>
                <a:latin typeface="Times New Roman" panose="02020603050405020304" pitchFamily="18" charset="0"/>
                <a:cs typeface="Times New Roman" panose="02020603050405020304" pitchFamily="18" charset="0"/>
              </a:rPr>
              <a:t> je </a:t>
            </a:r>
            <a:r>
              <a:rPr lang="en-US" altLang="en-US" sz="2400" dirty="0" err="1">
                <a:solidFill>
                  <a:prstClr val="white"/>
                </a:solidFill>
                <a:latin typeface="Times New Roman" panose="02020603050405020304" pitchFamily="18" charset="0"/>
                <a:cs typeface="Times New Roman" panose="02020603050405020304" pitchFamily="18" charset="0"/>
              </a:rPr>
              <a:t>uložiti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znatno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manje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sredstava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nego</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izgradnju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nezavisnih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jednonamenskih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rešenja</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pojedine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korisnike</a:t>
            </a:r>
            <a:r>
              <a:rPr lang="en-US" altLang="en-US" sz="2400" dirty="0">
                <a:solidFill>
                  <a:prstClr val="white"/>
                </a:solidFill>
                <a:latin typeface="Times New Roman" panose="02020603050405020304" pitchFamily="18" charset="0"/>
                <a:cs typeface="Times New Roman" panose="02020603050405020304" pitchFamily="18" charset="0"/>
              </a:rPr>
              <a:t>. </a:t>
            </a:r>
          </a:p>
          <a:p>
            <a:pPr algn="just" defTabSz="1219170" eaLnBrk="1" fontAlgn="base" hangingPunct="1">
              <a:spcBef>
                <a:spcPct val="0"/>
              </a:spcBef>
              <a:spcAft>
                <a:spcPct val="0"/>
              </a:spcAft>
            </a:pPr>
            <a:endParaRPr lang="en-US" altLang="en-US" sz="2400" dirty="0">
              <a:solidFill>
                <a:prstClr val="white"/>
              </a:solidFill>
              <a:latin typeface="Times New Roman" panose="02020603050405020304" pitchFamily="18" charset="0"/>
              <a:cs typeface="Times New Roman" panose="02020603050405020304" pitchFamily="18" charset="0"/>
            </a:endParaRPr>
          </a:p>
          <a:p>
            <a:pPr algn="just" defTabSz="1219170" eaLnBrk="1" fontAlgn="base" hangingPunct="1">
              <a:lnSpc>
                <a:spcPct val="150000"/>
              </a:lnSpc>
              <a:spcBef>
                <a:spcPct val="0"/>
              </a:spcBef>
              <a:spcAft>
                <a:spcPct val="0"/>
              </a:spcAft>
            </a:pPr>
            <a:r>
              <a:rPr lang="en-US" altLang="en-US" sz="2400" dirty="0" err="1">
                <a:solidFill>
                  <a:prstClr val="white"/>
                </a:solidFill>
                <a:latin typeface="Times New Roman" panose="02020603050405020304" pitchFamily="18" charset="0"/>
                <a:cs typeface="Times New Roman" panose="02020603050405020304" pitchFamily="18" charset="0"/>
              </a:rPr>
              <a:t>Ulaganja</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izgradnju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kompleksnih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vodoprivrednih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objekata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Sistema</a:t>
            </a:r>
            <a:r>
              <a:rPr lang="sr-Latn-R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efektuiraju</a:t>
            </a:r>
            <a:r>
              <a:rPr lang="en-US" altLang="en-US" sz="2400" dirty="0">
                <a:solidFill>
                  <a:prstClr val="white"/>
                </a:solidFill>
                <a:latin typeface="Times New Roman" panose="02020603050405020304" pitchFamily="18" charset="0"/>
                <a:cs typeface="Times New Roman" panose="02020603050405020304" pitchFamily="18" charset="0"/>
              </a:rPr>
              <a:t> se u </a:t>
            </a:r>
            <a:r>
              <a:rPr lang="en-US" altLang="en-US" sz="2400" dirty="0" err="1">
                <a:solidFill>
                  <a:prstClr val="white"/>
                </a:solidFill>
                <a:latin typeface="Times New Roman" panose="02020603050405020304" pitchFamily="18" charset="0"/>
                <a:cs typeface="Times New Roman" panose="02020603050405020304" pitchFamily="18" charset="0"/>
              </a:rPr>
              <a:t>širokom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dijapazonu</a:t>
            </a:r>
            <a:r>
              <a:rPr lang="en-US" altLang="en-US" sz="2400" dirty="0">
                <a:solidFill>
                  <a:prstClr val="white"/>
                </a:solidFill>
                <a:latin typeface="Times New Roman" panose="02020603050405020304" pitchFamily="18" charset="0"/>
                <a:cs typeface="Times New Roman" panose="02020603050405020304" pitchFamily="18" charset="0"/>
              </a:rPr>
              <a:t>. Pre </a:t>
            </a:r>
            <a:r>
              <a:rPr lang="en-US" altLang="en-US" sz="2400" dirty="0" err="1">
                <a:solidFill>
                  <a:prstClr val="white"/>
                </a:solidFill>
                <a:latin typeface="Times New Roman" panose="02020603050405020304" pitchFamily="18" charset="0"/>
                <a:cs typeface="Times New Roman" panose="02020603050405020304" pitchFamily="18" charset="0"/>
              </a:rPr>
              <a:t>svega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rezultat</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ulaganja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ekonomski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efekti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koristi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korišćenja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ostvareni</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proizvodnim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radnim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organizacijama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Izgradnjom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ovih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objekata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sistema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rešavaju</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ostali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problemi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iz</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domena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vodoprivrede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kao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što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snabdevanje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vodom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stanovništva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zaštita</a:t>
            </a:r>
            <a:r>
              <a:rPr lang="en-US" altLang="en-US" sz="2400" dirty="0">
                <a:solidFill>
                  <a:prstClr val="white"/>
                </a:solidFill>
                <a:latin typeface="Times New Roman" panose="02020603050405020304" pitchFamily="18" charset="0"/>
                <a:cs typeface="Times New Roman" panose="02020603050405020304" pitchFamily="18" charset="0"/>
              </a:rPr>
              <a:t> od </a:t>
            </a:r>
            <a:r>
              <a:rPr lang="en-US" altLang="en-US" sz="2400" dirty="0" err="1">
                <a:solidFill>
                  <a:prstClr val="white"/>
                </a:solidFill>
                <a:latin typeface="Times New Roman" panose="02020603050405020304" pitchFamily="18" charset="0"/>
                <a:cs typeface="Times New Roman" panose="02020603050405020304" pitchFamily="18" charset="0"/>
              </a:rPr>
              <a:t>poplava</a:t>
            </a:r>
            <a:r>
              <a:rPr lang="sr-Latn-RS" altLang="en-US" sz="2400" dirty="0">
                <a:solidFill>
                  <a:prstClr val="white"/>
                </a:solidFill>
                <a:latin typeface="Times New Roman" panose="02020603050405020304" pitchFamily="18" charset="0"/>
                <a:cs typeface="Times New Roman" panose="02020603050405020304" pitchFamily="18" charset="0"/>
              </a:rPr>
              <a:t> 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zaštita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vode</a:t>
            </a:r>
            <a:r>
              <a:rPr lang="en-US" altLang="en-US" sz="2400" dirty="0">
                <a:solidFill>
                  <a:prstClr val="white"/>
                </a:solidFill>
                <a:latin typeface="Times New Roman" panose="02020603050405020304" pitchFamily="18" charset="0"/>
                <a:cs typeface="Times New Roman" panose="02020603050405020304" pitchFamily="18" charset="0"/>
              </a:rPr>
              <a:t> od </a:t>
            </a:r>
            <a:r>
              <a:rPr lang="en-US" altLang="en-US" sz="2400" dirty="0" err="1">
                <a:solidFill>
                  <a:prstClr val="white"/>
                </a:solidFill>
                <a:latin typeface="Times New Roman" panose="02020603050405020304" pitchFamily="18" charset="0"/>
                <a:cs typeface="Times New Roman" panose="02020603050405020304" pitchFamily="18" charset="0"/>
              </a:rPr>
              <a:t>zagađenja</a:t>
            </a:r>
            <a:r>
              <a:rPr lang="en-US" altLang="en-US" sz="2400" dirty="0">
                <a:solidFill>
                  <a:prstClr val="white"/>
                </a:solidFill>
                <a:latin typeface="Times New Roman" panose="02020603050405020304" pitchFamily="18" charset="0"/>
                <a:cs typeface="Times New Roman" panose="02020603050405020304" pitchFamily="18" charset="0"/>
              </a:rPr>
              <a:t>.</a:t>
            </a:r>
          </a:p>
        </p:txBody>
      </p:sp>
      <p:sp>
        <p:nvSpPr>
          <p:cNvPr id="2" name="Slide Number Placeholder 1">
            <a:extLst>
              <a:ext uri="{FF2B5EF4-FFF2-40B4-BE49-F238E27FC236}">
                <a16:creationId xmlns:a16="http://schemas.microsoft.com/office/drawing/2014/main" id="{086B9CE9-A5CF-4A5C-8674-8B85CC23DD8C}"/>
              </a:ext>
            </a:extLst>
          </p:cNvPr>
          <p:cNvSpPr>
            <a:spLocks noGrp="1"/>
          </p:cNvSpPr>
          <p:nvPr>
            <p:ph type="sldNum" sz="quarter" idx="12"/>
          </p:nvPr>
        </p:nvSpPr>
        <p:spPr/>
        <p:txBody>
          <a:bodyPr/>
          <a:lstStyle/>
          <a:p>
            <a:fld id="{C8DC161B-9E73-4844-B9E8-34FCEB23A4F8}" type="slidenum">
              <a:rPr lang="en-US" altLang="en-US" smtClean="0"/>
              <a:pPr/>
              <a:t>86</a:t>
            </a:fld>
            <a:endParaRPr lang="en-US" altLang="en-US"/>
          </a:p>
        </p:txBody>
      </p:sp>
    </p:spTree>
    <p:extLst>
      <p:ext uri="{BB962C8B-B14F-4D97-AF65-F5344CB8AC3E}">
        <p14:creationId xmlns:p14="http://schemas.microsoft.com/office/powerpoint/2010/main" val="1466974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5">
            <a:extLst>
              <a:ext uri="{FF2B5EF4-FFF2-40B4-BE49-F238E27FC236}">
                <a16:creationId xmlns:a16="http://schemas.microsoft.com/office/drawing/2014/main" id="{E96D12E2-641C-459A-A5C3-6CCF68CFC441}"/>
              </a:ext>
            </a:extLst>
          </p:cNvPr>
          <p:cNvSpPr txBox="1">
            <a:spLocks noChangeArrowheads="1"/>
          </p:cNvSpPr>
          <p:nvPr/>
        </p:nvSpPr>
        <p:spPr bwMode="auto">
          <a:xfrm>
            <a:off x="884767" y="1758951"/>
            <a:ext cx="1079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en-US" altLang="en-US" sz="2400">
                <a:solidFill>
                  <a:prstClr val="white"/>
                </a:solidFill>
                <a:latin typeface="Times New Roman" panose="02020603050405020304" pitchFamily="18" charset="0"/>
                <a:cs typeface="Times New Roman" panose="02020603050405020304" pitchFamily="18" charset="0"/>
              </a:rPr>
              <a:t>	</a:t>
            </a:r>
          </a:p>
          <a:p>
            <a:pPr marL="457189" indent="-457189" algn="just" defTabSz="1219170" eaLnBrk="1" fontAlgn="base" hangingPunct="1">
              <a:spcBef>
                <a:spcPct val="0"/>
              </a:spcBef>
              <a:spcAft>
                <a:spcPct val="0"/>
              </a:spcAft>
            </a:pP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53251" name="TextBox 3">
            <a:extLst>
              <a:ext uri="{FF2B5EF4-FFF2-40B4-BE49-F238E27FC236}">
                <a16:creationId xmlns:a16="http://schemas.microsoft.com/office/drawing/2014/main" id="{9055D37D-8DDE-41E2-AC6A-CB267B5B504B}"/>
              </a:ext>
            </a:extLst>
          </p:cNvPr>
          <p:cNvSpPr txBox="1">
            <a:spLocks noChangeArrowheads="1"/>
          </p:cNvSpPr>
          <p:nvPr/>
        </p:nvSpPr>
        <p:spPr bwMode="auto">
          <a:xfrm>
            <a:off x="501953" y="1058615"/>
            <a:ext cx="11560628" cy="556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eaLnBrk="1" fontAlgn="base" hangingPunct="1">
              <a:lnSpc>
                <a:spcPct val="150000"/>
              </a:lnSpc>
              <a:spcBef>
                <a:spcPct val="0"/>
              </a:spcBef>
              <a:spcAft>
                <a:spcPct val="0"/>
              </a:spcAft>
            </a:pPr>
            <a:r>
              <a:rPr lang="en-US" altLang="en-US" sz="2400" dirty="0">
                <a:solidFill>
                  <a:prstClr val="white"/>
                </a:solidFill>
                <a:latin typeface="Times New Roman" panose="02020603050405020304" pitchFamily="18" charset="0"/>
                <a:cs typeface="Times New Roman" panose="02020603050405020304" pitchFamily="18" charset="0"/>
              </a:rPr>
              <a:t>U </a:t>
            </a:r>
            <a:r>
              <a:rPr lang="en-US" altLang="en-US" sz="2400" dirty="0" err="1">
                <a:solidFill>
                  <a:prstClr val="white"/>
                </a:solidFill>
                <a:latin typeface="Times New Roman" panose="02020603050405020304" pitchFamily="18" charset="0"/>
                <a:cs typeface="Times New Roman" panose="02020603050405020304" pitchFamily="18" charset="0"/>
              </a:rPr>
              <a:t>najvećem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broju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slučajeva</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ocenu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opravdanosti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izgradnje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ovih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objekata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uzimaju</a:t>
            </a:r>
            <a:r>
              <a:rPr lang="en-US" altLang="en-US" sz="2400" dirty="0">
                <a:solidFill>
                  <a:prstClr val="white"/>
                </a:solidFill>
                <a:latin typeface="Times New Roman" panose="02020603050405020304" pitchFamily="18" charset="0"/>
                <a:cs typeface="Times New Roman" panose="02020603050405020304" pitchFamily="18" charset="0"/>
              </a:rPr>
              <a:t> se u </a:t>
            </a:r>
            <a:r>
              <a:rPr lang="en-US" altLang="en-US" sz="2400" dirty="0" err="1">
                <a:solidFill>
                  <a:prstClr val="white"/>
                </a:solidFill>
                <a:latin typeface="Times New Roman" panose="02020603050405020304" pitchFamily="18" charset="0"/>
                <a:cs typeface="Times New Roman" panose="02020603050405020304" pitchFamily="18" charset="0"/>
              </a:rPr>
              <a:t>obzir</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ekonomski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efekti</a:t>
            </a:r>
            <a:r>
              <a:rPr lang="en-US" altLang="en-US" sz="2400" dirty="0">
                <a:solidFill>
                  <a:prstClr val="white"/>
                </a:solidFill>
                <a:latin typeface="Times New Roman" panose="02020603050405020304" pitchFamily="18" charset="0"/>
                <a:cs typeface="Times New Roman" panose="02020603050405020304" pitchFamily="18" charset="0"/>
              </a:rPr>
              <a:t>.</a:t>
            </a:r>
          </a:p>
          <a:p>
            <a:pPr algn="just" defTabSz="1219170" eaLnBrk="1" fontAlgn="base" hangingPunct="1">
              <a:lnSpc>
                <a:spcPct val="150000"/>
              </a:lnSpc>
              <a:spcBef>
                <a:spcPct val="0"/>
              </a:spcBef>
              <a:spcAft>
                <a:spcPct val="0"/>
              </a:spcAft>
            </a:pPr>
            <a:r>
              <a:rPr lang="en-US" altLang="en-US" sz="2400" dirty="0" err="1">
                <a:solidFill>
                  <a:prstClr val="white"/>
                </a:solidFill>
                <a:latin typeface="Times New Roman" panose="02020603050405020304" pitchFamily="18" charset="0"/>
                <a:cs typeface="Times New Roman" panose="02020603050405020304" pitchFamily="18" charset="0"/>
              </a:rPr>
              <a:t>Identifikovanje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ekonomskih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efekata</a:t>
            </a:r>
            <a:r>
              <a:rPr lang="en-US" altLang="en-US" sz="2400" dirty="0">
                <a:solidFill>
                  <a:prstClr val="white"/>
                </a:solidFill>
                <a:latin typeface="Times New Roman" panose="02020603050405020304" pitchFamily="18" charset="0"/>
                <a:cs typeface="Times New Roman" panose="02020603050405020304" pitchFamily="18" charset="0"/>
              </a:rPr>
              <a:t> – </a:t>
            </a:r>
            <a:r>
              <a:rPr lang="en-US" altLang="en-US" sz="2400" dirty="0" err="1">
                <a:solidFill>
                  <a:prstClr val="white"/>
                </a:solidFill>
                <a:latin typeface="Times New Roman" panose="02020603050405020304" pitchFamily="18" charset="0"/>
                <a:cs typeface="Times New Roman" panose="02020603050405020304" pitchFamily="18" charset="0"/>
              </a:rPr>
              <a:t>koristi</a:t>
            </a:r>
            <a:r>
              <a:rPr lang="en-US" altLang="en-US" sz="2400" dirty="0">
                <a:solidFill>
                  <a:prstClr val="white"/>
                </a:solidFill>
                <a:latin typeface="Times New Roman" panose="02020603050405020304" pitchFamily="18" charset="0"/>
                <a:cs typeface="Times New Roman" panose="02020603050405020304" pitchFamily="18" charset="0"/>
              </a:rPr>
              <a:t> koji se </a:t>
            </a:r>
            <a:r>
              <a:rPr lang="en-US" altLang="en-US" sz="2400" dirty="0" err="1">
                <a:solidFill>
                  <a:prstClr val="white"/>
                </a:solidFill>
                <a:latin typeface="Times New Roman" panose="02020603050405020304" pitchFamily="18" charset="0"/>
                <a:cs typeface="Times New Roman" panose="02020603050405020304" pitchFamily="18" charset="0"/>
              </a:rPr>
              <a:t>postižu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izgradnjom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višenamenskih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vodoprivrednih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sistema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ekonomski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efekat</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korišćenja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predstavlja</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novostvorenom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vrednošću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viškom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proizvoda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ostvarenim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osnovu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uvećane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proizvodnje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nakon</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izgradnje</a:t>
            </a:r>
            <a:r>
              <a:rPr lang="en-US" altLang="en-US" sz="2400" dirty="0">
                <a:solidFill>
                  <a:prstClr val="white"/>
                </a:solidFill>
                <a:latin typeface="Times New Roman" panose="02020603050405020304" pitchFamily="18" charset="0"/>
                <a:cs typeface="Times New Roman" panose="02020603050405020304" pitchFamily="18" charset="0"/>
              </a:rPr>
              <a:t> V</a:t>
            </a:r>
            <a:r>
              <a:rPr lang="sr-Latn-RS" altLang="en-US" sz="2400" dirty="0">
                <a:solidFill>
                  <a:prstClr val="white"/>
                </a:solidFill>
                <a:latin typeface="Times New Roman" panose="02020603050405020304" pitchFamily="18" charset="0"/>
                <a:cs typeface="Times New Roman" panose="02020603050405020304" pitchFamily="18" charset="0"/>
              </a:rPr>
              <a:t>V</a:t>
            </a:r>
            <a:r>
              <a:rPr lang="en-US" altLang="en-US" sz="2400" dirty="0">
                <a:solidFill>
                  <a:prstClr val="white"/>
                </a:solidFill>
                <a:latin typeface="Times New Roman" panose="02020603050405020304" pitchFamily="18" charset="0"/>
                <a:cs typeface="Times New Roman" panose="02020603050405020304" pitchFamily="18" charset="0"/>
              </a:rPr>
              <a:t>S. </a:t>
            </a:r>
            <a:r>
              <a:rPr lang="en-US" altLang="en-US" sz="2400" dirty="0" err="1">
                <a:solidFill>
                  <a:prstClr val="white"/>
                </a:solidFill>
                <a:latin typeface="Times New Roman" panose="02020603050405020304" pitchFamily="18" charset="0"/>
                <a:cs typeface="Times New Roman" panose="02020603050405020304" pitchFamily="18" charset="0"/>
              </a:rPr>
              <a:t>Rezultat</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uglavnom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evidentira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pripisuje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kao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poslovni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uspeh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organizacije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korisnika</a:t>
            </a:r>
            <a:r>
              <a:rPr lang="en-US" altLang="en-US" sz="2400" dirty="0">
                <a:solidFill>
                  <a:prstClr val="white"/>
                </a:solidFill>
                <a:latin typeface="Times New Roman" panose="02020603050405020304" pitchFamily="18" charset="0"/>
                <a:cs typeface="Times New Roman" panose="02020603050405020304" pitchFamily="18" charset="0"/>
              </a:rPr>
              <a:t>.</a:t>
            </a:r>
          </a:p>
          <a:p>
            <a:pPr algn="just" defTabSz="1219170" eaLnBrk="1" fontAlgn="base" hangingPunct="1">
              <a:lnSpc>
                <a:spcPct val="150000"/>
              </a:lnSpc>
              <a:spcBef>
                <a:spcPct val="0"/>
              </a:spcBef>
              <a:spcAft>
                <a:spcPct val="0"/>
              </a:spcAft>
            </a:pPr>
            <a:r>
              <a:rPr lang="en-US" altLang="en-US" sz="2400" dirty="0" err="1">
                <a:solidFill>
                  <a:prstClr val="white"/>
                </a:solidFill>
                <a:latin typeface="Times New Roman" panose="02020603050405020304" pitchFamily="18" charset="0"/>
                <a:cs typeface="Times New Roman" panose="02020603050405020304" pitchFamily="18" charset="0"/>
              </a:rPr>
              <a:t>Šire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posmatrano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ekonomski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efekti</a:t>
            </a:r>
            <a:r>
              <a:rPr lang="en-US" altLang="en-US" sz="2400" dirty="0">
                <a:solidFill>
                  <a:prstClr val="white"/>
                </a:solidFill>
                <a:latin typeface="Times New Roman" panose="02020603050405020304" pitchFamily="18" charset="0"/>
                <a:cs typeface="Times New Roman" panose="02020603050405020304" pitchFamily="18" charset="0"/>
              </a:rPr>
              <a:t> </a:t>
            </a:r>
            <a:r>
              <a:rPr lang="sr-Latn-RS" altLang="en-US" sz="2400" dirty="0">
                <a:solidFill>
                  <a:prstClr val="white"/>
                </a:solidFill>
                <a:latin typeface="Times New Roman" panose="02020603050405020304" pitchFamily="18" charset="0"/>
                <a:cs typeface="Times New Roman" panose="02020603050405020304" pitchFamily="18" charset="0"/>
              </a:rPr>
              <a:t>V</a:t>
            </a:r>
            <a:r>
              <a:rPr lang="en-US" altLang="en-US" sz="2400" dirty="0">
                <a:solidFill>
                  <a:prstClr val="white"/>
                </a:solidFill>
                <a:latin typeface="Times New Roman" panose="02020603050405020304" pitchFamily="18" charset="0"/>
                <a:cs typeface="Times New Roman" panose="02020603050405020304" pitchFamily="18" charset="0"/>
              </a:rPr>
              <a:t>VS  </a:t>
            </a:r>
            <a:r>
              <a:rPr lang="en-US" altLang="en-US" sz="2400" dirty="0" err="1">
                <a:solidFill>
                  <a:prstClr val="white"/>
                </a:solidFill>
                <a:latin typeface="Times New Roman" panose="02020603050405020304" pitchFamily="18" charset="0"/>
                <a:cs typeface="Times New Roman" panose="02020603050405020304" pitchFamily="18" charset="0"/>
              </a:rPr>
              <a:t>sadržani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su</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ukupnom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efektu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nekog</a:t>
            </a:r>
            <a:r>
              <a:rPr lang="en-US" altLang="en-US" sz="2400" dirty="0">
                <a:solidFill>
                  <a:prstClr val="white"/>
                </a:solidFill>
                <a:latin typeface="Times New Roman" panose="02020603050405020304" pitchFamily="18" charset="0"/>
                <a:cs typeface="Times New Roman" panose="02020603050405020304" pitchFamily="18" charset="0"/>
              </a:rPr>
              <a:t> od </a:t>
            </a:r>
            <a:r>
              <a:rPr lang="en-US" altLang="en-US" sz="2400" dirty="0" err="1">
                <a:solidFill>
                  <a:prstClr val="white"/>
                </a:solidFill>
                <a:latin typeface="Times New Roman" panose="02020603050405020304" pitchFamily="18" charset="0"/>
                <a:cs typeface="Times New Roman" panose="02020603050405020304" pitchFamily="18" charset="0"/>
              </a:rPr>
              <a:t>korisnika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iz</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privrede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Kod</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analiziranja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koristi</a:t>
            </a:r>
            <a:r>
              <a:rPr lang="en-US" altLang="en-US" sz="2400" dirty="0">
                <a:solidFill>
                  <a:prstClr val="white"/>
                </a:solidFill>
                <a:latin typeface="Times New Roman" panose="02020603050405020304" pitchFamily="18" charset="0"/>
                <a:cs typeface="Times New Roman" panose="02020603050405020304" pitchFamily="18" charset="0"/>
              </a:rPr>
              <a:t> </a:t>
            </a:r>
            <a:r>
              <a:rPr lang="sr-Latn-RS" altLang="en-US" sz="2400" dirty="0">
                <a:solidFill>
                  <a:prstClr val="white"/>
                </a:solidFill>
                <a:latin typeface="Times New Roman" panose="02020603050405020304" pitchFamily="18" charset="0"/>
                <a:cs typeface="Times New Roman" panose="02020603050405020304" pitchFamily="18" charset="0"/>
              </a:rPr>
              <a:t>V</a:t>
            </a:r>
            <a:r>
              <a:rPr lang="en-US" altLang="en-US" sz="2400" dirty="0">
                <a:solidFill>
                  <a:prstClr val="white"/>
                </a:solidFill>
                <a:latin typeface="Times New Roman" panose="02020603050405020304" pitchFamily="18" charset="0"/>
                <a:cs typeface="Times New Roman" panose="02020603050405020304" pitchFamily="18" charset="0"/>
              </a:rPr>
              <a:t>VS mora se </a:t>
            </a:r>
            <a:r>
              <a:rPr lang="en-US" altLang="en-US" sz="2400" dirty="0" err="1">
                <a:solidFill>
                  <a:prstClr val="white"/>
                </a:solidFill>
                <a:latin typeface="Times New Roman" panose="02020603050405020304" pitchFamily="18" charset="0"/>
                <a:cs typeface="Times New Roman" panose="02020603050405020304" pitchFamily="18" charset="0"/>
              </a:rPr>
              <a:t>ista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izdvojiti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iz</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ukupne</a:t>
            </a:r>
            <a:r>
              <a:rPr lang="en-US" altLang="en-US" sz="2400" dirty="0">
                <a:solidFill>
                  <a:prstClr val="white"/>
                </a:solidFill>
                <a:latin typeface="Times New Roman" panose="02020603050405020304" pitchFamily="18" charset="0"/>
                <a:cs typeface="Times New Roman" panose="02020603050405020304" pitchFamily="18" charset="0"/>
              </a:rPr>
              <a:t> mase </a:t>
            </a:r>
            <a:r>
              <a:rPr lang="en-US" altLang="en-US" sz="2400" dirty="0" err="1">
                <a:solidFill>
                  <a:prstClr val="white"/>
                </a:solidFill>
                <a:latin typeface="Times New Roman" panose="02020603050405020304" pitchFamily="18" charset="0"/>
                <a:cs typeface="Times New Roman" panose="02020603050405020304" pitchFamily="18" charset="0"/>
              </a:rPr>
              <a:t>viška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proizvoda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organizacija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koje</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bilo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vidu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koriste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iz</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zajedničkog</a:t>
            </a:r>
            <a:r>
              <a:rPr lang="en-US" altLang="en-US" sz="2400" dirty="0">
                <a:solidFill>
                  <a:prstClr val="white"/>
                </a:solidFill>
                <a:latin typeface="Times New Roman" panose="02020603050405020304" pitchFamily="18" charset="0"/>
                <a:cs typeface="Times New Roman" panose="02020603050405020304" pitchFamily="18" charset="0"/>
              </a:rPr>
              <a:t> VS. </a:t>
            </a:r>
            <a:r>
              <a:rPr lang="en-US" altLang="en-US" sz="2400" dirty="0" err="1">
                <a:solidFill>
                  <a:prstClr val="white"/>
                </a:solidFill>
                <a:latin typeface="Times New Roman" panose="02020603050405020304" pitchFamily="18" charset="0"/>
                <a:cs typeface="Times New Roman" panose="02020603050405020304" pitchFamily="18" charset="0"/>
              </a:rPr>
              <a:t>Tako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utvrđena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korist</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pokazuje</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kojoj</a:t>
            </a:r>
            <a:r>
              <a:rPr lang="en-US" altLang="en-US" sz="2400" dirty="0">
                <a:solidFill>
                  <a:prstClr val="white"/>
                </a:solidFill>
                <a:latin typeface="Times New Roman" panose="02020603050405020304" pitchFamily="18" charset="0"/>
                <a:cs typeface="Times New Roman" panose="02020603050405020304" pitchFamily="18" charset="0"/>
              </a:rPr>
              <a:t> je meri </a:t>
            </a:r>
            <a:r>
              <a:rPr lang="en-US" altLang="en-US" sz="2400" dirty="0" err="1">
                <a:solidFill>
                  <a:prstClr val="white"/>
                </a:solidFill>
                <a:latin typeface="Times New Roman" panose="02020603050405020304" pitchFamily="18" charset="0"/>
                <a:cs typeface="Times New Roman" panose="02020603050405020304" pitchFamily="18" charset="0"/>
              </a:rPr>
              <a:t>obezbeđenje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vodom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putem</a:t>
            </a:r>
            <a:r>
              <a:rPr lang="en-US" altLang="en-US" sz="2400" dirty="0">
                <a:solidFill>
                  <a:prstClr val="white"/>
                </a:solidFill>
                <a:latin typeface="Times New Roman" panose="02020603050405020304" pitchFamily="18" charset="0"/>
                <a:cs typeface="Times New Roman" panose="02020603050405020304" pitchFamily="18" charset="0"/>
              </a:rPr>
              <a:t> VS </a:t>
            </a:r>
            <a:r>
              <a:rPr lang="en-US" altLang="en-US" sz="2400" dirty="0" err="1">
                <a:solidFill>
                  <a:prstClr val="white"/>
                </a:solidFill>
                <a:latin typeface="Times New Roman" panose="02020603050405020304" pitchFamily="18" charset="0"/>
                <a:cs typeface="Times New Roman" panose="02020603050405020304" pitchFamily="18" charset="0"/>
              </a:rPr>
              <a:t>uticalo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poboljšanje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privređivanja</a:t>
            </a:r>
            <a:r>
              <a:rPr lang="en-US" altLang="en-US" sz="2400" dirty="0">
                <a:solidFill>
                  <a:prstClr val="white"/>
                </a:solidFill>
                <a:latin typeface="Times New Roman" panose="02020603050405020304" pitchFamily="18" charset="0"/>
                <a:cs typeface="Times New Roman" panose="02020603050405020304" pitchFamily="18" charset="0"/>
              </a:rPr>
              <a:t>.</a:t>
            </a:r>
          </a:p>
        </p:txBody>
      </p:sp>
      <p:sp>
        <p:nvSpPr>
          <p:cNvPr id="2" name="Slide Number Placeholder 1">
            <a:extLst>
              <a:ext uri="{FF2B5EF4-FFF2-40B4-BE49-F238E27FC236}">
                <a16:creationId xmlns:a16="http://schemas.microsoft.com/office/drawing/2014/main" id="{A7BE20DB-31DD-45D5-A596-76AD5EE1142C}"/>
              </a:ext>
            </a:extLst>
          </p:cNvPr>
          <p:cNvSpPr>
            <a:spLocks noGrp="1"/>
          </p:cNvSpPr>
          <p:nvPr>
            <p:ph type="sldNum" sz="quarter" idx="12"/>
          </p:nvPr>
        </p:nvSpPr>
        <p:spPr/>
        <p:txBody>
          <a:bodyPr/>
          <a:lstStyle/>
          <a:p>
            <a:fld id="{C8DC161B-9E73-4844-B9E8-34FCEB23A4F8}" type="slidenum">
              <a:rPr lang="en-US" altLang="en-US" smtClean="0"/>
              <a:pPr/>
              <a:t>87</a:t>
            </a:fld>
            <a:endParaRPr lang="en-US" alt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5">
            <a:extLst>
              <a:ext uri="{FF2B5EF4-FFF2-40B4-BE49-F238E27FC236}">
                <a16:creationId xmlns:a16="http://schemas.microsoft.com/office/drawing/2014/main" id="{893F0276-D837-4572-ABB9-40FDFE4F1D3C}"/>
              </a:ext>
            </a:extLst>
          </p:cNvPr>
          <p:cNvSpPr txBox="1">
            <a:spLocks noChangeArrowheads="1"/>
          </p:cNvSpPr>
          <p:nvPr/>
        </p:nvSpPr>
        <p:spPr bwMode="auto">
          <a:xfrm>
            <a:off x="884767" y="1758951"/>
            <a:ext cx="1079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en-US" altLang="en-US" sz="2400">
                <a:solidFill>
                  <a:prstClr val="white"/>
                </a:solidFill>
                <a:latin typeface="Times New Roman" panose="02020603050405020304" pitchFamily="18" charset="0"/>
                <a:cs typeface="Times New Roman" panose="02020603050405020304" pitchFamily="18" charset="0"/>
              </a:rPr>
              <a:t>	</a:t>
            </a:r>
          </a:p>
          <a:p>
            <a:pPr marL="457189" indent="-457189" algn="just" defTabSz="1219170" eaLnBrk="1" fontAlgn="base" hangingPunct="1">
              <a:spcBef>
                <a:spcPct val="0"/>
              </a:spcBef>
              <a:spcAft>
                <a:spcPct val="0"/>
              </a:spcAft>
            </a:pP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54275" name="TextBox 3">
            <a:extLst>
              <a:ext uri="{FF2B5EF4-FFF2-40B4-BE49-F238E27FC236}">
                <a16:creationId xmlns:a16="http://schemas.microsoft.com/office/drawing/2014/main" id="{8B0830C2-FF03-4EFE-A1F3-190F67046AEA}"/>
              </a:ext>
            </a:extLst>
          </p:cNvPr>
          <p:cNvSpPr txBox="1">
            <a:spLocks noChangeArrowheads="1"/>
          </p:cNvSpPr>
          <p:nvPr/>
        </p:nvSpPr>
        <p:spPr bwMode="auto">
          <a:xfrm>
            <a:off x="728133" y="1359204"/>
            <a:ext cx="1085426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eaLnBrk="1" fontAlgn="base" hangingPunct="1">
              <a:spcBef>
                <a:spcPct val="0"/>
              </a:spcBef>
              <a:spcAft>
                <a:spcPct val="0"/>
              </a:spcAft>
            </a:pPr>
            <a:r>
              <a:rPr lang="en-US" altLang="en-US" sz="2400" dirty="0" err="1">
                <a:solidFill>
                  <a:prstClr val="white"/>
                </a:solidFill>
                <a:latin typeface="Times New Roman" panose="02020603050405020304" pitchFamily="18" charset="0"/>
                <a:cs typeface="Times New Roman" panose="02020603050405020304" pitchFamily="18" charset="0"/>
              </a:rPr>
              <a:t>Prema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istim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istraživanjima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ukupne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bruto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koristi</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pojedine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privredne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organizacije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izračunavaju</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osnovu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planskih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pokazatelja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tj</a:t>
            </a:r>
            <a:r>
              <a:rPr lang="en-US" altLang="en-US" sz="2400" dirty="0">
                <a:solidFill>
                  <a:prstClr val="white"/>
                </a:solidFill>
                <a:latin typeface="Times New Roman" panose="02020603050405020304" pitchFamily="18" charset="0"/>
                <a:cs typeface="Times New Roman" panose="02020603050405020304" pitchFamily="18" charset="0"/>
              </a:rPr>
              <a:t>. </a:t>
            </a:r>
            <a:r>
              <a:rPr lang="sr-Latn-RS" altLang="en-US" sz="2400" dirty="0">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z </a:t>
            </a:r>
            <a:r>
              <a:rPr lang="en-US" altLang="en-US" sz="2400" dirty="0" err="1">
                <a:solidFill>
                  <a:prstClr val="white"/>
                </a:solidFill>
                <a:latin typeface="Times New Roman" panose="02020603050405020304" pitchFamily="18" charset="0"/>
                <a:cs typeface="Times New Roman" panose="02020603050405020304" pitchFamily="18" charset="0"/>
              </a:rPr>
              <a:t>procena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godišnjeg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obima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troškova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proizvodnje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finansijskog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rezultata</a:t>
            </a:r>
            <a:r>
              <a:rPr lang="en-US" altLang="en-US" sz="2400" dirty="0">
                <a:solidFill>
                  <a:prstClr val="white"/>
                </a:solidFill>
                <a:latin typeface="Times New Roman" panose="02020603050405020304" pitchFamily="18" charset="0"/>
                <a:cs typeface="Times New Roman" panose="02020603050405020304" pitchFamily="18" charset="0"/>
              </a:rPr>
              <a:t> a </a:t>
            </a:r>
            <a:r>
              <a:rPr lang="en-US" altLang="en-US" sz="2400" dirty="0" err="1">
                <a:solidFill>
                  <a:prstClr val="white"/>
                </a:solidFill>
                <a:latin typeface="Times New Roman" panose="02020603050405020304" pitchFamily="18" charset="0"/>
                <a:cs typeface="Times New Roman" panose="02020603050405020304" pitchFamily="18" charset="0"/>
              </a:rPr>
              <a:t>sve</a:t>
            </a:r>
            <a:r>
              <a:rPr lang="en-US" altLang="en-US" sz="2400" dirty="0">
                <a:solidFill>
                  <a:prstClr val="white"/>
                </a:solidFill>
                <a:latin typeface="Times New Roman" panose="02020603050405020304" pitchFamily="18" charset="0"/>
                <a:cs typeface="Times New Roman" panose="02020603050405020304" pitchFamily="18" charset="0"/>
              </a:rPr>
              <a:t> to u </a:t>
            </a:r>
            <a:r>
              <a:rPr lang="en-US" altLang="en-US" sz="2400" dirty="0" err="1">
                <a:solidFill>
                  <a:prstClr val="white"/>
                </a:solidFill>
                <a:latin typeface="Times New Roman" panose="02020603050405020304" pitchFamily="18" charset="0"/>
                <a:cs typeface="Times New Roman" panose="02020603050405020304" pitchFamily="18" charset="0"/>
              </a:rPr>
              <a:t>slučaju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kada</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koriste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hidrosistema</a:t>
            </a:r>
            <a:r>
              <a:rPr lang="en-US" altLang="en-US" sz="2400" dirty="0">
                <a:solidFill>
                  <a:prstClr val="white"/>
                </a:solidFill>
                <a:latin typeface="Times New Roman" panose="02020603050405020304" pitchFamily="18" charset="0"/>
                <a:cs typeface="Times New Roman" panose="02020603050405020304" pitchFamily="18" charset="0"/>
              </a:rPr>
              <a:t>. Na </a:t>
            </a:r>
            <a:r>
              <a:rPr lang="en-US" altLang="en-US" sz="2400" dirty="0" err="1">
                <a:solidFill>
                  <a:prstClr val="white"/>
                </a:solidFill>
                <a:latin typeface="Times New Roman" panose="02020603050405020304" pitchFamily="18" charset="0"/>
                <a:cs typeface="Times New Roman" panose="02020603050405020304" pitchFamily="18" charset="0"/>
              </a:rPr>
              <a:t>osnovu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ovoga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ukupne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koristi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izračunavamo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iz</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relacije</a:t>
            </a:r>
            <a:r>
              <a:rPr lang="sr-Latn-RS" altLang="en-US" sz="2400" dirty="0">
                <a:solidFill>
                  <a:prstClr val="white"/>
                </a:solidFill>
                <a:latin typeface="Times New Roman" panose="02020603050405020304" pitchFamily="18" charset="0"/>
                <a:cs typeface="Times New Roman" panose="02020603050405020304" pitchFamily="18" charset="0"/>
              </a:rPr>
              <a:t>:</a:t>
            </a:r>
            <a:endParaRPr lang="en-US" altLang="en-US" sz="2400" dirty="0">
              <a:solidFill>
                <a:prstClr val="white"/>
              </a:solidFill>
              <a:latin typeface="Times New Roman" panose="02020603050405020304" pitchFamily="18" charset="0"/>
              <a:cs typeface="Times New Roman" panose="02020603050405020304" pitchFamily="18" charset="0"/>
            </a:endParaRPr>
          </a:p>
        </p:txBody>
      </p:sp>
      <p:pic>
        <p:nvPicPr>
          <p:cNvPr id="54276" name="Picture 2">
            <a:extLst>
              <a:ext uri="{FF2B5EF4-FFF2-40B4-BE49-F238E27FC236}">
                <a16:creationId xmlns:a16="http://schemas.microsoft.com/office/drawing/2014/main" id="{1DCD790D-4251-4A8D-A722-BDF8D51B6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240" y="3341916"/>
            <a:ext cx="2940051" cy="50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Box 4">
            <a:extLst>
              <a:ext uri="{FF2B5EF4-FFF2-40B4-BE49-F238E27FC236}">
                <a16:creationId xmlns:a16="http://schemas.microsoft.com/office/drawing/2014/main" id="{758F7EF0-B22D-43C6-9E3F-A6C890A50B9A}"/>
              </a:ext>
            </a:extLst>
          </p:cNvPr>
          <p:cNvSpPr txBox="1">
            <a:spLocks noChangeArrowheads="1"/>
          </p:cNvSpPr>
          <p:nvPr/>
        </p:nvSpPr>
        <p:spPr bwMode="auto">
          <a:xfrm>
            <a:off x="728133" y="4572304"/>
            <a:ext cx="937048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r>
              <a:rPr lang="en-US" altLang="en-US" sz="2400" dirty="0" err="1">
                <a:solidFill>
                  <a:prstClr val="white"/>
                </a:solidFill>
                <a:latin typeface="Times New Roman" panose="02020603050405020304" pitchFamily="18" charset="0"/>
                <a:cs typeface="Times New Roman" panose="02020603050405020304" pitchFamily="18" charset="0"/>
              </a:rPr>
              <a:t>Eca</a:t>
            </a:r>
            <a:r>
              <a:rPr lang="en-US" altLang="en-US" sz="2400" dirty="0">
                <a:solidFill>
                  <a:prstClr val="white"/>
                </a:solidFill>
                <a:latin typeface="Times New Roman" panose="02020603050405020304" pitchFamily="18" charset="0"/>
                <a:cs typeface="Times New Roman" panose="02020603050405020304" pitchFamily="18" charset="0"/>
              </a:rPr>
              <a:t> – </a:t>
            </a:r>
            <a:r>
              <a:rPr lang="en-US" altLang="en-US" sz="2400" dirty="0" err="1">
                <a:solidFill>
                  <a:prstClr val="white"/>
                </a:solidFill>
                <a:latin typeface="Times New Roman" panose="02020603050405020304" pitchFamily="18" charset="0"/>
                <a:cs typeface="Times New Roman" panose="02020603050405020304" pitchFamily="18" charset="0"/>
              </a:rPr>
              <a:t>bruto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korist</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organizacije</a:t>
            </a:r>
            <a:r>
              <a:rPr lang="en-US" altLang="en-US" sz="2400" dirty="0">
                <a:solidFill>
                  <a:prstClr val="white"/>
                </a:solidFill>
                <a:latin typeface="Times New Roman" panose="02020603050405020304" pitchFamily="18" charset="0"/>
                <a:cs typeface="Times New Roman" panose="02020603050405020304" pitchFamily="18" charset="0"/>
              </a:rPr>
              <a:t> </a:t>
            </a:r>
            <a:r>
              <a:rPr lang="sr-Cyrl-RS" altLang="en-US" sz="2400" dirty="0">
                <a:solidFill>
                  <a:prstClr val="white"/>
                </a:solidFill>
                <a:latin typeface="Times New Roman" panose="02020603050405020304" pitchFamily="18" charset="0"/>
                <a:cs typeface="Times New Roman" panose="02020603050405020304" pitchFamily="18" charset="0"/>
              </a:rPr>
              <a:t>„</a:t>
            </a:r>
            <a:r>
              <a:rPr lang="en-US" altLang="en-US" sz="2400" dirty="0">
                <a:solidFill>
                  <a:prstClr val="white"/>
                </a:solidFill>
                <a:latin typeface="Times New Roman" panose="02020603050405020304" pitchFamily="18" charset="0"/>
                <a:cs typeface="Times New Roman" panose="02020603050405020304" pitchFamily="18" charset="0"/>
              </a:rPr>
              <a:t>a”</a:t>
            </a:r>
          </a:p>
          <a:p>
            <a:pPr defTabSz="1219170" eaLnBrk="1" fontAlgn="base" hangingPunct="1">
              <a:spcBef>
                <a:spcPct val="0"/>
              </a:spcBef>
              <a:spcAft>
                <a:spcPct val="0"/>
              </a:spcAft>
            </a:pPr>
            <a:r>
              <a:rPr lang="en-US" altLang="en-US" sz="2400" dirty="0" err="1">
                <a:solidFill>
                  <a:prstClr val="white"/>
                </a:solidFill>
                <a:latin typeface="Times New Roman" panose="02020603050405020304" pitchFamily="18" charset="0"/>
                <a:cs typeface="Times New Roman" panose="02020603050405020304" pitchFamily="18" charset="0"/>
              </a:rPr>
              <a:t>Upa</a:t>
            </a:r>
            <a:r>
              <a:rPr lang="en-US" altLang="en-US" sz="2400" dirty="0">
                <a:solidFill>
                  <a:prstClr val="white"/>
                </a:solidFill>
                <a:latin typeface="Times New Roman" panose="02020603050405020304" pitchFamily="18" charset="0"/>
                <a:cs typeface="Times New Roman" panose="02020603050405020304" pitchFamily="18" charset="0"/>
              </a:rPr>
              <a:t> – </a:t>
            </a:r>
            <a:r>
              <a:rPr lang="en-US" altLang="en-US" sz="2400" dirty="0" err="1">
                <a:solidFill>
                  <a:prstClr val="white"/>
                </a:solidFill>
                <a:latin typeface="Times New Roman" panose="02020603050405020304" pitchFamily="18" charset="0"/>
                <a:cs typeface="Times New Roman" panose="02020603050405020304" pitchFamily="18" charset="0"/>
              </a:rPr>
              <a:t>planirani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ukupan</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prihod</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organizacije</a:t>
            </a:r>
            <a:r>
              <a:rPr lang="en-US" altLang="en-US" sz="2400" dirty="0">
                <a:solidFill>
                  <a:prstClr val="white"/>
                </a:solidFill>
                <a:latin typeface="Times New Roman" panose="02020603050405020304" pitchFamily="18" charset="0"/>
                <a:cs typeface="Times New Roman" panose="02020603050405020304" pitchFamily="18" charset="0"/>
              </a:rPr>
              <a:t> </a:t>
            </a:r>
            <a:r>
              <a:rPr lang="sr-Cyrl-RS" altLang="en-US" sz="2400" dirty="0">
                <a:solidFill>
                  <a:prstClr val="white"/>
                </a:solidFill>
                <a:latin typeface="Times New Roman" panose="02020603050405020304" pitchFamily="18" charset="0"/>
                <a:cs typeface="Times New Roman" panose="02020603050405020304" pitchFamily="18" charset="0"/>
              </a:rPr>
              <a:t>„</a:t>
            </a:r>
            <a:r>
              <a:rPr lang="en-US" altLang="en-US" sz="2400" dirty="0">
                <a:solidFill>
                  <a:prstClr val="white"/>
                </a:solidFill>
                <a:latin typeface="Times New Roman" panose="02020603050405020304" pitchFamily="18" charset="0"/>
                <a:cs typeface="Times New Roman" panose="02020603050405020304" pitchFamily="18" charset="0"/>
              </a:rPr>
              <a:t>a”</a:t>
            </a:r>
          </a:p>
          <a:p>
            <a:pPr defTabSz="1219170" eaLnBrk="1" fontAlgn="base" hangingPunct="1">
              <a:spcBef>
                <a:spcPct val="0"/>
              </a:spcBef>
              <a:spcAft>
                <a:spcPct val="0"/>
              </a:spcAft>
            </a:pPr>
            <a:r>
              <a:rPr lang="en-US" altLang="en-US" sz="2400" dirty="0" err="1">
                <a:solidFill>
                  <a:prstClr val="white"/>
                </a:solidFill>
                <a:latin typeface="Times New Roman" panose="02020603050405020304" pitchFamily="18" charset="0"/>
                <a:cs typeface="Times New Roman" panose="02020603050405020304" pitchFamily="18" charset="0"/>
              </a:rPr>
              <a:t>Ipa</a:t>
            </a:r>
            <a:r>
              <a:rPr lang="en-US" altLang="en-US" sz="2400" dirty="0">
                <a:solidFill>
                  <a:prstClr val="white"/>
                </a:solidFill>
                <a:latin typeface="Times New Roman" panose="02020603050405020304" pitchFamily="18" charset="0"/>
                <a:cs typeface="Times New Roman" panose="02020603050405020304" pitchFamily="18" charset="0"/>
              </a:rPr>
              <a:t> – </a:t>
            </a:r>
            <a:r>
              <a:rPr lang="en-US" altLang="en-US" sz="2400" dirty="0" err="1">
                <a:solidFill>
                  <a:prstClr val="white"/>
                </a:solidFill>
                <a:latin typeface="Times New Roman" panose="02020603050405020304" pitchFamily="18" charset="0"/>
                <a:cs typeface="Times New Roman" panose="02020603050405020304" pitchFamily="18" charset="0"/>
              </a:rPr>
              <a:t>izdaci</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tehnološki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proces</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proizvodnje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organizacije</a:t>
            </a:r>
            <a:r>
              <a:rPr lang="en-US" altLang="en-US" sz="2400" dirty="0">
                <a:solidFill>
                  <a:prstClr val="white"/>
                </a:solidFill>
                <a:latin typeface="Times New Roman" panose="02020603050405020304" pitchFamily="18" charset="0"/>
                <a:cs typeface="Times New Roman" panose="02020603050405020304" pitchFamily="18" charset="0"/>
              </a:rPr>
              <a:t> </a:t>
            </a:r>
            <a:r>
              <a:rPr lang="sr-Cyrl-RS" altLang="en-US" sz="2400" dirty="0">
                <a:solidFill>
                  <a:prstClr val="white"/>
                </a:solidFill>
                <a:latin typeface="Times New Roman" panose="02020603050405020304" pitchFamily="18" charset="0"/>
                <a:cs typeface="Times New Roman" panose="02020603050405020304" pitchFamily="18" charset="0"/>
              </a:rPr>
              <a:t>„</a:t>
            </a:r>
            <a:r>
              <a:rPr lang="en-US" altLang="en-US" sz="2400" dirty="0">
                <a:solidFill>
                  <a:prstClr val="white"/>
                </a:solidFill>
                <a:latin typeface="Times New Roman" panose="02020603050405020304" pitchFamily="18" charset="0"/>
                <a:cs typeface="Times New Roman" panose="02020603050405020304" pitchFamily="18" charset="0"/>
              </a:rPr>
              <a:t>a”</a:t>
            </a:r>
          </a:p>
          <a:p>
            <a:pPr defTabSz="1219170" eaLnBrk="1" fontAlgn="base" hangingPunct="1">
              <a:spcBef>
                <a:spcPct val="0"/>
              </a:spcBef>
              <a:spcAft>
                <a:spcPct val="0"/>
              </a:spcAft>
            </a:pPr>
            <a:r>
              <a:rPr lang="en-US" altLang="en-US" sz="2400" dirty="0" err="1">
                <a:solidFill>
                  <a:prstClr val="white"/>
                </a:solidFill>
                <a:latin typeface="Times New Roman" panose="02020603050405020304" pitchFamily="18" charset="0"/>
                <a:cs typeface="Times New Roman" panose="02020603050405020304" pitchFamily="18" charset="0"/>
              </a:rPr>
              <a:t>Lda</a:t>
            </a:r>
            <a:r>
              <a:rPr lang="en-US" altLang="en-US" sz="2400" dirty="0">
                <a:solidFill>
                  <a:prstClr val="white"/>
                </a:solidFill>
                <a:latin typeface="Times New Roman" panose="02020603050405020304" pitchFamily="18" charset="0"/>
                <a:cs typeface="Times New Roman" panose="02020603050405020304" pitchFamily="18" charset="0"/>
              </a:rPr>
              <a:t> – </a:t>
            </a:r>
            <a:r>
              <a:rPr lang="en-US" altLang="en-US" sz="2400" dirty="0" err="1">
                <a:solidFill>
                  <a:prstClr val="white"/>
                </a:solidFill>
                <a:latin typeface="Times New Roman" panose="02020603050405020304" pitchFamily="18" charset="0"/>
                <a:cs typeface="Times New Roman" panose="02020603050405020304" pitchFamily="18" charset="0"/>
              </a:rPr>
              <a:t>lični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dohoci</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tehnološki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proces</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proizvodnje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organizacije</a:t>
            </a:r>
            <a:r>
              <a:rPr lang="en-US" altLang="en-US" sz="2400" dirty="0">
                <a:solidFill>
                  <a:prstClr val="white"/>
                </a:solidFill>
                <a:latin typeface="Times New Roman" panose="02020603050405020304" pitchFamily="18" charset="0"/>
                <a:cs typeface="Times New Roman" panose="02020603050405020304" pitchFamily="18" charset="0"/>
              </a:rPr>
              <a:t> </a:t>
            </a:r>
            <a:r>
              <a:rPr lang="sr-Cyrl-RS" altLang="en-US" sz="2400" dirty="0">
                <a:solidFill>
                  <a:prstClr val="white"/>
                </a:solidFill>
                <a:latin typeface="Times New Roman" panose="02020603050405020304" pitchFamily="18" charset="0"/>
                <a:cs typeface="Times New Roman" panose="02020603050405020304" pitchFamily="18" charset="0"/>
              </a:rPr>
              <a:t>„</a:t>
            </a:r>
            <a:r>
              <a:rPr lang="en-US" altLang="en-US" sz="2400" dirty="0">
                <a:solidFill>
                  <a:prstClr val="white"/>
                </a:solidFill>
                <a:latin typeface="Times New Roman" panose="02020603050405020304" pitchFamily="18" charset="0"/>
                <a:cs typeface="Times New Roman" panose="02020603050405020304" pitchFamily="18" charset="0"/>
              </a:rPr>
              <a:t>a”</a:t>
            </a:r>
          </a:p>
        </p:txBody>
      </p:sp>
      <p:sp>
        <p:nvSpPr>
          <p:cNvPr id="2" name="Slide Number Placeholder 1">
            <a:extLst>
              <a:ext uri="{FF2B5EF4-FFF2-40B4-BE49-F238E27FC236}">
                <a16:creationId xmlns:a16="http://schemas.microsoft.com/office/drawing/2014/main" id="{AE1E4B1D-3BF7-45B0-8037-CD1122EB96C2}"/>
              </a:ext>
            </a:extLst>
          </p:cNvPr>
          <p:cNvSpPr>
            <a:spLocks noGrp="1"/>
          </p:cNvSpPr>
          <p:nvPr>
            <p:ph type="sldNum" sz="quarter" idx="12"/>
          </p:nvPr>
        </p:nvSpPr>
        <p:spPr/>
        <p:txBody>
          <a:bodyPr/>
          <a:lstStyle/>
          <a:p>
            <a:fld id="{C8DC161B-9E73-4844-B9E8-34FCEB23A4F8}" type="slidenum">
              <a:rPr lang="en-US" altLang="en-US" smtClean="0"/>
              <a:pPr/>
              <a:t>88</a:t>
            </a:fld>
            <a:endParaRPr lang="en-US" alt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5">
            <a:extLst>
              <a:ext uri="{FF2B5EF4-FFF2-40B4-BE49-F238E27FC236}">
                <a16:creationId xmlns:a16="http://schemas.microsoft.com/office/drawing/2014/main" id="{262D0E6E-531F-45F3-A16A-EA16FCFFC673}"/>
              </a:ext>
            </a:extLst>
          </p:cNvPr>
          <p:cNvSpPr txBox="1">
            <a:spLocks noChangeArrowheads="1"/>
          </p:cNvSpPr>
          <p:nvPr/>
        </p:nvSpPr>
        <p:spPr bwMode="auto">
          <a:xfrm>
            <a:off x="884767" y="1758951"/>
            <a:ext cx="1079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en-US" altLang="en-US" sz="2400">
                <a:solidFill>
                  <a:prstClr val="white"/>
                </a:solidFill>
                <a:latin typeface="Times New Roman" panose="02020603050405020304" pitchFamily="18" charset="0"/>
                <a:cs typeface="Times New Roman" panose="02020603050405020304" pitchFamily="18" charset="0"/>
              </a:rPr>
              <a:t>	</a:t>
            </a:r>
          </a:p>
          <a:p>
            <a:pPr marL="457189" indent="-457189" algn="just" defTabSz="1219170" eaLnBrk="1" fontAlgn="base" hangingPunct="1">
              <a:spcBef>
                <a:spcPct val="0"/>
              </a:spcBef>
              <a:spcAft>
                <a:spcPct val="0"/>
              </a:spcAft>
            </a:pP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55299" name="TextBox 4">
            <a:extLst>
              <a:ext uri="{FF2B5EF4-FFF2-40B4-BE49-F238E27FC236}">
                <a16:creationId xmlns:a16="http://schemas.microsoft.com/office/drawing/2014/main" id="{9E9F81ED-D1A3-4962-8AC6-3A7951BAF9BB}"/>
              </a:ext>
            </a:extLst>
          </p:cNvPr>
          <p:cNvSpPr txBox="1">
            <a:spLocks noChangeArrowheads="1"/>
          </p:cNvSpPr>
          <p:nvPr/>
        </p:nvSpPr>
        <p:spPr bwMode="auto">
          <a:xfrm>
            <a:off x="766233" y="1427993"/>
            <a:ext cx="106595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eaLnBrk="1" fontAlgn="base" hangingPunct="1">
              <a:spcBef>
                <a:spcPct val="0"/>
              </a:spcBef>
              <a:spcAft>
                <a:spcPct val="0"/>
              </a:spcAft>
            </a:pPr>
            <a:r>
              <a:rPr lang="en-US" altLang="en-US" sz="2400" dirty="0">
                <a:solidFill>
                  <a:prstClr val="white"/>
                </a:solidFill>
                <a:latin typeface="Times New Roman" panose="02020603050405020304" pitchFamily="18" charset="0"/>
                <a:cs typeface="Times New Roman" panose="02020603050405020304" pitchFamily="18" charset="0"/>
              </a:rPr>
              <a:t>Suma </a:t>
            </a:r>
            <a:r>
              <a:rPr lang="en-US" altLang="en-US" sz="2400" dirty="0" err="1">
                <a:solidFill>
                  <a:prstClr val="white"/>
                </a:solidFill>
                <a:latin typeface="Times New Roman" panose="02020603050405020304" pitchFamily="18" charset="0"/>
                <a:cs typeface="Times New Roman" panose="02020603050405020304" pitchFamily="18" charset="0"/>
              </a:rPr>
              <a:t>bruto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efekata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ostvarenih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uz</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korišćenje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iz</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hidrosistema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jednaka</a:t>
            </a:r>
            <a:r>
              <a:rPr lang="en-US" altLang="en-US" sz="2400" dirty="0">
                <a:solidFill>
                  <a:prstClr val="white"/>
                </a:solidFill>
                <a:latin typeface="Times New Roman" panose="02020603050405020304" pitchFamily="18" charset="0"/>
                <a:cs typeface="Times New Roman" panose="02020603050405020304" pitchFamily="18" charset="0"/>
              </a:rPr>
              <a:t> je </a:t>
            </a:r>
            <a:r>
              <a:rPr lang="en-US" altLang="en-US" sz="2400" dirty="0" err="1">
                <a:solidFill>
                  <a:prstClr val="white"/>
                </a:solidFill>
                <a:latin typeface="Times New Roman" panose="02020603050405020304" pitchFamily="18" charset="0"/>
                <a:cs typeface="Times New Roman" panose="02020603050405020304" pitchFamily="18" charset="0"/>
              </a:rPr>
              <a:t>zbiru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pojedinačnih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efekata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korisnika</a:t>
            </a:r>
            <a:r>
              <a:rPr lang="en-US" altLang="en-US" sz="2400" dirty="0">
                <a:solidFill>
                  <a:prstClr val="white"/>
                </a:solidFill>
                <a:latin typeface="Times New Roman" panose="02020603050405020304" pitchFamily="18" charset="0"/>
                <a:cs typeface="Times New Roman" panose="02020603050405020304" pitchFamily="18" charset="0"/>
              </a:rPr>
              <a:t>:</a:t>
            </a:r>
          </a:p>
          <a:p>
            <a:pPr algn="just" defTabSz="1219170" eaLnBrk="1" fontAlgn="base" hangingPunct="1">
              <a:spcBef>
                <a:spcPct val="0"/>
              </a:spcBef>
              <a:spcAft>
                <a:spcPct val="0"/>
              </a:spcAft>
            </a:pPr>
            <a:endParaRPr lang="en-US" altLang="en-US" sz="2400" dirty="0">
              <a:solidFill>
                <a:prstClr val="white"/>
              </a:solidFill>
              <a:latin typeface="Times New Roman" panose="02020603050405020304" pitchFamily="18" charset="0"/>
              <a:cs typeface="Times New Roman" panose="02020603050405020304" pitchFamily="18" charset="0"/>
            </a:endParaRPr>
          </a:p>
        </p:txBody>
      </p:sp>
      <p:pic>
        <p:nvPicPr>
          <p:cNvPr id="55300" name="Picture 2">
            <a:extLst>
              <a:ext uri="{FF2B5EF4-FFF2-40B4-BE49-F238E27FC236}">
                <a16:creationId xmlns:a16="http://schemas.microsoft.com/office/drawing/2014/main" id="{9D7154CE-384A-4043-8A87-4654878101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0" y="2758649"/>
            <a:ext cx="482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3">
            <a:extLst>
              <a:ext uri="{FF2B5EF4-FFF2-40B4-BE49-F238E27FC236}">
                <a16:creationId xmlns:a16="http://schemas.microsoft.com/office/drawing/2014/main" id="{5BA96D5B-1211-432B-8925-694785935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767" y="4402668"/>
            <a:ext cx="5894917" cy="195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6B11EF5-BDAF-43D8-9AE3-566165E2C1EB}"/>
              </a:ext>
            </a:extLst>
          </p:cNvPr>
          <p:cNvSpPr>
            <a:spLocks noGrp="1"/>
          </p:cNvSpPr>
          <p:nvPr>
            <p:ph type="sldNum" sz="quarter" idx="12"/>
          </p:nvPr>
        </p:nvSpPr>
        <p:spPr/>
        <p:txBody>
          <a:bodyPr/>
          <a:lstStyle/>
          <a:p>
            <a:fld id="{C8DC161B-9E73-4844-B9E8-34FCEB23A4F8}" type="slidenum">
              <a:rPr lang="en-US" altLang="en-US" smtClean="0"/>
              <a:pPr/>
              <a:t>89</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8515"/>
            <a:ext cx="11887200" cy="1325563"/>
          </a:xfrm>
        </p:spPr>
        <p:txBody>
          <a:bodyPr>
            <a:noAutofit/>
          </a:bodyPr>
          <a:lstStyle/>
          <a:p>
            <a:pPr algn="just"/>
            <a:r>
              <a:rPr lang="en-US" sz="3600" dirty="0" err="1">
                <a:solidFill>
                  <a:srgbClr val="002060"/>
                </a:solidFill>
                <a:latin typeface="Times New Roman" panose="02020603050405020304" pitchFamily="18" charset="0"/>
                <a:cs typeface="Times New Roman" panose="02020603050405020304" pitchFamily="18" charset="0"/>
              </a:rPr>
              <a:t>Prilikom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planiranja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vodoprivrednih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projekata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mora</a:t>
            </a:r>
            <a:r>
              <a:rPr lang="en-US" sz="3600" dirty="0">
                <a:solidFill>
                  <a:srgbClr val="002060"/>
                </a:solidFill>
                <a:latin typeface="Times New Roman" panose="02020603050405020304" pitchFamily="18" charset="0"/>
                <a:cs typeface="Times New Roman" panose="02020603050405020304" pitchFamily="18" charset="0"/>
              </a:rPr>
              <a:t> se </a:t>
            </a:r>
            <a:r>
              <a:rPr lang="en-US" sz="3600" dirty="0" err="1">
                <a:solidFill>
                  <a:srgbClr val="002060"/>
                </a:solidFill>
                <a:latin typeface="Times New Roman" panose="02020603050405020304" pitchFamily="18" charset="0"/>
                <a:cs typeface="Times New Roman" panose="02020603050405020304" pitchFamily="18" charset="0"/>
              </a:rPr>
              <a:t>voditi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računa</a:t>
            </a:r>
            <a:r>
              <a:rPr lang="en-US" sz="3600" dirty="0">
                <a:solidFill>
                  <a:srgbClr val="002060"/>
                </a:solidFill>
                <a:latin typeface="Times New Roman" panose="02020603050405020304" pitchFamily="18" charset="0"/>
                <a:cs typeface="Times New Roman" panose="02020603050405020304" pitchFamily="18" charset="0"/>
              </a:rPr>
              <a:t> o </a:t>
            </a:r>
            <a:r>
              <a:rPr lang="en-US" sz="3600" dirty="0" err="1">
                <a:solidFill>
                  <a:srgbClr val="002060"/>
                </a:solidFill>
                <a:latin typeface="Times New Roman" panose="02020603050405020304" pitchFamily="18" charset="0"/>
                <a:cs typeface="Times New Roman" panose="02020603050405020304" pitchFamily="18" charset="0"/>
              </a:rPr>
              <a:t>zaštiti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životne</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sredine</a:t>
            </a:r>
            <a:r>
              <a:rPr lang="en-US" sz="3600" dirty="0">
                <a:solidFill>
                  <a:srgbClr val="002060"/>
                </a:solidFill>
                <a:latin typeface="Times New Roman" panose="02020603050405020304" pitchFamily="18" charset="0"/>
                <a:cs typeface="Times New Roman" panose="02020603050405020304" pitchFamily="18" charset="0"/>
              </a:rPr>
              <a:t>. U tom </a:t>
            </a:r>
            <a:r>
              <a:rPr lang="en-US" sz="3600" dirty="0" err="1">
                <a:solidFill>
                  <a:srgbClr val="002060"/>
                </a:solidFill>
                <a:latin typeface="Times New Roman" panose="02020603050405020304" pitchFamily="18" charset="0"/>
                <a:cs typeface="Times New Roman" panose="02020603050405020304" pitchFamily="18" charset="0"/>
              </a:rPr>
              <a:t>smislu</a:t>
            </a:r>
            <a:r>
              <a:rPr lang="en-US" sz="3600" dirty="0">
                <a:solidFill>
                  <a:srgbClr val="002060"/>
                </a:solidFill>
                <a:latin typeface="Times New Roman" panose="02020603050405020304" pitchFamily="18" charset="0"/>
                <a:cs typeface="Times New Roman" panose="02020603050405020304" pitchFamily="18" charset="0"/>
              </a:rPr>
              <a:t> ova </a:t>
            </a:r>
            <a:r>
              <a:rPr lang="en-US" sz="3600" dirty="0" err="1">
                <a:solidFill>
                  <a:srgbClr val="002060"/>
                </a:solidFill>
                <a:latin typeface="Times New Roman" panose="02020603050405020304" pitchFamily="18" charset="0"/>
                <a:cs typeface="Times New Roman" panose="02020603050405020304" pitchFamily="18" charset="0"/>
              </a:rPr>
              <a:t>problematika</a:t>
            </a:r>
            <a:r>
              <a:rPr lang="en-US" sz="3600" dirty="0">
                <a:solidFill>
                  <a:srgbClr val="002060"/>
                </a:solidFill>
                <a:latin typeface="Times New Roman" panose="02020603050405020304" pitchFamily="18" charset="0"/>
                <a:cs typeface="Times New Roman" panose="02020603050405020304" pitchFamily="18" charset="0"/>
              </a:rPr>
              <a:t> se </a:t>
            </a:r>
            <a:r>
              <a:rPr lang="en-US" sz="3600" dirty="0" err="1">
                <a:solidFill>
                  <a:srgbClr val="002060"/>
                </a:solidFill>
                <a:latin typeface="Times New Roman" panose="02020603050405020304" pitchFamily="18" charset="0"/>
                <a:cs typeface="Times New Roman" panose="02020603050405020304" pitchFamily="18" charset="0"/>
              </a:rPr>
              <a:t>mora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posmatrati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sa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više</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aspekata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i</a:t>
            </a:r>
            <a:r>
              <a:rPr lang="en-US" sz="3600" dirty="0">
                <a:solidFill>
                  <a:srgbClr val="002060"/>
                </a:solidFill>
                <a:latin typeface="Times New Roman" panose="02020603050405020304" pitchFamily="18" charset="0"/>
                <a:cs typeface="Times New Roman" panose="02020603050405020304" pitchFamily="18" charset="0"/>
              </a:rPr>
              <a:t> to: </a:t>
            </a:r>
            <a:endParaRPr lang="sr-Cyrl-RS" sz="3600"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997611"/>
            <a:ext cx="10964594" cy="4712677"/>
          </a:xfrm>
        </p:spPr>
        <p:txBody>
          <a:bodyPr>
            <a:normAutofit lnSpcReduction="10000"/>
          </a:bodyPr>
          <a:lstStyle/>
          <a:p>
            <a:pPr marL="514350" indent="-514350" algn="just">
              <a:spcAft>
                <a:spcPts val="1200"/>
              </a:spcAft>
              <a:buFont typeface="+mj-lt"/>
              <a:buAutoNum type="arabicParenR"/>
            </a:pPr>
            <a:r>
              <a:rPr lang="en-US" sz="3200" dirty="0" err="1">
                <a:solidFill>
                  <a:srgbClr val="002060"/>
                </a:solidFill>
                <a:latin typeface="Times New Roman" panose="02020603050405020304" pitchFamily="18" charset="0"/>
                <a:cs typeface="Times New Roman" panose="02020603050405020304" pitchFamily="18" charset="0"/>
              </a:rPr>
              <a:t>Navesti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koje</a:t>
            </a:r>
            <a:r>
              <a:rPr lang="en-US" sz="3200" dirty="0">
                <a:solidFill>
                  <a:srgbClr val="002060"/>
                </a:solidFill>
                <a:latin typeface="Times New Roman" panose="02020603050405020304" pitchFamily="18" charset="0"/>
                <a:cs typeface="Times New Roman" panose="02020603050405020304" pitchFamily="18" charset="0"/>
              </a:rPr>
              <a:t> se </a:t>
            </a:r>
            <a:r>
              <a:rPr lang="en-US" sz="3200" u="sng" dirty="0" err="1">
                <a:solidFill>
                  <a:srgbClr val="002060"/>
                </a:solidFill>
                <a:latin typeface="Times New Roman" panose="02020603050405020304" pitchFamily="18" charset="0"/>
                <a:cs typeface="Times New Roman" panose="02020603050405020304" pitchFamily="18" charset="0"/>
              </a:rPr>
              <a:t>karakteristike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životne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sredine</a:t>
            </a:r>
            <a:r>
              <a:rPr lang="en-US" sz="3200" dirty="0">
                <a:solidFill>
                  <a:srgbClr val="002060"/>
                </a:solidFill>
                <a:latin typeface="Times New Roman" panose="02020603050405020304" pitchFamily="18" charset="0"/>
                <a:cs typeface="Times New Roman" panose="02020603050405020304" pitchFamily="18" charset="0"/>
              </a:rPr>
              <a:t> </a:t>
            </a:r>
            <a:r>
              <a:rPr lang="en-US" sz="3200" u="sng" dirty="0" err="1">
                <a:solidFill>
                  <a:srgbClr val="002060"/>
                </a:solidFill>
                <a:latin typeface="Times New Roman" panose="02020603050405020304" pitchFamily="18" charset="0"/>
                <a:cs typeface="Times New Roman" panose="02020603050405020304" pitchFamily="18" charset="0"/>
              </a:rPr>
              <a:t>menjaju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dotičnim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projektom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bilo</a:t>
            </a:r>
            <a:r>
              <a:rPr lang="en-US" sz="3200" dirty="0">
                <a:solidFill>
                  <a:srgbClr val="002060"/>
                </a:solidFill>
                <a:latin typeface="Times New Roman" panose="02020603050405020304" pitchFamily="18" charset="0"/>
                <a:cs typeface="Times New Roman" panose="02020603050405020304" pitchFamily="18" charset="0"/>
              </a:rPr>
              <a:t> u </a:t>
            </a:r>
            <a:r>
              <a:rPr lang="en-US" sz="3200" dirty="0" err="1">
                <a:solidFill>
                  <a:srgbClr val="002060"/>
                </a:solidFill>
                <a:latin typeface="Times New Roman" panose="02020603050405020304" pitchFamily="18" charset="0"/>
                <a:cs typeface="Times New Roman" panose="02020603050405020304" pitchFamily="18" charset="0"/>
              </a:rPr>
              <a:t>pozitivnom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ili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negativnom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smislu</a:t>
            </a:r>
            <a:r>
              <a:rPr lang="en-US" sz="3200" dirty="0">
                <a:solidFill>
                  <a:srgbClr val="002060"/>
                </a:solidFill>
                <a:latin typeface="Times New Roman" panose="02020603050405020304" pitchFamily="18" charset="0"/>
                <a:cs typeface="Times New Roman" panose="02020603050405020304" pitchFamily="18" charset="0"/>
              </a:rPr>
              <a:t>;</a:t>
            </a:r>
          </a:p>
          <a:p>
            <a:pPr marL="514350" indent="-514350" algn="just">
              <a:spcAft>
                <a:spcPts val="1200"/>
              </a:spcAft>
              <a:buFont typeface="+mj-lt"/>
              <a:buAutoNum type="arabicParenR"/>
            </a:pPr>
            <a:r>
              <a:rPr lang="en-US" sz="3200" dirty="0" err="1">
                <a:solidFill>
                  <a:srgbClr val="002060"/>
                </a:solidFill>
                <a:latin typeface="Times New Roman" panose="02020603050405020304" pitchFamily="18" charset="0"/>
                <a:cs typeface="Times New Roman" panose="02020603050405020304" pitchFamily="18" charset="0"/>
              </a:rPr>
              <a:t>navesti</a:t>
            </a:r>
            <a:r>
              <a:rPr lang="en-US" sz="3200" dirty="0">
                <a:solidFill>
                  <a:srgbClr val="002060"/>
                </a:solidFill>
                <a:latin typeface="Times New Roman" panose="02020603050405020304" pitchFamily="18" charset="0"/>
                <a:cs typeface="Times New Roman" panose="02020603050405020304" pitchFamily="18" charset="0"/>
              </a:rPr>
              <a:t> </a:t>
            </a:r>
            <a:r>
              <a:rPr lang="en-US" sz="3200" u="sng" dirty="0" err="1">
                <a:solidFill>
                  <a:srgbClr val="002060"/>
                </a:solidFill>
                <a:latin typeface="Times New Roman" panose="02020603050405020304" pitchFamily="18" charset="0"/>
                <a:cs typeface="Times New Roman" panose="02020603050405020304" pitchFamily="18" charset="0"/>
              </a:rPr>
              <a:t>nepovratne</a:t>
            </a:r>
            <a:r>
              <a:rPr lang="en-US" sz="3200" u="sng" dirty="0">
                <a:solidFill>
                  <a:srgbClr val="002060"/>
                </a:solidFill>
                <a:latin typeface="Times New Roman" panose="02020603050405020304" pitchFamily="18" charset="0"/>
                <a:cs typeface="Times New Roman" panose="02020603050405020304" pitchFamily="18" charset="0"/>
              </a:rPr>
              <a:t> </a:t>
            </a:r>
            <a:r>
              <a:rPr lang="en-US" sz="3200" u="sng" dirty="0" err="1">
                <a:solidFill>
                  <a:srgbClr val="002060"/>
                </a:solidFill>
                <a:latin typeface="Times New Roman" panose="02020603050405020304" pitchFamily="18" charset="0"/>
                <a:cs typeface="Times New Roman" panose="02020603050405020304" pitchFamily="18" charset="0"/>
              </a:rPr>
              <a:t>promene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koje</a:t>
            </a:r>
            <a:r>
              <a:rPr lang="en-US" sz="3200" dirty="0">
                <a:solidFill>
                  <a:srgbClr val="002060"/>
                </a:solidFill>
                <a:latin typeface="Times New Roman" panose="02020603050405020304" pitchFamily="18" charset="0"/>
                <a:cs typeface="Times New Roman" panose="02020603050405020304" pitchFamily="18" charset="0"/>
              </a:rPr>
              <a:t> se </a:t>
            </a:r>
            <a:r>
              <a:rPr lang="en-US" sz="3200" dirty="0" err="1">
                <a:solidFill>
                  <a:srgbClr val="002060"/>
                </a:solidFill>
                <a:latin typeface="Times New Roman" panose="02020603050405020304" pitchFamily="18" charset="0"/>
                <a:cs typeface="Times New Roman" panose="02020603050405020304" pitchFamily="18" charset="0"/>
              </a:rPr>
              <a:t>mogu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pojaviti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npr</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gubitak</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životinjske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ili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biljne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vrste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ili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uništavanje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jedinstvenih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oblika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rečne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doline</a:t>
            </a:r>
            <a:r>
              <a:rPr lang="en-US" sz="3200" dirty="0">
                <a:solidFill>
                  <a:srgbClr val="002060"/>
                </a:solidFill>
                <a:latin typeface="Times New Roman" panose="02020603050405020304" pitchFamily="18" charset="0"/>
                <a:cs typeface="Times New Roman" panose="02020603050405020304" pitchFamily="18" charset="0"/>
              </a:rPr>
              <a:t>, </a:t>
            </a:r>
          </a:p>
          <a:p>
            <a:pPr marL="514350" indent="-514350" algn="just">
              <a:spcAft>
                <a:spcPts val="1200"/>
              </a:spcAft>
              <a:buFont typeface="+mj-lt"/>
              <a:buAutoNum type="arabicParenR"/>
            </a:pPr>
            <a:r>
              <a:rPr lang="en-US" sz="3200" dirty="0">
                <a:solidFill>
                  <a:srgbClr val="002060"/>
                </a:solidFill>
                <a:latin typeface="Times New Roman" panose="02020603050405020304" pitchFamily="18" charset="0"/>
                <a:cs typeface="Times New Roman" panose="02020603050405020304" pitchFamily="18" charset="0"/>
              </a:rPr>
              <a:t>koji se </a:t>
            </a:r>
            <a:r>
              <a:rPr lang="en-US" sz="3200" u="sng" dirty="0" err="1">
                <a:solidFill>
                  <a:srgbClr val="002060"/>
                </a:solidFill>
                <a:latin typeface="Times New Roman" panose="02020603050405020304" pitchFamily="18" charset="0"/>
                <a:cs typeface="Times New Roman" panose="02020603050405020304" pitchFamily="18" charset="0"/>
              </a:rPr>
              <a:t>koraci</a:t>
            </a:r>
            <a:r>
              <a:rPr lang="en-US" sz="3200" u="sng" dirty="0">
                <a:solidFill>
                  <a:srgbClr val="002060"/>
                </a:solidFill>
                <a:latin typeface="Times New Roman" panose="02020603050405020304" pitchFamily="18" charset="0"/>
                <a:cs typeface="Times New Roman" panose="02020603050405020304" pitchFamily="18" charset="0"/>
              </a:rPr>
              <a:t> </a:t>
            </a:r>
            <a:r>
              <a:rPr lang="en-US" sz="3200" u="sng" dirty="0" err="1">
                <a:solidFill>
                  <a:srgbClr val="002060"/>
                </a:solidFill>
                <a:latin typeface="Times New Roman" panose="02020603050405020304" pitchFamily="18" charset="0"/>
                <a:cs typeface="Times New Roman" panose="02020603050405020304" pitchFamily="18" charset="0"/>
              </a:rPr>
              <a:t>mogu</a:t>
            </a:r>
            <a:r>
              <a:rPr lang="en-US" sz="3200" u="sng"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ekonomično</a:t>
            </a:r>
            <a:r>
              <a:rPr lang="en-US" sz="3200" dirty="0">
                <a:solidFill>
                  <a:srgbClr val="002060"/>
                </a:solidFill>
                <a:latin typeface="Times New Roman" panose="02020603050405020304" pitchFamily="18" charset="0"/>
                <a:cs typeface="Times New Roman" panose="02020603050405020304" pitchFamily="18" charset="0"/>
              </a:rPr>
              <a:t> </a:t>
            </a:r>
            <a:r>
              <a:rPr lang="en-US" sz="3200" u="sng" dirty="0" err="1">
                <a:solidFill>
                  <a:srgbClr val="002060"/>
                </a:solidFill>
                <a:latin typeface="Times New Roman" panose="02020603050405020304" pitchFamily="18" charset="0"/>
                <a:cs typeface="Times New Roman" panose="02020603050405020304" pitchFamily="18" charset="0"/>
              </a:rPr>
              <a:t>preduzeti</a:t>
            </a:r>
            <a:r>
              <a:rPr lang="en-US" sz="3200" dirty="0">
                <a:solidFill>
                  <a:srgbClr val="002060"/>
                </a:solidFill>
                <a:latin typeface="Times New Roman" panose="02020603050405020304" pitchFamily="18" charset="0"/>
                <a:cs typeface="Times New Roman" panose="02020603050405020304" pitchFamily="18" charset="0"/>
              </a:rPr>
              <a:t> da bi se </a:t>
            </a:r>
            <a:r>
              <a:rPr lang="en-US" sz="3200" dirty="0" err="1">
                <a:solidFill>
                  <a:srgbClr val="002060"/>
                </a:solidFill>
                <a:latin typeface="Times New Roman" panose="02020603050405020304" pitchFamily="18" charset="0"/>
                <a:cs typeface="Times New Roman" panose="02020603050405020304" pitchFamily="18" charset="0"/>
              </a:rPr>
              <a:t>ublaže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negativni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uticaji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životnu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sredinu</a:t>
            </a:r>
            <a:r>
              <a:rPr lang="sr-Latn-RS" sz="3200" dirty="0">
                <a:solidFill>
                  <a:srgbClr val="002060"/>
                </a:solidFill>
                <a:latin typeface="Times New Roman" panose="02020603050405020304" pitchFamily="18" charset="0"/>
                <a:cs typeface="Times New Roman" panose="02020603050405020304" pitchFamily="18" charset="0"/>
              </a:rPr>
              <a:t> i</a:t>
            </a:r>
            <a:endParaRPr lang="en-US" sz="3200" dirty="0">
              <a:solidFill>
                <a:srgbClr val="002060"/>
              </a:solidFill>
              <a:latin typeface="Times New Roman" panose="02020603050405020304" pitchFamily="18" charset="0"/>
              <a:cs typeface="Times New Roman" panose="02020603050405020304" pitchFamily="18" charset="0"/>
            </a:endParaRPr>
          </a:p>
          <a:p>
            <a:pPr marL="514350" indent="-514350" algn="just">
              <a:spcAft>
                <a:spcPts val="1200"/>
              </a:spcAft>
              <a:buFont typeface="+mj-lt"/>
              <a:buAutoNum type="arabicParenR"/>
            </a:pPr>
            <a:r>
              <a:rPr lang="en-US" sz="3200" dirty="0" err="1">
                <a:solidFill>
                  <a:srgbClr val="002060"/>
                </a:solidFill>
                <a:latin typeface="Times New Roman" panose="02020603050405020304" pitchFamily="18" charset="0"/>
                <a:cs typeface="Times New Roman" panose="02020603050405020304" pitchFamily="18" charset="0"/>
              </a:rPr>
              <a:t>kakva</a:t>
            </a:r>
            <a:r>
              <a:rPr lang="en-US" sz="3200" dirty="0">
                <a:solidFill>
                  <a:srgbClr val="002060"/>
                </a:solidFill>
                <a:latin typeface="Times New Roman" panose="02020603050405020304" pitchFamily="18" charset="0"/>
                <a:cs typeface="Times New Roman" panose="02020603050405020304" pitchFamily="18" charset="0"/>
              </a:rPr>
              <a:t> je </a:t>
            </a:r>
            <a:r>
              <a:rPr lang="en-US" sz="3200" u="sng" dirty="0" err="1">
                <a:solidFill>
                  <a:srgbClr val="002060"/>
                </a:solidFill>
                <a:latin typeface="Times New Roman" panose="02020603050405020304" pitchFamily="18" charset="0"/>
                <a:cs typeface="Times New Roman" panose="02020603050405020304" pitchFamily="18" charset="0"/>
              </a:rPr>
              <a:t>raspodela</a:t>
            </a:r>
            <a:r>
              <a:rPr lang="en-US" sz="3200" u="sng" dirty="0">
                <a:solidFill>
                  <a:srgbClr val="002060"/>
                </a:solidFill>
                <a:latin typeface="Times New Roman" panose="02020603050405020304" pitchFamily="18" charset="0"/>
                <a:cs typeface="Times New Roman" panose="02020603050405020304" pitchFamily="18" charset="0"/>
              </a:rPr>
              <a:t> </a:t>
            </a:r>
            <a:r>
              <a:rPr lang="en-US" sz="3200" u="sng" dirty="0" err="1">
                <a:solidFill>
                  <a:srgbClr val="002060"/>
                </a:solidFill>
                <a:latin typeface="Times New Roman" panose="02020603050405020304" pitchFamily="18" charset="0"/>
                <a:cs typeface="Times New Roman" panose="02020603050405020304" pitchFamily="18" charset="0"/>
              </a:rPr>
              <a:t>dobiti</a:t>
            </a:r>
            <a:r>
              <a:rPr lang="en-US" sz="3200" u="sng" dirty="0">
                <a:solidFill>
                  <a:srgbClr val="002060"/>
                </a:solidFill>
                <a:latin typeface="Times New Roman" panose="02020603050405020304" pitchFamily="18" charset="0"/>
                <a:cs typeface="Times New Roman" panose="02020603050405020304" pitchFamily="18" charset="0"/>
              </a:rPr>
              <a:t> </a:t>
            </a:r>
            <a:r>
              <a:rPr lang="en-US" sz="3200" u="sng" dirty="0" err="1">
                <a:solidFill>
                  <a:srgbClr val="002060"/>
                </a:solidFill>
                <a:latin typeface="Times New Roman" panose="02020603050405020304" pitchFamily="18" charset="0"/>
                <a:cs typeface="Times New Roman" panose="02020603050405020304" pitchFamily="18" charset="0"/>
              </a:rPr>
              <a:t>troškova</a:t>
            </a:r>
            <a:r>
              <a:rPr lang="en-US" sz="3200" u="sng"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vezanih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za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životnu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sredinu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relevantne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socijalne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grupe</a:t>
            </a:r>
            <a:r>
              <a:rPr lang="en-US" sz="3200" dirty="0">
                <a:solidFill>
                  <a:srgbClr val="002060"/>
                </a:solidFill>
                <a:latin typeface="Times New Roman" panose="02020603050405020304" pitchFamily="18" charset="0"/>
                <a:cs typeface="Times New Roman" panose="02020603050405020304" pitchFamily="18" charset="0"/>
              </a:rPr>
              <a:t>.</a:t>
            </a:r>
          </a:p>
          <a:p>
            <a:endParaRPr lang="sr-Cyrl-RS" dirty="0">
              <a:solidFill>
                <a:srgbClr val="002060"/>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8C03AF67-2262-423D-9A9D-8613C72B4A10}"/>
              </a:ext>
            </a:extLst>
          </p:cNvPr>
          <p:cNvSpPr>
            <a:spLocks noGrp="1"/>
          </p:cNvSpPr>
          <p:nvPr>
            <p:ph type="sldNum" sz="quarter" idx="12"/>
          </p:nvPr>
        </p:nvSpPr>
        <p:spPr/>
        <p:txBody>
          <a:bodyPr/>
          <a:lstStyle/>
          <a:p>
            <a:fld id="{B18F4A6C-391C-478C-9A60-4B3F66AA9F8F}" type="slidenum">
              <a:rPr lang="sr-Cyrl-RS" smtClean="0"/>
              <a:t>9</a:t>
            </a:fld>
            <a:endParaRPr lang="sr-Cyrl-RS"/>
          </a:p>
        </p:txBody>
      </p:sp>
    </p:spTree>
    <p:extLst>
      <p:ext uri="{BB962C8B-B14F-4D97-AF65-F5344CB8AC3E}">
        <p14:creationId xmlns:p14="http://schemas.microsoft.com/office/powerpoint/2010/main" val="21810006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5">
            <a:extLst>
              <a:ext uri="{FF2B5EF4-FFF2-40B4-BE49-F238E27FC236}">
                <a16:creationId xmlns:a16="http://schemas.microsoft.com/office/drawing/2014/main" id="{B4E16CC0-EEEB-46A7-9019-290E4F3389EA}"/>
              </a:ext>
            </a:extLst>
          </p:cNvPr>
          <p:cNvSpPr txBox="1">
            <a:spLocks noChangeArrowheads="1"/>
          </p:cNvSpPr>
          <p:nvPr/>
        </p:nvSpPr>
        <p:spPr bwMode="auto">
          <a:xfrm>
            <a:off x="884767" y="1758951"/>
            <a:ext cx="1079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en-US" altLang="en-US" sz="2400">
                <a:solidFill>
                  <a:prstClr val="white"/>
                </a:solidFill>
                <a:latin typeface="Times New Roman" panose="02020603050405020304" pitchFamily="18" charset="0"/>
                <a:cs typeface="Times New Roman" panose="02020603050405020304" pitchFamily="18" charset="0"/>
              </a:rPr>
              <a:t>	</a:t>
            </a:r>
          </a:p>
          <a:p>
            <a:pPr marL="457189" indent="-457189" algn="just" defTabSz="1219170" eaLnBrk="1" fontAlgn="base" hangingPunct="1">
              <a:spcBef>
                <a:spcPct val="0"/>
              </a:spcBef>
              <a:spcAft>
                <a:spcPct val="0"/>
              </a:spcAft>
            </a:pP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56323" name="TextBox 3">
            <a:extLst>
              <a:ext uri="{FF2B5EF4-FFF2-40B4-BE49-F238E27FC236}">
                <a16:creationId xmlns:a16="http://schemas.microsoft.com/office/drawing/2014/main" id="{6A2150EC-B19D-4496-A004-CE506A818CDE}"/>
              </a:ext>
            </a:extLst>
          </p:cNvPr>
          <p:cNvSpPr txBox="1">
            <a:spLocks noChangeArrowheads="1"/>
          </p:cNvSpPr>
          <p:nvPr/>
        </p:nvSpPr>
        <p:spPr bwMode="auto">
          <a:xfrm>
            <a:off x="728133" y="1314451"/>
            <a:ext cx="1095163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eaLnBrk="1" fontAlgn="base" hangingPunct="1">
              <a:spcBef>
                <a:spcPct val="0"/>
              </a:spcBef>
              <a:spcAft>
                <a:spcPct val="0"/>
              </a:spcAft>
            </a:pPr>
            <a:r>
              <a:rPr lang="en-US" altLang="en-US" sz="2400" dirty="0">
                <a:solidFill>
                  <a:prstClr val="white"/>
                </a:solidFill>
                <a:latin typeface="Times New Roman" panose="02020603050405020304" pitchFamily="18" charset="0"/>
                <a:cs typeface="Times New Roman" panose="02020603050405020304" pitchFamily="18" charset="0"/>
              </a:rPr>
              <a:t>U </a:t>
            </a:r>
            <a:r>
              <a:rPr lang="en-US" altLang="en-US" sz="2400" dirty="0" err="1">
                <a:solidFill>
                  <a:prstClr val="white"/>
                </a:solidFill>
                <a:latin typeface="Times New Roman" panose="02020603050405020304" pitchFamily="18" charset="0"/>
                <a:cs typeface="Times New Roman" panose="02020603050405020304" pitchFamily="18" charset="0"/>
              </a:rPr>
              <a:t>praksi</a:t>
            </a:r>
            <a:r>
              <a:rPr lang="en-US" altLang="en-US" sz="2400" dirty="0">
                <a:solidFill>
                  <a:prstClr val="white"/>
                </a:solidFill>
                <a:latin typeface="Times New Roman" panose="02020603050405020304" pitchFamily="18" charset="0"/>
                <a:cs typeface="Times New Roman" panose="02020603050405020304" pitchFamily="18" charset="0"/>
              </a:rPr>
              <a:t> je </a:t>
            </a:r>
            <a:r>
              <a:rPr lang="en-US" altLang="en-US" sz="2400" dirty="0" err="1">
                <a:solidFill>
                  <a:prstClr val="white"/>
                </a:solidFill>
                <a:latin typeface="Times New Roman" panose="02020603050405020304" pitchFamily="18" charset="0"/>
                <a:cs typeface="Times New Roman" panose="02020603050405020304" pitchFamily="18" charset="0"/>
              </a:rPr>
              <a:t>slučaj</a:t>
            </a:r>
            <a:r>
              <a:rPr lang="en-US" altLang="en-US" sz="2400" dirty="0">
                <a:solidFill>
                  <a:prstClr val="white"/>
                </a:solidFill>
                <a:latin typeface="Times New Roman" panose="02020603050405020304" pitchFamily="18" charset="0"/>
                <a:cs typeface="Times New Roman" panose="02020603050405020304" pitchFamily="18" charset="0"/>
              </a:rPr>
              <a:t> da se </a:t>
            </a:r>
            <a:r>
              <a:rPr lang="en-US" altLang="en-US" sz="2400" dirty="0" err="1">
                <a:solidFill>
                  <a:prstClr val="white"/>
                </a:solidFill>
                <a:latin typeface="Times New Roman" panose="02020603050405020304" pitchFamily="18" charset="0"/>
                <a:cs typeface="Times New Roman" panose="02020603050405020304" pitchFamily="18" charset="0"/>
              </a:rPr>
              <a:t>korisnici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istovremeno</a:t>
            </a:r>
            <a:r>
              <a:rPr lang="en-US" altLang="en-US" sz="2400" dirty="0">
                <a:solidFill>
                  <a:prstClr val="white"/>
                </a:solidFill>
                <a:latin typeface="Times New Roman" panose="02020603050405020304" pitchFamily="18" charset="0"/>
                <a:cs typeface="Times New Roman" panose="02020603050405020304" pitchFamily="18" charset="0"/>
              </a:rPr>
              <a:t> ne </a:t>
            </a:r>
            <a:r>
              <a:rPr lang="en-US" altLang="en-US" sz="2400" dirty="0" err="1">
                <a:solidFill>
                  <a:prstClr val="white"/>
                </a:solidFill>
                <a:latin typeface="Times New Roman" panose="02020603050405020304" pitchFamily="18" charset="0"/>
                <a:cs typeface="Times New Roman" panose="02020603050405020304" pitchFamily="18" charset="0"/>
              </a:rPr>
              <a:t>uključuju</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eksploataciju</a:t>
            </a:r>
            <a:r>
              <a:rPr lang="en-US" altLang="en-US" sz="2400" dirty="0">
                <a:solidFill>
                  <a:prstClr val="white"/>
                </a:solidFill>
                <a:latin typeface="Times New Roman" panose="02020603050405020304" pitchFamily="18" charset="0"/>
                <a:cs typeface="Times New Roman" panose="02020603050405020304" pitchFamily="18" charset="0"/>
              </a:rPr>
              <a:t> HS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ne </a:t>
            </a:r>
            <a:r>
              <a:rPr lang="en-US" altLang="en-US" sz="2400" dirty="0" err="1">
                <a:solidFill>
                  <a:prstClr val="white"/>
                </a:solidFill>
                <a:latin typeface="Times New Roman" panose="02020603050405020304" pitchFamily="18" charset="0"/>
                <a:cs typeface="Times New Roman" panose="02020603050405020304" pitchFamily="18" charset="0"/>
              </a:rPr>
              <a:t>koriste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iste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količine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pojedinačno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vremenski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te</a:t>
            </a:r>
            <a:r>
              <a:rPr lang="en-US" altLang="en-US" sz="2400" dirty="0">
                <a:solidFill>
                  <a:prstClr val="white"/>
                </a:solidFill>
                <a:latin typeface="Times New Roman" panose="02020603050405020304" pitchFamily="18" charset="0"/>
                <a:cs typeface="Times New Roman" panose="02020603050405020304" pitchFamily="18" charset="0"/>
              </a:rPr>
              <a:t> je </a:t>
            </a:r>
            <a:r>
              <a:rPr lang="en-US" altLang="en-US" sz="2400" dirty="0" err="1">
                <a:solidFill>
                  <a:prstClr val="white"/>
                </a:solidFill>
                <a:latin typeface="Times New Roman" panose="02020603050405020304" pitchFamily="18" charset="0"/>
                <a:cs typeface="Times New Roman" panose="02020603050405020304" pitchFamily="18" charset="0"/>
              </a:rPr>
              <a:t>potrebno</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svakog</a:t>
            </a:r>
            <a:r>
              <a:rPr lang="en-US" altLang="en-US" sz="2400" dirty="0">
                <a:solidFill>
                  <a:prstClr val="white"/>
                </a:solidFill>
                <a:latin typeface="Times New Roman" panose="02020603050405020304" pitchFamily="18" charset="0"/>
                <a:cs typeface="Times New Roman" panose="02020603050405020304" pitchFamily="18" charset="0"/>
              </a:rPr>
              <a:t> od </a:t>
            </a:r>
            <a:r>
              <a:rPr lang="en-US" altLang="en-US" sz="2400" dirty="0" err="1">
                <a:solidFill>
                  <a:prstClr val="white"/>
                </a:solidFill>
                <a:latin typeface="Times New Roman" panose="02020603050405020304" pitchFamily="18" charset="0"/>
                <a:cs typeface="Times New Roman" panose="02020603050405020304" pitchFamily="18" charset="0"/>
              </a:rPr>
              <a:t>njih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utvrditi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sumu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efekata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će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ostvariti</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periodu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rada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sistema</a:t>
            </a:r>
            <a:r>
              <a:rPr lang="en-US" altLang="en-US" sz="2400" dirty="0">
                <a:solidFill>
                  <a:prstClr val="white"/>
                </a:solidFill>
                <a:latin typeface="Times New Roman" panose="02020603050405020304" pitchFamily="18" charset="0"/>
                <a:cs typeface="Times New Roman" panose="02020603050405020304" pitchFamily="18" charset="0"/>
              </a:rPr>
              <a:t>.</a:t>
            </a:r>
            <a:endParaRPr lang="sr-Latn-RS" altLang="en-US" sz="2400" dirty="0">
              <a:solidFill>
                <a:prstClr val="white"/>
              </a:solidFill>
              <a:latin typeface="Times New Roman" panose="02020603050405020304" pitchFamily="18" charset="0"/>
              <a:cs typeface="Times New Roman" panose="02020603050405020304" pitchFamily="18" charset="0"/>
            </a:endParaRPr>
          </a:p>
          <a:p>
            <a:pPr algn="just" defTabSz="1219170" eaLnBrk="1" fontAlgn="base" hangingPunct="1">
              <a:spcBef>
                <a:spcPct val="0"/>
              </a:spcBef>
              <a:spcAft>
                <a:spcPct val="0"/>
              </a:spcAft>
            </a:pPr>
            <a:endParaRPr lang="en-US" altLang="en-US" sz="2400" dirty="0">
              <a:solidFill>
                <a:prstClr val="white"/>
              </a:solidFill>
              <a:latin typeface="Times New Roman" panose="02020603050405020304" pitchFamily="18" charset="0"/>
              <a:cs typeface="Times New Roman" panose="02020603050405020304" pitchFamily="18" charset="0"/>
            </a:endParaRPr>
          </a:p>
          <a:p>
            <a:pPr algn="just" defTabSz="1219170" eaLnBrk="1" fontAlgn="base" hangingPunct="1">
              <a:spcBef>
                <a:spcPct val="0"/>
              </a:spcBef>
              <a:spcAft>
                <a:spcPct val="0"/>
              </a:spcAft>
            </a:pPr>
            <a:r>
              <a:rPr lang="en-US" altLang="en-US" sz="2400" dirty="0" err="1">
                <a:solidFill>
                  <a:prstClr val="white"/>
                </a:solidFill>
                <a:latin typeface="Times New Roman" panose="02020603050405020304" pitchFamily="18" charset="0"/>
                <a:cs typeface="Times New Roman" panose="02020603050405020304" pitchFamily="18" charset="0"/>
              </a:rPr>
              <a:t>Ekonomski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analizu</a:t>
            </a:r>
            <a:r>
              <a:rPr lang="en-US" altLang="en-US" sz="2400" dirty="0">
                <a:solidFill>
                  <a:prstClr val="white"/>
                </a:solidFill>
                <a:latin typeface="Times New Roman" panose="02020603050405020304" pitchFamily="18" charset="0"/>
                <a:cs typeface="Times New Roman" panose="02020603050405020304" pitchFamily="18" charset="0"/>
              </a:rPr>
              <a:t> o </a:t>
            </a:r>
            <a:r>
              <a:rPr lang="en-US" altLang="en-US" sz="2400" dirty="0" err="1">
                <a:solidFill>
                  <a:prstClr val="white"/>
                </a:solidFill>
                <a:latin typeface="Times New Roman" panose="02020603050405020304" pitchFamily="18" charset="0"/>
                <a:cs typeface="Times New Roman" panose="02020603050405020304" pitchFamily="18" charset="0"/>
              </a:rPr>
              <a:t>oceni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društvene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ekonomske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opravdanosti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gradnje</a:t>
            </a:r>
            <a:r>
              <a:rPr lang="en-US" altLang="en-US" sz="2400" dirty="0">
                <a:solidFill>
                  <a:prstClr val="white"/>
                </a:solidFill>
                <a:latin typeface="Times New Roman" panose="02020603050405020304" pitchFamily="18" charset="0"/>
                <a:cs typeface="Times New Roman" panose="02020603050405020304" pitchFamily="18" charset="0"/>
              </a:rPr>
              <a:t> HS u </a:t>
            </a:r>
            <a:r>
              <a:rPr lang="en-US" altLang="en-US" sz="2400" dirty="0" err="1">
                <a:solidFill>
                  <a:prstClr val="white"/>
                </a:solidFill>
                <a:latin typeface="Times New Roman" panose="02020603050405020304" pitchFamily="18" charset="0"/>
                <a:cs typeface="Times New Roman" panose="02020603050405020304" pitchFamily="18" charset="0"/>
              </a:rPr>
              <a:t>ovom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slučaju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najpogodnije</a:t>
            </a:r>
            <a:r>
              <a:rPr lang="en-US" altLang="en-US" sz="2400" dirty="0">
                <a:solidFill>
                  <a:prstClr val="white"/>
                </a:solidFill>
                <a:latin typeface="Times New Roman" panose="02020603050405020304" pitchFamily="18" charset="0"/>
                <a:cs typeface="Times New Roman" panose="02020603050405020304" pitchFamily="18" charset="0"/>
              </a:rPr>
              <a:t> je </a:t>
            </a:r>
            <a:r>
              <a:rPr lang="en-US" altLang="en-US" sz="2400" dirty="0" err="1">
                <a:solidFill>
                  <a:prstClr val="white"/>
                </a:solidFill>
                <a:latin typeface="Times New Roman" panose="02020603050405020304" pitchFamily="18" charset="0"/>
                <a:cs typeface="Times New Roman" panose="02020603050405020304" pitchFamily="18" charset="0"/>
              </a:rPr>
              <a:t>izvesti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osnovu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procene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dinamike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upotrebe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vode</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proizvodnom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procesu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odnosno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osnovu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očekivane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proizvodnje</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periodu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korišćenja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iz</a:t>
            </a:r>
            <a:r>
              <a:rPr lang="en-US" altLang="en-US" sz="2400" dirty="0">
                <a:solidFill>
                  <a:prstClr val="white"/>
                </a:solidFill>
                <a:latin typeface="Times New Roman" panose="02020603050405020304" pitchFamily="18" charset="0"/>
                <a:cs typeface="Times New Roman" panose="02020603050405020304" pitchFamily="18" charset="0"/>
              </a:rPr>
              <a:t> HS </a:t>
            </a:r>
            <a:r>
              <a:rPr lang="en-US" altLang="en-US" sz="2400" dirty="0" err="1">
                <a:solidFill>
                  <a:prstClr val="white"/>
                </a:solidFill>
                <a:latin typeface="Times New Roman" panose="02020603050405020304" pitchFamily="18" charset="0"/>
                <a:cs typeface="Times New Roman" panose="02020603050405020304" pitchFamily="18" charset="0"/>
              </a:rPr>
              <a:t>te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utvrditi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diskontovanu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sumu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efekata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primenom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odgovarajuće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diskontne</a:t>
            </a:r>
            <a:r>
              <a:rPr lang="en-US" altLang="en-US" sz="2400" dirty="0">
                <a:solidFill>
                  <a:prstClr val="white"/>
                </a:solidFill>
                <a:latin typeface="Times New Roman" panose="02020603050405020304" pitchFamily="18" charset="0"/>
                <a:cs typeface="Times New Roman" panose="02020603050405020304" pitchFamily="18" charset="0"/>
              </a:rPr>
              <a:t> stope</a:t>
            </a:r>
            <a:r>
              <a:rPr lang="sr-Latn-RS" altLang="en-US" sz="2400" dirty="0">
                <a:solidFill>
                  <a:prstClr val="white"/>
                </a:solidFill>
                <a:latin typeface="Times New Roman" panose="02020603050405020304" pitchFamily="18" charset="0"/>
                <a:cs typeface="Times New Roman" panose="02020603050405020304" pitchFamily="18" charset="0"/>
              </a:rPr>
              <a:t>:</a:t>
            </a:r>
            <a:endParaRPr lang="en-US" altLang="en-US" sz="2400" dirty="0">
              <a:solidFill>
                <a:prstClr val="white"/>
              </a:solidFill>
              <a:latin typeface="Times New Roman" panose="02020603050405020304" pitchFamily="18" charset="0"/>
              <a:cs typeface="Times New Roman" panose="02020603050405020304" pitchFamily="18" charset="0"/>
            </a:endParaRPr>
          </a:p>
        </p:txBody>
      </p:sp>
      <p:pic>
        <p:nvPicPr>
          <p:cNvPr id="56324" name="Picture 2">
            <a:extLst>
              <a:ext uri="{FF2B5EF4-FFF2-40B4-BE49-F238E27FC236}">
                <a16:creationId xmlns:a16="http://schemas.microsoft.com/office/drawing/2014/main" id="{499B000B-CB67-4594-8828-E10CA18A14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866" y="4762499"/>
            <a:ext cx="7806267"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A52B358-BD04-4CDF-9EC3-C234622E2E67}"/>
              </a:ext>
            </a:extLst>
          </p:cNvPr>
          <p:cNvSpPr>
            <a:spLocks noGrp="1"/>
          </p:cNvSpPr>
          <p:nvPr>
            <p:ph type="sldNum" sz="quarter" idx="12"/>
          </p:nvPr>
        </p:nvSpPr>
        <p:spPr/>
        <p:txBody>
          <a:bodyPr/>
          <a:lstStyle/>
          <a:p>
            <a:fld id="{C8DC161B-9E73-4844-B9E8-34FCEB23A4F8}" type="slidenum">
              <a:rPr lang="en-US" altLang="en-US" smtClean="0"/>
              <a:pPr/>
              <a:t>90</a:t>
            </a:fld>
            <a:endParaRPr lang="en-US" alt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5">
            <a:extLst>
              <a:ext uri="{FF2B5EF4-FFF2-40B4-BE49-F238E27FC236}">
                <a16:creationId xmlns:a16="http://schemas.microsoft.com/office/drawing/2014/main" id="{91912B14-BD0A-467C-A187-C0A7765517F4}"/>
              </a:ext>
            </a:extLst>
          </p:cNvPr>
          <p:cNvSpPr txBox="1">
            <a:spLocks noChangeArrowheads="1"/>
          </p:cNvSpPr>
          <p:nvPr/>
        </p:nvSpPr>
        <p:spPr bwMode="auto">
          <a:xfrm>
            <a:off x="884767" y="1758951"/>
            <a:ext cx="1079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en-US" altLang="en-US" sz="2400">
                <a:solidFill>
                  <a:prstClr val="white"/>
                </a:solidFill>
                <a:latin typeface="Times New Roman" panose="02020603050405020304" pitchFamily="18" charset="0"/>
                <a:cs typeface="Times New Roman" panose="02020603050405020304" pitchFamily="18" charset="0"/>
              </a:rPr>
              <a:t>	</a:t>
            </a:r>
          </a:p>
          <a:p>
            <a:pPr marL="457189" indent="-457189" algn="just" defTabSz="1219170" eaLnBrk="1" fontAlgn="base" hangingPunct="1">
              <a:spcBef>
                <a:spcPct val="0"/>
              </a:spcBef>
              <a:spcAft>
                <a:spcPct val="0"/>
              </a:spcAft>
            </a:pP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57347" name="TextBox 3">
            <a:extLst>
              <a:ext uri="{FF2B5EF4-FFF2-40B4-BE49-F238E27FC236}">
                <a16:creationId xmlns:a16="http://schemas.microsoft.com/office/drawing/2014/main" id="{3DCB4726-800F-46CD-8B02-E7D8F9B0E8F6}"/>
              </a:ext>
            </a:extLst>
          </p:cNvPr>
          <p:cNvSpPr txBox="1">
            <a:spLocks noChangeArrowheads="1"/>
          </p:cNvSpPr>
          <p:nvPr/>
        </p:nvSpPr>
        <p:spPr bwMode="auto">
          <a:xfrm>
            <a:off x="787401" y="1276463"/>
            <a:ext cx="10794999"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eaLnBrk="1" fontAlgn="base" hangingPunct="1">
              <a:spcBef>
                <a:spcPct val="0"/>
              </a:spcBef>
              <a:spcAft>
                <a:spcPct val="0"/>
              </a:spcAft>
            </a:pPr>
            <a:r>
              <a:rPr lang="en-US" altLang="en-US" sz="2400" dirty="0">
                <a:solidFill>
                  <a:prstClr val="white"/>
                </a:solidFill>
                <a:latin typeface="Times New Roman" panose="02020603050405020304" pitchFamily="18" charset="0"/>
                <a:cs typeface="Times New Roman" panose="02020603050405020304" pitchFamily="18" charset="0"/>
              </a:rPr>
              <a:t>Za </a:t>
            </a:r>
            <a:r>
              <a:rPr lang="en-US" altLang="en-US" sz="2400" dirty="0" err="1">
                <a:solidFill>
                  <a:prstClr val="white"/>
                </a:solidFill>
                <a:latin typeface="Times New Roman" panose="02020603050405020304" pitchFamily="18" charset="0"/>
                <a:cs typeface="Times New Roman" panose="02020603050405020304" pitchFamily="18" charset="0"/>
              </a:rPr>
              <a:t>praktičnu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primenu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ove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metodologije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potrebno</a:t>
            </a:r>
            <a:r>
              <a:rPr lang="en-US" altLang="en-US" sz="2400" dirty="0">
                <a:solidFill>
                  <a:prstClr val="white"/>
                </a:solidFill>
                <a:latin typeface="Times New Roman" panose="02020603050405020304" pitchFamily="18" charset="0"/>
                <a:cs typeface="Times New Roman" panose="02020603050405020304" pitchFamily="18" charset="0"/>
              </a:rPr>
              <a:t> je period </a:t>
            </a:r>
            <a:r>
              <a:rPr lang="en-US" altLang="en-US" sz="2400" dirty="0" err="1">
                <a:solidFill>
                  <a:prstClr val="white"/>
                </a:solidFill>
                <a:latin typeface="Times New Roman" panose="02020603050405020304" pitchFamily="18" charset="0"/>
                <a:cs typeface="Times New Roman" panose="02020603050405020304" pitchFamily="18" charset="0"/>
              </a:rPr>
              <a:t>analize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fiksirati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određeni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broj</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godina</a:t>
            </a:r>
            <a:r>
              <a:rPr lang="en-US" altLang="en-US" sz="2400" dirty="0">
                <a:solidFill>
                  <a:prstClr val="white"/>
                </a:solidFill>
                <a:latin typeface="Times New Roman" panose="02020603050405020304" pitchFamily="18" charset="0"/>
                <a:cs typeface="Times New Roman" panose="02020603050405020304" pitchFamily="18" charset="0"/>
              </a:rPr>
              <a:t> od </a:t>
            </a:r>
            <a:r>
              <a:rPr lang="en-US" altLang="en-US" sz="2400" dirty="0" err="1">
                <a:solidFill>
                  <a:prstClr val="white"/>
                </a:solidFill>
                <a:latin typeface="Times New Roman" panose="02020603050405020304" pitchFamily="18" charset="0"/>
                <a:cs typeface="Times New Roman" panose="02020603050405020304" pitchFamily="18" charset="0"/>
              </a:rPr>
              <a:t>početka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gradnje</a:t>
            </a:r>
            <a:r>
              <a:rPr lang="en-US" altLang="en-US" sz="2400" dirty="0">
                <a:solidFill>
                  <a:prstClr val="white"/>
                </a:solidFill>
                <a:latin typeface="Times New Roman" panose="02020603050405020304" pitchFamily="18" charset="0"/>
                <a:cs typeface="Times New Roman" panose="02020603050405020304" pitchFamily="18" charset="0"/>
              </a:rPr>
              <a:t> HS (</a:t>
            </a:r>
            <a:r>
              <a:rPr lang="en-US" altLang="en-US" sz="2400" dirty="0" err="1">
                <a:solidFill>
                  <a:prstClr val="white"/>
                </a:solidFill>
                <a:latin typeface="Times New Roman" panose="02020603050405020304" pitchFamily="18" charset="0"/>
                <a:cs typeface="Times New Roman" panose="02020603050405020304" pitchFamily="18" charset="0"/>
              </a:rPr>
              <a:t>npr</a:t>
            </a:r>
            <a:r>
              <a:rPr lang="en-US" altLang="en-US" sz="2400" dirty="0">
                <a:solidFill>
                  <a:prstClr val="white"/>
                </a:solidFill>
                <a:latin typeface="Times New Roman" panose="02020603050405020304" pitchFamily="18" charset="0"/>
                <a:cs typeface="Times New Roman" panose="02020603050405020304" pitchFamily="18" charset="0"/>
              </a:rPr>
              <a:t>.</a:t>
            </a:r>
            <a:r>
              <a:rPr lang="sr-Latn-R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a:solidFill>
                  <a:prstClr val="white"/>
                </a:solidFill>
                <a:latin typeface="Times New Roman" panose="02020603050405020304" pitchFamily="18" charset="0"/>
                <a:cs typeface="Times New Roman" panose="02020603050405020304" pitchFamily="18" charset="0"/>
              </a:rPr>
              <a:t>30-50), a </a:t>
            </a:r>
            <a:r>
              <a:rPr lang="en-US" altLang="en-US" sz="2400" dirty="0" err="1">
                <a:solidFill>
                  <a:prstClr val="white"/>
                </a:solidFill>
                <a:latin typeface="Times New Roman" panose="02020603050405020304" pitchFamily="18" charset="0"/>
                <a:cs typeface="Times New Roman" panose="02020603050405020304" pitchFamily="18" charset="0"/>
              </a:rPr>
              <a:t>koristiti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diskontnu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stopu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odgovara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kamatnoj</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stopi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investicione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kredite</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grani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kojoj</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pripada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organizacija</a:t>
            </a:r>
            <a:r>
              <a:rPr lang="en-US" altLang="en-US" sz="2400" dirty="0">
                <a:solidFill>
                  <a:prstClr val="white"/>
                </a:solidFill>
                <a:latin typeface="Times New Roman" panose="02020603050405020304" pitchFamily="18" charset="0"/>
                <a:cs typeface="Times New Roman" panose="02020603050405020304" pitchFamily="18" charset="0"/>
              </a:rPr>
              <a:t> </a:t>
            </a:r>
            <a:r>
              <a:rPr lang="sr-Cyrl-RS" altLang="en-US" sz="2400" dirty="0">
                <a:solidFill>
                  <a:prstClr val="white"/>
                </a:solidFill>
                <a:latin typeface="Times New Roman" panose="02020603050405020304" pitchFamily="18" charset="0"/>
                <a:cs typeface="Times New Roman" panose="02020603050405020304" pitchFamily="18" charset="0"/>
              </a:rPr>
              <a:t>„</a:t>
            </a:r>
            <a:r>
              <a:rPr lang="en-US" altLang="en-US" sz="2400" dirty="0">
                <a:solidFill>
                  <a:prstClr val="white"/>
                </a:solidFill>
                <a:latin typeface="Times New Roman" panose="02020603050405020304" pitchFamily="18" charset="0"/>
                <a:cs typeface="Times New Roman" panose="02020603050405020304" pitchFamily="18" charset="0"/>
              </a:rPr>
              <a:t>a”. </a:t>
            </a:r>
          </a:p>
          <a:p>
            <a:pPr algn="just" defTabSz="1219170" eaLnBrk="1" fontAlgn="base" hangingPunct="1">
              <a:spcBef>
                <a:spcPct val="0"/>
              </a:spcBef>
              <a:spcAft>
                <a:spcPct val="0"/>
              </a:spcAft>
            </a:pPr>
            <a:endParaRPr lang="en-US" altLang="en-US" sz="2400" dirty="0">
              <a:solidFill>
                <a:prstClr val="white"/>
              </a:solidFill>
              <a:latin typeface="Times New Roman" panose="02020603050405020304" pitchFamily="18" charset="0"/>
              <a:cs typeface="Times New Roman" panose="02020603050405020304" pitchFamily="18" charset="0"/>
            </a:endParaRPr>
          </a:p>
          <a:p>
            <a:pPr algn="just" defTabSz="1219170" eaLnBrk="1" fontAlgn="base" hangingPunct="1">
              <a:spcBef>
                <a:spcPct val="0"/>
              </a:spcBef>
              <a:spcAft>
                <a:spcPct val="0"/>
              </a:spcAft>
            </a:pPr>
            <a:r>
              <a:rPr lang="en-US" altLang="en-US" sz="2400" dirty="0">
                <a:solidFill>
                  <a:prstClr val="white"/>
                </a:solidFill>
                <a:latin typeface="Times New Roman" panose="02020603050405020304" pitchFamily="18" charset="0"/>
                <a:cs typeface="Times New Roman" panose="02020603050405020304" pitchFamily="18" charset="0"/>
              </a:rPr>
              <a:t>Suma </a:t>
            </a:r>
            <a:r>
              <a:rPr lang="en-US" altLang="en-US" sz="2400" dirty="0" err="1">
                <a:solidFill>
                  <a:prstClr val="white"/>
                </a:solidFill>
                <a:latin typeface="Times New Roman" panose="02020603050405020304" pitchFamily="18" charset="0"/>
                <a:cs typeface="Times New Roman" panose="02020603050405020304" pitchFamily="18" charset="0"/>
              </a:rPr>
              <a:t>diskontovanog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efekta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svih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učesnika</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korišćenju</a:t>
            </a:r>
            <a:r>
              <a:rPr lang="en-US" altLang="en-US" sz="2400" dirty="0">
                <a:solidFill>
                  <a:prstClr val="white"/>
                </a:solidFill>
                <a:latin typeface="Times New Roman" panose="02020603050405020304" pitchFamily="18" charset="0"/>
                <a:cs typeface="Times New Roman" panose="02020603050405020304" pitchFamily="18" charset="0"/>
              </a:rPr>
              <a:t> HS </a:t>
            </a:r>
            <a:r>
              <a:rPr lang="en-US" altLang="en-US" sz="2400" dirty="0" err="1">
                <a:solidFill>
                  <a:prstClr val="white"/>
                </a:solidFill>
                <a:latin typeface="Times New Roman" panose="02020603050405020304" pitchFamily="18" charset="0"/>
                <a:cs typeface="Times New Roman" panose="02020603050405020304" pitchFamily="18" charset="0"/>
              </a:rPr>
              <a:t>jednaka</a:t>
            </a:r>
            <a:r>
              <a:rPr lang="en-US" altLang="en-US" sz="2400" dirty="0">
                <a:solidFill>
                  <a:prstClr val="white"/>
                </a:solidFill>
                <a:latin typeface="Times New Roman" panose="02020603050405020304" pitchFamily="18" charset="0"/>
                <a:cs typeface="Times New Roman" panose="02020603050405020304" pitchFamily="18" charset="0"/>
              </a:rPr>
              <a:t> je </a:t>
            </a:r>
            <a:r>
              <a:rPr lang="en-US" altLang="en-US" sz="2400" dirty="0" err="1">
                <a:solidFill>
                  <a:prstClr val="white"/>
                </a:solidFill>
                <a:latin typeface="Times New Roman" panose="02020603050405020304" pitchFamily="18" charset="0"/>
                <a:cs typeface="Times New Roman" panose="02020603050405020304" pitchFamily="18" charset="0"/>
              </a:rPr>
              <a:t>zbiru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efekata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pojedinih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korisnika</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periodu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rada</a:t>
            </a:r>
            <a:r>
              <a:rPr lang="en-US" altLang="en-US" sz="2400" dirty="0">
                <a:solidFill>
                  <a:prstClr val="white"/>
                </a:solidFill>
                <a:latin typeface="Times New Roman" panose="02020603050405020304" pitchFamily="18" charset="0"/>
                <a:cs typeface="Times New Roman" panose="02020603050405020304" pitchFamily="18" charset="0"/>
              </a:rPr>
              <a:t> HS. Na </a:t>
            </a:r>
            <a:r>
              <a:rPr lang="en-US" altLang="en-US" sz="2400" dirty="0" err="1">
                <a:solidFill>
                  <a:prstClr val="white"/>
                </a:solidFill>
                <a:latin typeface="Times New Roman" panose="02020603050405020304" pitchFamily="18" charset="0"/>
                <a:cs typeface="Times New Roman" panose="02020603050405020304" pitchFamily="18" charset="0"/>
              </a:rPr>
              <a:t>osnovu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ovoga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utvrđuju</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pojedinačni</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ukupni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bruto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efekat</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korisnika</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periodu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funkcionisanja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sistema</a:t>
            </a:r>
            <a:r>
              <a:rPr lang="en-US" altLang="en-US" sz="2400" dirty="0">
                <a:solidFill>
                  <a:prstClr val="white"/>
                </a:solidFill>
                <a:latin typeface="Times New Roman" panose="02020603050405020304" pitchFamily="18" charset="0"/>
                <a:cs typeface="Times New Roman" panose="02020603050405020304" pitchFamily="18" charset="0"/>
              </a:rPr>
              <a:t>. </a:t>
            </a:r>
          </a:p>
          <a:p>
            <a:pPr algn="just" defTabSz="1219170" eaLnBrk="1" fontAlgn="base" hangingPunct="1">
              <a:spcBef>
                <a:spcPct val="0"/>
              </a:spcBef>
              <a:spcAft>
                <a:spcPct val="0"/>
              </a:spcAft>
            </a:pPr>
            <a:endParaRPr lang="en-US" altLang="en-US" sz="2400" dirty="0">
              <a:solidFill>
                <a:prstClr val="white"/>
              </a:solidFill>
              <a:latin typeface="Times New Roman" panose="02020603050405020304" pitchFamily="18" charset="0"/>
              <a:cs typeface="Times New Roman" panose="02020603050405020304" pitchFamily="18" charset="0"/>
            </a:endParaRPr>
          </a:p>
          <a:p>
            <a:pPr algn="just" defTabSz="1219170" eaLnBrk="1" fontAlgn="base" hangingPunct="1">
              <a:spcBef>
                <a:spcPct val="0"/>
              </a:spcBef>
              <a:spcAft>
                <a:spcPct val="0"/>
              </a:spcAft>
            </a:pPr>
            <a:r>
              <a:rPr lang="en-US" altLang="en-US" sz="2400" dirty="0">
                <a:solidFill>
                  <a:prstClr val="white"/>
                </a:solidFill>
                <a:latin typeface="Times New Roman" panose="02020603050405020304" pitchFamily="18" charset="0"/>
                <a:cs typeface="Times New Roman" panose="02020603050405020304" pitchFamily="18" charset="0"/>
              </a:rPr>
              <a:t>Za </a:t>
            </a:r>
            <a:r>
              <a:rPr lang="en-US" altLang="en-US" sz="2400" dirty="0" err="1">
                <a:solidFill>
                  <a:prstClr val="white"/>
                </a:solidFill>
                <a:latin typeface="Times New Roman" panose="02020603050405020304" pitchFamily="18" charset="0"/>
                <a:cs typeface="Times New Roman" panose="02020603050405020304" pitchFamily="18" charset="0"/>
              </a:rPr>
              <a:t>proračun</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neto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efekta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pojedinih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korisnika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potrebno</a:t>
            </a:r>
            <a:r>
              <a:rPr lang="en-US" altLang="en-US" sz="2400" dirty="0">
                <a:solidFill>
                  <a:prstClr val="white"/>
                </a:solidFill>
                <a:latin typeface="Times New Roman" panose="02020603050405020304" pitchFamily="18" charset="0"/>
                <a:cs typeface="Times New Roman" panose="02020603050405020304" pitchFamily="18" charset="0"/>
              </a:rPr>
              <a:t> je </a:t>
            </a:r>
            <a:r>
              <a:rPr lang="en-US" altLang="en-US" sz="2400" dirty="0" err="1">
                <a:solidFill>
                  <a:prstClr val="white"/>
                </a:solidFill>
                <a:latin typeface="Times New Roman" panose="02020603050405020304" pitchFamily="18" charset="0"/>
                <a:cs typeface="Times New Roman" panose="02020603050405020304" pitchFamily="18" charset="0"/>
              </a:rPr>
              <a:t>najpre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izračunati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godišnje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troškove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funkcionisanja</a:t>
            </a:r>
            <a:r>
              <a:rPr lang="en-US" altLang="en-US" sz="2400" dirty="0">
                <a:solidFill>
                  <a:prstClr val="white"/>
                </a:solidFill>
                <a:latin typeface="Times New Roman" panose="02020603050405020304" pitchFamily="18" charset="0"/>
                <a:cs typeface="Times New Roman" panose="02020603050405020304" pitchFamily="18" charset="0"/>
              </a:rPr>
              <a:t> HS </a:t>
            </a:r>
            <a:r>
              <a:rPr lang="en-US" altLang="en-US" sz="2400" dirty="0" err="1">
                <a:solidFill>
                  <a:prstClr val="white"/>
                </a:solidFill>
                <a:latin typeface="Times New Roman" panose="02020603050405020304" pitchFamily="18" charset="0"/>
                <a:cs typeface="Times New Roman" panose="02020603050405020304" pitchFamily="18" charset="0"/>
              </a:rPr>
              <a:t>pojedinačno</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korisnike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ukupno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Oduzimanjem</a:t>
            </a:r>
            <a:r>
              <a:rPr lang="en-US" altLang="en-US" sz="2400" dirty="0">
                <a:solidFill>
                  <a:prstClr val="white"/>
                </a:solidFill>
                <a:latin typeface="Times New Roman" panose="02020603050405020304" pitchFamily="18" charset="0"/>
                <a:cs typeface="Times New Roman" panose="02020603050405020304" pitchFamily="18" charset="0"/>
              </a:rPr>
              <a:t> dela </a:t>
            </a:r>
            <a:r>
              <a:rPr lang="en-US" altLang="en-US" sz="2400" dirty="0" err="1">
                <a:solidFill>
                  <a:prstClr val="white"/>
                </a:solidFill>
                <a:latin typeface="Times New Roman" panose="02020603050405020304" pitchFamily="18" charset="0"/>
                <a:cs typeface="Times New Roman" panose="02020603050405020304" pitchFamily="18" charset="0"/>
              </a:rPr>
              <a:t>troškova</a:t>
            </a:r>
            <a:r>
              <a:rPr lang="en-US" altLang="en-US" sz="2400" dirty="0">
                <a:solidFill>
                  <a:prstClr val="white"/>
                </a:solidFill>
                <a:latin typeface="Times New Roman" panose="02020603050405020304" pitchFamily="18" charset="0"/>
                <a:cs typeface="Times New Roman" panose="02020603050405020304" pitchFamily="18" charset="0"/>
              </a:rPr>
              <a:t> HS za </a:t>
            </a:r>
            <a:r>
              <a:rPr lang="en-US" altLang="en-US" sz="2400" dirty="0" err="1">
                <a:solidFill>
                  <a:prstClr val="white"/>
                </a:solidFill>
                <a:latin typeface="Times New Roman" panose="02020603050405020304" pitchFamily="18" charset="0"/>
                <a:cs typeface="Times New Roman" panose="02020603050405020304" pitchFamily="18" charset="0"/>
              </a:rPr>
              <a:t>učesnike</a:t>
            </a:r>
            <a:r>
              <a:rPr lang="en-US" altLang="en-US" sz="2400" dirty="0">
                <a:solidFill>
                  <a:prstClr val="white"/>
                </a:solidFill>
                <a:latin typeface="Times New Roman" panose="02020603050405020304" pitchFamily="18" charset="0"/>
                <a:cs typeface="Times New Roman" panose="02020603050405020304" pitchFamily="18" charset="0"/>
              </a:rPr>
              <a:t> u </a:t>
            </a:r>
            <a:r>
              <a:rPr lang="en-US" altLang="en-US" sz="2400" dirty="0" err="1">
                <a:solidFill>
                  <a:prstClr val="white"/>
                </a:solidFill>
                <a:latin typeface="Times New Roman" panose="02020603050405020304" pitchFamily="18" charset="0"/>
                <a:cs typeface="Times New Roman" panose="02020603050405020304" pitchFamily="18" charset="0"/>
              </a:rPr>
              <a:t>eksploataciji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kompleksnog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objekta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iz</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sume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bruto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efekata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dobijaju</a:t>
            </a:r>
            <a:r>
              <a:rPr lang="en-US" altLang="en-US" sz="2400" dirty="0">
                <a:solidFill>
                  <a:prstClr val="white"/>
                </a:solidFill>
                <a:latin typeface="Times New Roman" panose="02020603050405020304" pitchFamily="18" charset="0"/>
                <a:cs typeface="Times New Roman" panose="02020603050405020304" pitchFamily="18" charset="0"/>
              </a:rPr>
              <a:t> se </a:t>
            </a:r>
            <a:r>
              <a:rPr lang="en-US" altLang="en-US" sz="2400" dirty="0" err="1">
                <a:solidFill>
                  <a:prstClr val="white"/>
                </a:solidFill>
                <a:latin typeface="Times New Roman" panose="02020603050405020304" pitchFamily="18" charset="0"/>
                <a:cs typeface="Times New Roman" panose="02020603050405020304" pitchFamily="18" charset="0"/>
              </a:rPr>
              <a:t>neto</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efekti</a:t>
            </a:r>
            <a:r>
              <a:rPr lang="en-US" altLang="en-US" sz="2400" dirty="0">
                <a:solidFill>
                  <a:prstClr val="white"/>
                </a:solidFill>
                <a:latin typeface="Times New Roman" panose="02020603050405020304" pitchFamily="18" charset="0"/>
                <a:cs typeface="Times New Roman" panose="02020603050405020304" pitchFamily="18" charset="0"/>
              </a:rPr>
              <a:t> koji </a:t>
            </a:r>
            <a:r>
              <a:rPr lang="en-US" altLang="en-US" sz="2400" dirty="0" err="1">
                <a:solidFill>
                  <a:prstClr val="white"/>
                </a:solidFill>
                <a:latin typeface="Times New Roman" panose="02020603050405020304" pitchFamily="18" charset="0"/>
                <a:cs typeface="Times New Roman" panose="02020603050405020304" pitchFamily="18" charset="0"/>
              </a:rPr>
              <a:t>su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ostvareni</a:t>
            </a:r>
            <a:r>
              <a:rPr lang="en-US" altLang="en-US" sz="2400" dirty="0">
                <a:solidFill>
                  <a:prstClr val="white"/>
                </a:solidFill>
                <a:latin typeface="Times New Roman" panose="02020603050405020304" pitchFamily="18" charset="0"/>
                <a:cs typeface="Times New Roman" panose="02020603050405020304" pitchFamily="18" charset="0"/>
              </a:rPr>
              <a:t> po </a:t>
            </a:r>
            <a:r>
              <a:rPr lang="en-US" altLang="en-US" sz="2400" dirty="0" err="1">
                <a:solidFill>
                  <a:prstClr val="white"/>
                </a:solidFill>
                <a:latin typeface="Times New Roman" panose="02020603050405020304" pitchFamily="18" charset="0"/>
                <a:cs typeface="Times New Roman" panose="02020603050405020304" pitchFamily="18" charset="0"/>
              </a:rPr>
              <a:t>podmirenju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svih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izdataka</a:t>
            </a:r>
            <a:r>
              <a:rPr lang="en-US" altLang="en-US" sz="2400" dirty="0">
                <a:solidFill>
                  <a:prstClr val="white"/>
                </a:solidFill>
                <a:latin typeface="Times New Roman" panose="02020603050405020304" pitchFamily="18" charset="0"/>
                <a:cs typeface="Times New Roman" panose="02020603050405020304" pitchFamily="18" charset="0"/>
              </a:rPr>
              <a:t> za </a:t>
            </a:r>
            <a:r>
              <a:rPr lang="en-US" altLang="en-US" sz="2400" dirty="0" err="1">
                <a:solidFill>
                  <a:prstClr val="white"/>
                </a:solidFill>
                <a:latin typeface="Times New Roman" panose="02020603050405020304" pitchFamily="18" charset="0"/>
                <a:cs typeface="Times New Roman" panose="02020603050405020304" pitchFamily="18" charset="0"/>
              </a:rPr>
              <a:t>tehnološki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proces</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proizvodnje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uključujući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obezbeđenje</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vode</a:t>
            </a:r>
            <a:r>
              <a:rPr lang="en-US" altLang="en-US" sz="2400" dirty="0">
                <a:solidFill>
                  <a:prstClr val="white"/>
                </a:solidFill>
                <a:latin typeface="Times New Roman" panose="02020603050405020304" pitchFamily="18" charset="0"/>
                <a:cs typeface="Times New Roman" panose="02020603050405020304" pitchFamily="18" charset="0"/>
              </a:rPr>
              <a:t>.</a:t>
            </a:r>
          </a:p>
        </p:txBody>
      </p:sp>
      <p:sp>
        <p:nvSpPr>
          <p:cNvPr id="2" name="Slide Number Placeholder 1">
            <a:extLst>
              <a:ext uri="{FF2B5EF4-FFF2-40B4-BE49-F238E27FC236}">
                <a16:creationId xmlns:a16="http://schemas.microsoft.com/office/drawing/2014/main" id="{29EF0043-3BD2-4BAC-A34E-1687FB751AE8}"/>
              </a:ext>
            </a:extLst>
          </p:cNvPr>
          <p:cNvSpPr>
            <a:spLocks noGrp="1"/>
          </p:cNvSpPr>
          <p:nvPr>
            <p:ph type="sldNum" sz="quarter" idx="12"/>
          </p:nvPr>
        </p:nvSpPr>
        <p:spPr/>
        <p:txBody>
          <a:bodyPr/>
          <a:lstStyle/>
          <a:p>
            <a:fld id="{C8DC161B-9E73-4844-B9E8-34FCEB23A4F8}" type="slidenum">
              <a:rPr lang="en-US" altLang="en-US" smtClean="0"/>
              <a:pPr/>
              <a:t>91</a:t>
            </a:fld>
            <a:endParaRPr lang="en-US" alt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5">
            <a:extLst>
              <a:ext uri="{FF2B5EF4-FFF2-40B4-BE49-F238E27FC236}">
                <a16:creationId xmlns:a16="http://schemas.microsoft.com/office/drawing/2014/main" id="{FE8A1A17-F90D-4FF1-8F7D-248A5B5B3C92}"/>
              </a:ext>
            </a:extLst>
          </p:cNvPr>
          <p:cNvSpPr txBox="1">
            <a:spLocks noChangeArrowheads="1"/>
          </p:cNvSpPr>
          <p:nvPr/>
        </p:nvSpPr>
        <p:spPr bwMode="auto">
          <a:xfrm>
            <a:off x="884767" y="1758951"/>
            <a:ext cx="1079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en-US" altLang="en-US" sz="2400">
                <a:solidFill>
                  <a:prstClr val="white"/>
                </a:solidFill>
                <a:latin typeface="Times New Roman" panose="02020603050405020304" pitchFamily="18" charset="0"/>
                <a:cs typeface="Times New Roman" panose="02020603050405020304" pitchFamily="18" charset="0"/>
              </a:rPr>
              <a:t>	</a:t>
            </a:r>
          </a:p>
          <a:p>
            <a:pPr marL="457189" indent="-457189" algn="just" defTabSz="1219170" eaLnBrk="1" fontAlgn="base" hangingPunct="1">
              <a:spcBef>
                <a:spcPct val="0"/>
              </a:spcBef>
              <a:spcAft>
                <a:spcPct val="0"/>
              </a:spcAft>
            </a:pP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58371" name="TextBox 3">
            <a:extLst>
              <a:ext uri="{FF2B5EF4-FFF2-40B4-BE49-F238E27FC236}">
                <a16:creationId xmlns:a16="http://schemas.microsoft.com/office/drawing/2014/main" id="{B093F8C4-E808-4C14-8A2E-97ED8F3DA1E2}"/>
              </a:ext>
            </a:extLst>
          </p:cNvPr>
          <p:cNvSpPr txBox="1">
            <a:spLocks noChangeArrowheads="1"/>
          </p:cNvSpPr>
          <p:nvPr/>
        </p:nvSpPr>
        <p:spPr bwMode="auto">
          <a:xfrm>
            <a:off x="3751036" y="1452118"/>
            <a:ext cx="50624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eaLnBrk="1" fontAlgn="base" hangingPunct="1">
              <a:spcBef>
                <a:spcPct val="0"/>
              </a:spcBef>
              <a:spcAft>
                <a:spcPct val="0"/>
              </a:spcAft>
            </a:pPr>
            <a:r>
              <a:rPr lang="en-US" altLang="en-US" sz="2400" dirty="0">
                <a:solidFill>
                  <a:prstClr val="white"/>
                </a:solidFill>
                <a:latin typeface="Times New Roman" panose="02020603050405020304" pitchFamily="18" charset="0"/>
                <a:cs typeface="Times New Roman" panose="02020603050405020304" pitchFamily="18" charset="0"/>
              </a:rPr>
              <a:t>Za </a:t>
            </a:r>
            <a:r>
              <a:rPr lang="sr-Latn-RS" altLang="en-US" sz="2400" dirty="0">
                <a:solidFill>
                  <a:prstClr val="white"/>
                </a:solidFill>
                <a:latin typeface="Times New Roman" panose="02020603050405020304" pitchFamily="18" charset="0"/>
                <a:cs typeface="Times New Roman" panose="02020603050405020304" pitchFamily="18" charset="0"/>
              </a:rPr>
              <a:t>organizaciju </a:t>
            </a:r>
            <a:r>
              <a:rPr lang="sr-Cyrl-RS" altLang="en-US" sz="2400" dirty="0">
                <a:solidFill>
                  <a:prstClr val="white"/>
                </a:solidFill>
                <a:latin typeface="Times New Roman" panose="02020603050405020304" pitchFamily="18" charset="0"/>
                <a:cs typeface="Times New Roman" panose="02020603050405020304" pitchFamily="18" charset="0"/>
              </a:rPr>
              <a:t>„</a:t>
            </a:r>
            <a:r>
              <a:rPr lang="sr-Latn-RS" altLang="en-US" sz="2400" dirty="0">
                <a:solidFill>
                  <a:prstClr val="white"/>
                </a:solidFill>
                <a:latin typeface="Times New Roman" panose="02020603050405020304" pitchFamily="18" charset="0"/>
                <a:cs typeface="Times New Roman" panose="02020603050405020304" pitchFamily="18" charset="0"/>
              </a:rPr>
              <a:t>a” neto efekat iznosi:</a:t>
            </a:r>
          </a:p>
          <a:p>
            <a:pPr algn="just" defTabSz="1219170" eaLnBrk="1" fontAlgn="base" hangingPunct="1">
              <a:spcBef>
                <a:spcPct val="0"/>
              </a:spcBef>
              <a:spcAft>
                <a:spcPct val="0"/>
              </a:spcAft>
            </a:pPr>
            <a:endParaRPr lang="en-US" altLang="en-US" sz="2400" dirty="0">
              <a:solidFill>
                <a:prstClr val="white"/>
              </a:solidFill>
              <a:latin typeface="Times New Roman" panose="02020603050405020304" pitchFamily="18" charset="0"/>
              <a:cs typeface="Times New Roman" panose="02020603050405020304" pitchFamily="18" charset="0"/>
            </a:endParaRPr>
          </a:p>
        </p:txBody>
      </p:sp>
      <p:pic>
        <p:nvPicPr>
          <p:cNvPr id="58372" name="Picture 2">
            <a:extLst>
              <a:ext uri="{FF2B5EF4-FFF2-40B4-BE49-F238E27FC236}">
                <a16:creationId xmlns:a16="http://schemas.microsoft.com/office/drawing/2014/main" id="{4766C7BA-056F-4107-9550-AE720C5C98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017" y="2047368"/>
            <a:ext cx="9669966" cy="444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54A42E9-8597-4A81-903B-493DCF4055D9}"/>
              </a:ext>
            </a:extLst>
          </p:cNvPr>
          <p:cNvSpPr>
            <a:spLocks noGrp="1"/>
          </p:cNvSpPr>
          <p:nvPr>
            <p:ph type="sldNum" sz="quarter" idx="12"/>
          </p:nvPr>
        </p:nvSpPr>
        <p:spPr/>
        <p:txBody>
          <a:bodyPr/>
          <a:lstStyle/>
          <a:p>
            <a:fld id="{C8DC161B-9E73-4844-B9E8-34FCEB23A4F8}" type="slidenum">
              <a:rPr lang="en-US" altLang="en-US" smtClean="0"/>
              <a:pPr/>
              <a:t>92</a:t>
            </a:fld>
            <a:endParaRPr lang="en-US" alt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5">
            <a:extLst>
              <a:ext uri="{FF2B5EF4-FFF2-40B4-BE49-F238E27FC236}">
                <a16:creationId xmlns:a16="http://schemas.microsoft.com/office/drawing/2014/main" id="{F3D461E5-48FD-47E7-B506-4EDDCDF29105}"/>
              </a:ext>
            </a:extLst>
          </p:cNvPr>
          <p:cNvSpPr txBox="1">
            <a:spLocks noChangeArrowheads="1"/>
          </p:cNvSpPr>
          <p:nvPr/>
        </p:nvSpPr>
        <p:spPr bwMode="auto">
          <a:xfrm>
            <a:off x="1004510" y="1968155"/>
            <a:ext cx="1079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en-US" altLang="en-US" sz="2400">
                <a:solidFill>
                  <a:prstClr val="white"/>
                </a:solidFill>
                <a:latin typeface="Times New Roman" panose="02020603050405020304" pitchFamily="18" charset="0"/>
                <a:cs typeface="Times New Roman" panose="02020603050405020304" pitchFamily="18" charset="0"/>
              </a:rPr>
              <a:t>	</a:t>
            </a:r>
          </a:p>
          <a:p>
            <a:pPr marL="457189" indent="-457189" algn="just" defTabSz="1219170" eaLnBrk="1" fontAlgn="base" hangingPunct="1">
              <a:spcBef>
                <a:spcPct val="0"/>
              </a:spcBef>
              <a:spcAft>
                <a:spcPct val="0"/>
              </a:spcAft>
            </a:pP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59395" name="TextBox 3">
            <a:extLst>
              <a:ext uri="{FF2B5EF4-FFF2-40B4-BE49-F238E27FC236}">
                <a16:creationId xmlns:a16="http://schemas.microsoft.com/office/drawing/2014/main" id="{F05D188C-01AD-4A05-A156-7C2D7CF145C7}"/>
              </a:ext>
            </a:extLst>
          </p:cNvPr>
          <p:cNvSpPr txBox="1">
            <a:spLocks noChangeArrowheads="1"/>
          </p:cNvSpPr>
          <p:nvPr/>
        </p:nvSpPr>
        <p:spPr bwMode="auto">
          <a:xfrm>
            <a:off x="1150408" y="1455806"/>
            <a:ext cx="98911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eaLnBrk="1" fontAlgn="base" hangingPunct="1">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Raspodelu neto efekta korisnika </a:t>
            </a:r>
            <a:r>
              <a:rPr lang="sr-Cyrl-RS" altLang="en-US" sz="2400" dirty="0">
                <a:solidFill>
                  <a:prstClr val="white"/>
                </a:solidFill>
                <a:latin typeface="Times New Roman" panose="02020603050405020304" pitchFamily="18" charset="0"/>
                <a:cs typeface="Times New Roman" panose="02020603050405020304" pitchFamily="18" charset="0"/>
              </a:rPr>
              <a:t>„</a:t>
            </a:r>
            <a:r>
              <a:rPr lang="sr-Latn-RS" altLang="en-US" sz="2400" dirty="0">
                <a:solidFill>
                  <a:prstClr val="white"/>
                </a:solidFill>
                <a:latin typeface="Times New Roman" panose="02020603050405020304" pitchFamily="18" charset="0"/>
                <a:cs typeface="Times New Roman" panose="02020603050405020304" pitchFamily="18" charset="0"/>
              </a:rPr>
              <a:t>a” na deo koji pripada tehnološkom procesu proizvodne organizacije i deo vodosnabdevača (HS) moguće je izvršiti na sledeći način:</a:t>
            </a:r>
            <a:endParaRPr lang="en-US" altLang="en-US" sz="2400" dirty="0">
              <a:solidFill>
                <a:prstClr val="white"/>
              </a:solidFill>
              <a:latin typeface="Times New Roman" panose="02020603050405020304" pitchFamily="18" charset="0"/>
              <a:cs typeface="Times New Roman" panose="02020603050405020304" pitchFamily="18" charset="0"/>
            </a:endParaRPr>
          </a:p>
        </p:txBody>
      </p:sp>
      <p:pic>
        <p:nvPicPr>
          <p:cNvPr id="59396" name="Picture 2">
            <a:extLst>
              <a:ext uri="{FF2B5EF4-FFF2-40B4-BE49-F238E27FC236}">
                <a16:creationId xmlns:a16="http://schemas.microsoft.com/office/drawing/2014/main" id="{0981A04F-BFDF-4AA0-8F54-3FB78DF7D6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344" y="3055140"/>
            <a:ext cx="9717312" cy="315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153AFE1-28B8-42C0-B0E7-92D5064DD550}"/>
              </a:ext>
            </a:extLst>
          </p:cNvPr>
          <p:cNvSpPr>
            <a:spLocks noGrp="1"/>
          </p:cNvSpPr>
          <p:nvPr>
            <p:ph type="sldNum" sz="quarter" idx="12"/>
          </p:nvPr>
        </p:nvSpPr>
        <p:spPr/>
        <p:txBody>
          <a:bodyPr/>
          <a:lstStyle/>
          <a:p>
            <a:fld id="{C8DC161B-9E73-4844-B9E8-34FCEB23A4F8}" type="slidenum">
              <a:rPr lang="en-US" altLang="en-US" smtClean="0"/>
              <a:pPr/>
              <a:t>93</a:t>
            </a:fld>
            <a:endParaRPr lang="en-US" alt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5">
            <a:extLst>
              <a:ext uri="{FF2B5EF4-FFF2-40B4-BE49-F238E27FC236}">
                <a16:creationId xmlns:a16="http://schemas.microsoft.com/office/drawing/2014/main" id="{A03CC662-D615-496B-B10B-D3D5F399ACA0}"/>
              </a:ext>
            </a:extLst>
          </p:cNvPr>
          <p:cNvSpPr txBox="1">
            <a:spLocks noChangeArrowheads="1"/>
          </p:cNvSpPr>
          <p:nvPr/>
        </p:nvSpPr>
        <p:spPr bwMode="auto">
          <a:xfrm>
            <a:off x="2245482" y="1059613"/>
            <a:ext cx="83136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en-US" altLang="en-US" sz="2400" dirty="0">
                <a:solidFill>
                  <a:prstClr val="white"/>
                </a:solidFill>
                <a:latin typeface="Times New Roman" panose="02020603050405020304" pitchFamily="18" charset="0"/>
                <a:cs typeface="Times New Roman" panose="02020603050405020304" pitchFamily="18" charset="0"/>
              </a:rPr>
              <a:t>	</a:t>
            </a:r>
          </a:p>
          <a:p>
            <a:pPr marL="457189" indent="-457189" algn="just" defTabSz="1219170" eaLnBrk="1" fontAlgn="base" hangingPunct="1">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Za period korišćenja (vek) HS diskontovana suma neto efekata je:</a:t>
            </a:r>
            <a:endParaRPr lang="en-US" altLang="en-US" sz="2400" dirty="0">
              <a:solidFill>
                <a:prstClr val="white"/>
              </a:solidFill>
              <a:latin typeface="Times New Roman" panose="02020603050405020304" pitchFamily="18" charset="0"/>
              <a:cs typeface="Times New Roman" panose="02020603050405020304" pitchFamily="18" charset="0"/>
            </a:endParaRPr>
          </a:p>
        </p:txBody>
      </p:sp>
      <p:pic>
        <p:nvPicPr>
          <p:cNvPr id="60419" name="Picture 2">
            <a:extLst>
              <a:ext uri="{FF2B5EF4-FFF2-40B4-BE49-F238E27FC236}">
                <a16:creationId xmlns:a16="http://schemas.microsoft.com/office/drawing/2014/main" id="{0DCF821D-9A0F-428D-93F2-B3A458513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340" y="2585254"/>
            <a:ext cx="9163259" cy="315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70966551-5138-474C-9674-90D438097E33}"/>
              </a:ext>
            </a:extLst>
          </p:cNvPr>
          <p:cNvSpPr>
            <a:spLocks noGrp="1"/>
          </p:cNvSpPr>
          <p:nvPr>
            <p:ph type="sldNum" sz="quarter" idx="12"/>
          </p:nvPr>
        </p:nvSpPr>
        <p:spPr/>
        <p:txBody>
          <a:bodyPr/>
          <a:lstStyle/>
          <a:p>
            <a:fld id="{C8DC161B-9E73-4844-B9E8-34FCEB23A4F8}" type="slidenum">
              <a:rPr lang="en-US" altLang="en-US" smtClean="0"/>
              <a:pPr/>
              <a:t>94</a:t>
            </a:fld>
            <a:endParaRPr lang="en-US" alt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5">
            <a:extLst>
              <a:ext uri="{FF2B5EF4-FFF2-40B4-BE49-F238E27FC236}">
                <a16:creationId xmlns:a16="http://schemas.microsoft.com/office/drawing/2014/main" id="{28D00337-16E7-462F-AD29-5897E1893982}"/>
              </a:ext>
            </a:extLst>
          </p:cNvPr>
          <p:cNvSpPr txBox="1">
            <a:spLocks noChangeArrowheads="1"/>
          </p:cNvSpPr>
          <p:nvPr/>
        </p:nvSpPr>
        <p:spPr bwMode="auto">
          <a:xfrm>
            <a:off x="884767" y="1758951"/>
            <a:ext cx="1079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en-US" altLang="en-US" sz="2400">
                <a:solidFill>
                  <a:prstClr val="white"/>
                </a:solidFill>
                <a:latin typeface="Times New Roman" panose="02020603050405020304" pitchFamily="18" charset="0"/>
                <a:cs typeface="Times New Roman" panose="02020603050405020304" pitchFamily="18" charset="0"/>
              </a:rPr>
              <a:t>	</a:t>
            </a:r>
          </a:p>
          <a:p>
            <a:pPr marL="457189" indent="-457189" algn="just" defTabSz="1219170" eaLnBrk="1" fontAlgn="base" hangingPunct="1">
              <a:spcBef>
                <a:spcPct val="0"/>
              </a:spcBef>
              <a:spcAft>
                <a:spcPct val="0"/>
              </a:spcAft>
            </a:pP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61443" name="TextBox 3">
            <a:extLst>
              <a:ext uri="{FF2B5EF4-FFF2-40B4-BE49-F238E27FC236}">
                <a16:creationId xmlns:a16="http://schemas.microsoft.com/office/drawing/2014/main" id="{A1D408DA-0699-48FC-A665-4C077DF8BDA0}"/>
              </a:ext>
            </a:extLst>
          </p:cNvPr>
          <p:cNvSpPr txBox="1">
            <a:spLocks noChangeArrowheads="1"/>
          </p:cNvSpPr>
          <p:nvPr/>
        </p:nvSpPr>
        <p:spPr bwMode="auto">
          <a:xfrm>
            <a:off x="783469" y="1462704"/>
            <a:ext cx="1062506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eaLnBrk="1" fontAlgn="base" hangingPunct="1">
              <a:spcBef>
                <a:spcPct val="0"/>
              </a:spcBef>
              <a:spcAft>
                <a:spcPct val="0"/>
              </a:spcAft>
            </a:pPr>
            <a:r>
              <a:rPr lang="en-US" altLang="en-US" sz="2400" dirty="0">
                <a:solidFill>
                  <a:prstClr val="white"/>
                </a:solidFill>
                <a:latin typeface="Times New Roman" panose="02020603050405020304" pitchFamily="18" charset="0"/>
                <a:cs typeface="Times New Roman" panose="02020603050405020304" pitchFamily="18" charset="0"/>
              </a:rPr>
              <a:t>U</a:t>
            </a:r>
            <a:r>
              <a:rPr lang="sr-Latn-RS" altLang="en-US" sz="2400" dirty="0">
                <a:solidFill>
                  <a:prstClr val="white"/>
                </a:solidFill>
                <a:latin typeface="Times New Roman" panose="02020603050405020304" pitchFamily="18" charset="0"/>
                <a:cs typeface="Times New Roman" panose="02020603050405020304" pitchFamily="18" charset="0"/>
              </a:rPr>
              <a:t> slučaju kada se interesenti pojavljuju individualni poljoprivredni proizvođači (navodnjavanje/odvodnjavanje), fond, i sl. koji mogu investirati u izgradnju HS radi rešavanja određenih vodoprivrednih problema (npr. snabdevanje vodom za piće, uređenje plovnog puta i sl.) potrebno je obuhvatiti i njihove efekte koji se u ovom slučaju utvrđuju drugačije.</a:t>
            </a:r>
          </a:p>
          <a:p>
            <a:pPr algn="just" defTabSz="1219170" eaLnBrk="1" fontAlgn="base" hangingPunct="1">
              <a:spcBef>
                <a:spcPct val="0"/>
              </a:spcBef>
              <a:spcAft>
                <a:spcPct val="0"/>
              </a:spcAft>
            </a:pPr>
            <a:endParaRPr lang="sr-Latn-RS" altLang="en-US" sz="2400" dirty="0">
              <a:solidFill>
                <a:prstClr val="white"/>
              </a:solidFill>
              <a:latin typeface="Times New Roman" panose="02020603050405020304" pitchFamily="18" charset="0"/>
              <a:cs typeface="Times New Roman" panose="02020603050405020304" pitchFamily="18" charset="0"/>
            </a:endParaRPr>
          </a:p>
          <a:p>
            <a:pPr algn="just" defTabSz="1219170" eaLnBrk="1" fontAlgn="base" hangingPunct="1">
              <a:spcBef>
                <a:spcPct val="0"/>
              </a:spcBef>
              <a:spcAft>
                <a:spcPct val="0"/>
              </a:spcAft>
            </a:pPr>
            <a:r>
              <a:rPr lang="en-US" altLang="en-US" sz="2400" dirty="0">
                <a:solidFill>
                  <a:prstClr val="white"/>
                </a:solidFill>
                <a:latin typeface="Times New Roman" panose="02020603050405020304" pitchFamily="18" charset="0"/>
                <a:cs typeface="Times New Roman" panose="02020603050405020304" pitchFamily="18" charset="0"/>
              </a:rPr>
              <a:t>Z</a:t>
            </a:r>
            <a:r>
              <a:rPr lang="sr-Latn-RS" altLang="en-US" sz="2400" dirty="0">
                <a:solidFill>
                  <a:prstClr val="white"/>
                </a:solidFill>
                <a:latin typeface="Times New Roman" panose="02020603050405020304" pitchFamily="18" charset="0"/>
                <a:cs typeface="Times New Roman" panose="02020603050405020304" pitchFamily="18" charset="0"/>
              </a:rPr>
              <a:t>a obračun efekata kod navodnjavanja zemljišta indivudualnih proizvođača potrebno je utvrditi bruto i neto efekte. </a:t>
            </a:r>
            <a:r>
              <a:rPr lang="en-US" altLang="en-US" sz="2400" dirty="0">
                <a:solidFill>
                  <a:prstClr val="white"/>
                </a:solidFill>
                <a:latin typeface="Times New Roman" panose="02020603050405020304" pitchFamily="18" charset="0"/>
                <a:cs typeface="Times New Roman" panose="02020603050405020304" pitchFamily="18" charset="0"/>
              </a:rPr>
              <a:t>B</a:t>
            </a:r>
            <a:r>
              <a:rPr lang="sr-Latn-RS" altLang="en-US" sz="2400" dirty="0">
                <a:solidFill>
                  <a:prstClr val="white"/>
                </a:solidFill>
                <a:latin typeface="Times New Roman" panose="02020603050405020304" pitchFamily="18" charset="0"/>
                <a:cs typeface="Times New Roman" panose="02020603050405020304" pitchFamily="18" charset="0"/>
              </a:rPr>
              <a:t>ruto efekat navodnjavanja u ovom slučaju se dobija oduzimanjem sume troškova i ličnih dohodaka od ukupno očekivane vrednosti proizvodnje na meliorisanom području, a na osnovu kojeg se može raspodelom izdvojiti pripadajući deo zajedničkih ulaganja koji tereti navodnjavanje. Izračunavanje neto efekata posebno koristi od pogona HS promena strukture i poboljšanje tehnologije proizvodnje je isto napred opisanom postupku. </a:t>
            </a:r>
          </a:p>
        </p:txBody>
      </p:sp>
      <p:sp>
        <p:nvSpPr>
          <p:cNvPr id="2" name="Slide Number Placeholder 1">
            <a:extLst>
              <a:ext uri="{FF2B5EF4-FFF2-40B4-BE49-F238E27FC236}">
                <a16:creationId xmlns:a16="http://schemas.microsoft.com/office/drawing/2014/main" id="{4B6E8295-EE67-4EA8-B95D-A997DEE0F855}"/>
              </a:ext>
            </a:extLst>
          </p:cNvPr>
          <p:cNvSpPr>
            <a:spLocks noGrp="1"/>
          </p:cNvSpPr>
          <p:nvPr>
            <p:ph type="sldNum" sz="quarter" idx="12"/>
          </p:nvPr>
        </p:nvSpPr>
        <p:spPr/>
        <p:txBody>
          <a:bodyPr/>
          <a:lstStyle/>
          <a:p>
            <a:fld id="{C8DC161B-9E73-4844-B9E8-34FCEB23A4F8}" type="slidenum">
              <a:rPr lang="en-US" altLang="en-US" smtClean="0"/>
              <a:pPr/>
              <a:t>95</a:t>
            </a:fld>
            <a:endParaRPr lang="en-US" alt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5">
            <a:extLst>
              <a:ext uri="{FF2B5EF4-FFF2-40B4-BE49-F238E27FC236}">
                <a16:creationId xmlns:a16="http://schemas.microsoft.com/office/drawing/2014/main" id="{66ADBC0F-B8D5-4510-BE8A-79B33CAD7CD3}"/>
              </a:ext>
            </a:extLst>
          </p:cNvPr>
          <p:cNvSpPr txBox="1">
            <a:spLocks noChangeArrowheads="1"/>
          </p:cNvSpPr>
          <p:nvPr/>
        </p:nvSpPr>
        <p:spPr bwMode="auto">
          <a:xfrm>
            <a:off x="884767" y="1758951"/>
            <a:ext cx="1079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en-US" altLang="en-US" sz="2400">
                <a:solidFill>
                  <a:prstClr val="white"/>
                </a:solidFill>
                <a:latin typeface="Times New Roman" panose="02020603050405020304" pitchFamily="18" charset="0"/>
                <a:cs typeface="Times New Roman" panose="02020603050405020304" pitchFamily="18" charset="0"/>
              </a:rPr>
              <a:t>	</a:t>
            </a:r>
          </a:p>
          <a:p>
            <a:pPr marL="457189" indent="-457189" algn="just" defTabSz="1219170" eaLnBrk="1" fontAlgn="base" hangingPunct="1">
              <a:spcBef>
                <a:spcPct val="0"/>
              </a:spcBef>
              <a:spcAft>
                <a:spcPct val="0"/>
              </a:spcAft>
            </a:pP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62467" name="TextBox 3">
            <a:extLst>
              <a:ext uri="{FF2B5EF4-FFF2-40B4-BE49-F238E27FC236}">
                <a16:creationId xmlns:a16="http://schemas.microsoft.com/office/drawing/2014/main" id="{7AA1ED41-E259-43A1-8C1C-CD013917AE16}"/>
              </a:ext>
            </a:extLst>
          </p:cNvPr>
          <p:cNvSpPr txBox="1">
            <a:spLocks noChangeArrowheads="1"/>
          </p:cNvSpPr>
          <p:nvPr/>
        </p:nvSpPr>
        <p:spPr bwMode="auto">
          <a:xfrm>
            <a:off x="609600" y="1213945"/>
            <a:ext cx="11125200" cy="532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eaLnBrk="1" fontAlgn="base" hangingPunct="1">
              <a:spcBef>
                <a:spcPct val="0"/>
              </a:spcBef>
              <a:spcAft>
                <a:spcPct val="0"/>
              </a:spcAft>
            </a:pPr>
            <a:r>
              <a:rPr lang="en-US" altLang="en-US" sz="2267" dirty="0">
                <a:solidFill>
                  <a:prstClr val="white"/>
                </a:solidFill>
                <a:latin typeface="Times New Roman" panose="02020603050405020304" pitchFamily="18" charset="0"/>
                <a:cs typeface="Times New Roman" panose="02020603050405020304" pitchFamily="18" charset="0"/>
              </a:rPr>
              <a:t>U</a:t>
            </a:r>
            <a:r>
              <a:rPr lang="sr-Latn-RS" altLang="en-US" sz="2267" dirty="0">
                <a:solidFill>
                  <a:prstClr val="white"/>
                </a:solidFill>
                <a:latin typeface="Times New Roman" panose="02020603050405020304" pitchFamily="18" charset="0"/>
                <a:cs typeface="Times New Roman" panose="02020603050405020304" pitchFamily="18" charset="0"/>
              </a:rPr>
              <a:t> slučaju snabdevanja vodom za piće ako se rado o komunalnoj vodoprivredi utvrđivanje efekata je nešto složenije. </a:t>
            </a:r>
            <a:r>
              <a:rPr lang="en-US" altLang="en-US" sz="2267" dirty="0">
                <a:solidFill>
                  <a:prstClr val="white"/>
                </a:solidFill>
                <a:latin typeface="Times New Roman" panose="02020603050405020304" pitchFamily="18" charset="0"/>
                <a:cs typeface="Times New Roman" panose="02020603050405020304" pitchFamily="18" charset="0"/>
              </a:rPr>
              <a:t>O</a:t>
            </a:r>
            <a:r>
              <a:rPr lang="sr-Latn-RS" altLang="en-US" sz="2267" dirty="0">
                <a:solidFill>
                  <a:prstClr val="white"/>
                </a:solidFill>
                <a:latin typeface="Times New Roman" panose="02020603050405020304" pitchFamily="18" charset="0"/>
                <a:cs typeface="Times New Roman" panose="02020603050405020304" pitchFamily="18" charset="0"/>
              </a:rPr>
              <a:t>bzirom da ove radne organizacije obavljaju usluge vodosnabdevanja prema propisanim cenama koje podmiruju troškove proizvodnje dok se proširena reprodukcija najčešće izvodi nepovratnim sredstvima dobijenih od društveno političkih zajednica ili korisnika.</a:t>
            </a:r>
          </a:p>
          <a:p>
            <a:pPr algn="just" defTabSz="1219170" eaLnBrk="1" fontAlgn="base" hangingPunct="1">
              <a:spcBef>
                <a:spcPct val="0"/>
              </a:spcBef>
              <a:spcAft>
                <a:spcPct val="0"/>
              </a:spcAft>
            </a:pPr>
            <a:endParaRPr lang="sr-Latn-RS" altLang="en-US" sz="2267" dirty="0">
              <a:solidFill>
                <a:prstClr val="white"/>
              </a:solidFill>
              <a:latin typeface="Times New Roman" panose="02020603050405020304" pitchFamily="18" charset="0"/>
              <a:cs typeface="Times New Roman" panose="02020603050405020304" pitchFamily="18" charset="0"/>
            </a:endParaRPr>
          </a:p>
          <a:p>
            <a:pPr algn="just" defTabSz="1219170" eaLnBrk="1" fontAlgn="base" hangingPunct="1">
              <a:spcBef>
                <a:spcPct val="0"/>
              </a:spcBef>
              <a:spcAft>
                <a:spcPct val="0"/>
              </a:spcAft>
            </a:pPr>
            <a:r>
              <a:rPr lang="en-US" altLang="en-US" sz="2267" dirty="0">
                <a:solidFill>
                  <a:prstClr val="white"/>
                </a:solidFill>
                <a:latin typeface="Times New Roman" panose="02020603050405020304" pitchFamily="18" charset="0"/>
                <a:cs typeface="Times New Roman" panose="02020603050405020304" pitchFamily="18" charset="0"/>
              </a:rPr>
              <a:t>U</a:t>
            </a:r>
            <a:r>
              <a:rPr lang="sr-Latn-RS" altLang="en-US" sz="2267" dirty="0">
                <a:solidFill>
                  <a:prstClr val="white"/>
                </a:solidFill>
                <a:latin typeface="Times New Roman" panose="02020603050405020304" pitchFamily="18" charset="0"/>
                <a:cs typeface="Times New Roman" panose="02020603050405020304" pitchFamily="18" charset="0"/>
              </a:rPr>
              <a:t> ovo slučaju razmatranje efektivnosti ulaganja u vodosnabdevanje stanovništva izvodi se utvrđivanjem prihoda organizacije vodovoda i kanalizacije prema količini vode koju projekat obezbeđuje i najviše prihvatljive cene vode koju neposredni potrošači na analiziranom području mogu platiti. </a:t>
            </a:r>
            <a:r>
              <a:rPr lang="en-US" altLang="en-US" sz="2267" dirty="0">
                <a:solidFill>
                  <a:prstClr val="white"/>
                </a:solidFill>
                <a:latin typeface="Times New Roman" panose="02020603050405020304" pitchFamily="18" charset="0"/>
                <a:cs typeface="Times New Roman" panose="02020603050405020304" pitchFamily="18" charset="0"/>
              </a:rPr>
              <a:t>K</a:t>
            </a:r>
            <a:r>
              <a:rPr lang="sr-Latn-RS" altLang="en-US" sz="2267" dirty="0">
                <a:solidFill>
                  <a:prstClr val="white"/>
                </a:solidFill>
                <a:latin typeface="Times New Roman" panose="02020603050405020304" pitchFamily="18" charset="0"/>
                <a:cs typeface="Times New Roman" panose="02020603050405020304" pitchFamily="18" charset="0"/>
              </a:rPr>
              <a:t>ao uporedni pokazatelj u ovom slučaju se koriste troškovi za obezbeđenje vode za neko alternativno rešenje.</a:t>
            </a:r>
          </a:p>
          <a:p>
            <a:pPr algn="just" defTabSz="1219170" eaLnBrk="1" fontAlgn="base" hangingPunct="1">
              <a:spcBef>
                <a:spcPct val="0"/>
              </a:spcBef>
              <a:spcAft>
                <a:spcPct val="0"/>
              </a:spcAft>
            </a:pPr>
            <a:endParaRPr lang="sr-Latn-RS" altLang="en-US" sz="2267" dirty="0">
              <a:solidFill>
                <a:prstClr val="white"/>
              </a:solidFill>
              <a:latin typeface="Times New Roman" panose="02020603050405020304" pitchFamily="18" charset="0"/>
              <a:cs typeface="Times New Roman" panose="02020603050405020304" pitchFamily="18" charset="0"/>
            </a:endParaRPr>
          </a:p>
          <a:p>
            <a:pPr algn="just" defTabSz="1219170" eaLnBrk="1" fontAlgn="base" hangingPunct="1">
              <a:spcBef>
                <a:spcPct val="0"/>
              </a:spcBef>
              <a:spcAft>
                <a:spcPct val="0"/>
              </a:spcAft>
            </a:pPr>
            <a:r>
              <a:rPr lang="en-US" altLang="en-US" sz="2267" dirty="0">
                <a:solidFill>
                  <a:prstClr val="white"/>
                </a:solidFill>
                <a:latin typeface="Times New Roman" panose="02020603050405020304" pitchFamily="18" charset="0"/>
                <a:cs typeface="Times New Roman" panose="02020603050405020304" pitchFamily="18" charset="0"/>
              </a:rPr>
              <a:t>K</a:t>
            </a:r>
            <a:r>
              <a:rPr lang="sr-Latn-RS" altLang="en-US" sz="2267" dirty="0">
                <a:solidFill>
                  <a:prstClr val="white"/>
                </a:solidFill>
                <a:latin typeface="Times New Roman" panose="02020603050405020304" pitchFamily="18" charset="0"/>
                <a:cs typeface="Times New Roman" panose="02020603050405020304" pitchFamily="18" charset="0"/>
              </a:rPr>
              <a:t>ada se utvrde prihodi organizacije vodosnabdevanja  (po maksimalno prihvatljivim cenama), višak prihoda nad izdacima predstavlja bruto efekat, dok se raspodela i obračun neto efekta korisnika i sistema izvodi po napred opisanom postupku.</a:t>
            </a:r>
          </a:p>
        </p:txBody>
      </p:sp>
      <p:sp>
        <p:nvSpPr>
          <p:cNvPr id="2" name="Slide Number Placeholder 1">
            <a:extLst>
              <a:ext uri="{FF2B5EF4-FFF2-40B4-BE49-F238E27FC236}">
                <a16:creationId xmlns:a16="http://schemas.microsoft.com/office/drawing/2014/main" id="{B710E6FA-C1E9-432B-A007-8478EDDDE4A1}"/>
              </a:ext>
            </a:extLst>
          </p:cNvPr>
          <p:cNvSpPr>
            <a:spLocks noGrp="1"/>
          </p:cNvSpPr>
          <p:nvPr>
            <p:ph type="sldNum" sz="quarter" idx="12"/>
          </p:nvPr>
        </p:nvSpPr>
        <p:spPr/>
        <p:txBody>
          <a:bodyPr/>
          <a:lstStyle/>
          <a:p>
            <a:fld id="{C8DC161B-9E73-4844-B9E8-34FCEB23A4F8}" type="slidenum">
              <a:rPr lang="en-US" altLang="en-US" smtClean="0"/>
              <a:pPr/>
              <a:t>96</a:t>
            </a:fld>
            <a:endParaRPr lang="en-US" alt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5">
            <a:extLst>
              <a:ext uri="{FF2B5EF4-FFF2-40B4-BE49-F238E27FC236}">
                <a16:creationId xmlns:a16="http://schemas.microsoft.com/office/drawing/2014/main" id="{C495DEF6-1D14-4544-A25A-325718C7F1AB}"/>
              </a:ext>
            </a:extLst>
          </p:cNvPr>
          <p:cNvSpPr txBox="1">
            <a:spLocks noChangeArrowheads="1"/>
          </p:cNvSpPr>
          <p:nvPr/>
        </p:nvSpPr>
        <p:spPr bwMode="auto">
          <a:xfrm>
            <a:off x="884767" y="1758951"/>
            <a:ext cx="1079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en-US" altLang="en-US" sz="2400">
                <a:solidFill>
                  <a:prstClr val="white"/>
                </a:solidFill>
                <a:latin typeface="Times New Roman" panose="02020603050405020304" pitchFamily="18" charset="0"/>
                <a:cs typeface="Times New Roman" panose="02020603050405020304" pitchFamily="18" charset="0"/>
              </a:rPr>
              <a:t>	</a:t>
            </a:r>
          </a:p>
          <a:p>
            <a:pPr marL="457189" indent="-457189" algn="just" defTabSz="1219170" eaLnBrk="1" fontAlgn="base" hangingPunct="1">
              <a:spcBef>
                <a:spcPct val="0"/>
              </a:spcBef>
              <a:spcAft>
                <a:spcPct val="0"/>
              </a:spcAft>
            </a:pP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63491" name="TextBox 3">
            <a:extLst>
              <a:ext uri="{FF2B5EF4-FFF2-40B4-BE49-F238E27FC236}">
                <a16:creationId xmlns:a16="http://schemas.microsoft.com/office/drawing/2014/main" id="{E4F3E715-EFD3-48E6-97F1-2C805D239711}"/>
              </a:ext>
            </a:extLst>
          </p:cNvPr>
          <p:cNvSpPr txBox="1">
            <a:spLocks noChangeArrowheads="1"/>
          </p:cNvSpPr>
          <p:nvPr/>
        </p:nvSpPr>
        <p:spPr bwMode="auto">
          <a:xfrm>
            <a:off x="609600" y="1251858"/>
            <a:ext cx="11125200" cy="501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eaLnBrk="1" fontAlgn="base" hangingPunct="1">
              <a:lnSpc>
                <a:spcPct val="150000"/>
              </a:lnSpc>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Kod uređenja plovnog puta ekonomska efektivnost radova utvrđuje se u zavisnosti od toga ko je potencijalni učesnik u finansiranju. Ukoliko je učesnik radna organizacija rečnog saobraćaja korist od radova biće bruto efekat ostvaren na osnovu povećanog obima prevoza i smanjenih jediničnih troškova plovidbe posle izgradnje HS. Obračun učešća u ulaganjima i neto efekta u ovom slučaju izvodi se po napred prikazanom postupku. Ukoliko su učesnici u finansiranju fondovi i društveno političke organizacije u tom slučaju individualni efekat prevoznih organizacija (kao što je veći obim prevoza, bolje korišćenje tovarnog prostora, radnog vremena i sl.) treba upotpuniti i efektima koje privreda u celini ostvaruje zbog prelaska robe na jeftiniji vid transporta.</a:t>
            </a:r>
          </a:p>
        </p:txBody>
      </p:sp>
      <p:sp>
        <p:nvSpPr>
          <p:cNvPr id="2" name="Slide Number Placeholder 1">
            <a:extLst>
              <a:ext uri="{FF2B5EF4-FFF2-40B4-BE49-F238E27FC236}">
                <a16:creationId xmlns:a16="http://schemas.microsoft.com/office/drawing/2014/main" id="{3DAFC6C5-9BE7-4FE4-82DA-C82F329D4713}"/>
              </a:ext>
            </a:extLst>
          </p:cNvPr>
          <p:cNvSpPr>
            <a:spLocks noGrp="1"/>
          </p:cNvSpPr>
          <p:nvPr>
            <p:ph type="sldNum" sz="quarter" idx="12"/>
          </p:nvPr>
        </p:nvSpPr>
        <p:spPr/>
        <p:txBody>
          <a:bodyPr/>
          <a:lstStyle/>
          <a:p>
            <a:fld id="{C8DC161B-9E73-4844-B9E8-34FCEB23A4F8}" type="slidenum">
              <a:rPr lang="en-US" altLang="en-US" smtClean="0"/>
              <a:pPr/>
              <a:t>97</a:t>
            </a:fld>
            <a:endParaRPr lang="en-US" alt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5">
            <a:extLst>
              <a:ext uri="{FF2B5EF4-FFF2-40B4-BE49-F238E27FC236}">
                <a16:creationId xmlns:a16="http://schemas.microsoft.com/office/drawing/2014/main" id="{0B83DE58-7917-4EAE-8485-233B24FD917D}"/>
              </a:ext>
            </a:extLst>
          </p:cNvPr>
          <p:cNvSpPr txBox="1">
            <a:spLocks noChangeArrowheads="1"/>
          </p:cNvSpPr>
          <p:nvPr/>
        </p:nvSpPr>
        <p:spPr bwMode="auto">
          <a:xfrm>
            <a:off x="884767" y="1758951"/>
            <a:ext cx="1079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189" indent="-457189" algn="just" defTabSz="1219170" eaLnBrk="1" fontAlgn="base" hangingPunct="1">
              <a:spcBef>
                <a:spcPct val="0"/>
              </a:spcBef>
              <a:spcAft>
                <a:spcPct val="0"/>
              </a:spcAft>
            </a:pPr>
            <a:r>
              <a:rPr lang="en-US" altLang="en-US" sz="2400">
                <a:solidFill>
                  <a:prstClr val="white"/>
                </a:solidFill>
                <a:latin typeface="Times New Roman" panose="02020603050405020304" pitchFamily="18" charset="0"/>
                <a:cs typeface="Times New Roman" panose="02020603050405020304" pitchFamily="18" charset="0"/>
              </a:rPr>
              <a:t>	</a:t>
            </a:r>
          </a:p>
          <a:p>
            <a:pPr marL="457189" indent="-457189" algn="just" defTabSz="1219170" eaLnBrk="1" fontAlgn="base" hangingPunct="1">
              <a:spcBef>
                <a:spcPct val="0"/>
              </a:spcBef>
              <a:spcAft>
                <a:spcPct val="0"/>
              </a:spcAft>
            </a:pP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64515" name="TextBox 3">
            <a:extLst>
              <a:ext uri="{FF2B5EF4-FFF2-40B4-BE49-F238E27FC236}">
                <a16:creationId xmlns:a16="http://schemas.microsoft.com/office/drawing/2014/main" id="{BC77CC43-8167-4824-9EA4-EEBA9E09E3AF}"/>
              </a:ext>
            </a:extLst>
          </p:cNvPr>
          <p:cNvSpPr txBox="1">
            <a:spLocks noChangeArrowheads="1"/>
          </p:cNvSpPr>
          <p:nvPr/>
        </p:nvSpPr>
        <p:spPr bwMode="auto">
          <a:xfrm>
            <a:off x="698500" y="1758951"/>
            <a:ext cx="10795000" cy="279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eaLnBrk="1" fontAlgn="base" hangingPunct="1">
              <a:lnSpc>
                <a:spcPct val="150000"/>
              </a:lnSpc>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Ocena ekonomskih efekata kod poboljšanja kvaliteta vode koji se postiže npr. izgradnjom neke akumulacije, kojom se predviđa popravka kvaliteta vode, može se utvrditi prema alternativnim troškovima prečišćavanja približno iste količine vode, koristima od navodnjavanja poljoprivrednog zemljišta koje se zagađenom vodom ne bi moglo vršiti, razvojem industrije i sl.</a:t>
            </a:r>
          </a:p>
        </p:txBody>
      </p:sp>
      <p:sp>
        <p:nvSpPr>
          <p:cNvPr id="2" name="Slide Number Placeholder 1">
            <a:extLst>
              <a:ext uri="{FF2B5EF4-FFF2-40B4-BE49-F238E27FC236}">
                <a16:creationId xmlns:a16="http://schemas.microsoft.com/office/drawing/2014/main" id="{13AD6B5D-61E5-4E42-944F-CD51F86221FA}"/>
              </a:ext>
            </a:extLst>
          </p:cNvPr>
          <p:cNvSpPr>
            <a:spLocks noGrp="1"/>
          </p:cNvSpPr>
          <p:nvPr>
            <p:ph type="sldNum" sz="quarter" idx="12"/>
          </p:nvPr>
        </p:nvSpPr>
        <p:spPr/>
        <p:txBody>
          <a:bodyPr/>
          <a:lstStyle/>
          <a:p>
            <a:fld id="{C8DC161B-9E73-4844-B9E8-34FCEB23A4F8}" type="slidenum">
              <a:rPr lang="en-US" altLang="en-US" smtClean="0"/>
              <a:pPr/>
              <a:t>98</a:t>
            </a:fld>
            <a:endParaRPr lang="en-US" alt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Box 3">
            <a:extLst>
              <a:ext uri="{FF2B5EF4-FFF2-40B4-BE49-F238E27FC236}">
                <a16:creationId xmlns:a16="http://schemas.microsoft.com/office/drawing/2014/main" id="{6E4F0FCA-D4CB-468F-8B3F-DBFF45763003}"/>
              </a:ext>
            </a:extLst>
          </p:cNvPr>
          <p:cNvSpPr txBox="1">
            <a:spLocks noChangeArrowheads="1"/>
          </p:cNvSpPr>
          <p:nvPr/>
        </p:nvSpPr>
        <p:spPr bwMode="auto">
          <a:xfrm>
            <a:off x="674310" y="1230087"/>
            <a:ext cx="109080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eaLnBrk="1" fontAlgn="base" hangingPunct="1">
              <a:spcBef>
                <a:spcPct val="0"/>
              </a:spcBef>
              <a:spcAft>
                <a:spcPct val="0"/>
              </a:spcAft>
            </a:pPr>
            <a:r>
              <a:rPr lang="sr-Latn-RS" altLang="en-US" sz="2400" dirty="0">
                <a:solidFill>
                  <a:prstClr val="white"/>
                </a:solidFill>
                <a:latin typeface="Times New Roman" panose="02020603050405020304" pitchFamily="18" charset="0"/>
                <a:cs typeface="Times New Roman" panose="02020603050405020304" pitchFamily="18" charset="0"/>
              </a:rPr>
              <a:t>Ukupna korist od izgradnje HS u celini utvrđuje se sumiranjem efekata pojedinih korisnika te je:</a:t>
            </a:r>
          </a:p>
        </p:txBody>
      </p:sp>
      <p:pic>
        <p:nvPicPr>
          <p:cNvPr id="65540" name="Picture 2">
            <a:extLst>
              <a:ext uri="{FF2B5EF4-FFF2-40B4-BE49-F238E27FC236}">
                <a16:creationId xmlns:a16="http://schemas.microsoft.com/office/drawing/2014/main" id="{28C23344-3753-450C-918C-37CB11FB45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842" y="2170642"/>
            <a:ext cx="6936316"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68EDA45-DAA6-4D11-B338-1BF5EAB74B0C}"/>
              </a:ext>
            </a:extLst>
          </p:cNvPr>
          <p:cNvSpPr>
            <a:spLocks noGrp="1"/>
          </p:cNvSpPr>
          <p:nvPr>
            <p:ph type="sldNum" sz="quarter" idx="12"/>
          </p:nvPr>
        </p:nvSpPr>
        <p:spPr/>
        <p:txBody>
          <a:bodyPr/>
          <a:lstStyle/>
          <a:p>
            <a:fld id="{C8DC161B-9E73-4844-B9E8-34FCEB23A4F8}" type="slidenum">
              <a:rPr lang="en-US" altLang="en-US" smtClean="0"/>
              <a:pPr/>
              <a:t>99</a:t>
            </a:fld>
            <a:endParaRPr lang="en-US"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9097</TotalTime>
  <Words>9393</Words>
  <Application>Microsoft Office PowerPoint</Application>
  <PresentationFormat>Widescreen</PresentationFormat>
  <Paragraphs>736</Paragraphs>
  <Slides>123</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123</vt:i4>
      </vt:variant>
    </vt:vector>
  </HeadingPairs>
  <TitlesOfParts>
    <vt:vector size="136" baseType="lpstr">
      <vt:lpstr>Arial</vt:lpstr>
      <vt:lpstr>Calibri</vt:lpstr>
      <vt:lpstr>Calibri Light</vt:lpstr>
      <vt:lpstr>Century Gothic</vt:lpstr>
      <vt:lpstr>Palatino Linotype</vt:lpstr>
      <vt:lpstr>Times New Roman</vt:lpstr>
      <vt:lpstr>Wingdings</vt:lpstr>
      <vt:lpstr>Office Theme</vt:lpstr>
      <vt:lpstr>1_Office Theme</vt:lpstr>
      <vt:lpstr>2_Office Theme</vt:lpstr>
      <vt:lpstr>3_Office Theme</vt:lpstr>
      <vt:lpstr>5_Office Theme</vt:lpstr>
      <vt:lpstr>9_Office Theme</vt:lpstr>
      <vt:lpstr>POLJOPRIVREDNI FAKULTET Departman za ekonomiku poljoprivrede i sociologiju sela</vt:lpstr>
      <vt:lpstr>PowerPoint Presentation</vt:lpstr>
      <vt:lpstr>PowerPoint Presentation</vt:lpstr>
      <vt:lpstr>Delatnosti koje najviše zagađuju vodu rangirane su u pet grupa, a to su :</vt:lpstr>
      <vt:lpstr>PowerPoint Presentation</vt:lpstr>
      <vt:lpstr>Postoje četiri osnovna oblika zagađivanja voda: </vt:lpstr>
      <vt:lpstr>PowerPoint Presentation</vt:lpstr>
      <vt:lpstr>Osnovne kategorije i komponente životne sredine na osnovu kojih se mogu videti tipovi promena u životnoj sredini koji su vezani za vodoprivredne projekte:</vt:lpstr>
      <vt:lpstr>Prilikom planiranja vodoprivrednih projekata mora se voditi računa o zaštiti životne sredine. U tom smislu ova problematika se mora posmatrati sa više aspekata i to: </vt:lpstr>
      <vt:lpstr>Postojeći resursi životne sredine na području regiona gde će projekat biti lociran utiču na indentifikaciju parametara koje treba uključiti u ocenu različitih alternativnih projekata. Ti parametri su sledeći:</vt:lpstr>
      <vt:lpstr>Ti parametri su sledeći:</vt:lpstr>
      <vt:lpstr>Modeli i metodologija utvrđivanja efekata</vt:lpstr>
      <vt:lpstr>Za merenje uslova u životnoj sredini predlaže se korišćenje prirodnih fizičkih dimenzija. Tako je npr. razrađena lestvica – karta sa 10 koraka:</vt:lpstr>
      <vt:lpstr>Fizičke karakteristike životne srednine mogu se pratiti osmatranjem i modeliranjem. </vt:lpstr>
      <vt:lpstr>Modeli koji su iz ove oblasti najviše su u primeni su:</vt:lpstr>
      <vt:lpstr>Parametri koji utiču na visinu troškova prečišćavanja vode</vt:lpstr>
      <vt:lpstr>Jednoj jedinici štetnosti (g/dan) prema istraživanjima odgovara:                                                   Cu 0,8 g/dan   Cr 0,08 g/dan                         Cd 0,4 g/dan            CN 0,08 g/dan                         Ni 4 g/dan             Fenol 0,08 g/dan                         Pb 4 g/dan             BPK5 100 g/dan                         Zn 16 g/dan             SM 400 g/dan </vt:lpstr>
      <vt:lpstr>Za svaki parametar izračunate su jedinice štetnosti za svaki koncentrovan izvor zagađivanja pomoću tabele za prelaz jedinice štetnosti na stepen štetnog dejstva – kategoriju štetnosti.</vt:lpstr>
      <vt:lpstr>PowerPoint Presentation</vt:lpstr>
      <vt:lpstr>POLJOPRIVREDNI FAKULTET Departman za ekonomiku poljoprivrede i sociologiju sela</vt:lpstr>
      <vt:lpstr>PowerPoint Presentation</vt:lpstr>
      <vt:lpstr>Metodi tarifikacije vode</vt:lpstr>
      <vt:lpstr>1. Socio-politička tarifikacija</vt:lpstr>
      <vt:lpstr>2. Cost-princip</vt:lpstr>
      <vt:lpstr>2. Cost-princip</vt:lpstr>
      <vt:lpstr>3. Benefit-princip</vt:lpstr>
      <vt:lpstr>4. Marginalni princip </vt:lpstr>
      <vt:lpstr>PowerPoint Presentation</vt:lpstr>
      <vt:lpstr>PowerPoint Presentation</vt:lpstr>
      <vt:lpstr>Tarifikacija vode u našoj zemlji</vt:lpstr>
      <vt:lpstr>PowerPoint Presentation</vt:lpstr>
      <vt:lpstr>PowerPoint Presentation</vt:lpstr>
      <vt:lpstr>PowerPoint Presentation</vt:lpstr>
      <vt:lpstr>Sem ovih istim Zakonom je regulisano plaćanje i posebnih vodoprivrednih naknada i to:</vt:lpstr>
      <vt:lpstr>POLJOPRIVREDNI FAKULTET Departman za ekonomiku poljoprivrede i sociologiju sela</vt:lpstr>
      <vt:lpstr>PowerPoint Presentation</vt:lpstr>
      <vt:lpstr>PowerPoint Presentation</vt:lpstr>
      <vt:lpstr>Aktivnosti koje se najčešće uključuju u vodoprivredno planiranje su:</vt:lpstr>
      <vt:lpstr>Karakteristične namene višenamenskih vodoprivrednih sistema su:</vt:lpstr>
      <vt:lpstr>Vodoprivredne planove treba vrednovati u odnosu na kriterijume:</vt:lpstr>
      <vt:lpstr>Vodoprivredno planiranje se uvek odvija u okvirima u kojima se rade planovi za različite delatnosti (npr. obrazovanje, zdravstvo, saobraćaj, poljoprivreda) i na različitim nivoima (npr. lokalnom, nivou rečnih slivova, pokrajinskom, regionalnom i nacionalnom). Vodoprivredno planiranje se takođe odvija u okviru postojećih institucija i planskih postupaka.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POLJOPRIVREDNI FAKULTET Departman za ekonomiku poljoprivrede i sociologiju sela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HVALA NA PAŽNJI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Bogdan</cp:lastModifiedBy>
  <cp:revision>545</cp:revision>
  <dcterms:created xsi:type="dcterms:W3CDTF">2017-02-10T09:12:22Z</dcterms:created>
  <dcterms:modified xsi:type="dcterms:W3CDTF">2026-06-15T13:10:33Z</dcterms:modified>
</cp:coreProperties>
</file>