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318" r:id="rId22"/>
    <p:sldId id="315" r:id="rId23"/>
    <p:sldId id="316" r:id="rId24"/>
    <p:sldId id="317" r:id="rId25"/>
    <p:sldId id="312" r:id="rId26"/>
    <p:sldId id="313" r:id="rId27"/>
    <p:sldId id="314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286" r:id="rId48"/>
    <p:sldId id="287" r:id="rId49"/>
    <p:sldId id="288" r:id="rId50"/>
    <p:sldId id="289" r:id="rId51"/>
    <p:sldId id="290" r:id="rId52"/>
    <p:sldId id="291" r:id="rId53"/>
    <p:sldId id="292" r:id="rId54"/>
    <p:sldId id="293" r:id="rId55"/>
    <p:sldId id="294" r:id="rId56"/>
    <p:sldId id="295" r:id="rId57"/>
    <p:sldId id="296" r:id="rId58"/>
    <p:sldId id="297" r:id="rId5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sr-Cyrl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Cyrl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EC2D-3D31-4F22-BC4D-7F44571265E6}" type="datetimeFigureOut">
              <a:rPr lang="sr-Cyrl-RS" smtClean="0"/>
              <a:t>14.12.2017.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E7A1-F372-4FC1-840F-A417E4536339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63967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EC2D-3D31-4F22-BC4D-7F44571265E6}" type="datetimeFigureOut">
              <a:rPr lang="sr-Cyrl-RS" smtClean="0"/>
              <a:t>14.12.2017.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E7A1-F372-4FC1-840F-A417E4536339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545517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EC2D-3D31-4F22-BC4D-7F44571265E6}" type="datetimeFigureOut">
              <a:rPr lang="sr-Cyrl-RS" smtClean="0"/>
              <a:t>14.12.2017.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E7A1-F372-4FC1-840F-A417E4536339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556188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EC2D-3D31-4F22-BC4D-7F44571265E6}" type="datetimeFigureOut">
              <a:rPr lang="sr-Cyrl-RS" smtClean="0"/>
              <a:t>14.12.2017.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E7A1-F372-4FC1-840F-A417E4536339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1309995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EC2D-3D31-4F22-BC4D-7F44571265E6}" type="datetimeFigureOut">
              <a:rPr lang="sr-Cyrl-RS" smtClean="0"/>
              <a:t>14.12.2017.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E7A1-F372-4FC1-840F-A417E4536339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426946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EC2D-3D31-4F22-BC4D-7F44571265E6}" type="datetimeFigureOut">
              <a:rPr lang="sr-Cyrl-RS" smtClean="0"/>
              <a:t>14.12.2017.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E7A1-F372-4FC1-840F-A417E4536339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71249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EC2D-3D31-4F22-BC4D-7F44571265E6}" type="datetimeFigureOut">
              <a:rPr lang="sr-Cyrl-RS" smtClean="0"/>
              <a:t>14.12.2017.</a:t>
            </a:fld>
            <a:endParaRPr lang="sr-Cyrl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E7A1-F372-4FC1-840F-A417E4536339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03709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EC2D-3D31-4F22-BC4D-7F44571265E6}" type="datetimeFigureOut">
              <a:rPr lang="sr-Cyrl-RS" smtClean="0"/>
              <a:t>14.12.2017.</a:t>
            </a:fld>
            <a:endParaRPr lang="sr-Cyrl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E7A1-F372-4FC1-840F-A417E4536339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69249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EC2D-3D31-4F22-BC4D-7F44571265E6}" type="datetimeFigureOut">
              <a:rPr lang="sr-Cyrl-RS" smtClean="0"/>
              <a:t>14.12.2017.</a:t>
            </a:fld>
            <a:endParaRPr lang="sr-Cyrl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E7A1-F372-4FC1-840F-A417E4536339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413922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EC2D-3D31-4F22-BC4D-7F44571265E6}" type="datetimeFigureOut">
              <a:rPr lang="sr-Cyrl-RS" smtClean="0"/>
              <a:t>14.12.2017.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E7A1-F372-4FC1-840F-A417E4536339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403283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Cyrl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EC2D-3D31-4F22-BC4D-7F44571265E6}" type="datetimeFigureOut">
              <a:rPr lang="sr-Cyrl-RS" smtClean="0"/>
              <a:t>14.12.2017.</a:t>
            </a:fld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E7A1-F372-4FC1-840F-A417E4536339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65036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Cyrl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AEC2D-3D31-4F22-BC4D-7F44571265E6}" type="datetimeFigureOut">
              <a:rPr lang="sr-Cyrl-RS" smtClean="0"/>
              <a:t>14.12.2017.</a:t>
            </a:fld>
            <a:endParaRPr lang="sr-Cyrl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Cyrl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9E7A1-F372-4FC1-840F-A417E4536339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28917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5329" y="1885071"/>
            <a:ext cx="9420665" cy="136456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sr-Latn-RS" sz="8000" b="1" dirty="0" smtClean="0"/>
              <a:t>PROCENJIVANJE</a:t>
            </a:r>
            <a:endParaRPr lang="sr-Cyrl-RS" sz="8000" b="1" dirty="0"/>
          </a:p>
        </p:txBody>
      </p:sp>
    </p:spTree>
    <p:extLst>
      <p:ext uri="{BB962C8B-B14F-4D97-AF65-F5344CB8AC3E}">
        <p14:creationId xmlns:p14="http://schemas.microsoft.com/office/powerpoint/2010/main" val="123823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828" y="337625"/>
            <a:ext cx="11338560" cy="6414867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Veličina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preduzeća</a:t>
            </a:r>
            <a:endParaRPr lang="en-US" sz="3600" b="1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Broj</a:t>
            </a:r>
            <a:r>
              <a:rPr lang="en-US" sz="3200" dirty="0" smtClean="0"/>
              <a:t> </a:t>
            </a:r>
            <a:r>
              <a:rPr lang="en-US" sz="3200" dirty="0" err="1" smtClean="0"/>
              <a:t>radnika</a:t>
            </a:r>
            <a:endParaRPr lang="en-US" sz="32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Vrednost</a:t>
            </a:r>
            <a:r>
              <a:rPr lang="en-US" sz="3200" dirty="0" smtClean="0"/>
              <a:t> </a:t>
            </a:r>
            <a:r>
              <a:rPr lang="en-US" sz="3200" dirty="0" err="1" smtClean="0"/>
              <a:t>poslovnih</a:t>
            </a:r>
            <a:r>
              <a:rPr lang="en-US" sz="3200" dirty="0" smtClean="0"/>
              <a:t> </a:t>
            </a:r>
            <a:r>
              <a:rPr lang="en-US" sz="3200" dirty="0" err="1" smtClean="0"/>
              <a:t>sredstava</a:t>
            </a:r>
            <a:endParaRPr lang="en-US" sz="32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Ocena</a:t>
            </a:r>
            <a:r>
              <a:rPr lang="en-US" sz="3200" dirty="0" smtClean="0"/>
              <a:t> </a:t>
            </a:r>
            <a:r>
              <a:rPr lang="en-US" sz="3200" dirty="0" err="1" smtClean="0"/>
              <a:t>konkurencije</a:t>
            </a:r>
            <a:endParaRPr lang="sr-Latn-CS" sz="3200" dirty="0" smtClean="0"/>
          </a:p>
          <a:p>
            <a:pPr lvl="1"/>
            <a:endParaRPr lang="sr-Latn-CS" sz="3200" dirty="0" smtClean="0"/>
          </a:p>
          <a:p>
            <a:r>
              <a:rPr lang="en-US" sz="3600" b="1" dirty="0" err="1" smtClean="0"/>
              <a:t>Finansijski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položaj</a:t>
            </a:r>
            <a:endParaRPr lang="en-US" sz="3600" b="1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Osnovna</a:t>
            </a:r>
            <a:r>
              <a:rPr lang="en-US" sz="3200" dirty="0" smtClean="0"/>
              <a:t> </a:t>
            </a:r>
            <a:r>
              <a:rPr lang="en-US" sz="3200" dirty="0" err="1" smtClean="0"/>
              <a:t>sredstva</a:t>
            </a:r>
            <a:r>
              <a:rPr lang="en-US" sz="3200" dirty="0" smtClean="0"/>
              <a:t>/</a:t>
            </a:r>
            <a:r>
              <a:rPr lang="en-US" sz="3200" dirty="0" err="1" smtClean="0"/>
              <a:t>kapital</a:t>
            </a:r>
            <a:endParaRPr lang="en-US" sz="32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Osnovna</a:t>
            </a:r>
            <a:r>
              <a:rPr lang="en-US" sz="3200" dirty="0" smtClean="0"/>
              <a:t> </a:t>
            </a:r>
            <a:r>
              <a:rPr lang="en-US" sz="3200" dirty="0" err="1" smtClean="0"/>
              <a:t>sredstva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zalihe</a:t>
            </a:r>
            <a:r>
              <a:rPr lang="en-US" sz="3200" dirty="0" smtClean="0"/>
              <a:t>/</a:t>
            </a:r>
            <a:r>
              <a:rPr lang="en-US" sz="3200" dirty="0" err="1" smtClean="0"/>
              <a:t>Dugoročni</a:t>
            </a:r>
            <a:r>
              <a:rPr lang="en-US" sz="3200" dirty="0" smtClean="0"/>
              <a:t> </a:t>
            </a:r>
            <a:r>
              <a:rPr lang="en-US" sz="3200" dirty="0" err="1" smtClean="0"/>
              <a:t>kapital</a:t>
            </a:r>
            <a:endParaRPr lang="en-US" sz="32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Sopstveni</a:t>
            </a:r>
            <a:r>
              <a:rPr lang="en-US" sz="3200" dirty="0" smtClean="0"/>
              <a:t> </a:t>
            </a:r>
            <a:r>
              <a:rPr lang="en-US" sz="3200" dirty="0" err="1" smtClean="0"/>
              <a:t>kapital</a:t>
            </a:r>
            <a:r>
              <a:rPr lang="en-US" sz="3200" dirty="0" smtClean="0"/>
              <a:t>/</a:t>
            </a:r>
            <a:r>
              <a:rPr lang="en-US" sz="3200" dirty="0" err="1" smtClean="0"/>
              <a:t>Ukupni</a:t>
            </a:r>
            <a:r>
              <a:rPr lang="en-US" sz="3200" dirty="0" smtClean="0"/>
              <a:t> </a:t>
            </a:r>
            <a:r>
              <a:rPr lang="en-US" sz="3200" dirty="0" err="1" smtClean="0"/>
              <a:t>kapital</a:t>
            </a:r>
            <a:endParaRPr lang="en-US" sz="32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Ostvareni</a:t>
            </a:r>
            <a:r>
              <a:rPr lang="en-US" sz="3200" dirty="0" smtClean="0"/>
              <a:t> </a:t>
            </a:r>
            <a:r>
              <a:rPr lang="en-US" sz="3200" dirty="0" err="1" smtClean="0"/>
              <a:t>finansijski</a:t>
            </a:r>
            <a:r>
              <a:rPr lang="en-US" sz="3200" dirty="0" smtClean="0"/>
              <a:t> </a:t>
            </a:r>
            <a:r>
              <a:rPr lang="en-US" sz="3200" dirty="0" err="1" smtClean="0"/>
              <a:t>rezulatat</a:t>
            </a:r>
            <a:endParaRPr lang="en-US" sz="32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Finansijski</a:t>
            </a:r>
            <a:r>
              <a:rPr lang="en-US" sz="3200" dirty="0" smtClean="0"/>
              <a:t> </a:t>
            </a:r>
            <a:r>
              <a:rPr lang="en-US" sz="3200" dirty="0" err="1" smtClean="0"/>
              <a:t>rashodi</a:t>
            </a:r>
            <a:endParaRPr lang="en-US" sz="3200" dirty="0" smtClean="0"/>
          </a:p>
          <a:p>
            <a:endParaRPr lang="sr-Cyrl-RS" sz="3600" dirty="0"/>
          </a:p>
        </p:txBody>
      </p:sp>
    </p:spTree>
    <p:extLst>
      <p:ext uri="{BB962C8B-B14F-4D97-AF65-F5344CB8AC3E}">
        <p14:creationId xmlns:p14="http://schemas.microsoft.com/office/powerpoint/2010/main" val="3009730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225083"/>
            <a:ext cx="11268222" cy="6443003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Proizvodno-prodajni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potencijal</a:t>
            </a:r>
            <a:endParaRPr lang="en-US" sz="3600" b="1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Doprinos</a:t>
            </a:r>
            <a:r>
              <a:rPr lang="en-US" sz="3200" dirty="0" smtClean="0"/>
              <a:t> </a:t>
            </a:r>
            <a:r>
              <a:rPr lang="en-US" sz="3200" dirty="0" err="1" smtClean="0"/>
              <a:t>pojedinih</a:t>
            </a:r>
            <a:r>
              <a:rPr lang="en-US" sz="3200" dirty="0" smtClean="0"/>
              <a:t> </a:t>
            </a:r>
            <a:r>
              <a:rPr lang="en-US" sz="3200" dirty="0" err="1" smtClean="0"/>
              <a:t>proizvoda</a:t>
            </a:r>
            <a:r>
              <a:rPr lang="en-US" sz="3200" dirty="0" smtClean="0"/>
              <a:t> </a:t>
            </a:r>
            <a:r>
              <a:rPr lang="en-US" sz="3200" dirty="0" err="1" smtClean="0"/>
              <a:t>prihodu</a:t>
            </a:r>
            <a:endParaRPr lang="en-US" sz="32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Postojanje</a:t>
            </a:r>
            <a:r>
              <a:rPr lang="en-US" sz="3200" dirty="0" smtClean="0"/>
              <a:t> </a:t>
            </a:r>
            <a:r>
              <a:rPr lang="en-US" sz="3200" dirty="0" err="1" smtClean="0"/>
              <a:t>dugoročnih</a:t>
            </a:r>
            <a:r>
              <a:rPr lang="en-US" sz="3200" dirty="0" smtClean="0"/>
              <a:t> </a:t>
            </a:r>
            <a:r>
              <a:rPr lang="en-US" sz="3200" dirty="0" err="1" smtClean="0"/>
              <a:t>ugovora</a:t>
            </a:r>
            <a:endParaRPr lang="en-US" sz="32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Značaj</a:t>
            </a:r>
            <a:r>
              <a:rPr lang="en-US" sz="3200" dirty="0" smtClean="0"/>
              <a:t> </a:t>
            </a:r>
            <a:r>
              <a:rPr lang="en-US" sz="3200" dirty="0" err="1" smtClean="0"/>
              <a:t>proizvoda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kupce</a:t>
            </a:r>
            <a:endParaRPr lang="en-US" sz="32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Pristup</a:t>
            </a:r>
            <a:r>
              <a:rPr lang="en-US" sz="3200" dirty="0" smtClean="0"/>
              <a:t> </a:t>
            </a:r>
            <a:r>
              <a:rPr lang="en-US" sz="3200" dirty="0" err="1" smtClean="0"/>
              <a:t>tržištu</a:t>
            </a:r>
            <a:r>
              <a:rPr lang="en-US" sz="3200" dirty="0" smtClean="0"/>
              <a:t> EZ</a:t>
            </a:r>
            <a:endParaRPr lang="sr-Latn-CS" sz="3200" dirty="0" smtClean="0"/>
          </a:p>
          <a:p>
            <a:endParaRPr lang="sr-Latn-CS" sz="3600" dirty="0" smtClean="0"/>
          </a:p>
          <a:p>
            <a:r>
              <a:rPr lang="en-US" sz="3600" b="1" dirty="0" err="1" smtClean="0"/>
              <a:t>Mogućnost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predvi</a:t>
            </a:r>
            <a:r>
              <a:rPr lang="sr-Latn-RS" sz="3600" b="1" dirty="0" smtClean="0"/>
              <a:t>đ</a:t>
            </a:r>
            <a:r>
              <a:rPr lang="en-US" sz="3600" b="1" dirty="0" err="1" smtClean="0"/>
              <a:t>anja</a:t>
            </a:r>
            <a:endParaRPr lang="en-US" sz="3600" b="1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Starost</a:t>
            </a:r>
            <a:r>
              <a:rPr lang="en-US" sz="3200" dirty="0" smtClean="0"/>
              <a:t> </a:t>
            </a:r>
            <a:r>
              <a:rPr lang="en-US" sz="3200" dirty="0" err="1" smtClean="0"/>
              <a:t>preduzeća</a:t>
            </a:r>
            <a:endParaRPr lang="en-US" sz="32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Stabilnost</a:t>
            </a:r>
            <a:r>
              <a:rPr lang="en-US" sz="3200" dirty="0" smtClean="0"/>
              <a:t> </a:t>
            </a:r>
            <a:r>
              <a:rPr lang="en-US" sz="3200" dirty="0" err="1" smtClean="0"/>
              <a:t>poslovnih</a:t>
            </a:r>
            <a:r>
              <a:rPr lang="en-US" sz="3200" dirty="0" smtClean="0"/>
              <a:t> </a:t>
            </a:r>
            <a:r>
              <a:rPr lang="en-US" sz="3200" dirty="0" err="1" smtClean="0"/>
              <a:t>rezultata</a:t>
            </a:r>
            <a:endParaRPr lang="en-US" sz="32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Diskontinuitet</a:t>
            </a:r>
            <a:r>
              <a:rPr lang="en-US" sz="3200" dirty="0" smtClean="0"/>
              <a:t> u </a:t>
            </a:r>
            <a:r>
              <a:rPr lang="en-US" sz="3200" dirty="0" err="1" smtClean="0"/>
              <a:t>poslovanju</a:t>
            </a:r>
            <a:endParaRPr lang="en-US" sz="32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 err="1" smtClean="0"/>
              <a:t>Promena</a:t>
            </a:r>
            <a:r>
              <a:rPr lang="en-US" sz="3200" dirty="0" smtClean="0"/>
              <a:t> </a:t>
            </a:r>
            <a:r>
              <a:rPr lang="en-US" sz="3200" dirty="0" err="1" smtClean="0"/>
              <a:t>privrednog</a:t>
            </a:r>
            <a:r>
              <a:rPr lang="en-US" sz="3200" dirty="0" smtClean="0"/>
              <a:t> </a:t>
            </a:r>
            <a:r>
              <a:rPr lang="en-US" sz="3200" dirty="0" err="1" smtClean="0"/>
              <a:t>ambijenta</a:t>
            </a:r>
            <a:r>
              <a:rPr lang="en-US" sz="3200" dirty="0" smtClean="0"/>
              <a:t> </a:t>
            </a:r>
            <a:r>
              <a:rPr lang="en-US" sz="3200" dirty="0" err="1" smtClean="0"/>
              <a:t>grane</a:t>
            </a:r>
            <a:endParaRPr lang="en-US" sz="3200" dirty="0" smtClean="0"/>
          </a:p>
          <a:p>
            <a:endParaRPr lang="sr-Cyrl-RS" sz="3600" dirty="0"/>
          </a:p>
        </p:txBody>
      </p:sp>
    </p:spTree>
    <p:extLst>
      <p:ext uri="{BB962C8B-B14F-4D97-AF65-F5344CB8AC3E}">
        <p14:creationId xmlns:p14="http://schemas.microsoft.com/office/powerpoint/2010/main" val="2756246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050" y="1952233"/>
            <a:ext cx="10809848" cy="4490769"/>
          </a:xfrm>
        </p:spPr>
        <p:txBody>
          <a:bodyPr>
            <a:normAutofit/>
          </a:bodyPr>
          <a:lstStyle/>
          <a:p>
            <a:pPr algn="just"/>
            <a:r>
              <a:rPr lang="sr-Latn-CS" sz="3600" dirty="0" smtClean="0"/>
              <a:t>Vrednost kapitala preduzeća čini suma diskontovanih novčanih tokova uvećana za rezidulanu vrednost.</a:t>
            </a:r>
          </a:p>
          <a:p>
            <a:pPr algn="just"/>
            <a:endParaRPr lang="sr-Latn-CS" sz="3600" dirty="0"/>
          </a:p>
          <a:p>
            <a:pPr algn="just"/>
            <a:r>
              <a:rPr lang="en-US" sz="3600" dirty="0" err="1" smtClean="0"/>
              <a:t>Rezidualna</a:t>
            </a:r>
            <a:r>
              <a:rPr lang="en-US" sz="3600" dirty="0" smtClean="0"/>
              <a:t> </a:t>
            </a:r>
            <a:r>
              <a:rPr lang="en-US" sz="3600" dirty="0" err="1" smtClean="0"/>
              <a:t>vrednost</a:t>
            </a:r>
            <a:r>
              <a:rPr lang="en-US" sz="3600" dirty="0" smtClean="0"/>
              <a:t> se </a:t>
            </a:r>
            <a:r>
              <a:rPr lang="en-US" sz="3600" dirty="0" err="1" smtClean="0"/>
              <a:t>procenjuje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osnovu</a:t>
            </a:r>
            <a:r>
              <a:rPr lang="en-US" sz="3600" dirty="0" smtClean="0"/>
              <a:t> </a:t>
            </a:r>
            <a:r>
              <a:rPr lang="en-US" sz="3600" dirty="0" err="1" smtClean="0"/>
              <a:t>neto</a:t>
            </a:r>
            <a:r>
              <a:rPr lang="en-US" sz="3600" dirty="0" smtClean="0"/>
              <a:t> </a:t>
            </a:r>
            <a:r>
              <a:rPr lang="en-US" sz="3600" dirty="0" err="1" smtClean="0"/>
              <a:t>novčanog</a:t>
            </a:r>
            <a:r>
              <a:rPr lang="en-US" sz="3600" dirty="0" smtClean="0"/>
              <a:t> </a:t>
            </a:r>
            <a:r>
              <a:rPr lang="en-US" sz="3600" dirty="0" err="1" smtClean="0"/>
              <a:t>toka</a:t>
            </a:r>
            <a:r>
              <a:rPr lang="en-US" sz="3600" dirty="0" smtClean="0"/>
              <a:t> </a:t>
            </a:r>
            <a:r>
              <a:rPr lang="en-US" sz="3600" dirty="0" err="1" smtClean="0"/>
              <a:t>nakon</a:t>
            </a:r>
            <a:r>
              <a:rPr lang="en-US" sz="3600" dirty="0" smtClean="0"/>
              <a:t> </a:t>
            </a:r>
            <a:r>
              <a:rPr lang="en-US" sz="3600" dirty="0" err="1" smtClean="0"/>
              <a:t>proteka</a:t>
            </a:r>
            <a:r>
              <a:rPr lang="en-US" sz="3600" dirty="0" smtClean="0"/>
              <a:t> </a:t>
            </a:r>
            <a:r>
              <a:rPr lang="en-US" sz="3600" dirty="0" err="1" smtClean="0"/>
              <a:t>perioda</a:t>
            </a:r>
            <a:r>
              <a:rPr lang="en-US" sz="3600" dirty="0" smtClean="0"/>
              <a:t> </a:t>
            </a:r>
            <a:r>
              <a:rPr lang="en-US" sz="3600" dirty="0" err="1" smtClean="0"/>
              <a:t>projekcije</a:t>
            </a:r>
            <a:r>
              <a:rPr lang="en-US" sz="3600" dirty="0" smtClean="0"/>
              <a:t>.</a:t>
            </a:r>
          </a:p>
          <a:p>
            <a:pPr algn="just"/>
            <a:endParaRPr lang="sr-Cyrl-RS" sz="36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99050" y="154744"/>
            <a:ext cx="10515600" cy="1325563"/>
          </a:xfrm>
        </p:spPr>
        <p:txBody>
          <a:bodyPr/>
          <a:lstStyle/>
          <a:p>
            <a:pPr algn="ctr" eaLnBrk="1" hangingPunct="1"/>
            <a:r>
              <a:rPr lang="sr-Latn-CS" b="1" dirty="0" smtClean="0"/>
              <a:t>Vrednost kapitala preduzeća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96719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85403" y="2180492"/>
            <a:ext cx="6471139" cy="7174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63" y="703385"/>
            <a:ext cx="11282289" cy="58521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r-Latn-RS" sz="3200" dirty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proračun</a:t>
            </a:r>
            <a:r>
              <a:rPr lang="en-US" sz="3200" dirty="0" smtClean="0"/>
              <a:t> </a:t>
            </a:r>
            <a:r>
              <a:rPr lang="en-US" sz="3200" dirty="0" err="1" smtClean="0"/>
              <a:t>rezidualne</a:t>
            </a:r>
            <a:r>
              <a:rPr lang="en-US" sz="3200" dirty="0" smtClean="0"/>
              <a:t> </a:t>
            </a:r>
            <a:r>
              <a:rPr lang="en-US" sz="3200" dirty="0" err="1" smtClean="0"/>
              <a:t>vrednosti</a:t>
            </a:r>
            <a:r>
              <a:rPr lang="en-US" sz="3200" dirty="0" smtClean="0"/>
              <a:t> </a:t>
            </a:r>
            <a:r>
              <a:rPr lang="en-US" sz="3200" dirty="0" err="1" smtClean="0"/>
              <a:t>koristi</a:t>
            </a:r>
            <a:r>
              <a:rPr lang="en-US" sz="3200" dirty="0" smtClean="0"/>
              <a:t> se </a:t>
            </a:r>
            <a:r>
              <a:rPr lang="en-US" sz="3200" dirty="0" err="1" smtClean="0"/>
              <a:t>sledeća</a:t>
            </a:r>
            <a:r>
              <a:rPr lang="en-US" sz="3200" dirty="0" smtClean="0"/>
              <a:t> formula </a:t>
            </a:r>
            <a:r>
              <a:rPr lang="sr-Latn-CS" sz="3200" dirty="0" smtClean="0"/>
              <a:t>(Gordonov model)</a:t>
            </a:r>
            <a:r>
              <a:rPr lang="en-US" sz="3200" dirty="0" smtClean="0"/>
              <a:t>: </a:t>
            </a:r>
            <a:endParaRPr lang="sr-Latn-CS" sz="3200" dirty="0" smtClean="0"/>
          </a:p>
          <a:p>
            <a:pPr algn="just"/>
            <a:endParaRPr lang="sr-Latn-CS" sz="3200" dirty="0" smtClean="0"/>
          </a:p>
          <a:p>
            <a:pPr marL="0" indent="0" algn="ctr">
              <a:buNone/>
            </a:pPr>
            <a:r>
              <a:rPr lang="en-US" sz="3200" b="1" dirty="0" smtClean="0"/>
              <a:t>RV</a:t>
            </a:r>
            <a:r>
              <a:rPr lang="en-US" sz="3200" b="1" dirty="0" smtClean="0"/>
              <a:t>=(</a:t>
            </a:r>
            <a:r>
              <a:rPr lang="sr-Latn-RS" sz="3200" b="1" dirty="0" err="1"/>
              <a:t>D</a:t>
            </a:r>
            <a:r>
              <a:rPr lang="en-US" sz="3200" b="1" dirty="0" err="1" smtClean="0"/>
              <a:t>NNTr</a:t>
            </a:r>
            <a:r>
              <a:rPr lang="en-US" sz="3200" b="1" dirty="0" smtClean="0"/>
              <a:t> </a:t>
            </a:r>
            <a:r>
              <a:rPr lang="en-US" sz="3200" b="1" dirty="0" smtClean="0"/>
              <a:t>x (1+SRr)) /(DS-</a:t>
            </a:r>
            <a:r>
              <a:rPr lang="en-US" sz="3200" b="1" dirty="0" err="1" smtClean="0"/>
              <a:t>SRr</a:t>
            </a:r>
            <a:r>
              <a:rPr lang="en-US" sz="3200" b="1" dirty="0" smtClean="0"/>
              <a:t>)</a:t>
            </a:r>
            <a:endParaRPr lang="sr-Latn-RS" sz="3200" dirty="0" smtClean="0"/>
          </a:p>
          <a:p>
            <a:pPr marL="457200" lvl="1" indent="0" algn="just">
              <a:buNone/>
            </a:pPr>
            <a:endParaRPr lang="sr-Latn-RS" sz="3200" dirty="0"/>
          </a:p>
          <a:p>
            <a:pPr marL="457200" lvl="1" indent="0" algn="just">
              <a:buNone/>
            </a:pPr>
            <a:r>
              <a:rPr lang="sr-Latn-RS" sz="2800" dirty="0"/>
              <a:t>G</a:t>
            </a:r>
            <a:r>
              <a:rPr lang="en-US" sz="2800" dirty="0" smtClean="0"/>
              <a:t>de je</a:t>
            </a:r>
            <a:r>
              <a:rPr lang="sr-Latn-RS" sz="2800" dirty="0" smtClean="0"/>
              <a:t>:</a:t>
            </a:r>
          </a:p>
          <a:p>
            <a:pPr marL="457200" lvl="1" indent="0" algn="just">
              <a:buNone/>
            </a:pPr>
            <a:r>
              <a:rPr lang="en-US" sz="2800" b="1" dirty="0" smtClean="0"/>
              <a:t>RV</a:t>
            </a:r>
            <a:r>
              <a:rPr lang="sr-Latn-RS" sz="2800" dirty="0" smtClean="0"/>
              <a:t> </a:t>
            </a:r>
            <a:r>
              <a:rPr lang="en-US" sz="2800" dirty="0" smtClean="0"/>
              <a:t>-</a:t>
            </a:r>
            <a:r>
              <a:rPr lang="sr-Latn-RS" sz="2800" dirty="0" smtClean="0"/>
              <a:t> </a:t>
            </a:r>
            <a:r>
              <a:rPr lang="en-US" sz="2800" dirty="0" err="1" smtClean="0"/>
              <a:t>rezidualna</a:t>
            </a:r>
            <a:r>
              <a:rPr lang="en-US" sz="2800" dirty="0" smtClean="0"/>
              <a:t> </a:t>
            </a:r>
            <a:r>
              <a:rPr lang="en-US" sz="2800" dirty="0" err="1" smtClean="0"/>
              <a:t>vrednost</a:t>
            </a:r>
            <a:r>
              <a:rPr lang="en-US" sz="2800" dirty="0" smtClean="0"/>
              <a:t>, </a:t>
            </a:r>
            <a:endParaRPr lang="sr-Latn-CS" sz="2800" dirty="0" smtClean="0"/>
          </a:p>
          <a:p>
            <a:pPr marL="457200" lvl="1" indent="0" algn="just">
              <a:buNone/>
            </a:pPr>
            <a:r>
              <a:rPr lang="en-US" sz="2800" b="1" dirty="0" err="1" smtClean="0"/>
              <a:t>DNNTr</a:t>
            </a:r>
            <a:r>
              <a:rPr lang="en-US" sz="2800" dirty="0" smtClean="0"/>
              <a:t> - </a:t>
            </a:r>
            <a:r>
              <a:rPr lang="en-US" sz="2800" dirty="0" err="1" smtClean="0"/>
              <a:t>diskontovani</a:t>
            </a:r>
            <a:r>
              <a:rPr lang="en-US" sz="2800" dirty="0" smtClean="0"/>
              <a:t> </a:t>
            </a:r>
            <a:r>
              <a:rPr lang="en-US" sz="2800" dirty="0" err="1" smtClean="0"/>
              <a:t>novčani</a:t>
            </a:r>
            <a:r>
              <a:rPr lang="en-US" sz="2800" dirty="0" smtClean="0"/>
              <a:t> </a:t>
            </a:r>
            <a:r>
              <a:rPr lang="en-US" sz="2800" dirty="0" err="1" smtClean="0"/>
              <a:t>tok</a:t>
            </a:r>
            <a:r>
              <a:rPr lang="en-US" sz="2800" dirty="0" smtClean="0"/>
              <a:t> u </a:t>
            </a:r>
            <a:r>
              <a:rPr lang="en-US" sz="2800" dirty="0" err="1" smtClean="0"/>
              <a:t>rezidualu</a:t>
            </a:r>
            <a:r>
              <a:rPr lang="en-US" sz="2800" dirty="0" smtClean="0"/>
              <a:t> (</a:t>
            </a:r>
            <a:r>
              <a:rPr lang="en-US" sz="2800" dirty="0" err="1" smtClean="0"/>
              <a:t>prva</a:t>
            </a:r>
            <a:r>
              <a:rPr lang="en-US" sz="2800" dirty="0" smtClean="0"/>
              <a:t> </a:t>
            </a:r>
            <a:r>
              <a:rPr lang="en-US" sz="2800" dirty="0" err="1" smtClean="0"/>
              <a:t>godina</a:t>
            </a:r>
            <a:r>
              <a:rPr lang="en-US" sz="2800" dirty="0" smtClean="0"/>
              <a:t> </a:t>
            </a:r>
            <a:r>
              <a:rPr lang="en-US" sz="2800" dirty="0" err="1" smtClean="0"/>
              <a:t>iza</a:t>
            </a:r>
            <a:r>
              <a:rPr lang="en-US" sz="2800" dirty="0" smtClean="0"/>
              <a:t> </a:t>
            </a:r>
            <a:r>
              <a:rPr lang="en-US" sz="2800" dirty="0" err="1" smtClean="0"/>
              <a:t>projektovanog</a:t>
            </a:r>
            <a:r>
              <a:rPr lang="en-US" sz="2800" dirty="0" smtClean="0"/>
              <a:t> </a:t>
            </a:r>
            <a:r>
              <a:rPr lang="en-US" sz="2800" dirty="0" err="1" smtClean="0"/>
              <a:t>perioda</a:t>
            </a:r>
            <a:r>
              <a:rPr lang="en-US" sz="2800" dirty="0" smtClean="0"/>
              <a:t>), </a:t>
            </a:r>
            <a:endParaRPr lang="sr-Latn-CS" sz="2800" dirty="0" smtClean="0"/>
          </a:p>
          <a:p>
            <a:pPr marL="457200" lvl="1" indent="0" algn="just">
              <a:buNone/>
            </a:pPr>
            <a:r>
              <a:rPr lang="en-US" sz="2800" b="1" dirty="0" smtClean="0"/>
              <a:t>DS</a:t>
            </a:r>
            <a:r>
              <a:rPr lang="sr-Latn-RS" sz="2800" dirty="0" smtClean="0"/>
              <a:t> </a:t>
            </a:r>
            <a:r>
              <a:rPr lang="en-US" sz="2800" dirty="0" smtClean="0"/>
              <a:t>- </a:t>
            </a:r>
            <a:r>
              <a:rPr lang="en-US" sz="2800" dirty="0" err="1" smtClean="0"/>
              <a:t>diskontna</a:t>
            </a:r>
            <a:r>
              <a:rPr lang="en-US" sz="2800" dirty="0" smtClean="0"/>
              <a:t> </a:t>
            </a:r>
            <a:r>
              <a:rPr lang="en-US" sz="2800" dirty="0" err="1" smtClean="0"/>
              <a:t>stopa</a:t>
            </a:r>
            <a:r>
              <a:rPr lang="en-US" sz="2800" dirty="0" smtClean="0"/>
              <a:t>, a </a:t>
            </a:r>
            <a:endParaRPr lang="sr-Latn-CS" sz="2800" dirty="0" smtClean="0"/>
          </a:p>
          <a:p>
            <a:pPr marL="457200" lvl="1" indent="0" algn="just">
              <a:buNone/>
            </a:pPr>
            <a:r>
              <a:rPr lang="en-US" sz="2800" b="1" dirty="0" smtClean="0"/>
              <a:t>S</a:t>
            </a:r>
            <a:r>
              <a:rPr lang="sr-Latn-RS" sz="2800" b="1" dirty="0" smtClean="0"/>
              <a:t>R</a:t>
            </a:r>
            <a:r>
              <a:rPr lang="en-US" sz="2800" b="1" dirty="0" smtClean="0"/>
              <a:t>r </a:t>
            </a:r>
            <a:r>
              <a:rPr lang="en-US" sz="2800" dirty="0" smtClean="0"/>
              <a:t>- </a:t>
            </a:r>
            <a:r>
              <a:rPr lang="en-US" sz="2800" dirty="0" err="1" smtClean="0"/>
              <a:t>stopa</a:t>
            </a:r>
            <a:r>
              <a:rPr lang="en-US" sz="2800" dirty="0" smtClean="0"/>
              <a:t> </a:t>
            </a:r>
            <a:r>
              <a:rPr lang="en-US" sz="2800" dirty="0" err="1" smtClean="0"/>
              <a:t>rasta</a:t>
            </a:r>
            <a:r>
              <a:rPr lang="en-US" sz="2800" dirty="0" smtClean="0"/>
              <a:t> u </a:t>
            </a:r>
            <a:r>
              <a:rPr lang="en-US" sz="2800" dirty="0" err="1" smtClean="0"/>
              <a:t>rezidualu</a:t>
            </a:r>
            <a:r>
              <a:rPr lang="en-US" sz="2800" dirty="0" smtClean="0"/>
              <a:t>. </a:t>
            </a:r>
          </a:p>
          <a:p>
            <a:pPr algn="just"/>
            <a:endParaRPr lang="sr-Cyrl-RS" sz="3600" dirty="0"/>
          </a:p>
        </p:txBody>
      </p:sp>
    </p:spTree>
    <p:extLst>
      <p:ext uri="{BB962C8B-B14F-4D97-AF65-F5344CB8AC3E}">
        <p14:creationId xmlns:p14="http://schemas.microsoft.com/office/powerpoint/2010/main" val="4268882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422" y="365125"/>
            <a:ext cx="3573193" cy="2110789"/>
          </a:xfrm>
        </p:spPr>
        <p:txBody>
          <a:bodyPr>
            <a:normAutofit/>
          </a:bodyPr>
          <a:lstStyle/>
          <a:p>
            <a:r>
              <a:rPr lang="sr-Latn-CS" b="1" dirty="0" smtClean="0"/>
              <a:t>Procena diskontne stope</a:t>
            </a:r>
            <a:endParaRPr lang="sr-Cyrl-RS" b="1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245"/>
          <a:stretch/>
        </p:blipFill>
        <p:spPr>
          <a:xfrm>
            <a:off x="3010486" y="365125"/>
            <a:ext cx="8911882" cy="6084265"/>
          </a:xfrm>
          <a:solidFill>
            <a:schemeClr val="accent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738260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100"/>
          <a:stretch/>
        </p:blipFill>
        <p:spPr>
          <a:xfrm>
            <a:off x="3301489" y="281354"/>
            <a:ext cx="8487237" cy="6252570"/>
          </a:xfrm>
          <a:solidFill>
            <a:schemeClr val="accent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272622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2" y="309489"/>
            <a:ext cx="2869810" cy="1927274"/>
          </a:xfrm>
        </p:spPr>
        <p:txBody>
          <a:bodyPr>
            <a:normAutofit/>
          </a:bodyPr>
          <a:lstStyle/>
          <a:p>
            <a:pPr algn="ctr"/>
            <a:r>
              <a:rPr lang="sr-Latn-CS" b="1" dirty="0" smtClean="0"/>
              <a:t>Projekcija BU</a:t>
            </a:r>
            <a:endParaRPr lang="sr-Cyrl-RS" b="1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94893" y="0"/>
            <a:ext cx="8736036" cy="6752492"/>
          </a:xfrm>
          <a:solidFill>
            <a:schemeClr val="accent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011422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79827"/>
            <a:ext cx="2968284" cy="2855742"/>
          </a:xfrm>
        </p:spPr>
        <p:txBody>
          <a:bodyPr>
            <a:normAutofit/>
          </a:bodyPr>
          <a:lstStyle/>
          <a:p>
            <a:pPr algn="ctr"/>
            <a:r>
              <a:rPr lang="sr-Latn-CS" b="1" dirty="0" smtClean="0"/>
              <a:t>Projekcija stanja imovine i obaveza</a:t>
            </a:r>
            <a:endParaRPr lang="sr-Cyrl-RS" b="1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80825" y="131431"/>
            <a:ext cx="8923774" cy="6508519"/>
          </a:xfrm>
          <a:solidFill>
            <a:schemeClr val="accent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564782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-95535" y="550934"/>
            <a:ext cx="2524836" cy="243371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sr-Latn-CS" sz="4000" b="1" dirty="0" smtClean="0"/>
              <a:t>Projekcija bilansa stanja</a:t>
            </a:r>
            <a:endParaRPr lang="en-US" sz="4000" b="1" dirty="0" smtClean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3767" y="361439"/>
            <a:ext cx="9762699" cy="5588354"/>
          </a:xfrm>
          <a:solidFill>
            <a:schemeClr val="accent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207022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0914" y="478301"/>
            <a:ext cx="11305271" cy="5524853"/>
          </a:xfrm>
          <a:solidFill>
            <a:schemeClr val="accent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522753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" y="2042099"/>
            <a:ext cx="10922391" cy="4351338"/>
          </a:xfrm>
        </p:spPr>
        <p:txBody>
          <a:bodyPr>
            <a:normAutofit/>
          </a:bodyPr>
          <a:lstStyle/>
          <a:p>
            <a:pPr algn="just"/>
            <a:r>
              <a:rPr lang="sr-Latn-CS" sz="3200" dirty="0" smtClean="0"/>
              <a:t>PROCENJUJE SE KAPITAL PREDUZEĆA ILI NETO IMOVINA</a:t>
            </a:r>
          </a:p>
          <a:p>
            <a:pPr marL="0" indent="0" algn="just">
              <a:buNone/>
            </a:pPr>
            <a:endParaRPr lang="sr-Latn-CS" sz="3200" dirty="0" smtClean="0"/>
          </a:p>
          <a:p>
            <a:pPr algn="just">
              <a:buNone/>
            </a:pPr>
            <a:endParaRPr lang="sr-Latn-CS" sz="3200" dirty="0" smtClean="0"/>
          </a:p>
          <a:p>
            <a:pPr marL="0" indent="0" algn="ctr">
              <a:buNone/>
            </a:pPr>
            <a:r>
              <a:rPr lang="sr-Latn-CS" sz="3200" b="1" dirty="0" smtClean="0"/>
              <a:t>NETO IMOVINA = IMOVINA - OBAVEZE</a:t>
            </a:r>
          </a:p>
          <a:p>
            <a:pPr algn="just"/>
            <a:endParaRPr lang="sr-Cyrl-RS" sz="32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72440" y="154109"/>
            <a:ext cx="10515600" cy="1325563"/>
          </a:xfrm>
        </p:spPr>
        <p:txBody>
          <a:bodyPr/>
          <a:lstStyle/>
          <a:p>
            <a:pPr eaLnBrk="1" hangingPunct="1"/>
            <a:r>
              <a:rPr lang="sr-Latn-CS" b="1" dirty="0" smtClean="0"/>
              <a:t>VREDNOVANJE PREDUZEĆA</a:t>
            </a:r>
          </a:p>
        </p:txBody>
      </p:sp>
    </p:spTree>
    <p:extLst>
      <p:ext uri="{BB962C8B-B14F-4D97-AF65-F5344CB8AC3E}">
        <p14:creationId xmlns:p14="http://schemas.microsoft.com/office/powerpoint/2010/main" val="135778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195" y="113270"/>
            <a:ext cx="10973972" cy="1325563"/>
          </a:xfrm>
        </p:spPr>
        <p:txBody>
          <a:bodyPr/>
          <a:lstStyle/>
          <a:p>
            <a:pPr eaLnBrk="1" hangingPunct="1"/>
            <a:r>
              <a:rPr lang="sr-Latn-CS" b="1" dirty="0" smtClean="0"/>
              <a:t>Proračun rezidualne vrednosti</a:t>
            </a:r>
            <a:endParaRPr lang="en-US" b="1" dirty="0" smtClean="0"/>
          </a:p>
        </p:txBody>
      </p:sp>
      <p:grpSp>
        <p:nvGrpSpPr>
          <p:cNvPr id="5" name="Group 6"/>
          <p:cNvGrpSpPr>
            <a:grpSpLocks noChangeAspect="1"/>
          </p:cNvGrpSpPr>
          <p:nvPr/>
        </p:nvGrpSpPr>
        <p:grpSpPr bwMode="auto">
          <a:xfrm>
            <a:off x="503559" y="1597980"/>
            <a:ext cx="10994414" cy="4301002"/>
            <a:chOff x="328" y="1624"/>
            <a:chExt cx="5272" cy="1714"/>
          </a:xfrm>
        </p:grpSpPr>
        <p:sp>
          <p:nvSpPr>
            <p:cNvPr id="6" name="AutoShape 5"/>
            <p:cNvSpPr>
              <a:spLocks noChangeAspect="1" noChangeArrowheads="1" noTextEdit="1"/>
            </p:cNvSpPr>
            <p:nvPr/>
          </p:nvSpPr>
          <p:spPr bwMode="auto">
            <a:xfrm>
              <a:off x="336" y="1632"/>
              <a:ext cx="5232" cy="1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r-Cyrl-R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74" y="1648"/>
              <a:ext cx="2548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1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Neto novčani tok poslednje godine</a:t>
              </a:r>
              <a:endParaRPr 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5063" y="1650"/>
              <a:ext cx="5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22,726</a:t>
              </a:r>
              <a:endParaRPr 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74" y="1857"/>
              <a:ext cx="22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Stopa rasta u rezidualnoj godini</a:t>
              </a:r>
              <a:endParaRPr lang="en-US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5232" y="1857"/>
              <a:ext cx="3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0.02</a:t>
              </a:r>
              <a:endParaRPr lang="en-US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4" y="2063"/>
              <a:ext cx="262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1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Neto novčani tok rezidualne godine</a:t>
              </a:r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5063" y="2065"/>
              <a:ext cx="5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23,181</a:t>
              </a:r>
              <a:endParaRPr 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374" y="2268"/>
              <a:ext cx="1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Diskontni faktor</a:t>
              </a:r>
              <a:endParaRPr lang="en-US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809" y="2268"/>
              <a:ext cx="78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0.5549290</a:t>
              </a:r>
              <a:endParaRPr lang="en-US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74" y="2489"/>
              <a:ext cx="2854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1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Sadašnja vrednost neto novčanog toka</a:t>
              </a:r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063" y="2491"/>
              <a:ext cx="5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12,864</a:t>
              </a:r>
              <a:endParaRPr lang="en-US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374" y="2698"/>
              <a:ext cx="222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Stopa kapitalizacije (0,</a:t>
              </a:r>
              <a:r>
                <a:rPr lang="sr-Latn-C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125</a:t>
              </a:r>
              <a:r>
                <a:rPr 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-0,02)</a:t>
              </a:r>
              <a:endParaRPr lang="en-US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5147" y="2698"/>
              <a:ext cx="4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0.105</a:t>
              </a:r>
              <a:endParaRPr lang="en-US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374" y="3107"/>
              <a:ext cx="1565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1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Rezidualna vrednost</a:t>
              </a:r>
              <a:endParaRPr lang="en-US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978" y="3107"/>
              <a:ext cx="622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100" b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122,512</a:t>
              </a:r>
              <a:endParaRPr lang="en-US" dirty="0"/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328" y="1624"/>
              <a:ext cx="32" cy="171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4346" y="1656"/>
              <a:ext cx="1" cy="16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r-Cyrl-RS"/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4346" y="1656"/>
              <a:ext cx="16" cy="16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/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5542" y="1656"/>
              <a:ext cx="32" cy="168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360" y="1624"/>
              <a:ext cx="5214" cy="3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360" y="1839"/>
              <a:ext cx="51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r-Cyrl-RS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360" y="1839"/>
              <a:ext cx="5182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360" y="2046"/>
              <a:ext cx="51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r-Cyrl-R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360" y="2046"/>
              <a:ext cx="5182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360" y="2254"/>
              <a:ext cx="51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r-Cyrl-RS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360" y="2254"/>
              <a:ext cx="5182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360" y="2473"/>
              <a:ext cx="51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r-Cyrl-RS"/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360" y="2473"/>
              <a:ext cx="5182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>
              <a:off x="360" y="2680"/>
              <a:ext cx="51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r-Cyrl-RS"/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360" y="2680"/>
              <a:ext cx="5182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>
              <a:off x="360" y="2887"/>
              <a:ext cx="51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r-Cyrl-RS"/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360" y="2887"/>
              <a:ext cx="5182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360" y="3095"/>
              <a:ext cx="518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r-Cyrl-RS"/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360" y="3095"/>
              <a:ext cx="5182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/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360" y="3306"/>
              <a:ext cx="5214" cy="3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sr-Latn-RS"/>
            </a:p>
          </p:txBody>
        </p:sp>
      </p:grpSp>
    </p:spTree>
    <p:extLst>
      <p:ext uri="{BB962C8B-B14F-4D97-AF65-F5344CB8AC3E}">
        <p14:creationId xmlns:p14="http://schemas.microsoft.com/office/powerpoint/2010/main" val="2277716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829" y="1825625"/>
            <a:ext cx="11380762" cy="4351338"/>
          </a:xfrm>
        </p:spPr>
        <p:txBody>
          <a:bodyPr>
            <a:normAutofit/>
          </a:bodyPr>
          <a:lstStyle/>
          <a:p>
            <a:pPr algn="just"/>
            <a:r>
              <a:rPr lang="en-US" sz="3200" dirty="0" err="1" smtClean="0"/>
              <a:t>Ukupna</a:t>
            </a:r>
            <a:r>
              <a:rPr lang="en-US" sz="3200" dirty="0" smtClean="0"/>
              <a:t> </a:t>
            </a:r>
            <a:r>
              <a:rPr lang="en-US" sz="3200" dirty="0" err="1" smtClean="0"/>
              <a:t>sadašnja</a:t>
            </a:r>
            <a:r>
              <a:rPr lang="en-US" sz="3200" dirty="0" smtClean="0"/>
              <a:t> </a:t>
            </a:r>
            <a:r>
              <a:rPr lang="en-US" sz="3200" dirty="0" err="1" smtClean="0"/>
              <a:t>vrednost</a:t>
            </a:r>
            <a:r>
              <a:rPr lang="en-US" sz="3200" dirty="0" smtClean="0"/>
              <a:t> </a:t>
            </a:r>
            <a:r>
              <a:rPr lang="en-US" sz="3200" dirty="0" err="1" smtClean="0"/>
              <a:t>diskontovanih</a:t>
            </a:r>
            <a:r>
              <a:rPr lang="en-US" sz="3200" dirty="0" smtClean="0"/>
              <a:t> </a:t>
            </a:r>
            <a:r>
              <a:rPr lang="en-US" sz="3200" dirty="0" err="1" smtClean="0"/>
              <a:t>novčanih</a:t>
            </a:r>
            <a:r>
              <a:rPr lang="en-US" sz="3200" dirty="0" smtClean="0"/>
              <a:t> </a:t>
            </a:r>
            <a:r>
              <a:rPr lang="en-US" sz="3200" dirty="0" err="1" smtClean="0"/>
              <a:t>tokova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petogodišnji</a:t>
            </a:r>
            <a:r>
              <a:rPr lang="en-US" sz="3200" dirty="0" smtClean="0"/>
              <a:t> period </a:t>
            </a:r>
            <a:r>
              <a:rPr lang="en-US" sz="3200" dirty="0" err="1" smtClean="0"/>
              <a:t>na</a:t>
            </a:r>
            <a:r>
              <a:rPr lang="sr-Latn-CS" sz="3200" dirty="0" smtClean="0"/>
              <a:t> dati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iznosi</a:t>
            </a:r>
            <a:r>
              <a:rPr lang="en-US" sz="3200" dirty="0" smtClean="0"/>
              <a:t> </a:t>
            </a:r>
            <a:r>
              <a:rPr lang="en-US" sz="3200" b="1" dirty="0" smtClean="0"/>
              <a:t>118,367,000.00</a:t>
            </a:r>
            <a:r>
              <a:rPr lang="en-US" sz="3200" dirty="0" smtClean="0"/>
              <a:t> </a:t>
            </a:r>
            <a:r>
              <a:rPr lang="en-US" sz="3200" dirty="0" err="1" smtClean="0"/>
              <a:t>dinara</a:t>
            </a:r>
            <a:r>
              <a:rPr lang="en-US" sz="3200" dirty="0" smtClean="0"/>
              <a:t>, </a:t>
            </a:r>
            <a:r>
              <a:rPr lang="en-US" sz="3200" dirty="0" err="1" smtClean="0"/>
              <a:t>pri</a:t>
            </a:r>
            <a:r>
              <a:rPr lang="en-US" sz="3200" dirty="0" smtClean="0"/>
              <a:t> </a:t>
            </a:r>
            <a:r>
              <a:rPr lang="en-US" sz="3200" dirty="0" err="1" smtClean="0"/>
              <a:t>čemu</a:t>
            </a:r>
            <a:r>
              <a:rPr lang="en-US" sz="3200" dirty="0" smtClean="0"/>
              <a:t> </a:t>
            </a:r>
            <a:r>
              <a:rPr lang="en-US" sz="3200" dirty="0" err="1" smtClean="0"/>
              <a:t>sadašnja</a:t>
            </a:r>
            <a:r>
              <a:rPr lang="en-US" sz="3200" dirty="0" smtClean="0"/>
              <a:t> </a:t>
            </a:r>
            <a:r>
              <a:rPr lang="en-US" sz="3200" dirty="0" err="1" smtClean="0"/>
              <a:t>vrednost</a:t>
            </a:r>
            <a:r>
              <a:rPr lang="en-US" sz="3200" dirty="0" smtClean="0"/>
              <a:t> </a:t>
            </a:r>
            <a:r>
              <a:rPr lang="en-US" sz="3200" dirty="0" err="1" smtClean="0"/>
              <a:t>rezidualne</a:t>
            </a:r>
            <a:r>
              <a:rPr lang="en-US" sz="3200" dirty="0" smtClean="0"/>
              <a:t> </a:t>
            </a:r>
            <a:r>
              <a:rPr lang="en-US" sz="3200" dirty="0" err="1" smtClean="0"/>
              <a:t>vrednosti</a:t>
            </a:r>
            <a:r>
              <a:rPr lang="en-US" sz="3200" dirty="0" smtClean="0"/>
              <a:t> </a:t>
            </a:r>
            <a:r>
              <a:rPr lang="en-US" sz="3200" dirty="0" err="1" smtClean="0"/>
              <a:t>iznosi</a:t>
            </a:r>
            <a:r>
              <a:rPr lang="en-US" sz="3200" dirty="0" smtClean="0"/>
              <a:t> </a:t>
            </a:r>
            <a:r>
              <a:rPr lang="en-US" sz="3200" b="1" dirty="0" smtClean="0"/>
              <a:t>122,512,000.00 </a:t>
            </a:r>
            <a:r>
              <a:rPr lang="en-US" sz="3200" dirty="0" err="1" smtClean="0"/>
              <a:t>dinara</a:t>
            </a:r>
            <a:r>
              <a:rPr lang="en-US" sz="3200" dirty="0" smtClean="0"/>
              <a:t>. </a:t>
            </a:r>
            <a:endParaRPr lang="sr-Latn-CS" sz="3200" dirty="0" smtClean="0"/>
          </a:p>
          <a:p>
            <a:pPr algn="just"/>
            <a:endParaRPr lang="sr-Latn-CS" sz="3200" dirty="0" smtClean="0"/>
          </a:p>
          <a:p>
            <a:pPr algn="just"/>
            <a:r>
              <a:rPr lang="en-US" sz="3200" dirty="0" smtClean="0"/>
              <a:t>U </a:t>
            </a:r>
            <a:r>
              <a:rPr lang="en-US" sz="3200" dirty="0" err="1" smtClean="0"/>
              <a:t>skladu</a:t>
            </a:r>
            <a:r>
              <a:rPr lang="en-US" sz="3200" dirty="0" smtClean="0"/>
              <a:t> </a:t>
            </a:r>
            <a:r>
              <a:rPr lang="en-US" sz="3200" dirty="0" err="1" smtClean="0"/>
              <a:t>sa</a:t>
            </a:r>
            <a:r>
              <a:rPr lang="en-US" sz="3200" dirty="0" smtClean="0"/>
              <a:t> </a:t>
            </a:r>
            <a:r>
              <a:rPr lang="en-US" sz="3200" dirty="0" err="1" smtClean="0"/>
              <a:t>tim</a:t>
            </a:r>
            <a:r>
              <a:rPr lang="en-US" sz="3200" dirty="0" smtClean="0"/>
              <a:t> </a:t>
            </a:r>
            <a:r>
              <a:rPr lang="en-US" sz="3200" dirty="0" err="1" smtClean="0"/>
              <a:t>osnovna</a:t>
            </a:r>
            <a:r>
              <a:rPr lang="en-US" sz="3200" dirty="0" smtClean="0"/>
              <a:t> </a:t>
            </a:r>
            <a:r>
              <a:rPr lang="en-US" sz="3200" dirty="0" err="1" smtClean="0"/>
              <a:t>vrednost</a:t>
            </a:r>
            <a:r>
              <a:rPr lang="en-US" sz="3200" dirty="0" smtClean="0"/>
              <a:t> </a:t>
            </a:r>
            <a:r>
              <a:rPr lang="en-US" sz="3200" dirty="0" err="1" smtClean="0"/>
              <a:t>kapitala</a:t>
            </a:r>
            <a:r>
              <a:rPr lang="en-US" sz="3200" dirty="0" smtClean="0"/>
              <a:t> </a:t>
            </a:r>
            <a:r>
              <a:rPr lang="en-US" sz="3200" dirty="0" err="1" smtClean="0"/>
              <a:t>posmatranog</a:t>
            </a:r>
            <a:r>
              <a:rPr lang="en-US" sz="3200" dirty="0" smtClean="0"/>
              <a:t> </a:t>
            </a:r>
            <a:r>
              <a:rPr lang="en-US" sz="3200" dirty="0" err="1" smtClean="0"/>
              <a:t>preduzeća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sr-Latn-CS" sz="3200" dirty="0" smtClean="0"/>
              <a:t> dati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prema</a:t>
            </a:r>
            <a:r>
              <a:rPr lang="en-US" sz="3200" dirty="0" smtClean="0"/>
              <a:t> </a:t>
            </a:r>
            <a:r>
              <a:rPr lang="en-US" sz="3200" dirty="0" err="1" smtClean="0"/>
              <a:t>metodu</a:t>
            </a:r>
            <a:r>
              <a:rPr lang="en-US" sz="3200" dirty="0" smtClean="0"/>
              <a:t> </a:t>
            </a:r>
            <a:r>
              <a:rPr lang="en-US" sz="3200" dirty="0" err="1" smtClean="0"/>
              <a:t>diskontovanja</a:t>
            </a:r>
            <a:r>
              <a:rPr lang="en-US" sz="3200" dirty="0" smtClean="0"/>
              <a:t> </a:t>
            </a:r>
            <a:r>
              <a:rPr lang="en-US" sz="3200" dirty="0" err="1" smtClean="0"/>
              <a:t>neto</a:t>
            </a:r>
            <a:r>
              <a:rPr lang="en-US" sz="3200" dirty="0" smtClean="0"/>
              <a:t> </a:t>
            </a:r>
            <a:r>
              <a:rPr lang="en-US" sz="3200" dirty="0" err="1" smtClean="0"/>
              <a:t>novčanih</a:t>
            </a:r>
            <a:r>
              <a:rPr lang="en-US" sz="3200" dirty="0" smtClean="0"/>
              <a:t> </a:t>
            </a:r>
            <a:r>
              <a:rPr lang="en-US" sz="3200" dirty="0" err="1" smtClean="0"/>
              <a:t>tokova</a:t>
            </a:r>
            <a:r>
              <a:rPr lang="en-US" sz="3200" dirty="0" smtClean="0"/>
              <a:t> </a:t>
            </a:r>
            <a:r>
              <a:rPr lang="en-US" sz="3200" dirty="0" err="1" smtClean="0"/>
              <a:t>utvrdjena</a:t>
            </a:r>
            <a:r>
              <a:rPr lang="en-US" sz="3200" dirty="0" smtClean="0"/>
              <a:t> </a:t>
            </a:r>
            <a:r>
              <a:rPr lang="en-US" sz="3200" dirty="0" err="1" smtClean="0"/>
              <a:t>uz</a:t>
            </a:r>
            <a:r>
              <a:rPr lang="en-US" sz="3200" dirty="0" smtClean="0"/>
              <a:t> </a:t>
            </a:r>
            <a:r>
              <a:rPr lang="en-US" sz="3200" dirty="0" err="1" smtClean="0"/>
              <a:t>upotrebu</a:t>
            </a:r>
            <a:r>
              <a:rPr lang="en-US" sz="3200" dirty="0" smtClean="0"/>
              <a:t> </a:t>
            </a:r>
            <a:r>
              <a:rPr lang="en-US" sz="3200" dirty="0" err="1" smtClean="0"/>
              <a:t>polazne</a:t>
            </a:r>
            <a:r>
              <a:rPr lang="en-US" sz="3200" dirty="0" smtClean="0"/>
              <a:t> </a:t>
            </a:r>
            <a:r>
              <a:rPr lang="en-US" sz="3200" dirty="0" err="1" smtClean="0"/>
              <a:t>diskontne</a:t>
            </a:r>
            <a:r>
              <a:rPr lang="en-US" sz="3200" dirty="0" smtClean="0"/>
              <a:t> </a:t>
            </a:r>
            <a:r>
              <a:rPr lang="en-US" sz="3200" dirty="0" err="1" smtClean="0"/>
              <a:t>stope</a:t>
            </a:r>
            <a:r>
              <a:rPr lang="en-US" sz="3200" dirty="0" smtClean="0"/>
              <a:t> (12.5%) </a:t>
            </a:r>
            <a:r>
              <a:rPr lang="en-US" sz="3200" dirty="0" err="1" smtClean="0"/>
              <a:t>iznosi</a:t>
            </a:r>
            <a:r>
              <a:rPr lang="en-US" sz="3200" dirty="0" smtClean="0"/>
              <a:t> </a:t>
            </a:r>
            <a:r>
              <a:rPr lang="en-US" sz="3200" b="1" dirty="0" smtClean="0"/>
              <a:t>240,879,000.00</a:t>
            </a:r>
            <a:r>
              <a:rPr lang="en-US" sz="3200" dirty="0" smtClean="0"/>
              <a:t> </a:t>
            </a:r>
            <a:r>
              <a:rPr lang="en-US" sz="3200" dirty="0" err="1" smtClean="0"/>
              <a:t>dinara</a:t>
            </a:r>
            <a:r>
              <a:rPr lang="en-US" sz="3200" dirty="0" smtClean="0"/>
              <a:t> </a:t>
            </a:r>
          </a:p>
          <a:p>
            <a:pPr algn="just"/>
            <a:endParaRPr lang="sr-Cyrl-RS" sz="32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79829" y="191068"/>
            <a:ext cx="10515600" cy="1325563"/>
          </a:xfrm>
        </p:spPr>
        <p:txBody>
          <a:bodyPr/>
          <a:lstStyle/>
          <a:p>
            <a:pPr eaLnBrk="1" hangingPunct="1"/>
            <a:r>
              <a:rPr lang="sr-Latn-CS" b="0" dirty="0" smtClean="0"/>
              <a:t>Zaključak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3119898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233" y="119466"/>
            <a:ext cx="10515600" cy="1325563"/>
          </a:xfrm>
        </p:spPr>
        <p:txBody>
          <a:bodyPr/>
          <a:lstStyle/>
          <a:p>
            <a:r>
              <a:rPr lang="sr-Latn-CS" b="1" u="sng" dirty="0" smtClean="0"/>
              <a:t>Primer</a:t>
            </a:r>
            <a:endParaRPr lang="sr-Cyrl-RS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286360" y="375752"/>
          <a:ext cx="8286940" cy="6045523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189157"/>
                <a:gridCol w="4310695"/>
                <a:gridCol w="2787088"/>
              </a:tblGrid>
              <a:tr h="568247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600" u="none" strike="noStrike" dirty="0">
                          <a:effectLst/>
                          <a:latin typeface="+mn-lt"/>
                        </a:rPr>
                        <a:t>Редни број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r-Cyrl-RS" sz="1600" b="1" u="none" strike="noStrike" dirty="0">
                          <a:effectLst/>
                          <a:latin typeface="+mn-lt"/>
                        </a:rPr>
                        <a:t>ПРОРАЧУН НЕТО НОВЧАНОГ ТОКА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r-Cyrl-RS"/>
                    </a:p>
                  </a:txBody>
                  <a:tcPr/>
                </a:tc>
              </a:tr>
              <a:tr h="331478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1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 dirty="0">
                          <a:effectLst/>
                          <a:latin typeface="+mn-lt"/>
                        </a:rPr>
                        <a:t>Укупан приход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31478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2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 dirty="0">
                          <a:effectLst/>
                          <a:latin typeface="+mn-lt"/>
                        </a:rPr>
                        <a:t>Оперативни трошкови 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47262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3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Добит  &lt;амортизација-камата-порез&gt; 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>
                          <a:effectLst/>
                          <a:latin typeface="+mn-lt"/>
                        </a:rPr>
                        <a:t> 1 – 2</a:t>
                      </a:r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31478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4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Амортизација 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47262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5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 dirty="0">
                          <a:effectLst/>
                          <a:latin typeface="+mn-lt"/>
                        </a:rPr>
                        <a:t>Оперативна добит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>
                          <a:effectLst/>
                          <a:latin typeface="+mn-lt"/>
                        </a:rPr>
                        <a:t> 3 – 4</a:t>
                      </a:r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31478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6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 dirty="0">
                          <a:effectLst/>
                          <a:latin typeface="+mn-lt"/>
                        </a:rPr>
                        <a:t>Трошкови камата 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47262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7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Добит пре опорезивања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>
                          <a:effectLst/>
                          <a:latin typeface="+mn-lt"/>
                        </a:rPr>
                        <a:t> 5 – 6</a:t>
                      </a:r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31478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8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Порез на добит 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47262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9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Нето добит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>
                          <a:effectLst/>
                          <a:latin typeface="+mn-lt"/>
                        </a:rPr>
                        <a:t> 7 – 8</a:t>
                      </a:r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31478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10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 dirty="0">
                          <a:effectLst/>
                          <a:latin typeface="+mn-lt"/>
                        </a:rPr>
                        <a:t>Амортизација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47262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11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2000" u="sng" strike="noStrike">
                          <a:effectLst/>
                          <a:latin typeface="+mn-lt"/>
                        </a:rPr>
                        <a:t>Бруто новчани ток</a:t>
                      </a:r>
                      <a:endParaRPr lang="sr-Cyrl-RS" sz="2000" b="1" i="1" u="sng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>
                          <a:effectLst/>
                          <a:latin typeface="+mn-lt"/>
                        </a:rPr>
                        <a:t> 9 + 10</a:t>
                      </a:r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31478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12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Повећање дугорочних кредита 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31478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13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Повећање трајних обртних средстава  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31478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14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Инвестиције у основна средства 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31478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15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 dirty="0">
                          <a:effectLst/>
                          <a:latin typeface="+mn-lt"/>
                        </a:rPr>
                        <a:t>Отплата дугорочних кредита 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426186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400" u="none" strike="noStrike">
                          <a:effectLst/>
                          <a:latin typeface="+mn-lt"/>
                        </a:rPr>
                        <a:t>16</a:t>
                      </a:r>
                      <a:endParaRPr lang="sr-Cyrl-RS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2400" u="sng" strike="noStrike" dirty="0">
                          <a:effectLst/>
                          <a:latin typeface="+mn-lt"/>
                        </a:rPr>
                        <a:t>Нето новчани ток</a:t>
                      </a:r>
                      <a:endParaRPr lang="sr-Cyrl-RS" sz="2400" b="1" i="1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 dirty="0">
                          <a:effectLst/>
                          <a:latin typeface="+mn-lt"/>
                        </a:rPr>
                        <a:t> 11 + 12 - 13 - 14 – 15</a:t>
                      </a:r>
                      <a:endParaRPr lang="sr-Cyrl-R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062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1069" y="191062"/>
          <a:ext cx="11737074" cy="6497429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4069999"/>
                <a:gridCol w="1533415"/>
                <a:gridCol w="1533415"/>
                <a:gridCol w="1533415"/>
                <a:gridCol w="1533415"/>
                <a:gridCol w="1533415"/>
              </a:tblGrid>
              <a:tr h="27964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PRORAČUN DISKONTOVAOG NOVČANOG TOKA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 hMerge="1">
                  <a:txBody>
                    <a:bodyPr/>
                    <a:lstStyle/>
                    <a:p>
                      <a:endParaRPr lang="sr-Cyrl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Cyrl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Cyrl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Cyrl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Cyrl-RS"/>
                    </a:p>
                  </a:txBody>
                  <a:tcPr/>
                </a:tc>
              </a:tr>
              <a:tr h="266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Godine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600" u="none" strike="noStrike" dirty="0">
                          <a:effectLst/>
                        </a:rPr>
                        <a:t>1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600" u="none" strike="noStrike" dirty="0">
                          <a:effectLst/>
                        </a:rPr>
                        <a:t>2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600" u="none" strike="noStrike">
                          <a:effectLst/>
                        </a:rPr>
                        <a:t>3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600" u="none" strike="noStrike">
                          <a:effectLst/>
                        </a:rPr>
                        <a:t>4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600" u="none" strike="noStrike">
                          <a:effectLst/>
                        </a:rPr>
                        <a:t>5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Ukupan prihod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510.004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520.204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530.608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541.220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552.045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Operativni troškovi ( - 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438.180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446.943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455.882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465.000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474.300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Dobit &lt;amortizacija-kamata-porez&gt;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71.824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73.260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74.726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76.220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77.745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Amortizacija ( - 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14.347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14.634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14.927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15.225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15.530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Operativna dobit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57.477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58.626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59.799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60.995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62.215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Troškovi kamata ( - 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13.810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14.086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14.367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14.655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14.948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Dobit pre oporezivanja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43.667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45.923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48.225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50.572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52.966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Porez na dobit ( - 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3.712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3.786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3.862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3.939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4.018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Neto dobit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39.956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42.137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44.363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46.633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48.948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Amortizacija ( + 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14.347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14.634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14.927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15.225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15.530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91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sng" strike="noStrike" dirty="0" err="1">
                          <a:effectLst/>
                        </a:rPr>
                        <a:t>Bruto</a:t>
                      </a:r>
                      <a:r>
                        <a:rPr lang="en-US" sz="1800" b="1" u="sng" strike="noStrike" dirty="0">
                          <a:effectLst/>
                        </a:rPr>
                        <a:t> </a:t>
                      </a:r>
                      <a:r>
                        <a:rPr lang="en-US" sz="1800" b="1" u="sng" strike="noStrike" dirty="0" err="1">
                          <a:effectLst/>
                        </a:rPr>
                        <a:t>novčani</a:t>
                      </a:r>
                      <a:r>
                        <a:rPr lang="en-US" sz="1800" b="1" u="sng" strike="noStrike" dirty="0">
                          <a:effectLst/>
                        </a:rPr>
                        <a:t> </a:t>
                      </a:r>
                      <a:r>
                        <a:rPr lang="en-US" sz="1800" b="1" u="sng" strike="noStrike" dirty="0" err="1">
                          <a:effectLst/>
                        </a:rPr>
                        <a:t>tok</a:t>
                      </a:r>
                      <a:endParaRPr lang="en-US" sz="18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b="1" u="sng" strike="noStrike" dirty="0">
                          <a:effectLst/>
                        </a:rPr>
                        <a:t>54.303</a:t>
                      </a:r>
                      <a:endParaRPr lang="sr-Cyrl-RS" sz="18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b="1" u="sng" strike="noStrike" dirty="0">
                          <a:effectLst/>
                        </a:rPr>
                        <a:t>56.771</a:t>
                      </a:r>
                      <a:endParaRPr lang="sr-Cyrl-RS" sz="18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b="1" u="sng" strike="noStrike" dirty="0">
                          <a:effectLst/>
                        </a:rPr>
                        <a:t>59.289</a:t>
                      </a:r>
                      <a:endParaRPr lang="sr-Cyrl-RS" sz="18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b="1" u="sng" strike="noStrike" dirty="0">
                          <a:effectLst/>
                        </a:rPr>
                        <a:t>61.858</a:t>
                      </a:r>
                      <a:endParaRPr lang="sr-Cyrl-RS" sz="18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b="1" u="sng" strike="noStrike" dirty="0">
                          <a:effectLst/>
                        </a:rPr>
                        <a:t>64.478</a:t>
                      </a:r>
                      <a:endParaRPr lang="sr-Cyrl-RS" sz="18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Povećanje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dugoročnih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kredita</a:t>
                      </a:r>
                      <a:r>
                        <a:rPr lang="en-US" sz="1600" u="none" strike="noStrike" dirty="0">
                          <a:effectLst/>
                        </a:rPr>
                        <a:t>  (+)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0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0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0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0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0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4394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Povećanje trajnih obrtnih sredstava  ( - 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10.666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1.931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1.970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2.009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2.049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Investicije u osnovna sredstva ( - 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14.347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14.634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14.927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15.225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15.530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Otplata dugoročnih kredita ( - 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6.536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6.536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6.536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6.536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6.536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34622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sng" strike="noStrike" dirty="0" err="1">
                          <a:effectLst/>
                        </a:rPr>
                        <a:t>Neto</a:t>
                      </a:r>
                      <a:r>
                        <a:rPr lang="en-US" sz="2000" b="1" u="sng" strike="noStrike" dirty="0">
                          <a:effectLst/>
                        </a:rPr>
                        <a:t> </a:t>
                      </a:r>
                      <a:r>
                        <a:rPr lang="en-US" sz="2000" b="1" u="sng" strike="noStrike" dirty="0" err="1">
                          <a:effectLst/>
                        </a:rPr>
                        <a:t>novčani</a:t>
                      </a:r>
                      <a:r>
                        <a:rPr lang="en-US" sz="2000" b="1" u="sng" strike="noStrike" dirty="0">
                          <a:effectLst/>
                        </a:rPr>
                        <a:t> </a:t>
                      </a:r>
                      <a:r>
                        <a:rPr lang="en-US" sz="2000" b="1" u="sng" strike="noStrike" dirty="0" err="1">
                          <a:effectLst/>
                        </a:rPr>
                        <a:t>tok</a:t>
                      </a:r>
                      <a:endParaRPr lang="en-US" sz="20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2000" b="1" u="sng" strike="noStrike" dirty="0">
                          <a:effectLst/>
                        </a:rPr>
                        <a:t>22.753</a:t>
                      </a:r>
                      <a:endParaRPr lang="sr-Cyrl-RS" sz="20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2000" b="1" u="sng" strike="noStrike" dirty="0">
                          <a:effectLst/>
                        </a:rPr>
                        <a:t>33.670</a:t>
                      </a:r>
                      <a:endParaRPr lang="sr-Cyrl-RS" sz="20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2000" b="1" u="sng" strike="noStrike" dirty="0">
                          <a:effectLst/>
                        </a:rPr>
                        <a:t>35.857</a:t>
                      </a:r>
                      <a:endParaRPr lang="sr-Cyrl-RS" sz="20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2000" b="1" u="sng" strike="noStrike" dirty="0">
                          <a:effectLst/>
                        </a:rPr>
                        <a:t>38.087</a:t>
                      </a:r>
                      <a:endParaRPr lang="sr-Cyrl-RS" sz="20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2000" b="1" u="sng" strike="noStrike" dirty="0">
                          <a:effectLst/>
                        </a:rPr>
                        <a:t>40.362</a:t>
                      </a:r>
                      <a:endParaRPr lang="sr-Cyrl-RS" sz="20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Diskontni</a:t>
                      </a:r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</a:rPr>
                        <a:t>faktor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0,82645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0,68301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0,56447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0,46651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0,38554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 dirty="0">
                          <a:effectLst/>
                        </a:rPr>
                        <a:t> 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 dirty="0">
                          <a:effectLst/>
                        </a:rPr>
                        <a:t> 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 dirty="0">
                          <a:effectLst/>
                        </a:rPr>
                        <a:t> 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</a:rPr>
                        <a:t> 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 dirty="0">
                          <a:effectLst/>
                        </a:rPr>
                        <a:t> 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 dirty="0">
                          <a:effectLst/>
                        </a:rPr>
                        <a:t> 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266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Neto sadašnja vrednost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</a:rPr>
                        <a:t>18.805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22.997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20.240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17.768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 dirty="0">
                          <a:effectLst/>
                        </a:rPr>
                        <a:t>15.561</a:t>
                      </a:r>
                      <a:endParaRPr lang="sr-Cyrl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  <a:tr h="60988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sng" strike="noStrike" dirty="0" err="1">
                          <a:effectLst/>
                        </a:rPr>
                        <a:t>Ukupna</a:t>
                      </a:r>
                      <a:r>
                        <a:rPr lang="en-US" sz="2000" b="1" u="sng" strike="noStrike" dirty="0">
                          <a:effectLst/>
                        </a:rPr>
                        <a:t> </a:t>
                      </a:r>
                      <a:r>
                        <a:rPr lang="en-US" sz="2000" b="1" u="sng" strike="noStrike" dirty="0" err="1">
                          <a:effectLst/>
                        </a:rPr>
                        <a:t>neto</a:t>
                      </a:r>
                      <a:r>
                        <a:rPr lang="en-US" sz="2000" b="1" u="sng" strike="noStrike" dirty="0">
                          <a:effectLst/>
                        </a:rPr>
                        <a:t> </a:t>
                      </a:r>
                      <a:r>
                        <a:rPr lang="en-US" sz="2000" b="1" u="sng" strike="noStrike" dirty="0" err="1">
                          <a:effectLst/>
                        </a:rPr>
                        <a:t>sadašnja</a:t>
                      </a:r>
                      <a:r>
                        <a:rPr lang="en-US" sz="2000" b="1" u="sng" strike="noStrike" dirty="0">
                          <a:effectLst/>
                        </a:rPr>
                        <a:t> </a:t>
                      </a:r>
                      <a:r>
                        <a:rPr lang="en-US" sz="2000" b="1" u="sng" strike="noStrike" dirty="0" err="1">
                          <a:effectLst/>
                        </a:rPr>
                        <a:t>vrednost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2000" b="1" u="sng" strike="noStrike" dirty="0">
                          <a:effectLst/>
                        </a:rPr>
                        <a:t> </a:t>
                      </a:r>
                      <a:endParaRPr lang="sr-Cyrl-RS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2000" b="1" u="sng" strike="noStrike" dirty="0">
                          <a:effectLst/>
                        </a:rPr>
                        <a:t> </a:t>
                      </a:r>
                      <a:endParaRPr lang="sr-Cyrl-RS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2000" b="1" u="sng" strike="noStrike" dirty="0">
                          <a:effectLst/>
                        </a:rPr>
                        <a:t> </a:t>
                      </a:r>
                      <a:endParaRPr lang="sr-Cyrl-RS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2000" b="1" u="sng" strike="noStrike" dirty="0">
                          <a:effectLst/>
                        </a:rPr>
                        <a:t> </a:t>
                      </a:r>
                      <a:endParaRPr lang="sr-Cyrl-RS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2000" b="1" u="sng" strike="noStrike" dirty="0">
                          <a:effectLst/>
                        </a:rPr>
                        <a:t>95.371</a:t>
                      </a:r>
                      <a:endParaRPr lang="sr-Cyrl-RS" sz="20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939" marR="8939" marT="893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60952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001973" y="736980"/>
          <a:ext cx="10230133" cy="4888756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086134"/>
                <a:gridCol w="4722279"/>
                <a:gridCol w="2956535"/>
                <a:gridCol w="1465185"/>
              </a:tblGrid>
              <a:tr h="4694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</a:rPr>
                        <a:t>Redni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broj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PRORAČUN REZIDUALNE VREDNOSTI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sr-Cyrl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000 din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7082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>
                          <a:effectLst/>
                        </a:rPr>
                        <a:t>1</a:t>
                      </a:r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n-NO" sz="2000" u="none" strike="noStrike" dirty="0">
                          <a:effectLst/>
                        </a:rPr>
                        <a:t>Neto novčani tok poslednje godine</a:t>
                      </a:r>
                      <a:endParaRPr lang="nn-NO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 dirty="0">
                          <a:effectLst/>
                        </a:rPr>
                        <a:t> </a:t>
                      </a:r>
                      <a:endParaRPr lang="sr-Cyrl-R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2000" u="none" strike="noStrike" dirty="0">
                          <a:effectLst/>
                        </a:rPr>
                        <a:t>15.561</a:t>
                      </a:r>
                      <a:endParaRPr lang="sr-Cyrl-R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47082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>
                          <a:effectLst/>
                        </a:rPr>
                        <a:t>2</a:t>
                      </a:r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u="none" strike="noStrike">
                          <a:effectLst/>
                        </a:rPr>
                        <a:t>Stopa rasta u rezidualnoj godini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 dirty="0">
                          <a:effectLst/>
                        </a:rPr>
                        <a:t> </a:t>
                      </a:r>
                      <a:endParaRPr lang="sr-Cyrl-R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2000" u="none" strike="noStrike">
                          <a:effectLst/>
                        </a:rPr>
                        <a:t>0,02</a:t>
                      </a:r>
                      <a:endParaRPr lang="sr-Cyrl-RS" sz="2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47082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>
                          <a:effectLst/>
                        </a:rPr>
                        <a:t>3</a:t>
                      </a:r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Neto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novčani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tok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rezidualne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godine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 dirty="0">
                          <a:effectLst/>
                        </a:rPr>
                        <a:t>( 1 * 2 )</a:t>
                      </a:r>
                      <a:endParaRPr lang="sr-Cyrl-R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2000" u="none" strike="noStrike">
                          <a:effectLst/>
                        </a:rPr>
                        <a:t>15.873</a:t>
                      </a:r>
                      <a:endParaRPr lang="sr-Cyrl-R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47082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>
                          <a:effectLst/>
                        </a:rPr>
                        <a:t>4</a:t>
                      </a:r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Diskontni faktor posledenje godine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 dirty="0">
                          <a:effectLst/>
                        </a:rPr>
                        <a:t> </a:t>
                      </a:r>
                      <a:endParaRPr lang="sr-Cyrl-R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2000" u="none" strike="noStrike" dirty="0">
                          <a:effectLst/>
                        </a:rPr>
                        <a:t>0,38554</a:t>
                      </a:r>
                      <a:endParaRPr lang="sr-Cyrl-R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69436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>
                          <a:effectLst/>
                        </a:rPr>
                        <a:t>5</a:t>
                      </a:r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Sadašnja vrednost neto novčanog toka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>
                          <a:effectLst/>
                        </a:rPr>
                        <a:t>( 3 * 4 )</a:t>
                      </a:r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2000" u="none" strike="noStrike" dirty="0">
                          <a:effectLst/>
                        </a:rPr>
                        <a:t>6.120</a:t>
                      </a:r>
                      <a:endParaRPr lang="sr-Cyrl-R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542431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>
                          <a:effectLst/>
                        </a:rPr>
                        <a:t>6</a:t>
                      </a:r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2000" u="none" strike="noStrike">
                          <a:effectLst/>
                        </a:rPr>
                        <a:t>Stopa kapitalizacije                                                               (diskontna stopa - stopa rasta u rezidualu)                                                                           (0,21-0,02) 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Cyrl-RS" sz="2000" u="none" strike="noStrike">
                          <a:effectLst/>
                        </a:rPr>
                        <a:t> </a:t>
                      </a:r>
                      <a:endParaRPr lang="sr-Cyrl-R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2000" u="none" strike="noStrike" dirty="0">
                          <a:effectLst/>
                        </a:rPr>
                        <a:t>0,190</a:t>
                      </a:r>
                      <a:endParaRPr lang="sr-Cyrl-R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69436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 dirty="0">
                          <a:effectLst/>
                        </a:rPr>
                        <a:t>7</a:t>
                      </a:r>
                      <a:endParaRPr lang="sr-Cyrl-R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err="1">
                          <a:effectLst/>
                        </a:rPr>
                        <a:t>Rezidualna</a:t>
                      </a:r>
                      <a:r>
                        <a:rPr lang="en-US" sz="2000" b="1" u="none" strike="noStrike" dirty="0">
                          <a:effectLst/>
                        </a:rPr>
                        <a:t> </a:t>
                      </a:r>
                      <a:r>
                        <a:rPr lang="en-US" sz="2000" b="1" u="none" strike="noStrike" dirty="0" err="1">
                          <a:effectLst/>
                        </a:rPr>
                        <a:t>vrednost</a:t>
                      </a:r>
                      <a:r>
                        <a:rPr lang="en-US" sz="2000" b="1" u="none" strike="noStrike" dirty="0">
                          <a:effectLst/>
                        </a:rPr>
                        <a:t>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u="none" strike="noStrike">
                          <a:effectLst/>
                        </a:rPr>
                        <a:t>( 5 / 6 )</a:t>
                      </a:r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2000" b="1" u="none" strike="noStrike" dirty="0">
                          <a:effectLst/>
                        </a:rPr>
                        <a:t>32.208</a:t>
                      </a:r>
                      <a:endParaRPr lang="sr-Cyrl-R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932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910" y="0"/>
            <a:ext cx="1080789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OBRAČUN OBRTNIH SREDSTAVA I </a:t>
            </a:r>
            <a:r>
              <a:rPr lang="en-US" sz="4000" dirty="0" smtClean="0"/>
              <a:t>IZVORA</a:t>
            </a:r>
            <a:r>
              <a:rPr lang="sr-Latn-RS" sz="4000" dirty="0" smtClean="0"/>
              <a:t> IZ TEKUĆEG POSLOVANJA</a:t>
            </a:r>
            <a:endParaRPr lang="sr-Cyrl-R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192904"/>
              </p:ext>
            </p:extLst>
          </p:nvPr>
        </p:nvGraphicFramePr>
        <p:xfrm>
          <a:off x="503832" y="1448389"/>
          <a:ext cx="10849968" cy="5157122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4144932"/>
                <a:gridCol w="1804264"/>
                <a:gridCol w="1225193"/>
                <a:gridCol w="1225193"/>
                <a:gridCol w="1225193"/>
                <a:gridCol w="1225193"/>
              </a:tblGrid>
              <a:tr h="352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PROMET (000 dinara)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80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KATEGORIJA / GODINA PROJEKCIJE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sr-Cyrl-R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2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4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5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2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OBRTNA SREDSTVA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2.112.240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2.154.484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2.197.574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2.241.525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2.286.356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2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ZALIHE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1.113.834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1.136.110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1.158.833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1.182.009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1.205.650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2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Sirovine i materijal i roba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342.612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349.464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356.454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363.583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370.854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2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Nedovršena proizvodnja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320.477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326.886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333.424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340.093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346.895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2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Gotovi proizvodi i roba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450.745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459.760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468.955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478.334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487.901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2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POTRAŽIVANJA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499.203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509.187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519.371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529.758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540.353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2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NOVČANA SREDSTVA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499.203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509.187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519.371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529.758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540.353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2022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2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IZVORI IZ TEKUĆEG POSLOVANJA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411.743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419.978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428.377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436.945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445.684</a:t>
                      </a:r>
                      <a:endParaRPr lang="sr-Cyrl-R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2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DOBAVLJAČI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342.612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349.464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356.454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363.583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370.854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2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BRUTO PLATE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54.784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55.880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56.997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58.137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59.300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2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AMORTIZACIJA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14.347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14.634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14.927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>
                          <a:effectLst/>
                          <a:latin typeface="+mn-lt"/>
                        </a:rPr>
                        <a:t>15.225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800" u="none" strike="noStrike" dirty="0">
                          <a:effectLst/>
                          <a:latin typeface="+mn-lt"/>
                        </a:rPr>
                        <a:t>15.530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4462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385965"/>
              </p:ext>
            </p:extLst>
          </p:nvPr>
        </p:nvGraphicFramePr>
        <p:xfrm>
          <a:off x="1187355" y="365125"/>
          <a:ext cx="10166446" cy="581199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034600"/>
                <a:gridCol w="3488569"/>
                <a:gridCol w="1518553"/>
                <a:gridCol w="1031181"/>
                <a:gridCol w="1031181"/>
                <a:gridCol w="1031181"/>
                <a:gridCol w="1031181"/>
              </a:tblGrid>
              <a:tr h="387466">
                <a:tc>
                  <a:txBody>
                    <a:bodyPr/>
                    <a:lstStyle/>
                    <a:p>
                      <a:pPr algn="l" fontAlgn="b"/>
                      <a:endParaRPr lang="sr-Cyrl-R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IZNOS (000 dinara)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7466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20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sr-Cyrl-R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OBRTNA SREDSTVA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151.025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154.045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157.126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160.269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163.474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7466">
                <a:tc>
                  <a:txBody>
                    <a:bodyPr/>
                    <a:lstStyle/>
                    <a:p>
                      <a:pPr algn="l" fontAlgn="b"/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ZALIHE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127.451</a:t>
                      </a:r>
                      <a:endParaRPr lang="sr-Cyrl-RS" sz="1600" b="1" i="0" u="none" strike="noStrike">
                        <a:solidFill>
                          <a:srgbClr val="0033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130.000</a:t>
                      </a:r>
                      <a:endParaRPr lang="sr-Cyrl-RS" sz="1600" b="1" i="0" u="none" strike="noStrike">
                        <a:solidFill>
                          <a:srgbClr val="0033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132.600</a:t>
                      </a:r>
                      <a:endParaRPr lang="sr-Cyrl-RS" sz="1600" b="1" i="0" u="none" strike="noStrike">
                        <a:solidFill>
                          <a:srgbClr val="0033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135.252</a:t>
                      </a:r>
                      <a:endParaRPr lang="sr-Cyrl-RS" sz="1600" b="1" i="0" u="none" strike="noStrike">
                        <a:solidFill>
                          <a:srgbClr val="0033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137.957</a:t>
                      </a:r>
                      <a:endParaRPr lang="sr-Cyrl-RS" sz="1600" b="1" i="0" u="none" strike="noStrike">
                        <a:solidFill>
                          <a:srgbClr val="0033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7466">
                <a:tc>
                  <a:txBody>
                    <a:bodyPr/>
                    <a:lstStyle/>
                    <a:p>
                      <a:pPr algn="l" fontAlgn="b"/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Sirovine i materijal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28.551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29.122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29.704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30.299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30.905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7466">
                <a:tc>
                  <a:txBody>
                    <a:bodyPr/>
                    <a:lstStyle/>
                    <a:p>
                      <a:pPr algn="l" fontAlgn="b"/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Nedovršena proizvodnja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80.119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81.722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83.356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85.023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86.724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7466">
                <a:tc>
                  <a:txBody>
                    <a:bodyPr/>
                    <a:lstStyle/>
                    <a:p>
                      <a:pPr algn="l" fontAlgn="b"/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Gotovi proizvodi i roba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18.781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19.157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19.540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19.931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20.329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7466">
                <a:tc>
                  <a:txBody>
                    <a:bodyPr/>
                    <a:lstStyle/>
                    <a:p>
                      <a:pPr algn="l" fontAlgn="b"/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POTRAŽIVANJA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20.800</a:t>
                      </a:r>
                      <a:endParaRPr lang="sr-Cyrl-RS" sz="1600" b="1" i="0" u="none" strike="noStrike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21.216</a:t>
                      </a:r>
                      <a:endParaRPr lang="sr-Cyrl-RS" sz="1600" b="1" i="0" u="none" strike="noStrike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21.640</a:t>
                      </a:r>
                      <a:endParaRPr lang="sr-Cyrl-RS" sz="1600" b="1" i="0" u="none" strike="noStrike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22.073</a:t>
                      </a:r>
                      <a:endParaRPr lang="sr-Cyrl-RS" sz="1600" b="1" i="0" u="none" strike="noStrike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22.515</a:t>
                      </a:r>
                      <a:endParaRPr lang="sr-Cyrl-RS" sz="1600" b="1" i="0" u="none" strike="noStrike">
                        <a:solidFill>
                          <a:srgbClr val="FF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7466">
                <a:tc>
                  <a:txBody>
                    <a:bodyPr/>
                    <a:lstStyle/>
                    <a:p>
                      <a:pPr algn="l" fontAlgn="b"/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NOVČANA SREDSTVA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2.773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2.829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2.885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2.943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3.002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7466">
                <a:tc>
                  <a:txBody>
                    <a:bodyPr/>
                    <a:lstStyle/>
                    <a:p>
                      <a:pPr algn="l" fontAlgn="b"/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 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7466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6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IZVORI IZ TEKUĆEG POSLOVANJA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34.312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34.998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35.698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36.412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37.140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7466">
                <a:tc>
                  <a:txBody>
                    <a:bodyPr/>
                    <a:lstStyle/>
                    <a:p>
                      <a:pPr algn="l" fontAlgn="b"/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DOBAVLJAČI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28.551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29.122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29.704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30.299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30.905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7466">
                <a:tc>
                  <a:txBody>
                    <a:bodyPr/>
                    <a:lstStyle/>
                    <a:p>
                      <a:pPr algn="l" fontAlgn="b"/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BRUTO PLATE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4.565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4.657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4.750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4.845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4.942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7466">
                <a:tc>
                  <a:txBody>
                    <a:bodyPr/>
                    <a:lstStyle/>
                    <a:p>
                      <a:pPr algn="l" fontAlgn="b"/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AMORTIZACIJA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1.196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1.219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1.244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1.269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u="none" strike="noStrike">
                          <a:effectLst/>
                          <a:latin typeface="+mn-lt"/>
                        </a:rPr>
                        <a:t>1.294</a:t>
                      </a:r>
                      <a:endParaRPr lang="sr-Cyrl-R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7466">
                <a:tc>
                  <a:txBody>
                    <a:bodyPr/>
                    <a:lstStyle/>
                    <a:p>
                      <a:pPr algn="l" fontAlgn="b"/>
                      <a:endParaRPr lang="sr-Cyrl-R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Cyrl-R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Cyrl-R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Cyrl-R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Cyrl-R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Cyrl-R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Cyrl-R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87466"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600" b="1" u="none" strike="noStrike">
                          <a:effectLst/>
                          <a:latin typeface="+mn-lt"/>
                        </a:rPr>
                        <a:t> 1 - 2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NETO OBRTNA SREDSTVA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b="1" u="none" strike="noStrike">
                          <a:effectLst/>
                          <a:latin typeface="+mn-lt"/>
                        </a:rPr>
                        <a:t>116.713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b="1" u="none" strike="noStrike">
                          <a:effectLst/>
                          <a:latin typeface="+mn-lt"/>
                        </a:rPr>
                        <a:t>119.047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b="1" u="none" strike="noStrike">
                          <a:effectLst/>
                          <a:latin typeface="+mn-lt"/>
                        </a:rPr>
                        <a:t>121.428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b="1" u="none" strike="noStrike">
                          <a:effectLst/>
                          <a:latin typeface="+mn-lt"/>
                        </a:rPr>
                        <a:t>123.857</a:t>
                      </a:r>
                      <a:endParaRPr lang="sr-Cyrl-R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Cyrl-RS" sz="1600" b="1" u="none" strike="noStrike" dirty="0">
                          <a:effectLst/>
                          <a:latin typeface="+mn-lt"/>
                        </a:rPr>
                        <a:t>126.334</a:t>
                      </a:r>
                      <a:endParaRPr lang="sr-Cyrl-R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1764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584528"/>
              </p:ext>
            </p:extLst>
          </p:nvPr>
        </p:nvGraphicFramePr>
        <p:xfrm>
          <a:off x="1405720" y="532265"/>
          <a:ext cx="9212237" cy="5609226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4708477"/>
                <a:gridCol w="4503760"/>
              </a:tblGrid>
              <a:tr h="6805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KATEGORIJA SREDSTAVA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err="1">
                          <a:effectLst/>
                        </a:rPr>
                        <a:t>Mesto</a:t>
                      </a:r>
                      <a:r>
                        <a:rPr lang="en-US" sz="1800" b="1" u="none" strike="noStrike" dirty="0">
                          <a:effectLst/>
                        </a:rPr>
                        <a:t> </a:t>
                      </a:r>
                      <a:r>
                        <a:rPr lang="en-US" sz="1800" b="1" u="none" strike="noStrike" dirty="0" err="1">
                          <a:effectLst/>
                        </a:rPr>
                        <a:t>preuzimanja</a:t>
                      </a:r>
                      <a:r>
                        <a:rPr lang="en-US" sz="1800" b="1" u="none" strike="noStrike" dirty="0">
                          <a:effectLst/>
                        </a:rPr>
                        <a:t> </a:t>
                      </a:r>
                      <a:r>
                        <a:rPr lang="en-US" sz="1800" b="1" u="none" strike="noStrike" dirty="0" err="1">
                          <a:effectLst/>
                        </a:rPr>
                        <a:t>iz</a:t>
                      </a:r>
                      <a:r>
                        <a:rPr lang="en-US" sz="1800" b="1" u="none" strike="noStrike" dirty="0">
                          <a:effectLst/>
                        </a:rPr>
                        <a:t> </a:t>
                      </a:r>
                      <a:r>
                        <a:rPr lang="en-US" sz="1800" b="1" u="none" strike="noStrike" dirty="0" err="1">
                          <a:effectLst/>
                        </a:rPr>
                        <a:t>projekcije</a:t>
                      </a:r>
                      <a:r>
                        <a:rPr lang="en-US" sz="1800" b="1" u="none" strike="noStrike" dirty="0">
                          <a:effectLst/>
                        </a:rPr>
                        <a:t> </a:t>
                      </a:r>
                      <a:r>
                        <a:rPr lang="en-US" sz="1800" b="1" u="none" strike="noStrike" dirty="0" err="1">
                          <a:effectLst/>
                        </a:rPr>
                        <a:t>prihoda</a:t>
                      </a:r>
                      <a:r>
                        <a:rPr lang="en-US" sz="1800" b="1" u="none" strike="noStrike" dirty="0">
                          <a:effectLst/>
                        </a:rPr>
                        <a:t> I </a:t>
                      </a:r>
                      <a:r>
                        <a:rPr lang="en-US" sz="1800" b="1" u="none" strike="noStrike" dirty="0" err="1">
                          <a:effectLst/>
                        </a:rPr>
                        <a:t>rashoda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12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ZALIHE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u="none" strike="noStrike">
                          <a:effectLst/>
                        </a:rPr>
                        <a:t> 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124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Sirovine i materijal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 smtClean="0">
                          <a:effectLst/>
                        </a:rPr>
                        <a:t>Godišnji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trškovi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materijala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423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Nedovršena proizvodnja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Godišnji Troškovi materijala + Bruto LD + Amortizacija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74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Gotovi proizvodi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Godišnja cena koštanja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12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POTRAŽIVANJA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Godišnji poslovni prihodi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12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NOVČANA SREDSTVA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Godišnji poslovni prihodi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12443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>
                          <a:effectLst/>
                        </a:rPr>
                        <a:t> 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u="none" strike="noStrike">
                          <a:effectLst/>
                        </a:rPr>
                        <a:t> 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12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IZVORI IZ TEKUĆEG POSLOVANJA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Cyrl-RS" sz="1800" u="none" strike="noStrike">
                          <a:effectLst/>
                        </a:rPr>
                        <a:t> </a:t>
                      </a:r>
                      <a:endParaRPr lang="sr-Cyrl-R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124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DOBAVLJAČI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Godišni trškovi materijala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124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BRUTO PLATE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Goišnji Bruto LD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124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AMORTIZACIJA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</a:rPr>
                        <a:t>Godišnji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iznos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amortizacije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2140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100" y="163773"/>
            <a:ext cx="10515600" cy="1325563"/>
          </a:xfrm>
        </p:spPr>
        <p:txBody>
          <a:bodyPr/>
          <a:lstStyle/>
          <a:p>
            <a:pPr algn="ctr"/>
            <a:r>
              <a:rPr lang="en-US" b="1" dirty="0" err="1"/>
              <a:t>Procena</a:t>
            </a:r>
            <a:r>
              <a:rPr lang="en-US" b="1" dirty="0"/>
              <a:t> </a:t>
            </a:r>
            <a:r>
              <a:rPr lang="en-US" b="1" dirty="0" err="1"/>
              <a:t>kapitala</a:t>
            </a:r>
            <a:r>
              <a:rPr lang="en-US" b="1" dirty="0"/>
              <a:t> </a:t>
            </a:r>
            <a:r>
              <a:rPr lang="en-US" b="1" dirty="0" err="1"/>
              <a:t>preduze</a:t>
            </a:r>
            <a:r>
              <a:rPr lang="sr-Latn-CS" b="1" dirty="0"/>
              <a:t>ća likvidacionom metodom</a:t>
            </a:r>
            <a:endParaRPr lang="sr-Cyrl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88" y="1975751"/>
            <a:ext cx="11436823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hr-HR" sz="3200" dirty="0"/>
              <a:t>Likvidaciona vrednost kapitala predstavlja vrednost koja bi se postigla prodajom poslovne imovine po tržišnim cenama u postupku redovne likvidacije nakon namirenja ukupnih obaveza i troškova likvidacije. </a:t>
            </a:r>
            <a:endParaRPr lang="en-US" sz="3200" dirty="0"/>
          </a:p>
          <a:p>
            <a:pPr algn="just">
              <a:lnSpc>
                <a:spcPct val="100000"/>
              </a:lnSpc>
            </a:pPr>
            <a:endParaRPr lang="en-US" sz="3200" dirty="0"/>
          </a:p>
          <a:p>
            <a:pPr algn="just">
              <a:lnSpc>
                <a:spcPct val="100000"/>
              </a:lnSpc>
            </a:pPr>
            <a:r>
              <a:rPr lang="hr-HR" sz="3200" dirty="0"/>
              <a:t>Prilikom procene likvidacione vrednosti kapitala obuhvaćene su sve pozicije imovine i obaveza koje su </a:t>
            </a:r>
            <a:r>
              <a:rPr lang="en-US" sz="3200" dirty="0" err="1"/>
              <a:t>iskazane</a:t>
            </a:r>
            <a:r>
              <a:rPr lang="hr-HR" sz="3200" dirty="0"/>
              <a:t> u bilansu stanja.</a:t>
            </a:r>
            <a:endParaRPr lang="en-US" sz="3200" dirty="0"/>
          </a:p>
          <a:p>
            <a:pPr algn="just">
              <a:lnSpc>
                <a:spcPct val="100000"/>
              </a:lnSpc>
            </a:pPr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14311325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25" y="586854"/>
            <a:ext cx="11273050" cy="601866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3200" dirty="0" err="1"/>
              <a:t>Primena</a:t>
            </a:r>
            <a:r>
              <a:rPr lang="en-US" sz="3200" dirty="0"/>
              <a:t> </a:t>
            </a:r>
            <a:r>
              <a:rPr lang="en-US" sz="3200" dirty="0" err="1"/>
              <a:t>ove</a:t>
            </a:r>
            <a:r>
              <a:rPr lang="en-US" sz="3200" dirty="0"/>
              <a:t> </a:t>
            </a:r>
            <a:r>
              <a:rPr lang="en-US" sz="3200" dirty="0" err="1"/>
              <a:t>metode</a:t>
            </a:r>
            <a:r>
              <a:rPr lang="en-US" sz="3200" dirty="0"/>
              <a:t> se </a:t>
            </a:r>
            <a:r>
              <a:rPr lang="en-US" sz="3200" dirty="0" err="1"/>
              <a:t>zasniva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podacima</a:t>
            </a:r>
            <a:r>
              <a:rPr lang="en-US" sz="3200" dirty="0"/>
              <a:t> </a:t>
            </a:r>
            <a:r>
              <a:rPr lang="en-US" sz="3200" dirty="0" err="1"/>
              <a:t>računovodstvenog</a:t>
            </a:r>
            <a:r>
              <a:rPr lang="en-US" sz="3200" dirty="0"/>
              <a:t> </a:t>
            </a:r>
            <a:r>
              <a:rPr lang="en-US" sz="3200" dirty="0" err="1"/>
              <a:t>izveštaja</a:t>
            </a:r>
            <a:r>
              <a:rPr lang="en-US" sz="3200" dirty="0"/>
              <a:t> </a:t>
            </a:r>
            <a:r>
              <a:rPr lang="en-US" sz="3200" dirty="0" err="1"/>
              <a:t>koji</a:t>
            </a:r>
            <a:r>
              <a:rPr lang="en-US" sz="3200" dirty="0"/>
              <a:t> je </a:t>
            </a:r>
            <a:r>
              <a:rPr lang="en-US" sz="3200" dirty="0" err="1"/>
              <a:t>sačinjen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procene</a:t>
            </a:r>
            <a:r>
              <a:rPr lang="en-US" sz="3200" dirty="0"/>
              <a:t>.</a:t>
            </a:r>
          </a:p>
          <a:p>
            <a:pPr algn="just">
              <a:lnSpc>
                <a:spcPct val="100000"/>
              </a:lnSpc>
            </a:pPr>
            <a:endParaRPr lang="en-US" sz="3200" dirty="0"/>
          </a:p>
          <a:p>
            <a:pPr algn="just">
              <a:lnSpc>
                <a:spcPct val="100000"/>
              </a:lnSpc>
            </a:pPr>
            <a:r>
              <a:rPr lang="hr-HR" sz="3200" dirty="0"/>
              <a:t>Procena obuhvata sledeće postupke:</a:t>
            </a:r>
          </a:p>
          <a:p>
            <a:pPr lvl="1" algn="just">
              <a:lnSpc>
                <a:spcPct val="100000"/>
              </a:lnSpc>
            </a:pPr>
            <a:r>
              <a:rPr lang="hr-HR" sz="2800" dirty="0"/>
              <a:t>određivanje likvidacione vrednosti imovine;</a:t>
            </a:r>
          </a:p>
          <a:p>
            <a:pPr lvl="1" algn="just">
              <a:lnSpc>
                <a:spcPct val="100000"/>
              </a:lnSpc>
            </a:pPr>
            <a:r>
              <a:rPr lang="hr-HR" sz="2800" dirty="0"/>
              <a:t>utvrđivanje vrednosti obaveza i troškova postupka redovne likvidacije,</a:t>
            </a:r>
            <a:endParaRPr lang="en-US" sz="2800" dirty="0"/>
          </a:p>
          <a:p>
            <a:pPr lvl="1" algn="just">
              <a:lnSpc>
                <a:spcPct val="100000"/>
              </a:lnSpc>
            </a:pPr>
            <a:r>
              <a:rPr lang="en-US" sz="2800" dirty="0" err="1"/>
              <a:t>utvrđivanje</a:t>
            </a:r>
            <a:r>
              <a:rPr lang="en-US" sz="2800" dirty="0"/>
              <a:t> </a:t>
            </a:r>
            <a:r>
              <a:rPr lang="en-US" sz="2800" dirty="0" err="1"/>
              <a:t>osnovne</a:t>
            </a:r>
            <a:r>
              <a:rPr lang="en-US" sz="2800" dirty="0"/>
              <a:t> </a:t>
            </a:r>
            <a:r>
              <a:rPr lang="en-US" sz="2800" dirty="0" err="1"/>
              <a:t>likvidacione</a:t>
            </a:r>
            <a:r>
              <a:rPr lang="en-US" sz="2800" dirty="0"/>
              <a:t> </a:t>
            </a:r>
            <a:r>
              <a:rPr lang="en-US" sz="2800" dirty="0" err="1"/>
              <a:t>vrednosti</a:t>
            </a:r>
            <a:r>
              <a:rPr lang="en-US" sz="2800" dirty="0"/>
              <a:t> </a:t>
            </a:r>
            <a:r>
              <a:rPr lang="en-US" sz="2800" dirty="0" err="1"/>
              <a:t>kapitala</a:t>
            </a:r>
            <a:r>
              <a:rPr lang="en-US" sz="2800" dirty="0"/>
              <a:t>. </a:t>
            </a:r>
          </a:p>
          <a:p>
            <a:pPr algn="just">
              <a:lnSpc>
                <a:spcPct val="100000"/>
              </a:lnSpc>
            </a:pPr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2902800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47357" y="140042"/>
            <a:ext cx="10515600" cy="1325563"/>
          </a:xfrm>
        </p:spPr>
        <p:txBody>
          <a:bodyPr/>
          <a:lstStyle/>
          <a:p>
            <a:pPr eaLnBrk="1" hangingPunct="1"/>
            <a:r>
              <a:rPr lang="sr-Latn-CS" dirty="0" smtClean="0"/>
              <a:t>METODE PROCENJIVANJA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51693" y="1322363"/>
            <a:ext cx="11507372" cy="5303519"/>
          </a:xfrm>
        </p:spPr>
        <p:txBody>
          <a:bodyPr/>
          <a:lstStyle/>
          <a:p>
            <a:pPr eaLnBrk="1" hangingPunct="1"/>
            <a:endParaRPr lang="sr-Latn-CS" dirty="0" smtClean="0"/>
          </a:p>
          <a:p>
            <a:pPr eaLnBrk="1" hangingPunct="1"/>
            <a:r>
              <a:rPr lang="sr-Latn-CS" u="sng" dirty="0" smtClean="0"/>
              <a:t>STATIČKE METODE </a:t>
            </a:r>
          </a:p>
          <a:p>
            <a:pPr eaLnBrk="1" hangingPunct="1">
              <a:buFontTx/>
              <a:buChar char="-"/>
            </a:pPr>
            <a:r>
              <a:rPr lang="sr-Latn-CS" dirty="0" smtClean="0"/>
              <a:t>METOD KNJIGOVODSTVENE VREDNOSTI IMOVINE, </a:t>
            </a:r>
          </a:p>
          <a:p>
            <a:pPr eaLnBrk="1" hangingPunct="1">
              <a:buFontTx/>
              <a:buChar char="-"/>
            </a:pPr>
            <a:r>
              <a:rPr lang="sr-Latn-CS" dirty="0" smtClean="0"/>
              <a:t>METOD NETO IMOVINE, </a:t>
            </a:r>
          </a:p>
          <a:p>
            <a:pPr eaLnBrk="1" hangingPunct="1">
              <a:buFontTx/>
              <a:buChar char="-"/>
            </a:pPr>
            <a:r>
              <a:rPr lang="sr-Latn-CS" dirty="0" smtClean="0"/>
              <a:t>METOD LIKVIDACIONE VREDNOSTI</a:t>
            </a:r>
          </a:p>
          <a:p>
            <a:pPr eaLnBrk="1" hangingPunct="1"/>
            <a:endParaRPr lang="sr-Latn-CS" dirty="0" smtClean="0"/>
          </a:p>
          <a:p>
            <a:pPr eaLnBrk="1" hangingPunct="1"/>
            <a:r>
              <a:rPr lang="sr-Latn-CS" u="sng" dirty="0" smtClean="0"/>
              <a:t>DINAMIČKE METODE </a:t>
            </a:r>
            <a:endParaRPr lang="sr-Latn-CS" u="sng" dirty="0"/>
          </a:p>
          <a:p>
            <a:pPr eaLnBrk="1" hangingPunct="1">
              <a:buFontTx/>
              <a:buChar char="-"/>
            </a:pPr>
            <a:r>
              <a:rPr lang="sr-Latn-CS" dirty="0" smtClean="0"/>
              <a:t>METOD DISKONTOVANJA NOVČANOG TOKA</a:t>
            </a:r>
          </a:p>
          <a:p>
            <a:pPr marL="0" indent="0" eaLnBrk="1" hangingPunct="1">
              <a:buNone/>
            </a:pP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281293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879" y="-95534"/>
            <a:ext cx="10515600" cy="1103834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 err="1"/>
              <a:t>Obra</a:t>
            </a:r>
            <a:r>
              <a:rPr lang="sr-Latn-CS" sz="3600" u="sng" dirty="0"/>
              <a:t>čun likvidacione vrednosti imovine</a:t>
            </a:r>
            <a:endParaRPr lang="sr-Cyrl-RS" sz="3600" u="sng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98258" y="822277"/>
            <a:ext cx="7473288" cy="59246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2561898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785" y="150125"/>
            <a:ext cx="11395880" cy="1417734"/>
          </a:xfrm>
        </p:spPr>
        <p:txBody>
          <a:bodyPr>
            <a:normAutofit/>
          </a:bodyPr>
          <a:lstStyle/>
          <a:p>
            <a:r>
              <a:rPr lang="pt-BR" sz="3600" dirty="0"/>
              <a:t>PROCENA DUGOROČNIH REZERVISANJA I OBAVEZA DRUŠTVA</a:t>
            </a:r>
            <a:r>
              <a:rPr lang="en-US" sz="3600" dirty="0"/>
              <a:t> </a:t>
            </a:r>
            <a:endParaRPr lang="sr-Cyrl-RS" sz="3600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6909" y="2224585"/>
            <a:ext cx="9813632" cy="2546314"/>
          </a:xfrm>
          <a:solidFill>
            <a:schemeClr val="accent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14242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176" y="136478"/>
            <a:ext cx="10515600" cy="953709"/>
          </a:xfrm>
        </p:spPr>
        <p:txBody>
          <a:bodyPr>
            <a:normAutofit/>
          </a:bodyPr>
          <a:lstStyle/>
          <a:p>
            <a:r>
              <a:rPr lang="hr-HR" sz="4000" u="sng" dirty="0"/>
              <a:t>Likvidaciona vrednost kapitala</a:t>
            </a:r>
            <a:r>
              <a:rPr lang="en-US" sz="4000" u="sng" dirty="0"/>
              <a:t> </a:t>
            </a:r>
            <a:endParaRPr lang="sr-Cyrl-R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641" y="1583140"/>
            <a:ext cx="11567615" cy="5117911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1800"/>
              </a:spcAft>
            </a:pPr>
            <a:r>
              <a:rPr lang="hr-HR" dirty="0"/>
              <a:t>Procenjena vrednost kapitala prema ovom metodu utvrđuje se kao razlika između likvidacione vrednosti imovine preduzeća i vrednosti njegovih obaveza uvećanih za troškove postupka redovne likvidacije. </a:t>
            </a:r>
          </a:p>
          <a:p>
            <a:pPr algn="just">
              <a:lnSpc>
                <a:spcPct val="100000"/>
              </a:lnSpc>
            </a:pPr>
            <a:r>
              <a:rPr lang="hr-HR" dirty="0"/>
              <a:t>Likvidaciona vrednost imovine podrazumeva utvrđivanje novčanog iznosa koji bi se mogao ostvariti pojedinačnom prodajom delova imovine u postupku redovne likvidacije.</a:t>
            </a:r>
          </a:p>
          <a:p>
            <a:pPr algn="just">
              <a:lnSpc>
                <a:spcPct val="100000"/>
              </a:lnSpc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5341219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559" y="682388"/>
            <a:ext cx="11177516" cy="5603757"/>
          </a:xfrm>
        </p:spPr>
        <p:txBody>
          <a:bodyPr>
            <a:normAutofit/>
          </a:bodyPr>
          <a:lstStyle/>
          <a:p>
            <a:pPr algn="just"/>
            <a:r>
              <a:rPr lang="hr-HR" sz="3200" dirty="0"/>
              <a:t>Primena ove metode se zasniva na podacima računovodstvenog izveštaja koji je sačinjen na dan procene.</a:t>
            </a:r>
          </a:p>
          <a:p>
            <a:pPr algn="just"/>
            <a:endParaRPr lang="hr-HR" sz="3200" dirty="0"/>
          </a:p>
          <a:p>
            <a:pPr algn="just"/>
            <a:r>
              <a:rPr lang="hr-HR" sz="3200" dirty="0"/>
              <a:t>Procena obuhvata sledeće postupke:</a:t>
            </a:r>
          </a:p>
          <a:p>
            <a:pPr lvl="1" algn="just"/>
            <a:r>
              <a:rPr lang="hr-HR" sz="2800" dirty="0"/>
              <a:t>određivanje likvidacione vrednosti imovine;</a:t>
            </a:r>
          </a:p>
          <a:p>
            <a:pPr lvl="1" algn="just"/>
            <a:r>
              <a:rPr lang="hr-HR" sz="2800" dirty="0"/>
              <a:t>utvrđivanje vrednosti obaveza i troškova postupka redovne likvidacije.</a:t>
            </a:r>
          </a:p>
          <a:p>
            <a:pPr lvl="1" algn="just"/>
            <a:r>
              <a:rPr lang="hr-HR" sz="2800" dirty="0"/>
              <a:t>utvrđivanje osnovne likvidacione vrednosti kapitala.</a:t>
            </a:r>
            <a:endParaRPr lang="en-US" sz="2800" dirty="0"/>
          </a:p>
          <a:p>
            <a:pPr algn="just"/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31175796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7421"/>
            <a:ext cx="10515600" cy="1090187"/>
          </a:xfrm>
        </p:spPr>
        <p:txBody>
          <a:bodyPr>
            <a:normAutofit/>
          </a:bodyPr>
          <a:lstStyle/>
          <a:p>
            <a:pPr algn="ctr"/>
            <a:r>
              <a:rPr lang="sr-Latn-CS" sz="3600" u="sng" dirty="0"/>
              <a:t>Obračun likvidacione vrednosti kapitala</a:t>
            </a:r>
            <a:endParaRPr lang="sr-Cyrl-RS" sz="3600" u="sng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2152933"/>
            <a:ext cx="10678187" cy="25828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059329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15439"/>
          </a:xfrm>
        </p:spPr>
        <p:txBody>
          <a:bodyPr/>
          <a:lstStyle/>
          <a:p>
            <a:pPr algn="ctr"/>
            <a:r>
              <a:rPr lang="sr-Latn-CS" b="1" dirty="0">
                <a:latin typeface="Times New Roman" panose="02020603050405020304" pitchFamily="18" charset="0"/>
              </a:rPr>
              <a:t>Procena vrednosti hartija od vrednosti</a:t>
            </a:r>
            <a:endParaRPr lang="sr-Cyrl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415" y="1505242"/>
            <a:ext cx="11465169" cy="52331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CS" sz="3600" u="sng" dirty="0"/>
              <a:t>Pokazatelji </a:t>
            </a:r>
            <a:r>
              <a:rPr lang="sr-Latn-CS" sz="3600" u="sng" dirty="0" smtClean="0"/>
              <a:t>profitabilnosti</a:t>
            </a:r>
          </a:p>
          <a:p>
            <a:pPr marL="0" indent="0">
              <a:buNone/>
            </a:pPr>
            <a:endParaRPr lang="sr-Latn-CS" sz="3200" u="sng" dirty="0"/>
          </a:p>
          <a:p>
            <a:pPr>
              <a:lnSpc>
                <a:spcPct val="100000"/>
              </a:lnSpc>
            </a:pPr>
            <a:r>
              <a:rPr lang="sr-Latn-CS" sz="3200" dirty="0"/>
              <a:t>Prihodi i rashodi, tako i rezultat su posledica promena u aktivi i pasivi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sr-Latn-CS" sz="2800" dirty="0" smtClean="0"/>
              <a:t>prihodi </a:t>
            </a:r>
            <a:r>
              <a:rPr lang="sr-Latn-CS" sz="2800" dirty="0"/>
              <a:t>povećavaju aktivu i smanjuju pasivu, dok rashodi povećavaju pasivu i smanjuju </a:t>
            </a:r>
            <a:r>
              <a:rPr lang="sr-Latn-CS" sz="2800" dirty="0" smtClean="0"/>
              <a:t>aktivu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sr-Latn-CS" sz="2800" dirty="0" smtClean="0"/>
              <a:t>prihodi </a:t>
            </a:r>
            <a:r>
              <a:rPr lang="sr-Latn-CS" sz="2800" dirty="0"/>
              <a:t>i rashodi , dakle rezultat, se mora staviti u odnos sa sredstvima koja su pomogla njegovom stvaranju</a:t>
            </a:r>
          </a:p>
          <a:p>
            <a:pPr marL="0" indent="0">
              <a:buNone/>
            </a:pPr>
            <a:endParaRPr lang="sr-Cyrl-RS" sz="3200" u="sng" dirty="0"/>
          </a:p>
        </p:txBody>
      </p:sp>
    </p:spTree>
    <p:extLst>
      <p:ext uri="{BB962C8B-B14F-4D97-AF65-F5344CB8AC3E}">
        <p14:creationId xmlns:p14="http://schemas.microsoft.com/office/powerpoint/2010/main" val="31195798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388" y="154109"/>
            <a:ext cx="10515600" cy="1325563"/>
          </a:xfrm>
        </p:spPr>
        <p:txBody>
          <a:bodyPr/>
          <a:lstStyle/>
          <a:p>
            <a:r>
              <a:rPr lang="sr-Latn-CS" b="1" u="sng" dirty="0"/>
              <a:t>EBIT</a:t>
            </a:r>
            <a:endParaRPr lang="sr-Cyrl-R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369" y="1825625"/>
            <a:ext cx="11155680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sr-Latn-CS" sz="3200" b="1" dirty="0"/>
              <a:t>EBIT:</a:t>
            </a:r>
            <a:r>
              <a:rPr lang="sr-Latn-CS" sz="3200" dirty="0"/>
              <a:t> Operativni profit kao razlika poslovnih prihoda i rashoda - </a:t>
            </a:r>
            <a:r>
              <a:rPr lang="pl-PL" sz="3200" dirty="0"/>
              <a:t>dobit </a:t>
            </a:r>
            <a:r>
              <a:rPr lang="pl-PL" sz="3200" dirty="0" smtClean="0"/>
              <a:t>pre </a:t>
            </a:r>
            <a:r>
              <a:rPr lang="pl-PL" sz="3200" dirty="0"/>
              <a:t>kamata i poreza.</a:t>
            </a:r>
            <a:endParaRPr lang="sr-Latn-CS" sz="3200" b="1" dirty="0"/>
          </a:p>
          <a:p>
            <a:pPr algn="just">
              <a:lnSpc>
                <a:spcPct val="100000"/>
              </a:lnSpc>
            </a:pPr>
            <a:endParaRPr lang="sr-Latn-CS" sz="3200" b="1" dirty="0"/>
          </a:p>
          <a:p>
            <a:pPr algn="just">
              <a:lnSpc>
                <a:spcPct val="100000"/>
              </a:lnSpc>
            </a:pPr>
            <a:r>
              <a:rPr lang="sr-Latn-CS" sz="3200" b="1" dirty="0"/>
              <a:t>EBITDA:</a:t>
            </a:r>
            <a:r>
              <a:rPr lang="sr-Latn-CS" sz="3200" dirty="0"/>
              <a:t> Jedan od pokazatelja vrednosti novčanog toka, izračunava se dodavanjem troškova po osnovu umanjenja vrednosti materijalne imovine /Amortizacija/ operativnom profitu (EBIT).   </a:t>
            </a:r>
          </a:p>
          <a:p>
            <a:pPr algn="just">
              <a:lnSpc>
                <a:spcPct val="100000"/>
              </a:lnSpc>
            </a:pPr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31579920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831" y="266651"/>
            <a:ext cx="10515600" cy="1325563"/>
          </a:xfrm>
        </p:spPr>
        <p:txBody>
          <a:bodyPr/>
          <a:lstStyle/>
          <a:p>
            <a:r>
              <a:rPr lang="sr-Latn-CS" b="1" i="1" dirty="0" smtClean="0"/>
              <a:t>Primer:</a:t>
            </a:r>
            <a:endParaRPr lang="sr-Cyrl-RS" b="1" i="1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96086"/>
            <a:ext cx="10349700" cy="3044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92545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895" y="168178"/>
            <a:ext cx="11268222" cy="1325563"/>
          </a:xfrm>
        </p:spPr>
        <p:txBody>
          <a:bodyPr/>
          <a:lstStyle/>
          <a:p>
            <a:r>
              <a:rPr lang="sr-Latn-CS" b="1" u="sng" dirty="0"/>
              <a:t>EVA</a:t>
            </a:r>
            <a:r>
              <a:rPr lang="sr-Latn-CS" dirty="0"/>
              <a:t> (dodatna ekonomska vrednost): mera bogatstva akcionara </a:t>
            </a:r>
            <a:endParaRPr lang="sr-Cyrl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624" y="2138288"/>
            <a:ext cx="11380763" cy="42484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sr-Latn-CS" sz="3200" dirty="0"/>
              <a:t>EVA predstavlja novčani suvišak vrednosti stvoren od investicije ili portfolija investicija. </a:t>
            </a:r>
          </a:p>
          <a:p>
            <a:pPr algn="just">
              <a:lnSpc>
                <a:spcPct val="100000"/>
              </a:lnSpc>
            </a:pPr>
            <a:endParaRPr lang="sr-Latn-CS" sz="3200" dirty="0"/>
          </a:p>
          <a:p>
            <a:pPr algn="just">
              <a:lnSpc>
                <a:spcPct val="100000"/>
              </a:lnSpc>
            </a:pPr>
            <a:r>
              <a:rPr lang="sr-Latn-CS" sz="3200" dirty="0"/>
              <a:t>EVA se izračunava tako što od računovodstveno iskaznog neto dobitka odbiju troškovi celokupnog korišćenog kapitala preduzeća.</a:t>
            </a:r>
          </a:p>
          <a:p>
            <a:pPr algn="just">
              <a:lnSpc>
                <a:spcPct val="100000"/>
              </a:lnSpc>
            </a:pPr>
            <a:endParaRPr lang="sr-Latn-CS" sz="3200" dirty="0"/>
          </a:p>
          <a:p>
            <a:pPr algn="just">
              <a:lnSpc>
                <a:spcPct val="100000"/>
              </a:lnSpc>
            </a:pPr>
            <a:r>
              <a:rPr lang="sr-Latn-CS" sz="3200" dirty="0" smtClean="0"/>
              <a:t>To znači da treba odbiti ne samo troškove tuđeg kapitala (kamate) nego i cenu sopstvenog kapitala.</a:t>
            </a:r>
            <a:endParaRPr lang="sr-Latn-CS" sz="3200" dirty="0"/>
          </a:p>
        </p:txBody>
      </p:sp>
    </p:spTree>
    <p:extLst>
      <p:ext uri="{BB962C8B-B14F-4D97-AF65-F5344CB8AC3E}">
        <p14:creationId xmlns:p14="http://schemas.microsoft.com/office/powerpoint/2010/main" val="42348710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966" y="253219"/>
            <a:ext cx="10515600" cy="1170183"/>
          </a:xfrm>
        </p:spPr>
        <p:txBody>
          <a:bodyPr/>
          <a:lstStyle/>
          <a:p>
            <a:r>
              <a:rPr lang="sr-Latn-CS" b="1" i="1" dirty="0"/>
              <a:t>Primer:</a:t>
            </a:r>
            <a:endParaRPr lang="sr-Cyrl-RS" b="1" i="1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53" y="2419643"/>
            <a:ext cx="10132896" cy="1994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742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881472"/>
              </p:ext>
            </p:extLst>
          </p:nvPr>
        </p:nvGraphicFramePr>
        <p:xfrm>
          <a:off x="1474177" y="2008505"/>
          <a:ext cx="9470488" cy="444856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566606"/>
                <a:gridCol w="2903882"/>
              </a:tblGrid>
              <a:tr h="404415"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>
                          <a:solidFill>
                            <a:schemeClr val="tx1"/>
                          </a:solidFill>
                        </a:rPr>
                        <a:t>POZICIJA</a:t>
                      </a:r>
                      <a:endParaRPr lang="sr-Cyrl-R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>
                          <a:solidFill>
                            <a:schemeClr val="tx1"/>
                          </a:solidFill>
                        </a:rPr>
                        <a:t>IZNOS</a:t>
                      </a:r>
                      <a:endParaRPr lang="sr-Cyrl-R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4415">
                <a:tc>
                  <a:txBody>
                    <a:bodyPr/>
                    <a:lstStyle/>
                    <a:p>
                      <a:r>
                        <a:rPr lang="sr-Latn-RS" dirty="0" smtClean="0"/>
                        <a:t>UKUPNA AKTIVA</a:t>
                      </a:r>
                      <a:endParaRPr lang="sr-Cyrl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dirty="0" smtClean="0"/>
                        <a:t>150.000,00</a:t>
                      </a:r>
                      <a:endParaRPr lang="sr-Cyrl-RS" dirty="0"/>
                    </a:p>
                  </a:txBody>
                  <a:tcPr/>
                </a:tc>
              </a:tr>
              <a:tr h="404415">
                <a:tc>
                  <a:txBody>
                    <a:bodyPr/>
                    <a:lstStyle/>
                    <a:p>
                      <a:r>
                        <a:rPr lang="sr-Latn-RS" dirty="0" smtClean="0"/>
                        <a:t>GUBITAK (-)</a:t>
                      </a:r>
                      <a:endParaRPr lang="sr-Cyrl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dirty="0" smtClean="0"/>
                        <a:t>25.000,00</a:t>
                      </a:r>
                      <a:endParaRPr lang="sr-Cyrl-RS" dirty="0"/>
                    </a:p>
                  </a:txBody>
                  <a:tcPr/>
                </a:tc>
              </a:tr>
              <a:tr h="404415">
                <a:tc>
                  <a:txBody>
                    <a:bodyPr/>
                    <a:lstStyle/>
                    <a:p>
                      <a:r>
                        <a:rPr lang="sr-Latn-RS" dirty="0" smtClean="0"/>
                        <a:t>UKPNA</a:t>
                      </a:r>
                      <a:r>
                        <a:rPr lang="sr-Latn-RS" baseline="0" dirty="0" smtClean="0"/>
                        <a:t> POSLOVNA IMOVINA</a:t>
                      </a:r>
                      <a:endParaRPr lang="sr-Cyrl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dirty="0" smtClean="0"/>
                        <a:t>125.000,00</a:t>
                      </a:r>
                      <a:endParaRPr lang="sr-Cyrl-RS" dirty="0"/>
                    </a:p>
                  </a:txBody>
                  <a:tcPr/>
                </a:tc>
              </a:tr>
              <a:tr h="404415">
                <a:tc>
                  <a:txBody>
                    <a:bodyPr/>
                    <a:lstStyle/>
                    <a:p>
                      <a:endParaRPr lang="sr-Cyrl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sr-Cyrl-RS" dirty="0"/>
                    </a:p>
                  </a:txBody>
                  <a:tcPr/>
                </a:tc>
              </a:tr>
              <a:tr h="404415">
                <a:tc>
                  <a:txBody>
                    <a:bodyPr/>
                    <a:lstStyle/>
                    <a:p>
                      <a:r>
                        <a:rPr lang="sr-Latn-RS" dirty="0" smtClean="0"/>
                        <a:t>DUGOROČNE OBAVEZE (-)</a:t>
                      </a:r>
                      <a:endParaRPr lang="sr-Cyrl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dirty="0" smtClean="0"/>
                        <a:t>35.000,00</a:t>
                      </a:r>
                      <a:endParaRPr lang="sr-Cyrl-RS" dirty="0"/>
                    </a:p>
                  </a:txBody>
                  <a:tcPr/>
                </a:tc>
              </a:tr>
              <a:tr h="404415">
                <a:tc>
                  <a:txBody>
                    <a:bodyPr/>
                    <a:lstStyle/>
                    <a:p>
                      <a:r>
                        <a:rPr lang="sr-Latn-RS" dirty="0" smtClean="0"/>
                        <a:t>KRATKOROČNE OBAVEZE (-)</a:t>
                      </a:r>
                      <a:endParaRPr lang="sr-Cyrl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dirty="0" smtClean="0"/>
                        <a:t>60.000,00</a:t>
                      </a:r>
                      <a:endParaRPr lang="sr-Cyrl-RS" dirty="0"/>
                    </a:p>
                  </a:txBody>
                  <a:tcPr/>
                </a:tc>
              </a:tr>
              <a:tr h="404415">
                <a:tc>
                  <a:txBody>
                    <a:bodyPr/>
                    <a:lstStyle/>
                    <a:p>
                      <a:r>
                        <a:rPr lang="sr-Latn-RS" dirty="0" smtClean="0"/>
                        <a:t>ODLOŽENI REV. </a:t>
                      </a:r>
                      <a:r>
                        <a:rPr lang="sr-Latn-RS" baseline="0" dirty="0" smtClean="0"/>
                        <a:t> DOBITAK (-)</a:t>
                      </a:r>
                      <a:endParaRPr lang="sr-Cyrl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sr-Cyrl-RS" dirty="0"/>
                    </a:p>
                  </a:txBody>
                  <a:tcPr/>
                </a:tc>
              </a:tr>
              <a:tr h="404415">
                <a:tc>
                  <a:txBody>
                    <a:bodyPr/>
                    <a:lstStyle/>
                    <a:p>
                      <a:r>
                        <a:rPr lang="sr-Latn-RS" dirty="0" smtClean="0"/>
                        <a:t>DUGORIČNA</a:t>
                      </a:r>
                      <a:r>
                        <a:rPr lang="sr-Latn-RS" baseline="0" dirty="0" smtClean="0"/>
                        <a:t> REZERVISANJA (-)</a:t>
                      </a:r>
                      <a:endParaRPr lang="sr-Cyrl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sr-Cyrl-RS" dirty="0"/>
                    </a:p>
                  </a:txBody>
                  <a:tcPr/>
                </a:tc>
              </a:tr>
              <a:tr h="404415">
                <a:tc>
                  <a:txBody>
                    <a:bodyPr/>
                    <a:lstStyle/>
                    <a:p>
                      <a:r>
                        <a:rPr lang="sr-Latn-RS" dirty="0" smtClean="0"/>
                        <a:t>PVR (-)</a:t>
                      </a:r>
                      <a:endParaRPr lang="sr-Cyrl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sr-Cyrl-RS" dirty="0"/>
                    </a:p>
                  </a:txBody>
                  <a:tcPr/>
                </a:tc>
              </a:tr>
              <a:tr h="404415">
                <a:tc>
                  <a:txBody>
                    <a:bodyPr/>
                    <a:lstStyle/>
                    <a:p>
                      <a:r>
                        <a:rPr lang="sr-Latn-RS" dirty="0" smtClean="0"/>
                        <a:t>KORIGOVANA KNJIGOVODSTVENA VREDNOST</a:t>
                      </a:r>
                      <a:endParaRPr lang="sr-Cyrl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RS" dirty="0" smtClean="0"/>
                        <a:t>30.000,00</a:t>
                      </a:r>
                      <a:endParaRPr lang="sr-Cyrl-R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686" y="224448"/>
            <a:ext cx="11352628" cy="1325563"/>
          </a:xfrm>
        </p:spPr>
        <p:txBody>
          <a:bodyPr/>
          <a:lstStyle/>
          <a:p>
            <a:pPr algn="ctr" eaLnBrk="1" hangingPunct="1"/>
            <a:r>
              <a:rPr lang="sr-Latn-CS" sz="3800" dirty="0" smtClean="0"/>
              <a:t>METOD KNJIGOVODSTVENE VREDNOSTI IMOVINE</a:t>
            </a:r>
          </a:p>
        </p:txBody>
      </p:sp>
    </p:spTree>
    <p:extLst>
      <p:ext uri="{BB962C8B-B14F-4D97-AF65-F5344CB8AC3E}">
        <p14:creationId xmlns:p14="http://schemas.microsoft.com/office/powerpoint/2010/main" val="202202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90" y="0"/>
            <a:ext cx="11161542" cy="1325563"/>
          </a:xfrm>
        </p:spPr>
        <p:txBody>
          <a:bodyPr/>
          <a:lstStyle/>
          <a:p>
            <a:r>
              <a:rPr lang="sr-Latn-CS" b="1" u="sng" dirty="0"/>
              <a:t>Stopa prinosa</a:t>
            </a:r>
            <a:endParaRPr lang="sr-Cyrl-R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" y="1924097"/>
            <a:ext cx="11485098" cy="4687717"/>
          </a:xfrm>
        </p:spPr>
        <p:txBody>
          <a:bodyPr>
            <a:normAutofit/>
          </a:bodyPr>
          <a:lstStyle/>
          <a:p>
            <a:r>
              <a:rPr lang="sr-Latn-CS" sz="3200" dirty="0"/>
              <a:t>Stopa prinosa </a:t>
            </a:r>
            <a:r>
              <a:rPr lang="sr-Latn-CS" sz="3200" dirty="0" smtClean="0"/>
              <a:t>se, </a:t>
            </a:r>
            <a:r>
              <a:rPr lang="sr-Latn-CS" sz="3200" dirty="0"/>
              <a:t>uopšteno, definiše kao odnos rezultata i uloženog kapitala</a:t>
            </a:r>
          </a:p>
          <a:p>
            <a:endParaRPr lang="sr-Latn-CS" sz="3200" dirty="0"/>
          </a:p>
          <a:p>
            <a:r>
              <a:rPr lang="sr-Latn-CS" sz="3200" dirty="0"/>
              <a:t>REZULTAT   /   ULOŽENI KAPITAL</a:t>
            </a:r>
          </a:p>
          <a:p>
            <a:pPr>
              <a:buNone/>
            </a:pPr>
            <a:endParaRPr lang="sr-Latn-CS" sz="3200" dirty="0"/>
          </a:p>
          <a:p>
            <a:r>
              <a:rPr lang="sr-Latn-CS" sz="3200" dirty="0"/>
              <a:t>INCOME / INVESTMENT</a:t>
            </a:r>
          </a:p>
          <a:p>
            <a:pPr marL="0" indent="0">
              <a:buNone/>
            </a:pPr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15608480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29" y="1041010"/>
            <a:ext cx="11240088" cy="5332901"/>
          </a:xfrm>
        </p:spPr>
        <p:txBody>
          <a:bodyPr>
            <a:normAutofit/>
          </a:bodyPr>
          <a:lstStyle/>
          <a:p>
            <a:pPr algn="just">
              <a:spcAft>
                <a:spcPts val="2400"/>
              </a:spcAft>
            </a:pPr>
            <a:r>
              <a:rPr lang="sr-Latn-CS" sz="3200" dirty="0"/>
              <a:t>Uopšteno govoreći, stopa prinosa meri prinos (rezultat) koji je firma ostvarila anagažovanim kapitalom ili sredstvima</a:t>
            </a:r>
          </a:p>
          <a:p>
            <a:pPr algn="just">
              <a:spcAft>
                <a:spcPts val="2400"/>
              </a:spcAft>
            </a:pPr>
            <a:r>
              <a:rPr lang="sr-Latn-CS" sz="3200" dirty="0"/>
              <a:t>Rezultat se može iskazati na različite načine, ali se najčešće koristi NETO DOBITAK</a:t>
            </a:r>
          </a:p>
          <a:p>
            <a:pPr algn="just"/>
            <a:r>
              <a:rPr lang="sr-Latn-CS" sz="3200" dirty="0"/>
              <a:t>Angažovani kapital može se iskazati na različite načine</a:t>
            </a:r>
            <a:r>
              <a:rPr lang="sr-Latn-CS" sz="3200" dirty="0">
                <a:solidFill>
                  <a:srgbClr val="FF0066"/>
                </a:solidFill>
              </a:rPr>
              <a:t> </a:t>
            </a:r>
            <a:r>
              <a:rPr lang="sr-Latn-CS" sz="3200" dirty="0"/>
              <a:t>(ukupna poslovna sredstva (ukupna aktiva), sopstveni kapital i slično)</a:t>
            </a:r>
          </a:p>
          <a:p>
            <a:pPr algn="just"/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35461788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982" y="168178"/>
            <a:ext cx="10515600" cy="1325563"/>
          </a:xfrm>
        </p:spPr>
        <p:txBody>
          <a:bodyPr/>
          <a:lstStyle/>
          <a:p>
            <a:r>
              <a:rPr lang="sr-Latn-CS" dirty="0"/>
              <a:t>Stopa prinosa na poslovna sredstva </a:t>
            </a:r>
            <a:r>
              <a:rPr lang="sr-Latn-CS" dirty="0" smtClean="0"/>
              <a:t>- </a:t>
            </a:r>
            <a:r>
              <a:rPr lang="sr-Latn-CS" b="1" u="sng" dirty="0"/>
              <a:t>ROA</a:t>
            </a:r>
            <a:endParaRPr lang="sr-Cyrl-R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169" y="2018714"/>
            <a:ext cx="11282289" cy="4839286"/>
          </a:xfrm>
        </p:spPr>
        <p:txBody>
          <a:bodyPr/>
          <a:lstStyle/>
          <a:p>
            <a:r>
              <a:rPr lang="sr-Latn-CS" b="1" dirty="0"/>
              <a:t>Stopa prinosa na poslovna sredstva (Return on assets, ROA) </a:t>
            </a:r>
            <a:r>
              <a:rPr lang="sr-Latn-CS" dirty="0"/>
              <a:t> = </a:t>
            </a:r>
            <a:endParaRPr lang="sr-Latn-CS" dirty="0" smtClean="0"/>
          </a:p>
          <a:p>
            <a:pPr marL="0" indent="0" algn="ctr">
              <a:buNone/>
            </a:pPr>
            <a:r>
              <a:rPr lang="sr-Latn-CS" dirty="0" smtClean="0"/>
              <a:t>Neto </a:t>
            </a:r>
            <a:r>
              <a:rPr lang="sr-Latn-CS" dirty="0"/>
              <a:t>dobitak / Prosečna poslovna aktiva</a:t>
            </a:r>
          </a:p>
          <a:p>
            <a:pPr>
              <a:buNone/>
            </a:pPr>
            <a:endParaRPr lang="sr-Latn-CS" dirty="0"/>
          </a:p>
          <a:p>
            <a:r>
              <a:rPr lang="sr-Latn-CS" b="1" dirty="0"/>
              <a:t>Prosečna poslovna aktiva</a:t>
            </a:r>
            <a:r>
              <a:rPr lang="sr-Latn-CS" dirty="0"/>
              <a:t> = </a:t>
            </a:r>
            <a:endParaRPr lang="sr-Latn-CS" dirty="0" smtClean="0"/>
          </a:p>
          <a:p>
            <a:pPr marL="0" indent="0" algn="ctr">
              <a:buNone/>
            </a:pPr>
            <a:r>
              <a:rPr lang="sr-Latn-CS" dirty="0" smtClean="0"/>
              <a:t>Poslovna </a:t>
            </a:r>
            <a:r>
              <a:rPr lang="sr-Latn-CS" dirty="0"/>
              <a:t>sredstva na početku + Poslovna sredstva na kraju godine /2</a:t>
            </a:r>
          </a:p>
          <a:p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2829624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7791"/>
            <a:ext cx="10515600" cy="5389172"/>
          </a:xfrm>
        </p:spPr>
        <p:txBody>
          <a:bodyPr/>
          <a:lstStyle/>
          <a:p>
            <a:pPr marL="0" indent="0">
              <a:buNone/>
            </a:pPr>
            <a:r>
              <a:rPr lang="sr-Latn-CS" b="1" dirty="0"/>
              <a:t>Stopa prinosa na poslovna sredstva = </a:t>
            </a:r>
            <a:endParaRPr lang="sr-Latn-CS" b="1" dirty="0" smtClean="0"/>
          </a:p>
          <a:p>
            <a:pPr marL="0" indent="0" algn="ctr">
              <a:buNone/>
            </a:pPr>
            <a:r>
              <a:rPr lang="sr-Latn-CS" dirty="0" smtClean="0"/>
              <a:t>Stopa </a:t>
            </a:r>
            <a:r>
              <a:rPr lang="sr-Latn-CS" dirty="0"/>
              <a:t>neto dobitka x Koeficijent obrta poslovnih </a:t>
            </a:r>
            <a:r>
              <a:rPr lang="sr-Latn-CS" dirty="0" smtClean="0"/>
              <a:t>sredstava</a:t>
            </a:r>
          </a:p>
          <a:p>
            <a:pPr marL="0" indent="0" algn="ctr">
              <a:buNone/>
            </a:pPr>
            <a:endParaRPr lang="sr-Latn-CS" b="1" dirty="0"/>
          </a:p>
          <a:p>
            <a:pPr marL="0" indent="0" algn="ctr">
              <a:buNone/>
            </a:pPr>
            <a:endParaRPr lang="sr-Latn-CS" b="1" dirty="0"/>
          </a:p>
          <a:p>
            <a:endParaRPr lang="sr-Cyrl-R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62567" y="3341700"/>
            <a:ext cx="81029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sz="2800" b="1" dirty="0">
                <a:latin typeface="+mn-lt"/>
              </a:rPr>
              <a:t>STOPA PRINOSA NA POSLOVNA SREDSTVA  =</a:t>
            </a:r>
            <a:endParaRPr lang="en-US" sz="2800" b="1" dirty="0">
              <a:latin typeface="+mn-lt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575582" y="4456871"/>
            <a:ext cx="318770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sz="2000" b="1" dirty="0">
                <a:latin typeface="+mn-lt"/>
              </a:rPr>
              <a:t>STOPA NETO DOBITKA </a:t>
            </a:r>
            <a:r>
              <a:rPr lang="sr-Latn-CS" sz="2000" dirty="0">
                <a:latin typeface="+mn-lt"/>
              </a:rPr>
              <a:t>=</a:t>
            </a:r>
          </a:p>
          <a:p>
            <a:pPr>
              <a:spcBef>
                <a:spcPct val="50000"/>
              </a:spcBef>
            </a:pPr>
            <a:r>
              <a:rPr lang="sr-Latn-CS" sz="2000" dirty="0">
                <a:latin typeface="+mn-lt"/>
              </a:rPr>
              <a:t>Neto dobitak / Prihodi od prodaje</a:t>
            </a:r>
            <a:endParaRPr lang="en-US" sz="2000" dirty="0">
              <a:latin typeface="+mn-lt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520531" y="4437063"/>
            <a:ext cx="1150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sz="2400" b="1" dirty="0"/>
              <a:t>X</a:t>
            </a:r>
            <a:endParaRPr lang="en-US" sz="2400" b="1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901852" y="4456871"/>
            <a:ext cx="3263705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sz="2000" b="1" dirty="0">
                <a:latin typeface="+mn-lt"/>
              </a:rPr>
              <a:t>KOEFICIJENT OBRTA POSLOVNIH SREDSTAVA </a:t>
            </a:r>
            <a:r>
              <a:rPr lang="sr-Latn-CS" sz="2000" dirty="0">
                <a:latin typeface="+mn-lt"/>
              </a:rPr>
              <a:t>= </a:t>
            </a:r>
          </a:p>
          <a:p>
            <a:pPr>
              <a:spcBef>
                <a:spcPct val="50000"/>
              </a:spcBef>
            </a:pPr>
            <a:r>
              <a:rPr lang="sr-Latn-CS" sz="2000" dirty="0">
                <a:latin typeface="+mn-lt"/>
              </a:rPr>
              <a:t>Prihodi od prodaje / Prosečna poslovna sredstva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57136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982" y="196313"/>
            <a:ext cx="10515600" cy="1325563"/>
          </a:xfrm>
        </p:spPr>
        <p:txBody>
          <a:bodyPr/>
          <a:lstStyle/>
          <a:p>
            <a:r>
              <a:rPr lang="sr-Latn-CS" dirty="0"/>
              <a:t>Stopa prinosa na poslovna sredstva</a:t>
            </a:r>
            <a:endParaRPr lang="sr-Cyrl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" y="1811558"/>
            <a:ext cx="11521439" cy="4786190"/>
          </a:xfrm>
        </p:spPr>
        <p:txBody>
          <a:bodyPr/>
          <a:lstStyle/>
          <a:p>
            <a:pPr algn="just">
              <a:lnSpc>
                <a:spcPct val="100000"/>
              </a:lnSpc>
              <a:buNone/>
            </a:pPr>
            <a:r>
              <a:rPr lang="sr-Latn-CS" u="sng" dirty="0"/>
              <a:t>Ova mera iskazuje</a:t>
            </a:r>
            <a:r>
              <a:rPr lang="sr-Latn-CS" dirty="0"/>
              <a:t>:</a:t>
            </a:r>
          </a:p>
          <a:p>
            <a:pPr algn="just">
              <a:lnSpc>
                <a:spcPct val="100000"/>
              </a:lnSpc>
              <a:buNone/>
            </a:pPr>
            <a:r>
              <a:rPr lang="sr-Latn-CS" dirty="0"/>
              <a:t>	PRIKAZUJE POSLOVNU EFIKASNOST</a:t>
            </a:r>
          </a:p>
          <a:p>
            <a:pPr algn="just">
              <a:lnSpc>
                <a:spcPct val="100000"/>
              </a:lnSpc>
              <a:buNone/>
            </a:pPr>
            <a:r>
              <a:rPr lang="sr-Latn-CS" dirty="0"/>
              <a:t>ODNOSI SE NA KOMPANIJU U CELINI (UKUPNA AKTIVA JE U IMENIOCU)</a:t>
            </a:r>
          </a:p>
          <a:p>
            <a:pPr algn="just">
              <a:lnSpc>
                <a:spcPct val="100000"/>
              </a:lnSpc>
              <a:buNone/>
            </a:pPr>
            <a:r>
              <a:rPr lang="sr-Latn-CS" u="sng" dirty="0"/>
              <a:t>Meri:</a:t>
            </a:r>
          </a:p>
          <a:p>
            <a:pPr lvl="1" algn="just">
              <a:lnSpc>
                <a:spcPct val="100000"/>
              </a:lnSpc>
            </a:pPr>
            <a:r>
              <a:rPr lang="sr-Latn-CS" sz="2800" dirty="0"/>
              <a:t>efikasnost menadžmenta, </a:t>
            </a:r>
          </a:p>
          <a:p>
            <a:pPr lvl="1" algn="just">
              <a:lnSpc>
                <a:spcPct val="100000"/>
              </a:lnSpc>
            </a:pPr>
            <a:r>
              <a:rPr lang="sr-Latn-CS" sz="2800" dirty="0"/>
              <a:t>profitabilnost i </a:t>
            </a:r>
          </a:p>
          <a:p>
            <a:pPr lvl="1" algn="just">
              <a:lnSpc>
                <a:spcPct val="100000"/>
              </a:lnSpc>
            </a:pPr>
            <a:r>
              <a:rPr lang="sr-Latn-CS" sz="2800" dirty="0"/>
              <a:t>adekvatna je mera planiranja i kontrole poslovnih aktivnosti</a:t>
            </a:r>
          </a:p>
          <a:p>
            <a:pPr algn="just">
              <a:lnSpc>
                <a:spcPct val="100000"/>
              </a:lnSpc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959818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895" y="125975"/>
            <a:ext cx="10515600" cy="1325563"/>
          </a:xfrm>
        </p:spPr>
        <p:txBody>
          <a:bodyPr/>
          <a:lstStyle/>
          <a:p>
            <a:r>
              <a:rPr lang="sr-Latn-CS" dirty="0"/>
              <a:t>Stopa prinosa na sopstveni </a:t>
            </a:r>
            <a:r>
              <a:rPr lang="sr-Latn-CS" dirty="0" smtClean="0"/>
              <a:t>kapital - </a:t>
            </a:r>
            <a:r>
              <a:rPr lang="sr-Latn-CS" b="1" u="sng" dirty="0"/>
              <a:t>ROE</a:t>
            </a:r>
            <a:endParaRPr lang="sr-Cyrl-R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895" y="2050708"/>
            <a:ext cx="11296357" cy="4701784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3000"/>
              </a:spcAft>
            </a:pPr>
            <a:r>
              <a:rPr lang="sr-Latn-CS" sz="3200" dirty="0"/>
              <a:t>Meri profitabilnost ostvarenu angažovanjem kapitala vlasnika (isključeni su svi dugovi ili obaveze)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sr-Latn-CS" sz="3200" b="1" dirty="0"/>
              <a:t>Stopa prinosa na sopstveni kapital (Return on equity, ROE) </a:t>
            </a:r>
            <a:r>
              <a:rPr lang="sr-Latn-CS" sz="3200" dirty="0"/>
              <a:t>= </a:t>
            </a:r>
            <a:endParaRPr lang="sr-Latn-CS" sz="3200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sr-Latn-CS" sz="3200" dirty="0" smtClean="0"/>
              <a:t>Neto </a:t>
            </a:r>
            <a:r>
              <a:rPr lang="sr-Latn-CS" sz="3200" dirty="0"/>
              <a:t>dobitak / Prosečni sopstveni kapital (akcijski kapital)</a:t>
            </a:r>
          </a:p>
          <a:p>
            <a:pPr algn="just">
              <a:lnSpc>
                <a:spcPct val="100000"/>
              </a:lnSpc>
            </a:pPr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4682765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24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r-Latn-CS" sz="3200" dirty="0"/>
              <a:t>Stopa prinosa na sopstveni kapital proizvod je dve veličine: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sr-Latn-CS" sz="2800" dirty="0" smtClean="0"/>
              <a:t>stope </a:t>
            </a:r>
            <a:r>
              <a:rPr lang="sr-Latn-CS" sz="2800" dirty="0"/>
              <a:t>neto dobitka </a:t>
            </a:r>
            <a:r>
              <a:rPr lang="sr-Latn-CS" sz="2800" dirty="0" smtClean="0"/>
              <a:t>i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sr-Latn-CS" sz="2800" dirty="0" smtClean="0"/>
              <a:t>koeficijenta </a:t>
            </a:r>
            <a:r>
              <a:rPr lang="sr-Latn-CS" sz="2800" dirty="0"/>
              <a:t>obrta sopstvenih sredstava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Cyrl-R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3895" y="1259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CS" smtClean="0"/>
              <a:t>Stopa prinosa na sopstveni kapital - </a:t>
            </a:r>
            <a:r>
              <a:rPr lang="sr-Latn-CS" b="1" u="sng" smtClean="0"/>
              <a:t>ROE</a:t>
            </a:r>
            <a:endParaRPr lang="sr-Cyrl-RS" b="1" u="sng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63069" y="3826402"/>
            <a:ext cx="62658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sz="2800" b="1" dirty="0">
                <a:latin typeface="+mn-lt"/>
              </a:rPr>
              <a:t>Stopa prinosa na sopstveni kapital =</a:t>
            </a:r>
            <a:endParaRPr lang="en-US" sz="2800" b="1" dirty="0">
              <a:latin typeface="+mn-lt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78039" y="4632751"/>
            <a:ext cx="365352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sz="2400" b="1" dirty="0">
                <a:latin typeface="+mn-lt"/>
              </a:rPr>
              <a:t>STOPA NETO </a:t>
            </a:r>
            <a:r>
              <a:rPr lang="sr-Latn-CS" sz="2400" b="1" dirty="0" smtClean="0">
                <a:latin typeface="+mn-lt"/>
              </a:rPr>
              <a:t>DOBITKA </a:t>
            </a:r>
            <a:endParaRPr lang="sr-Latn-CS" sz="24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sr-Latn-CS" sz="2400" dirty="0">
                <a:latin typeface="+mn-lt"/>
              </a:rPr>
              <a:t>Neto dobitak / Prihodi od prodaje</a:t>
            </a:r>
            <a:endParaRPr lang="en-US" sz="2400" dirty="0">
              <a:latin typeface="+mn-lt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291332" y="4611209"/>
            <a:ext cx="720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sz="3200" b="1" dirty="0"/>
              <a:t>X</a:t>
            </a:r>
            <a:endParaRPr lang="en-US" sz="3200" b="1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785041" y="4599846"/>
            <a:ext cx="43003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sz="2400" b="1" dirty="0">
                <a:latin typeface="+mn-lt"/>
              </a:rPr>
              <a:t>KOEFICIJENT OBRTA SOPSTVENIH SREDSTAVA </a:t>
            </a:r>
            <a:r>
              <a:rPr lang="sr-Latn-CS" sz="2400" dirty="0" smtClean="0">
                <a:latin typeface="+mn-lt"/>
              </a:rPr>
              <a:t> </a:t>
            </a:r>
            <a:endParaRPr lang="sr-Latn-CS" sz="24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sr-Latn-CS" sz="2400" dirty="0">
                <a:latin typeface="+mn-lt"/>
              </a:rPr>
              <a:t>Prihodi od prodaje / Prosečno angažovana sopstvena sredstva ili sopstveni kapital</a:t>
            </a:r>
          </a:p>
          <a:p>
            <a:pPr>
              <a:spcBef>
                <a:spcPct val="50000"/>
              </a:spcBef>
            </a:pP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22921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259224"/>
            <a:ext cx="11043139" cy="132556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sr-Latn-CS" sz="6600" b="1" dirty="0"/>
              <a:t>Revizija finansijskih izveštaja</a:t>
            </a:r>
            <a:endParaRPr lang="sr-Cyrl-RS" sz="6600" b="1" dirty="0"/>
          </a:p>
        </p:txBody>
      </p:sp>
    </p:spTree>
    <p:extLst>
      <p:ext uri="{BB962C8B-B14F-4D97-AF65-F5344CB8AC3E}">
        <p14:creationId xmlns:p14="http://schemas.microsoft.com/office/powerpoint/2010/main" val="33771487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sr-Latn-CS" dirty="0">
                <a:cs typeface="Times New Roman" panose="02020603050405020304" pitchFamily="18" charset="0"/>
              </a:rPr>
              <a:t>Šta je cilj revizije?</a:t>
            </a:r>
            <a:r>
              <a:rPr lang="en-US" dirty="0">
                <a:cs typeface="Times New Roman" panose="02020603050405020304" pitchFamily="18" charset="0"/>
              </a:rPr>
              <a:t/>
            </a:r>
            <a:br>
              <a:rPr lang="en-US" dirty="0">
                <a:cs typeface="Times New Roman" panose="02020603050405020304" pitchFamily="18" charset="0"/>
              </a:rPr>
            </a:br>
            <a:endParaRPr lang="sr-Cyrl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895" y="1825625"/>
            <a:ext cx="11268221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sr-Latn-CS" sz="3200" dirty="0" smtClean="0">
                <a:cs typeface="Times New Roman" panose="02020603050405020304" pitchFamily="18" charset="0"/>
              </a:rPr>
              <a:t>Cilj </a:t>
            </a:r>
            <a:r>
              <a:rPr lang="sr-Latn-CS" sz="3200" dirty="0">
                <a:cs typeface="Times New Roman" panose="02020603050405020304" pitchFamily="18" charset="0"/>
              </a:rPr>
              <a:t>eksterne revizije je da omogu</a:t>
            </a:r>
            <a:r>
              <a:rPr lang="sr-Latn-CS" sz="3200" dirty="0"/>
              <a:t>ć</a:t>
            </a:r>
            <a:r>
              <a:rPr lang="sr-Latn-CS" sz="3200" dirty="0">
                <a:cs typeface="Times New Roman" panose="02020603050405020304" pitchFamily="18" charset="0"/>
              </a:rPr>
              <a:t>i revizoru da izrazi mišljenje o tome da li su finansijski izveštaji, po svim bitnim pitanjima, sastavljeni u skladu sa </a:t>
            </a:r>
            <a:r>
              <a:rPr lang="sr-Latn-CS" sz="3200" dirty="0" smtClean="0">
                <a:cs typeface="Times New Roman" panose="02020603050405020304" pitchFamily="18" charset="0"/>
              </a:rPr>
              <a:t>utvrđenim </a:t>
            </a:r>
            <a:r>
              <a:rPr lang="sr-Latn-CS" sz="3200" dirty="0">
                <a:cs typeface="Times New Roman" panose="02020603050405020304" pitchFamily="18" charset="0"/>
              </a:rPr>
              <a:t>okvirom za finansijsko</a:t>
            </a:r>
            <a:r>
              <a:rPr lang="sr-Latn-CS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sr-Latn-CS" sz="3200" dirty="0" smtClean="0">
                <a:cs typeface="Times New Roman" panose="02020603050405020304" pitchFamily="18" charset="0"/>
              </a:rPr>
              <a:t>izveštavanje.</a:t>
            </a:r>
            <a:endParaRPr lang="sr-Latn-CS" sz="3200" dirty="0"/>
          </a:p>
          <a:p>
            <a:pPr>
              <a:lnSpc>
                <a:spcPct val="100000"/>
              </a:lnSpc>
            </a:pPr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18787045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53" y="491734"/>
            <a:ext cx="10515600" cy="1325563"/>
          </a:xfrm>
        </p:spPr>
        <p:txBody>
          <a:bodyPr/>
          <a:lstStyle/>
          <a:p>
            <a:r>
              <a:rPr lang="sr-Latn-CS" u="sng" dirty="0">
                <a:cs typeface="Times New Roman" panose="02020603050405020304" pitchFamily="18" charset="0"/>
              </a:rPr>
              <a:t>Izražavanje mišljenja:</a:t>
            </a:r>
            <a:r>
              <a:rPr lang="en-US" dirty="0">
                <a:cs typeface="Times New Roman" panose="02020603050405020304" pitchFamily="18" charset="0"/>
              </a:rPr>
              <a:t/>
            </a:r>
            <a:br>
              <a:rPr lang="en-US" dirty="0">
                <a:cs typeface="Times New Roman" panose="02020603050405020304" pitchFamily="18" charset="0"/>
              </a:rPr>
            </a:br>
            <a:endParaRPr lang="sr-Cyrl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012" y="1817297"/>
            <a:ext cx="10515600" cy="375732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spcBef>
                <a:spcPct val="0"/>
              </a:spcBef>
              <a:buNone/>
            </a:pPr>
            <a:r>
              <a:rPr lang="sr-Latn-RS" sz="3600" b="1" dirty="0" smtClean="0">
                <a:cs typeface="Times New Roman" panose="02020603050405020304" pitchFamily="18" charset="0"/>
              </a:rPr>
              <a:t>1</a:t>
            </a:r>
            <a:r>
              <a:rPr lang="sr-Latn-CS" sz="3600" b="1" dirty="0" smtClean="0">
                <a:cs typeface="Times New Roman" panose="02020603050405020304" pitchFamily="18" charset="0"/>
              </a:rPr>
              <a:t>.</a:t>
            </a:r>
            <a:r>
              <a:rPr lang="sr-Latn-CS" sz="3600" b="1" dirty="0" smtClean="0"/>
              <a:t> </a:t>
            </a:r>
            <a:r>
              <a:rPr lang="sr-Latn-CS" sz="3600" b="1" dirty="0">
                <a:cs typeface="Times New Roman" panose="02020603050405020304" pitchFamily="18" charset="0"/>
              </a:rPr>
              <a:t>mišljenje bez rezervi</a:t>
            </a:r>
            <a:r>
              <a:rPr lang="en-US" sz="3600" b="1" dirty="0">
                <a:cs typeface="Times New Roman" panose="02020603050405020304" pitchFamily="18" charset="0"/>
              </a:rPr>
              <a:t> – </a:t>
            </a:r>
            <a:r>
              <a:rPr lang="sr-Latn-CS" sz="3600" b="1" dirty="0">
                <a:cs typeface="Times New Roman" panose="02020603050405020304" pitchFamily="18" charset="0"/>
              </a:rPr>
              <a:t>“</a:t>
            </a:r>
            <a:r>
              <a:rPr lang="en-US" sz="3600" b="1" dirty="0" err="1">
                <a:cs typeface="Times New Roman" panose="02020603050405020304" pitchFamily="18" charset="0"/>
              </a:rPr>
              <a:t>pozitivno</a:t>
            </a:r>
            <a:r>
              <a:rPr lang="sr-Latn-CS" sz="3600" b="1" dirty="0">
                <a:cs typeface="Times New Roman" panose="02020603050405020304" pitchFamily="18" charset="0"/>
              </a:rPr>
              <a:t>”</a:t>
            </a:r>
          </a:p>
          <a:p>
            <a:pPr>
              <a:lnSpc>
                <a:spcPct val="160000"/>
              </a:lnSpc>
              <a:spcBef>
                <a:spcPct val="0"/>
              </a:spcBef>
              <a:buNone/>
            </a:pPr>
            <a:r>
              <a:rPr lang="sr-Latn-CS" sz="3600" b="1" dirty="0">
                <a:cs typeface="Times New Roman" panose="02020603050405020304" pitchFamily="18" charset="0"/>
              </a:rPr>
              <a:t>2. mišljenje sa rezervom</a:t>
            </a:r>
          </a:p>
          <a:p>
            <a:pPr>
              <a:lnSpc>
                <a:spcPct val="160000"/>
              </a:lnSpc>
              <a:spcBef>
                <a:spcPct val="0"/>
              </a:spcBef>
              <a:buNone/>
            </a:pPr>
            <a:r>
              <a:rPr lang="sr-Latn-CS" sz="3600" b="1" dirty="0">
                <a:cs typeface="Times New Roman" panose="02020603050405020304" pitchFamily="18" charset="0"/>
              </a:rPr>
              <a:t>3. uzdržavajuce mišljenje</a:t>
            </a:r>
          </a:p>
          <a:p>
            <a:pPr>
              <a:lnSpc>
                <a:spcPct val="160000"/>
              </a:lnSpc>
              <a:spcBef>
                <a:spcPct val="0"/>
              </a:spcBef>
              <a:buNone/>
            </a:pPr>
            <a:r>
              <a:rPr lang="sr-Latn-CS" sz="3600" b="1" dirty="0">
                <a:cs typeface="Times New Roman" panose="02020603050405020304" pitchFamily="18" charset="0"/>
              </a:rPr>
              <a:t>4. negativno mišljenje</a:t>
            </a:r>
          </a:p>
          <a:p>
            <a:pPr>
              <a:lnSpc>
                <a:spcPct val="160000"/>
              </a:lnSpc>
            </a:pPr>
            <a:endParaRPr lang="sr-Cyrl-RS" sz="3600" b="1" dirty="0"/>
          </a:p>
        </p:txBody>
      </p:sp>
    </p:spTree>
    <p:extLst>
      <p:ext uri="{BB962C8B-B14F-4D97-AF65-F5344CB8AC3E}">
        <p14:creationId xmlns:p14="http://schemas.microsoft.com/office/powerpoint/2010/main" val="585658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6609"/>
            <a:ext cx="10515600" cy="1564079"/>
          </a:xfrm>
        </p:spPr>
        <p:txBody>
          <a:bodyPr/>
          <a:lstStyle/>
          <a:p>
            <a:pPr algn="ctr"/>
            <a:r>
              <a:rPr lang="en-US" b="0" dirty="0" err="1" smtClean="0"/>
              <a:t>Procena</a:t>
            </a:r>
            <a:r>
              <a:rPr lang="en-US" b="0" dirty="0" smtClean="0"/>
              <a:t> </a:t>
            </a:r>
            <a:r>
              <a:rPr lang="en-US" b="0" dirty="0" err="1" smtClean="0"/>
              <a:t>kapitala</a:t>
            </a:r>
            <a:r>
              <a:rPr lang="en-US" b="0" dirty="0" smtClean="0"/>
              <a:t> </a:t>
            </a:r>
            <a:r>
              <a:rPr lang="en-US" b="0" dirty="0" err="1" smtClean="0"/>
              <a:t>preduze</a:t>
            </a:r>
            <a:r>
              <a:rPr lang="sr-Latn-CS" b="0" dirty="0" smtClean="0"/>
              <a:t>ća prinosnom metodom - DNT</a:t>
            </a:r>
            <a:endParaRPr lang="sr-Cyrl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03926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it-IT" sz="3200" dirty="0" smtClean="0"/>
              <a:t>Procenjena vrednost kapitala preduzeća prema metodu diskontovanja neto novčanih tokova utvrđuje se kao zbir</a:t>
            </a:r>
            <a:r>
              <a:rPr lang="sr-Latn-CS" sz="3200" dirty="0" smtClean="0"/>
              <a:t>:</a:t>
            </a:r>
          </a:p>
          <a:p>
            <a:endParaRPr lang="sr-Latn-CS" sz="32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800" dirty="0" smtClean="0"/>
              <a:t>sadašnje vrednosti neto novčanih tokova iz perioda projekcije i </a:t>
            </a:r>
            <a:endParaRPr lang="sr-Latn-CS" sz="2800" dirty="0" smtClean="0"/>
          </a:p>
          <a:p>
            <a:pPr lvl="1"/>
            <a:endParaRPr lang="sr-Latn-CS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it-IT" sz="2800" dirty="0" smtClean="0"/>
              <a:t>sadašnje vrednosti rezidualne vrednosti. </a:t>
            </a:r>
            <a:endParaRPr lang="en-US" sz="2800" dirty="0" smtClean="0"/>
          </a:p>
          <a:p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92677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28" y="238516"/>
            <a:ext cx="10515600" cy="1325563"/>
          </a:xfrm>
        </p:spPr>
        <p:txBody>
          <a:bodyPr/>
          <a:lstStyle/>
          <a:p>
            <a:r>
              <a:rPr lang="sr-Latn-CS" b="1" i="1" dirty="0"/>
              <a:t>Mišljenje bez rezervi</a:t>
            </a:r>
            <a:endParaRPr lang="sr-Cyrl-R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828" y="2064775"/>
            <a:ext cx="11422966" cy="4351338"/>
          </a:xfrm>
        </p:spPr>
        <p:txBody>
          <a:bodyPr>
            <a:normAutofit/>
          </a:bodyPr>
          <a:lstStyle/>
          <a:p>
            <a:pPr algn="just"/>
            <a:r>
              <a:rPr lang="sr-Latn-CS" sz="3200" dirty="0"/>
              <a:t>Po našem mišljenju, finansijski izveštaji istinito i objektivno, po svim materijalno značajnim pitanjima prikazuju finansijsko stanje društva ____________</a:t>
            </a:r>
            <a:r>
              <a:rPr lang="sr-Latn-CS" sz="3200" i="1" dirty="0"/>
              <a:t>,</a:t>
            </a:r>
            <a:r>
              <a:rPr lang="sr-Latn-CS" sz="3200" dirty="0"/>
              <a:t> na dan 31.12.2012. godine, rezultat poslovanja, tokove gotovine i promene na kapitalu za godinu koja se završava na taj dan u skladu sa Međunarodnim standardima finansijskog izveštavanja (MSFI) i računovodstvenim propisima važećim u republici Srbiji.</a:t>
            </a:r>
            <a:endParaRPr lang="en-US" sz="3200" dirty="0"/>
          </a:p>
          <a:p>
            <a:pPr algn="just"/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26439294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28" y="0"/>
            <a:ext cx="11169748" cy="1071710"/>
          </a:xfrm>
        </p:spPr>
        <p:txBody>
          <a:bodyPr/>
          <a:lstStyle/>
          <a:p>
            <a:r>
              <a:rPr lang="sr-Latn-CS" b="1" i="1" dirty="0"/>
              <a:t>Mišljenje bez rezervi ali sa skretanjem pažnje</a:t>
            </a:r>
            <a:endParaRPr lang="sr-Cyrl-R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7" y="1071710"/>
            <a:ext cx="11901267" cy="578629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sr-Latn-CS" i="1" u="sng" dirty="0"/>
              <a:t>Mišljenje</a:t>
            </a:r>
          </a:p>
          <a:p>
            <a:pPr algn="just">
              <a:lnSpc>
                <a:spcPct val="110000"/>
              </a:lnSpc>
            </a:pPr>
            <a:r>
              <a:rPr lang="sr-Latn-CS" dirty="0"/>
              <a:t>Po našem mišljenju, finansijski izveštaji istinito i objektivno, po svim materijalno značajnim pitanjima prikazuju finansijsko stanje društva ___________</a:t>
            </a:r>
            <a:r>
              <a:rPr lang="sr-Latn-CS" i="1" dirty="0"/>
              <a:t>,</a:t>
            </a:r>
            <a:r>
              <a:rPr lang="sr-Latn-CS" dirty="0"/>
              <a:t> na dan </a:t>
            </a:r>
            <a:r>
              <a:rPr lang="sr-Latn-CS" dirty="0" smtClean="0"/>
              <a:t>31.12.201. </a:t>
            </a:r>
            <a:r>
              <a:rPr lang="sr-Latn-CS" dirty="0"/>
              <a:t>godine, rezultat poslovanja, tokove gotovine i promene na kapitalu za godinu koja se završava na taj dan u skladu sa Međunarodnim standardima finansijskog izveštavanja (MSFI) i računovodstvenim propisima važećim u republici Srbiji. </a:t>
            </a:r>
            <a:endParaRPr lang="en-US" dirty="0"/>
          </a:p>
          <a:p>
            <a:pPr marL="0" indent="0" algn="just">
              <a:lnSpc>
                <a:spcPct val="110000"/>
              </a:lnSpc>
              <a:buNone/>
            </a:pPr>
            <a:endParaRPr lang="sr-Latn-CS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sr-Latn-CS" i="1" u="sng" dirty="0"/>
              <a:t>Skretanje </a:t>
            </a:r>
            <a:r>
              <a:rPr lang="sr-Latn-CS" i="1" u="sng" dirty="0" smtClean="0"/>
              <a:t>pažnje</a:t>
            </a:r>
            <a:endParaRPr lang="en-US" u="sng" dirty="0"/>
          </a:p>
          <a:p>
            <a:pPr algn="just">
              <a:lnSpc>
                <a:spcPct val="110000"/>
              </a:lnSpc>
            </a:pPr>
            <a:r>
              <a:rPr lang="de-DE" dirty="0"/>
              <a:t>U napomenama uz finansijske izveštaje sastavljene za 2010. godinu, Društvo nije izvršilo sva potrebna obelodanjivanja vezana za hipoteke</a:t>
            </a:r>
            <a:r>
              <a:rPr lang="de-DE" dirty="0" smtClean="0"/>
              <a:t>.</a:t>
            </a:r>
            <a:endParaRPr lang="en-US" dirty="0"/>
          </a:p>
          <a:p>
            <a:pPr algn="just">
              <a:lnSpc>
                <a:spcPct val="110000"/>
              </a:lnSpc>
            </a:pPr>
            <a:r>
              <a:rPr lang="de-DE" dirty="0"/>
              <a:t>U svojim finansijskim izveštajima sastavljenim na dan 31.12.2010. godine Društvo nije obelodanilo informacije o zaradi po akciji u skladu sa MRS 33 – Zarada po akciji.</a:t>
            </a:r>
            <a:endParaRPr lang="en-US" dirty="0"/>
          </a:p>
          <a:p>
            <a:pPr algn="just">
              <a:lnSpc>
                <a:spcPct val="110000"/>
              </a:lnSpc>
            </a:pPr>
            <a:r>
              <a:rPr lang="de-DE" dirty="0"/>
              <a:t> Naše mišljenje ne sadrži rezervu po osnovu prethodno navedenih pitanja.</a:t>
            </a:r>
            <a:endParaRPr lang="en-US" dirty="0"/>
          </a:p>
          <a:p>
            <a:pPr>
              <a:lnSpc>
                <a:spcPct val="110000"/>
              </a:lnSpc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5144018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111906"/>
            <a:ext cx="10861431" cy="1325563"/>
          </a:xfrm>
        </p:spPr>
        <p:txBody>
          <a:bodyPr/>
          <a:lstStyle/>
          <a:p>
            <a:r>
              <a:rPr lang="sr-Latn-CS" b="1" i="1" dirty="0"/>
              <a:t>Mišljenje sa rezervom</a:t>
            </a:r>
            <a:endParaRPr lang="sr-Cyrl-R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369" y="1825625"/>
            <a:ext cx="11296357" cy="46173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sr-Latn-CS" sz="3200" i="1" u="sng" dirty="0"/>
              <a:t>Osnova za mišljenje sa rezervom</a:t>
            </a:r>
            <a:endParaRPr lang="en-US" sz="3200" u="sng" dirty="0"/>
          </a:p>
          <a:p>
            <a:pPr algn="just">
              <a:lnSpc>
                <a:spcPct val="100000"/>
              </a:lnSpc>
            </a:pPr>
            <a:r>
              <a:rPr lang="sr-Latn-CS" sz="3200" dirty="0"/>
              <a:t>Pod tačkom 4.2.2.1 Potraživanja istakli smo da potraživanja iznose 64.612 hiljada dinara i da se na </a:t>
            </a:r>
            <a:r>
              <a:rPr lang="de-DE" sz="3200" dirty="0"/>
              <a:t>potraživanja</a:t>
            </a:r>
            <a:r>
              <a:rPr lang="sr-Latn-CS" sz="3200" dirty="0"/>
              <a:t> od kupaca u zemlji odnosi 63.783 hiljade dinara. Revizija potraživanja je vršena na bazi konfirmiranosti i kontrole naplativosti čime je utvrđeno da je deo potraživanja nekonfirmiran, odnosno neusaglašen, a naplata usporena. </a:t>
            </a:r>
            <a:endParaRPr lang="en-US" sz="3200" dirty="0"/>
          </a:p>
          <a:p>
            <a:pPr algn="just">
              <a:lnSpc>
                <a:spcPct val="100000"/>
              </a:lnSpc>
            </a:pPr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10045718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966" y="168177"/>
            <a:ext cx="10515600" cy="1325563"/>
          </a:xfrm>
        </p:spPr>
        <p:txBody>
          <a:bodyPr/>
          <a:lstStyle/>
          <a:p>
            <a:r>
              <a:rPr lang="sr-Latn-CS" b="1" i="1" dirty="0"/>
              <a:t>Mišljenje sa rezervom</a:t>
            </a:r>
            <a:endParaRPr lang="sr-Cyrl-R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sr-Latn-CS" sz="3200" dirty="0"/>
              <a:t>Na osnovu prethodno navedenog smatramo da je potrebno izvršiti dodatnu ispravku vrednosti za sumnjiva i nenaplativa potraživanja. </a:t>
            </a:r>
            <a:endParaRPr lang="sr-Latn-CS" sz="3200" dirty="0" smtClean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sr-Latn-CS" sz="3200" dirty="0" smtClean="0"/>
              <a:t>Zbog </a:t>
            </a:r>
            <a:r>
              <a:rPr lang="sr-Latn-CS" sz="3200" dirty="0"/>
              <a:t>prirode računovodstvenih evidencija koje Društvo vodi nismo u mogućnosti da utvrdimo tačan iznos korekcija po ovom osnovu. </a:t>
            </a:r>
            <a:endParaRPr lang="en-US" sz="3200" dirty="0"/>
          </a:p>
          <a:p>
            <a:pPr algn="just">
              <a:lnSpc>
                <a:spcPct val="100000"/>
              </a:lnSpc>
            </a:pPr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19848061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695" y="140042"/>
            <a:ext cx="10515600" cy="1325563"/>
          </a:xfrm>
        </p:spPr>
        <p:txBody>
          <a:bodyPr/>
          <a:lstStyle/>
          <a:p>
            <a:r>
              <a:rPr lang="sr-Latn-CS" b="1" i="1" dirty="0"/>
              <a:t>Mišljenje sa rezervom</a:t>
            </a:r>
            <a:endParaRPr lang="sr-Cyrl-R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709" y="1825625"/>
            <a:ext cx="11113476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sr-Latn-CS" sz="3200" dirty="0"/>
              <a:t>Po našem mišljenju, osim za efekte pitanja iznetih u pasusima u Osnova za mišljenje sa rezervom, finansijski izveštaji prikazuju istinito i objektivno, po svim materijalno značajnim pitanjima, finansijski položaj društva _________________na dan 31. decembra 2012. </a:t>
            </a:r>
            <a:r>
              <a:rPr lang="de-DE" sz="3200" dirty="0"/>
              <a:t>godine</a:t>
            </a:r>
            <a:r>
              <a:rPr lang="sr-Latn-CS" sz="3200" dirty="0"/>
              <a:t>, kao i rezultate njegovog poslovanja i tokove gotovine za godinu koja se završava na taj dan, u skladu Međunarodnim standardima finansijskog izveštavanja (MSFI) i računovodstvenim propisima važećim u republici Srbiji. </a:t>
            </a:r>
            <a:endParaRPr lang="en-US" sz="3200" dirty="0"/>
          </a:p>
          <a:p>
            <a:pPr algn="just">
              <a:lnSpc>
                <a:spcPct val="100000"/>
              </a:lnSpc>
            </a:pPr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7897030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304" y="-1"/>
            <a:ext cx="10515600" cy="1325563"/>
          </a:xfrm>
        </p:spPr>
        <p:txBody>
          <a:bodyPr/>
          <a:lstStyle/>
          <a:p>
            <a:r>
              <a:rPr lang="sr-Latn-CS" b="1" i="1" dirty="0"/>
              <a:t>Uzdržavajuće mišljenje</a:t>
            </a:r>
            <a:endParaRPr lang="sr-Cyrl-R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45" y="1325562"/>
            <a:ext cx="11746523" cy="527218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de-DE" dirty="0"/>
              <a:t>Pod tačkom </a:t>
            </a:r>
            <a:r>
              <a:rPr lang="sr-Latn-CS" dirty="0"/>
              <a:t>4.1.3 Dugoročni finansijski plasmani </a:t>
            </a:r>
            <a:r>
              <a:rPr lang="en-US" dirty="0" err="1"/>
              <a:t>istakli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iskazuje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od 3.116.066 </a:t>
            </a:r>
            <a:r>
              <a:rPr lang="en-US" dirty="0" err="1"/>
              <a:t>hiljada</a:t>
            </a:r>
            <a:r>
              <a:rPr lang="en-US" dirty="0"/>
              <a:t> </a:t>
            </a:r>
            <a:r>
              <a:rPr lang="en-US" dirty="0" err="1"/>
              <a:t>dinara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udele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u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. </a:t>
            </a:r>
            <a:endParaRPr lang="sr-Latn-RS" dirty="0" smtClean="0"/>
          </a:p>
          <a:p>
            <a:pPr algn="just">
              <a:lnSpc>
                <a:spcPct val="100000"/>
              </a:lnSpc>
            </a:pPr>
            <a:r>
              <a:rPr lang="en-US" dirty="0" err="1" smtClean="0"/>
              <a:t>Uvidom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sr-Latn-CS" dirty="0"/>
              <a:t>evidencije</a:t>
            </a:r>
            <a:r>
              <a:rPr lang="en-US" dirty="0"/>
              <a:t> </a:t>
            </a:r>
            <a:r>
              <a:rPr lang="en-US" dirty="0" err="1"/>
              <a:t>zavisnih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APR </a:t>
            </a:r>
            <a:r>
              <a:rPr lang="en-US" dirty="0" err="1"/>
              <a:t>iskazane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u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knjigama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usaglašene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evidencijama</a:t>
            </a:r>
            <a:r>
              <a:rPr lang="en-US" dirty="0"/>
              <a:t> u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knjigama</a:t>
            </a:r>
            <a:r>
              <a:rPr lang="en-US" dirty="0"/>
              <a:t> </a:t>
            </a:r>
            <a:r>
              <a:rPr lang="en-US" dirty="0" err="1"/>
              <a:t>zavisnih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APR. </a:t>
            </a:r>
            <a:endParaRPr lang="sr-Latn-RS" dirty="0" smtClean="0"/>
          </a:p>
          <a:p>
            <a:pPr algn="just">
              <a:lnSpc>
                <a:spcPct val="100000"/>
              </a:lnSpc>
            </a:pP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/>
              <a:t>nedostataka</a:t>
            </a:r>
            <a:r>
              <a:rPr lang="en-US" dirty="0"/>
              <a:t> </a:t>
            </a:r>
            <a:r>
              <a:rPr lang="en-US" dirty="0" err="1"/>
              <a:t>potkrepljujuće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izvesnih</a:t>
            </a:r>
            <a:r>
              <a:rPr lang="en-US" dirty="0"/>
              <a:t> </a:t>
            </a:r>
            <a:r>
              <a:rPr lang="en-US" dirty="0" err="1"/>
              <a:t>neuslaglašenosti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knjigovodstvenih</a:t>
            </a:r>
            <a:r>
              <a:rPr lang="en-US" dirty="0"/>
              <a:t> </a:t>
            </a:r>
            <a:r>
              <a:rPr lang="en-US" dirty="0" err="1"/>
              <a:t>evidencija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evidencijama</a:t>
            </a:r>
            <a:r>
              <a:rPr lang="en-US" dirty="0"/>
              <a:t> APR, </a:t>
            </a:r>
            <a:r>
              <a:rPr lang="en-US" dirty="0" err="1"/>
              <a:t>nismo</a:t>
            </a:r>
            <a:r>
              <a:rPr lang="en-US" dirty="0"/>
              <a:t> u </a:t>
            </a:r>
            <a:r>
              <a:rPr lang="en-US" dirty="0" err="1"/>
              <a:t>mogućnosti</a:t>
            </a:r>
            <a:r>
              <a:rPr lang="en-US" dirty="0"/>
              <a:t> da se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izjasnimo</a:t>
            </a:r>
            <a:r>
              <a:rPr lang="en-US" dirty="0"/>
              <a:t> o </a:t>
            </a:r>
            <a:r>
              <a:rPr lang="en-US" dirty="0" err="1"/>
              <a:t>istinitosti</a:t>
            </a:r>
            <a:r>
              <a:rPr lang="en-US" dirty="0"/>
              <a:t> </a:t>
            </a:r>
            <a:r>
              <a:rPr lang="en-US" dirty="0" err="1"/>
              <a:t>iskazanih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povezanih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vrednovanju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MRS 39 -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: </a:t>
            </a:r>
            <a:r>
              <a:rPr lang="en-US" dirty="0" err="1"/>
              <a:t>priznavanje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odmeravanje</a:t>
            </a:r>
            <a:r>
              <a:rPr lang="en-US" dirty="0"/>
              <a:t>. </a:t>
            </a:r>
            <a:endParaRPr lang="sr-Latn-RS" dirty="0" smtClean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/>
              <a:t>prirode</a:t>
            </a:r>
            <a:r>
              <a:rPr lang="en-US" dirty="0"/>
              <a:t> </a:t>
            </a:r>
            <a:r>
              <a:rPr lang="en-US" dirty="0" err="1"/>
              <a:t>računovodstvenih</a:t>
            </a:r>
            <a:r>
              <a:rPr lang="en-US" dirty="0"/>
              <a:t> </a:t>
            </a:r>
            <a:r>
              <a:rPr lang="en-US" dirty="0" err="1"/>
              <a:t>evidencija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nismo</a:t>
            </a:r>
            <a:r>
              <a:rPr lang="en-US" dirty="0"/>
              <a:t> u </a:t>
            </a:r>
            <a:r>
              <a:rPr lang="en-US" dirty="0" err="1"/>
              <a:t>mogućnosti</a:t>
            </a:r>
            <a:r>
              <a:rPr lang="en-US" dirty="0"/>
              <a:t> da </a:t>
            </a:r>
            <a:r>
              <a:rPr lang="en-US" dirty="0" err="1"/>
              <a:t>utvrdimo</a:t>
            </a:r>
            <a:r>
              <a:rPr lang="en-US" dirty="0"/>
              <a:t> </a:t>
            </a:r>
            <a:r>
              <a:rPr lang="en-US" dirty="0" err="1"/>
              <a:t>tačan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korekcija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.</a:t>
            </a:r>
          </a:p>
          <a:p>
            <a:pPr algn="just">
              <a:lnSpc>
                <a:spcPct val="100000"/>
              </a:lnSpc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1785434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304" y="140042"/>
            <a:ext cx="10515600" cy="1325563"/>
          </a:xfrm>
        </p:spPr>
        <p:txBody>
          <a:bodyPr/>
          <a:lstStyle/>
          <a:p>
            <a:r>
              <a:rPr lang="sr-Latn-CS" b="1" i="1" dirty="0"/>
              <a:t>Uzdržavajuće mišljenje</a:t>
            </a:r>
            <a:endParaRPr lang="sr-Cyrl-R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304" y="1782128"/>
            <a:ext cx="11260016" cy="507587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sr-Latn-RS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Zbo</a:t>
            </a:r>
            <a:r>
              <a:rPr lang="en-US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g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značaja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pitanja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opisanih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u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pasusu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u="sng" dirty="0" err="1">
                <a:ea typeface="Times New Roman" panose="02020603050405020304" pitchFamily="18" charset="0"/>
                <a:cs typeface="Arial" panose="020B0604020202020204" pitchFamily="34" charset="0"/>
              </a:rPr>
              <a:t>Osnova</a:t>
            </a:r>
            <a:r>
              <a:rPr lang="en-US" sz="3200" u="sng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u="sng" dirty="0" err="1">
                <a:ea typeface="Times New Roman" panose="02020603050405020304" pitchFamily="18" charset="0"/>
                <a:cs typeface="Arial" panose="020B0604020202020204" pitchFamily="34" charset="0"/>
              </a:rPr>
              <a:t>za</a:t>
            </a:r>
            <a:r>
              <a:rPr lang="en-US" sz="3200" u="sng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u="sng" dirty="0" err="1">
                <a:ea typeface="Times New Roman" panose="02020603050405020304" pitchFamily="18" charset="0"/>
                <a:cs typeface="Arial" panose="020B0604020202020204" pitchFamily="34" charset="0"/>
              </a:rPr>
              <a:t>uzdržavajuće</a:t>
            </a:r>
            <a:r>
              <a:rPr lang="en-US" sz="3200" u="sng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u="sng" dirty="0" err="1">
                <a:ea typeface="Times New Roman" panose="02020603050405020304" pitchFamily="18" charset="0"/>
                <a:cs typeface="Arial" panose="020B0604020202020204" pitchFamily="34" charset="0"/>
              </a:rPr>
              <a:t>mišljenje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nismo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bili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u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mogućnosti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da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pribavimo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dovoljno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odgovarajućih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revizijskih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dokaza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koji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obezbeđuju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osnovu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za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revizorsko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mišljenje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sr-Latn-RS" sz="3200" dirty="0" smtClean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Shodno</a:t>
            </a:r>
            <a:r>
              <a:rPr lang="en-US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tome, ne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izražavamo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mišljenje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finansijskim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a typeface="Times New Roman" panose="02020603050405020304" pitchFamily="18" charset="0"/>
                <a:cs typeface="Arial" panose="020B0604020202020204" pitchFamily="34" charset="0"/>
              </a:rPr>
              <a:t>izveštajima</a:t>
            </a:r>
            <a:r>
              <a:rPr lang="en-US" sz="3200" dirty="0"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0836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899" y="225084"/>
            <a:ext cx="10515600" cy="1043574"/>
          </a:xfrm>
        </p:spPr>
        <p:txBody>
          <a:bodyPr/>
          <a:lstStyle/>
          <a:p>
            <a:r>
              <a:rPr lang="sr-Latn-CS" b="1" i="1" dirty="0"/>
              <a:t>Negativno mišljenje</a:t>
            </a:r>
            <a:endParaRPr lang="sr-Cyrl-R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899" y="1659988"/>
            <a:ext cx="11344421" cy="485335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1800"/>
              </a:spcAft>
            </a:pPr>
            <a:r>
              <a:rPr lang="sr-Latn-CS" sz="3200" dirty="0"/>
              <a:t>Smatramo da su revizijski dokazi koje smo pribavili dovoljni i odgovarajući i da obezbeđuju osnovu za izražavanje</a:t>
            </a:r>
            <a:r>
              <a:rPr lang="sr-Latn-CS" sz="3200" b="1" dirty="0"/>
              <a:t> našeg negativnog revizorskog mišljenja.</a:t>
            </a:r>
            <a:endParaRPr lang="en-US" sz="3200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sr-Latn-CS" sz="3200" i="1" u="sng" dirty="0"/>
              <a:t>Osnova za negativno mišljenje </a:t>
            </a:r>
            <a:endParaRPr lang="sr-Latn-RS" sz="3200" dirty="0" smtClean="0"/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sr-Latn-RS" sz="3200" dirty="0" smtClean="0"/>
              <a:t>- </a:t>
            </a:r>
            <a:r>
              <a:rPr lang="sr-Latn-CS" sz="3200" dirty="0" smtClean="0"/>
              <a:t>NAVOĐENJE </a:t>
            </a:r>
            <a:r>
              <a:rPr lang="sr-Latn-CS" sz="3200" dirty="0"/>
              <a:t>OSNOVA</a:t>
            </a:r>
            <a:endParaRPr lang="en-US" sz="3200" dirty="0"/>
          </a:p>
          <a:p>
            <a:pPr algn="just">
              <a:lnSpc>
                <a:spcPct val="100000"/>
              </a:lnSpc>
            </a:pPr>
            <a:endParaRPr lang="sr-Cyrl-RS" sz="3200" dirty="0"/>
          </a:p>
        </p:txBody>
      </p:sp>
    </p:spTree>
    <p:extLst>
      <p:ext uri="{BB962C8B-B14F-4D97-AF65-F5344CB8AC3E}">
        <p14:creationId xmlns:p14="http://schemas.microsoft.com/office/powerpoint/2010/main" val="342337085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305" y="140042"/>
            <a:ext cx="10515600" cy="1325563"/>
          </a:xfrm>
        </p:spPr>
        <p:txBody>
          <a:bodyPr/>
          <a:lstStyle/>
          <a:p>
            <a:r>
              <a:rPr lang="sr-Latn-CS" b="1" i="1" dirty="0"/>
              <a:t>Negativno mišljenje</a:t>
            </a:r>
            <a:endParaRPr lang="sr-Cyrl-R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285" y="1617785"/>
            <a:ext cx="11577711" cy="47267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sl-SI" dirty="0"/>
              <a:t>Po našem mišljenju, zbog značaja pitanja iznetog u pasusu </a:t>
            </a:r>
            <a:r>
              <a:rPr lang="sl-SI" u="sng" dirty="0"/>
              <a:t>Osnova za negativno mišljenje</a:t>
            </a:r>
            <a:r>
              <a:rPr lang="sl-SI" dirty="0"/>
              <a:t>, finansijski izveštaji ne prikazuju istinito i objektivno, po svim materijalno značajnim pitanjima, finansijski položaj Društva na dan 31. decembra </a:t>
            </a:r>
            <a:r>
              <a:rPr lang="sl-SI" dirty="0" smtClean="0"/>
              <a:t>201</a:t>
            </a:r>
            <a:r>
              <a:rPr lang="en-US" dirty="0" smtClean="0"/>
              <a:t>7</a:t>
            </a:r>
            <a:r>
              <a:rPr lang="sl-SI" dirty="0" smtClean="0"/>
              <a:t>. </a:t>
            </a:r>
            <a:r>
              <a:rPr lang="sl-SI" dirty="0"/>
              <a:t>godine, kao ni rezultate njegovog poslovanja i tokove gotovine za godinu koja se završava na taj dan, u skladu sa Međunarodnim standardima finansijskog izveštavanja</a:t>
            </a:r>
            <a:r>
              <a:rPr lang="sr-Latn-CS" dirty="0"/>
              <a:t> (i/ili računovodstvenim propisima Republike Srbije). </a:t>
            </a:r>
            <a:endParaRPr lang="en-US" dirty="0"/>
          </a:p>
          <a:p>
            <a:pPr algn="just">
              <a:lnSpc>
                <a:spcPct val="100000"/>
              </a:lnSpc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814216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88" y="210381"/>
            <a:ext cx="11648050" cy="1325563"/>
          </a:xfrm>
        </p:spPr>
        <p:txBody>
          <a:bodyPr/>
          <a:lstStyle/>
          <a:p>
            <a:r>
              <a:rPr lang="en-US" b="0" dirty="0" err="1" smtClean="0"/>
              <a:t>Primena</a:t>
            </a:r>
            <a:r>
              <a:rPr lang="en-US" b="0" dirty="0" smtClean="0"/>
              <a:t> </a:t>
            </a:r>
            <a:r>
              <a:rPr lang="en-US" b="0" dirty="0" err="1" smtClean="0"/>
              <a:t>metoda</a:t>
            </a:r>
            <a:r>
              <a:rPr lang="en-US" b="0" dirty="0" smtClean="0"/>
              <a:t> </a:t>
            </a:r>
            <a:r>
              <a:rPr lang="en-US" b="0" dirty="0" err="1" smtClean="0"/>
              <a:t>diskontovanja</a:t>
            </a:r>
            <a:r>
              <a:rPr lang="en-US" b="0" dirty="0" smtClean="0"/>
              <a:t> </a:t>
            </a:r>
            <a:r>
              <a:rPr lang="en-US" b="0" dirty="0" err="1" smtClean="0"/>
              <a:t>neto</a:t>
            </a:r>
            <a:r>
              <a:rPr lang="en-US" b="0" dirty="0" smtClean="0"/>
              <a:t> </a:t>
            </a:r>
            <a:r>
              <a:rPr lang="en-US" b="0" dirty="0" err="1" smtClean="0"/>
              <a:t>novčanog</a:t>
            </a:r>
            <a:r>
              <a:rPr lang="en-US" b="0" dirty="0" smtClean="0"/>
              <a:t> </a:t>
            </a:r>
            <a:r>
              <a:rPr lang="en-US" b="0" dirty="0" err="1" smtClean="0"/>
              <a:t>toka</a:t>
            </a:r>
            <a:r>
              <a:rPr lang="en-US" b="0" dirty="0" smtClean="0"/>
              <a:t> </a:t>
            </a:r>
            <a:r>
              <a:rPr lang="en-US" b="0" dirty="0" err="1" smtClean="0"/>
              <a:t>obuhvata</a:t>
            </a:r>
            <a:r>
              <a:rPr lang="sr-Latn-RS" b="0" dirty="0" smtClean="0"/>
              <a:t>:</a:t>
            </a:r>
            <a:r>
              <a:rPr lang="en-US" b="0" dirty="0" smtClean="0"/>
              <a:t> </a:t>
            </a:r>
            <a:endParaRPr lang="sr-Cyrl-R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675249" y="1982788"/>
            <a:ext cx="11245289" cy="4473575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b="1" dirty="0" err="1" smtClean="0"/>
              <a:t>projektovanje</a:t>
            </a:r>
            <a:r>
              <a:rPr lang="en-US" b="1" dirty="0" smtClean="0"/>
              <a:t> </a:t>
            </a:r>
            <a:r>
              <a:rPr lang="en-US" b="1" dirty="0" err="1" smtClean="0"/>
              <a:t>neto</a:t>
            </a:r>
            <a:r>
              <a:rPr lang="en-US" b="1" dirty="0" smtClean="0"/>
              <a:t> </a:t>
            </a:r>
            <a:r>
              <a:rPr lang="en-US" b="1" dirty="0" err="1" smtClean="0"/>
              <a:t>novčanih</a:t>
            </a:r>
            <a:r>
              <a:rPr lang="en-US" b="1" dirty="0" smtClean="0"/>
              <a:t> </a:t>
            </a:r>
            <a:r>
              <a:rPr lang="en-US" b="1" dirty="0" err="1" smtClean="0"/>
              <a:t>tokova</a:t>
            </a:r>
            <a:r>
              <a:rPr lang="en-US" b="1" dirty="0" smtClean="0"/>
              <a:t>,</a:t>
            </a:r>
            <a:endParaRPr lang="sr-Latn-CS" b="1" dirty="0" smtClean="0"/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pl-PL" b="1" dirty="0" smtClean="0"/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pl-PL" b="1" dirty="0" smtClean="0"/>
              <a:t>procenu rezidualne vrednosti,</a:t>
            </a:r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it-IT" b="1" dirty="0" smtClean="0"/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it-IT" b="1" dirty="0" smtClean="0"/>
              <a:t>određivanje diskontne stope i stope rasta u rezidualu i </a:t>
            </a:r>
            <a:endParaRPr lang="sr-Latn-CS" b="1" dirty="0" smtClean="0"/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it-IT" b="1" dirty="0" smtClean="0"/>
          </a:p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it-IT" b="1" dirty="0" smtClean="0"/>
              <a:t>svođenje vrednosti neto novčanog toka i rezidualne vrednosti na sadašnju vrednost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8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895" y="154745"/>
            <a:ext cx="10515600" cy="1325563"/>
          </a:xfrm>
        </p:spPr>
        <p:txBody>
          <a:bodyPr/>
          <a:lstStyle/>
          <a:p>
            <a:r>
              <a:rPr lang="sr-Latn-CS" b="1" dirty="0" smtClean="0"/>
              <a:t>Projektovanje novčanih tokova</a:t>
            </a:r>
            <a:endParaRPr lang="sr-Cyrl-RS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93895" y="2018712"/>
            <a:ext cx="11479657" cy="4839288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sr-Latn-CS" dirty="0" smtClean="0"/>
              <a:t>U prvoj fazi vrši se projekcija prihoda i rashoda – BILANSA USPEHA pri čemu se određuje stopa rasta prihoda i rashoda</a:t>
            </a:r>
          </a:p>
          <a:p>
            <a:pPr algn="just" eaLnBrk="1" hangingPunct="1"/>
            <a:endParaRPr lang="sr-Latn-CS" dirty="0" smtClean="0"/>
          </a:p>
          <a:p>
            <a:pPr algn="just" eaLnBrk="1" hangingPunct="1"/>
            <a:r>
              <a:rPr lang="sr-Latn-CS" dirty="0" smtClean="0"/>
              <a:t>U drugoj fazi vrši se projektovanje promena imovine i obaveza – BILANSA STANJA</a:t>
            </a:r>
          </a:p>
          <a:p>
            <a:pPr algn="just" eaLnBrk="1" hangingPunct="1"/>
            <a:endParaRPr lang="sr-Latn-CS" dirty="0" smtClean="0"/>
          </a:p>
          <a:p>
            <a:pPr algn="just" eaLnBrk="1" hangingPunct="1"/>
            <a:r>
              <a:rPr lang="sr-Latn-CS" dirty="0" smtClean="0"/>
              <a:t>Na osnovu navedenih obračuna </a:t>
            </a:r>
            <a:r>
              <a:rPr lang="sr-Latn-CS" dirty="0" smtClean="0"/>
              <a:t>pro</a:t>
            </a:r>
            <a:r>
              <a:rPr lang="en-US" dirty="0" smtClean="0"/>
              <a:t>je</a:t>
            </a:r>
            <a:r>
              <a:rPr lang="sr-Latn-CS" dirty="0" smtClean="0"/>
              <a:t>ktuju </a:t>
            </a:r>
            <a:r>
              <a:rPr lang="sr-Latn-CS" dirty="0" smtClean="0"/>
              <a:t>se NOVČANI TOKOVI koji se na sadašnju vrednost svode putem diskontne stope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147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59" y="365125"/>
            <a:ext cx="11549575" cy="1325563"/>
          </a:xfrm>
        </p:spPr>
        <p:txBody>
          <a:bodyPr>
            <a:normAutofit/>
          </a:bodyPr>
          <a:lstStyle/>
          <a:p>
            <a:pPr algn="just"/>
            <a:r>
              <a:rPr lang="pl-PL" sz="3600" b="1" dirty="0" smtClean="0"/>
              <a:t>Diskontna stopa </a:t>
            </a:r>
            <a:r>
              <a:rPr lang="pl-PL" sz="3600" b="0" dirty="0" smtClean="0"/>
              <a:t>obračunata je prema faktorima koji imaju presudan uticaj na položaj i poslovanje preduzeća:</a:t>
            </a:r>
            <a:endParaRPr lang="sr-Cyrl-R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59" y="2114013"/>
            <a:ext cx="11549575" cy="47439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3600" dirty="0" err="1" smtClean="0"/>
              <a:t>Kvalitet</a:t>
            </a:r>
            <a:r>
              <a:rPr lang="en-US" sz="3600" dirty="0" smtClean="0"/>
              <a:t> </a:t>
            </a:r>
            <a:r>
              <a:rPr lang="en-US" sz="3600" dirty="0" err="1" smtClean="0"/>
              <a:t>organizacije</a:t>
            </a:r>
            <a:r>
              <a:rPr lang="en-US" sz="3600" dirty="0" smtClean="0"/>
              <a:t>, </a:t>
            </a:r>
            <a:r>
              <a:rPr lang="en-US" sz="3600" dirty="0" err="1" smtClean="0"/>
              <a:t>rukovodstva</a:t>
            </a:r>
            <a:r>
              <a:rPr lang="en-US" sz="3600" dirty="0" smtClean="0"/>
              <a:t> </a:t>
            </a:r>
            <a:r>
              <a:rPr lang="sr-Latn-CS" sz="3600" dirty="0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kadrova</a:t>
            </a:r>
            <a:endParaRPr lang="en-US" sz="36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3600" dirty="0" err="1" smtClean="0"/>
              <a:t>Veličina</a:t>
            </a:r>
            <a:r>
              <a:rPr lang="en-US" sz="3600" dirty="0" smtClean="0"/>
              <a:t> </a:t>
            </a:r>
            <a:r>
              <a:rPr lang="en-US" sz="3600" dirty="0" err="1" smtClean="0"/>
              <a:t>preduzeća</a:t>
            </a:r>
            <a:endParaRPr lang="en-US" sz="36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3600" dirty="0" err="1" smtClean="0"/>
              <a:t>Finansijski</a:t>
            </a:r>
            <a:r>
              <a:rPr lang="en-US" sz="3600" dirty="0" smtClean="0"/>
              <a:t> </a:t>
            </a:r>
            <a:r>
              <a:rPr lang="en-US" sz="3600" dirty="0" err="1" smtClean="0"/>
              <a:t>položaj</a:t>
            </a:r>
            <a:endParaRPr lang="en-US" sz="3600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3600" dirty="0" err="1" smtClean="0"/>
              <a:t>Proizvodno-prodajni</a:t>
            </a:r>
            <a:r>
              <a:rPr lang="en-US" sz="3600" dirty="0" smtClean="0"/>
              <a:t> </a:t>
            </a:r>
            <a:r>
              <a:rPr lang="en-US" sz="3600" dirty="0" err="1" smtClean="0"/>
              <a:t>potencijal</a:t>
            </a:r>
            <a:endParaRPr lang="en-US" sz="3600" dirty="0" smtClean="0"/>
          </a:p>
          <a:p>
            <a:pPr>
              <a:lnSpc>
                <a:spcPct val="100000"/>
              </a:lnSpc>
            </a:pPr>
            <a:r>
              <a:rPr lang="en-US" sz="3600" dirty="0" err="1" smtClean="0"/>
              <a:t>Mogućnost</a:t>
            </a:r>
            <a:r>
              <a:rPr lang="en-US" sz="3600" dirty="0" smtClean="0"/>
              <a:t> </a:t>
            </a:r>
            <a:r>
              <a:rPr lang="en-US" sz="3600" dirty="0" err="1" smtClean="0"/>
              <a:t>predvi</a:t>
            </a:r>
            <a:r>
              <a:rPr lang="sr-Latn-RS" sz="3600" dirty="0"/>
              <a:t>đ</a:t>
            </a:r>
            <a:r>
              <a:rPr lang="en-US" sz="3600" dirty="0" err="1" smtClean="0"/>
              <a:t>anja</a:t>
            </a:r>
            <a:endParaRPr lang="en-US" sz="3600" dirty="0" smtClean="0"/>
          </a:p>
          <a:p>
            <a:endParaRPr lang="sr-Cyrl-RS" sz="3600" dirty="0"/>
          </a:p>
        </p:txBody>
      </p:sp>
    </p:spTree>
    <p:extLst>
      <p:ext uri="{BB962C8B-B14F-4D97-AF65-F5344CB8AC3E}">
        <p14:creationId xmlns:p14="http://schemas.microsoft.com/office/powerpoint/2010/main" val="361611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982" y="689317"/>
            <a:ext cx="10683240" cy="5795889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4000" b="1" dirty="0" err="1" smtClean="0"/>
              <a:t>Kvalitet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organizacije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rukovodstva</a:t>
            </a:r>
            <a:r>
              <a:rPr lang="en-US" sz="4000" b="1" dirty="0" smtClean="0"/>
              <a:t> </a:t>
            </a:r>
            <a:r>
              <a:rPr lang="sr-Latn-CS" sz="4000" b="1" dirty="0" smtClean="0"/>
              <a:t>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kadrova</a:t>
            </a:r>
            <a:endParaRPr lang="en-US" sz="4000" b="1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600" dirty="0" err="1" smtClean="0"/>
              <a:t>Organizaciona</a:t>
            </a:r>
            <a:r>
              <a:rPr lang="en-US" sz="3600" dirty="0" smtClean="0"/>
              <a:t> </a:t>
            </a:r>
            <a:r>
              <a:rPr lang="en-US" sz="3600" dirty="0" err="1" smtClean="0"/>
              <a:t>struktura</a:t>
            </a:r>
            <a:endParaRPr lang="en-US" sz="36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600" dirty="0" err="1" smtClean="0"/>
              <a:t>Kompaktnost</a:t>
            </a:r>
            <a:r>
              <a:rPr lang="en-US" sz="3600" dirty="0" smtClean="0"/>
              <a:t> </a:t>
            </a:r>
            <a:r>
              <a:rPr lang="en-US" sz="3600" dirty="0" err="1" smtClean="0"/>
              <a:t>rukovodećeg</a:t>
            </a:r>
            <a:r>
              <a:rPr lang="en-US" sz="3600" dirty="0" smtClean="0"/>
              <a:t> </a:t>
            </a:r>
            <a:r>
              <a:rPr lang="en-US" sz="3600" dirty="0" err="1" smtClean="0"/>
              <a:t>tima</a:t>
            </a:r>
            <a:endParaRPr lang="en-US" sz="36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600" dirty="0" err="1" smtClean="0"/>
              <a:t>Strateško</a:t>
            </a:r>
            <a:r>
              <a:rPr lang="en-US" sz="3600" dirty="0" smtClean="0"/>
              <a:t> </a:t>
            </a:r>
            <a:r>
              <a:rPr lang="en-US" sz="3600" dirty="0" err="1" smtClean="0"/>
              <a:t>planiranje</a:t>
            </a:r>
            <a:endParaRPr lang="en-US" sz="36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600" dirty="0" err="1" smtClean="0"/>
              <a:t>Proizvodni</a:t>
            </a:r>
            <a:r>
              <a:rPr lang="en-US" sz="3600" dirty="0" smtClean="0"/>
              <a:t> program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600" dirty="0" err="1" smtClean="0"/>
              <a:t>Specijalizovano</a:t>
            </a:r>
            <a:r>
              <a:rPr lang="en-US" sz="3600" dirty="0" smtClean="0"/>
              <a:t> </a:t>
            </a:r>
            <a:r>
              <a:rPr lang="en-US" sz="3600" dirty="0" err="1" smtClean="0"/>
              <a:t>znanje</a:t>
            </a:r>
            <a:r>
              <a:rPr lang="en-US" sz="3600" dirty="0" smtClean="0"/>
              <a:t> </a:t>
            </a:r>
            <a:r>
              <a:rPr lang="en-US" sz="3600" dirty="0" err="1" smtClean="0"/>
              <a:t>jednog</a:t>
            </a:r>
            <a:r>
              <a:rPr lang="en-US" sz="3600" dirty="0" smtClean="0"/>
              <a:t> </a:t>
            </a:r>
            <a:r>
              <a:rPr lang="en-US" sz="3600" dirty="0" err="1" smtClean="0"/>
              <a:t>stručnjaka</a:t>
            </a:r>
            <a:endParaRPr lang="en-US" sz="3600" dirty="0" smtClean="0"/>
          </a:p>
          <a:p>
            <a:endParaRPr lang="sr-Cyrl-RS" sz="4000" dirty="0"/>
          </a:p>
        </p:txBody>
      </p:sp>
    </p:spTree>
    <p:extLst>
      <p:ext uri="{BB962C8B-B14F-4D97-AF65-F5344CB8AC3E}">
        <p14:creationId xmlns:p14="http://schemas.microsoft.com/office/powerpoint/2010/main" val="258142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2449</Words>
  <Application>Microsoft Office PowerPoint</Application>
  <PresentationFormat>Widescreen</PresentationFormat>
  <Paragraphs>649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2" baseType="lpstr">
      <vt:lpstr>Arial</vt:lpstr>
      <vt:lpstr>Times New Roman</vt:lpstr>
      <vt:lpstr>Wingdings</vt:lpstr>
      <vt:lpstr>Office Theme</vt:lpstr>
      <vt:lpstr>PROCENJIVANJE</vt:lpstr>
      <vt:lpstr>VREDNOVANJE PREDUZEĆA</vt:lpstr>
      <vt:lpstr>METODE PROCENJIVANJA</vt:lpstr>
      <vt:lpstr>METOD KNJIGOVODSTVENE VREDNOSTI IMOVINE</vt:lpstr>
      <vt:lpstr>Procena kapitala preduzeća prinosnom metodom - DNT</vt:lpstr>
      <vt:lpstr>Primena metoda diskontovanja neto novčanog toka obuhvata: </vt:lpstr>
      <vt:lpstr>Projektovanje novčanih tokova</vt:lpstr>
      <vt:lpstr>Diskontna stopa obračunata je prema faktorima koji imaju presudan uticaj na položaj i poslovanje preduzeća:</vt:lpstr>
      <vt:lpstr>PowerPoint Presentation</vt:lpstr>
      <vt:lpstr>PowerPoint Presentation</vt:lpstr>
      <vt:lpstr>PowerPoint Presentation</vt:lpstr>
      <vt:lpstr>Vrednost kapitala preduzeća</vt:lpstr>
      <vt:lpstr>PowerPoint Presentation</vt:lpstr>
      <vt:lpstr>Procena diskontne stope</vt:lpstr>
      <vt:lpstr>PowerPoint Presentation</vt:lpstr>
      <vt:lpstr>Projekcija BU</vt:lpstr>
      <vt:lpstr>Projekcija stanja imovine i obaveza</vt:lpstr>
      <vt:lpstr>Projekcija bilansa stanja</vt:lpstr>
      <vt:lpstr>PowerPoint Presentation</vt:lpstr>
      <vt:lpstr>Proračun rezidualne vrednosti</vt:lpstr>
      <vt:lpstr>Zaključak</vt:lpstr>
      <vt:lpstr>Primer</vt:lpstr>
      <vt:lpstr>PowerPoint Presentation</vt:lpstr>
      <vt:lpstr>PowerPoint Presentation</vt:lpstr>
      <vt:lpstr>OBRAČUN OBRTNIH SREDSTAVA I IZVORA IZ TEKUĆEG POSLOVANJA</vt:lpstr>
      <vt:lpstr>PowerPoint Presentation</vt:lpstr>
      <vt:lpstr>PowerPoint Presentation</vt:lpstr>
      <vt:lpstr>Procena kapitala preduzeća likvidacionom metodom</vt:lpstr>
      <vt:lpstr>PowerPoint Presentation</vt:lpstr>
      <vt:lpstr>Obračun likvidacione vrednosti imovine</vt:lpstr>
      <vt:lpstr>PROCENA DUGOROČNIH REZERVISANJA I OBAVEZA DRUŠTVA </vt:lpstr>
      <vt:lpstr>Likvidaciona vrednost kapitala </vt:lpstr>
      <vt:lpstr>PowerPoint Presentation</vt:lpstr>
      <vt:lpstr>Obračun likvidacione vrednosti kapitala</vt:lpstr>
      <vt:lpstr>Procena vrednosti hartija od vrednosti</vt:lpstr>
      <vt:lpstr>EBIT</vt:lpstr>
      <vt:lpstr>Primer:</vt:lpstr>
      <vt:lpstr>EVA (dodatna ekonomska vrednost): mera bogatstva akcionara </vt:lpstr>
      <vt:lpstr>Primer:</vt:lpstr>
      <vt:lpstr>Stopa prinosa</vt:lpstr>
      <vt:lpstr>PowerPoint Presentation</vt:lpstr>
      <vt:lpstr>Stopa prinosa na poslovna sredstva - ROA</vt:lpstr>
      <vt:lpstr>PowerPoint Presentation</vt:lpstr>
      <vt:lpstr>Stopa prinosa na poslovna sredstva</vt:lpstr>
      <vt:lpstr>Stopa prinosa na sopstveni kapital - ROE</vt:lpstr>
      <vt:lpstr>PowerPoint Presentation</vt:lpstr>
      <vt:lpstr>Revizija finansijskih izveštaja</vt:lpstr>
      <vt:lpstr>Šta je cilj revizije? </vt:lpstr>
      <vt:lpstr>Izražavanje mišljenja: </vt:lpstr>
      <vt:lpstr>Mišljenje bez rezervi</vt:lpstr>
      <vt:lpstr>Mišljenje bez rezervi ali sa skretanjem pažnje</vt:lpstr>
      <vt:lpstr>Mišljenje sa rezervom</vt:lpstr>
      <vt:lpstr>Mišljenje sa rezervom</vt:lpstr>
      <vt:lpstr>Mišljenje sa rezervom</vt:lpstr>
      <vt:lpstr>Uzdržavajuće mišljenje</vt:lpstr>
      <vt:lpstr>Uzdržavajuće mišljenje</vt:lpstr>
      <vt:lpstr>Negativno mišljenje</vt:lpstr>
      <vt:lpstr>Negativno mišljenje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PROCENJIVANJE</dc:title>
  <dc:creator>Windows User</dc:creator>
  <cp:lastModifiedBy>Windows User</cp:lastModifiedBy>
  <cp:revision>32</cp:revision>
  <dcterms:created xsi:type="dcterms:W3CDTF">2017-12-08T14:39:09Z</dcterms:created>
  <dcterms:modified xsi:type="dcterms:W3CDTF">2017-12-15T09:00:29Z</dcterms:modified>
</cp:coreProperties>
</file>