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126.xml" ContentType="application/vnd.openxmlformats-officedocument.presentationml.slide+xml"/>
  <Override PartName="/ppt/slides/slide12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slides/slide124.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 id="263" r:id="rId9"/>
    <p:sldId id="264" r:id="rId10"/>
    <p:sldId id="265" r:id="rId11"/>
    <p:sldId id="266" r:id="rId12"/>
    <p:sldId id="267" r:id="rId13"/>
    <p:sldId id="268" r:id="rId14"/>
    <p:sldId id="269" r:id="rId15"/>
    <p:sldId id="270" r:id="rId16"/>
    <p:sldId id="271" r:id="rId17"/>
    <p:sldId id="273" r:id="rId18"/>
    <p:sldId id="272"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9" r:id="rId33"/>
    <p:sldId id="287" r:id="rId34"/>
    <p:sldId id="291" r:id="rId35"/>
    <p:sldId id="288" r:id="rId36"/>
    <p:sldId id="290"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 id="384" r:id="rId130"/>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14" autoAdjust="0"/>
    <p:restoredTop sz="94434" autoAdjust="0"/>
  </p:normalViewPr>
  <p:slideViewPr>
    <p:cSldViewPr snapToGrid="0">
      <p:cViewPr varScale="1">
        <p:scale>
          <a:sx n="110" d="100"/>
          <a:sy n="110" d="100"/>
        </p:scale>
        <p:origin x="-516" y="-7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theme" Target="theme/theme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13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smtClean="0"/>
              <a:t>Click to edit Master title style</a:t>
            </a:r>
            <a:endParaRPr lang="sr-Cyrl-R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sr-Cyrl-RS"/>
          </a:p>
        </p:txBody>
      </p:sp>
      <p:sp>
        <p:nvSpPr>
          <p:cNvPr id="4" name="Date Placeholder 3"/>
          <p:cNvSpPr>
            <a:spLocks noGrp="1"/>
          </p:cNvSpPr>
          <p:nvPr>
            <p:ph type="dt" sz="half" idx="10"/>
          </p:nvPr>
        </p:nvSpPr>
        <p:spPr/>
        <p:txBody>
          <a:bodyPr/>
          <a:lstStyle/>
          <a:p>
            <a:fld id="{E4E9011E-A1E1-499D-B1B7-7996BD5A8603}" type="datetimeFigureOut">
              <a:rPr lang="sr-Cyrl-RS" smtClean="0"/>
              <a:pPr/>
              <a:t>23.11.2018.</a:t>
            </a:fld>
            <a:endParaRPr lang="sr-Cyrl-RS"/>
          </a:p>
        </p:txBody>
      </p:sp>
      <p:sp>
        <p:nvSpPr>
          <p:cNvPr id="5" name="Footer Placeholder 4"/>
          <p:cNvSpPr>
            <a:spLocks noGrp="1"/>
          </p:cNvSpPr>
          <p:nvPr>
            <p:ph type="ftr" sz="quarter" idx="11"/>
          </p:nvPr>
        </p:nvSpPr>
        <p:spPr/>
        <p:txBody>
          <a:bodyPr/>
          <a:lstStyle/>
          <a:p>
            <a:endParaRPr lang="sr-Cyrl-RS"/>
          </a:p>
        </p:txBody>
      </p:sp>
      <p:sp>
        <p:nvSpPr>
          <p:cNvPr id="6" name="Slide Number Placeholder 5"/>
          <p:cNvSpPr>
            <a:spLocks noGrp="1"/>
          </p:cNvSpPr>
          <p:nvPr>
            <p:ph type="sldNum" sz="quarter" idx="12"/>
          </p:nvPr>
        </p:nvSpPr>
        <p:spPr/>
        <p:txBody>
          <a:bodyPr/>
          <a:lstStyle/>
          <a:p>
            <a:fld id="{4357984B-04C2-48A5-805B-18DE6566E873}" type="slidenum">
              <a:rPr lang="sr-Cyrl-RS" smtClean="0"/>
              <a:pPr/>
              <a:t>‹#›</a:t>
            </a:fld>
            <a:endParaRPr lang="sr-Cyrl-RS"/>
          </a:p>
        </p:txBody>
      </p:sp>
    </p:spTree>
    <p:extLst>
      <p:ext uri="{BB962C8B-B14F-4D97-AF65-F5344CB8AC3E}">
        <p14:creationId xmlns:p14="http://schemas.microsoft.com/office/powerpoint/2010/main" xmlns="" val="1960314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Cyrl-R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Cyrl-RS"/>
          </a:p>
        </p:txBody>
      </p:sp>
      <p:sp>
        <p:nvSpPr>
          <p:cNvPr id="4" name="Date Placeholder 3"/>
          <p:cNvSpPr>
            <a:spLocks noGrp="1"/>
          </p:cNvSpPr>
          <p:nvPr>
            <p:ph type="dt" sz="half" idx="10"/>
          </p:nvPr>
        </p:nvSpPr>
        <p:spPr/>
        <p:txBody>
          <a:bodyPr/>
          <a:lstStyle/>
          <a:p>
            <a:fld id="{E4E9011E-A1E1-499D-B1B7-7996BD5A8603}" type="datetimeFigureOut">
              <a:rPr lang="sr-Cyrl-RS" smtClean="0"/>
              <a:pPr/>
              <a:t>23.11.2018.</a:t>
            </a:fld>
            <a:endParaRPr lang="sr-Cyrl-RS"/>
          </a:p>
        </p:txBody>
      </p:sp>
      <p:sp>
        <p:nvSpPr>
          <p:cNvPr id="5" name="Footer Placeholder 4"/>
          <p:cNvSpPr>
            <a:spLocks noGrp="1"/>
          </p:cNvSpPr>
          <p:nvPr>
            <p:ph type="ftr" sz="quarter" idx="11"/>
          </p:nvPr>
        </p:nvSpPr>
        <p:spPr/>
        <p:txBody>
          <a:bodyPr/>
          <a:lstStyle/>
          <a:p>
            <a:endParaRPr lang="sr-Cyrl-RS"/>
          </a:p>
        </p:txBody>
      </p:sp>
      <p:sp>
        <p:nvSpPr>
          <p:cNvPr id="6" name="Slide Number Placeholder 5"/>
          <p:cNvSpPr>
            <a:spLocks noGrp="1"/>
          </p:cNvSpPr>
          <p:nvPr>
            <p:ph type="sldNum" sz="quarter" idx="12"/>
          </p:nvPr>
        </p:nvSpPr>
        <p:spPr/>
        <p:txBody>
          <a:bodyPr/>
          <a:lstStyle/>
          <a:p>
            <a:fld id="{4357984B-04C2-48A5-805B-18DE6566E873}" type="slidenum">
              <a:rPr lang="sr-Cyrl-RS" smtClean="0"/>
              <a:pPr/>
              <a:t>‹#›</a:t>
            </a:fld>
            <a:endParaRPr lang="sr-Cyrl-RS"/>
          </a:p>
        </p:txBody>
      </p:sp>
    </p:spTree>
    <p:extLst>
      <p:ext uri="{BB962C8B-B14F-4D97-AF65-F5344CB8AC3E}">
        <p14:creationId xmlns:p14="http://schemas.microsoft.com/office/powerpoint/2010/main" xmlns="" val="2506178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sr-Cyrl-R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Cyrl-RS"/>
          </a:p>
        </p:txBody>
      </p:sp>
      <p:sp>
        <p:nvSpPr>
          <p:cNvPr id="4" name="Date Placeholder 3"/>
          <p:cNvSpPr>
            <a:spLocks noGrp="1"/>
          </p:cNvSpPr>
          <p:nvPr>
            <p:ph type="dt" sz="half" idx="10"/>
          </p:nvPr>
        </p:nvSpPr>
        <p:spPr/>
        <p:txBody>
          <a:bodyPr/>
          <a:lstStyle/>
          <a:p>
            <a:fld id="{E4E9011E-A1E1-499D-B1B7-7996BD5A8603}" type="datetimeFigureOut">
              <a:rPr lang="sr-Cyrl-RS" smtClean="0"/>
              <a:pPr/>
              <a:t>23.11.2018.</a:t>
            </a:fld>
            <a:endParaRPr lang="sr-Cyrl-RS"/>
          </a:p>
        </p:txBody>
      </p:sp>
      <p:sp>
        <p:nvSpPr>
          <p:cNvPr id="5" name="Footer Placeholder 4"/>
          <p:cNvSpPr>
            <a:spLocks noGrp="1"/>
          </p:cNvSpPr>
          <p:nvPr>
            <p:ph type="ftr" sz="quarter" idx="11"/>
          </p:nvPr>
        </p:nvSpPr>
        <p:spPr/>
        <p:txBody>
          <a:bodyPr/>
          <a:lstStyle/>
          <a:p>
            <a:endParaRPr lang="sr-Cyrl-RS"/>
          </a:p>
        </p:txBody>
      </p:sp>
      <p:sp>
        <p:nvSpPr>
          <p:cNvPr id="6" name="Slide Number Placeholder 5"/>
          <p:cNvSpPr>
            <a:spLocks noGrp="1"/>
          </p:cNvSpPr>
          <p:nvPr>
            <p:ph type="sldNum" sz="quarter" idx="12"/>
          </p:nvPr>
        </p:nvSpPr>
        <p:spPr/>
        <p:txBody>
          <a:bodyPr/>
          <a:lstStyle/>
          <a:p>
            <a:fld id="{4357984B-04C2-48A5-805B-18DE6566E873}" type="slidenum">
              <a:rPr lang="sr-Cyrl-RS" smtClean="0"/>
              <a:pPr/>
              <a:t>‹#›</a:t>
            </a:fld>
            <a:endParaRPr lang="sr-Cyrl-RS"/>
          </a:p>
        </p:txBody>
      </p:sp>
    </p:spTree>
    <p:extLst>
      <p:ext uri="{BB962C8B-B14F-4D97-AF65-F5344CB8AC3E}">
        <p14:creationId xmlns:p14="http://schemas.microsoft.com/office/powerpoint/2010/main" xmlns="" val="3516269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Cyrl-R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Cyrl-RS"/>
          </a:p>
        </p:txBody>
      </p:sp>
      <p:sp>
        <p:nvSpPr>
          <p:cNvPr id="4" name="Date Placeholder 3"/>
          <p:cNvSpPr>
            <a:spLocks noGrp="1"/>
          </p:cNvSpPr>
          <p:nvPr>
            <p:ph type="dt" sz="half" idx="10"/>
          </p:nvPr>
        </p:nvSpPr>
        <p:spPr/>
        <p:txBody>
          <a:bodyPr/>
          <a:lstStyle/>
          <a:p>
            <a:fld id="{E4E9011E-A1E1-499D-B1B7-7996BD5A8603}" type="datetimeFigureOut">
              <a:rPr lang="sr-Cyrl-RS" smtClean="0"/>
              <a:pPr/>
              <a:t>23.11.2018.</a:t>
            </a:fld>
            <a:endParaRPr lang="sr-Cyrl-RS"/>
          </a:p>
        </p:txBody>
      </p:sp>
      <p:sp>
        <p:nvSpPr>
          <p:cNvPr id="5" name="Footer Placeholder 4"/>
          <p:cNvSpPr>
            <a:spLocks noGrp="1"/>
          </p:cNvSpPr>
          <p:nvPr>
            <p:ph type="ftr" sz="quarter" idx="11"/>
          </p:nvPr>
        </p:nvSpPr>
        <p:spPr/>
        <p:txBody>
          <a:bodyPr/>
          <a:lstStyle/>
          <a:p>
            <a:endParaRPr lang="sr-Cyrl-RS"/>
          </a:p>
        </p:txBody>
      </p:sp>
      <p:sp>
        <p:nvSpPr>
          <p:cNvPr id="6" name="Slide Number Placeholder 5"/>
          <p:cNvSpPr>
            <a:spLocks noGrp="1"/>
          </p:cNvSpPr>
          <p:nvPr>
            <p:ph type="sldNum" sz="quarter" idx="12"/>
          </p:nvPr>
        </p:nvSpPr>
        <p:spPr/>
        <p:txBody>
          <a:bodyPr/>
          <a:lstStyle/>
          <a:p>
            <a:fld id="{4357984B-04C2-48A5-805B-18DE6566E873}" type="slidenum">
              <a:rPr lang="sr-Cyrl-RS" smtClean="0"/>
              <a:pPr/>
              <a:t>‹#›</a:t>
            </a:fld>
            <a:endParaRPr lang="sr-Cyrl-RS"/>
          </a:p>
        </p:txBody>
      </p:sp>
    </p:spTree>
    <p:extLst>
      <p:ext uri="{BB962C8B-B14F-4D97-AF65-F5344CB8AC3E}">
        <p14:creationId xmlns:p14="http://schemas.microsoft.com/office/powerpoint/2010/main" xmlns="" val="1571147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sr-Cyrl-R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E9011E-A1E1-499D-B1B7-7996BD5A8603}" type="datetimeFigureOut">
              <a:rPr lang="sr-Cyrl-RS" smtClean="0"/>
              <a:pPr/>
              <a:t>23.11.2018.</a:t>
            </a:fld>
            <a:endParaRPr lang="sr-Cyrl-RS"/>
          </a:p>
        </p:txBody>
      </p:sp>
      <p:sp>
        <p:nvSpPr>
          <p:cNvPr id="5" name="Footer Placeholder 4"/>
          <p:cNvSpPr>
            <a:spLocks noGrp="1"/>
          </p:cNvSpPr>
          <p:nvPr>
            <p:ph type="ftr" sz="quarter" idx="11"/>
          </p:nvPr>
        </p:nvSpPr>
        <p:spPr/>
        <p:txBody>
          <a:bodyPr/>
          <a:lstStyle/>
          <a:p>
            <a:endParaRPr lang="sr-Cyrl-RS"/>
          </a:p>
        </p:txBody>
      </p:sp>
      <p:sp>
        <p:nvSpPr>
          <p:cNvPr id="6" name="Slide Number Placeholder 5"/>
          <p:cNvSpPr>
            <a:spLocks noGrp="1"/>
          </p:cNvSpPr>
          <p:nvPr>
            <p:ph type="sldNum" sz="quarter" idx="12"/>
          </p:nvPr>
        </p:nvSpPr>
        <p:spPr/>
        <p:txBody>
          <a:bodyPr/>
          <a:lstStyle/>
          <a:p>
            <a:fld id="{4357984B-04C2-48A5-805B-18DE6566E873}" type="slidenum">
              <a:rPr lang="sr-Cyrl-RS" smtClean="0"/>
              <a:pPr/>
              <a:t>‹#›</a:t>
            </a:fld>
            <a:endParaRPr lang="sr-Cyrl-RS"/>
          </a:p>
        </p:txBody>
      </p:sp>
    </p:spTree>
    <p:extLst>
      <p:ext uri="{BB962C8B-B14F-4D97-AF65-F5344CB8AC3E}">
        <p14:creationId xmlns:p14="http://schemas.microsoft.com/office/powerpoint/2010/main" xmlns="" val="152292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Cyrl-R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Cyrl-R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Cyrl-RS"/>
          </a:p>
        </p:txBody>
      </p:sp>
      <p:sp>
        <p:nvSpPr>
          <p:cNvPr id="5" name="Date Placeholder 4"/>
          <p:cNvSpPr>
            <a:spLocks noGrp="1"/>
          </p:cNvSpPr>
          <p:nvPr>
            <p:ph type="dt" sz="half" idx="10"/>
          </p:nvPr>
        </p:nvSpPr>
        <p:spPr/>
        <p:txBody>
          <a:bodyPr/>
          <a:lstStyle/>
          <a:p>
            <a:fld id="{E4E9011E-A1E1-499D-B1B7-7996BD5A8603}" type="datetimeFigureOut">
              <a:rPr lang="sr-Cyrl-RS" smtClean="0"/>
              <a:pPr/>
              <a:t>23.11.2018.</a:t>
            </a:fld>
            <a:endParaRPr lang="sr-Cyrl-RS"/>
          </a:p>
        </p:txBody>
      </p:sp>
      <p:sp>
        <p:nvSpPr>
          <p:cNvPr id="6" name="Footer Placeholder 5"/>
          <p:cNvSpPr>
            <a:spLocks noGrp="1"/>
          </p:cNvSpPr>
          <p:nvPr>
            <p:ph type="ftr" sz="quarter" idx="11"/>
          </p:nvPr>
        </p:nvSpPr>
        <p:spPr/>
        <p:txBody>
          <a:bodyPr/>
          <a:lstStyle/>
          <a:p>
            <a:endParaRPr lang="sr-Cyrl-RS"/>
          </a:p>
        </p:txBody>
      </p:sp>
      <p:sp>
        <p:nvSpPr>
          <p:cNvPr id="7" name="Slide Number Placeholder 6"/>
          <p:cNvSpPr>
            <a:spLocks noGrp="1"/>
          </p:cNvSpPr>
          <p:nvPr>
            <p:ph type="sldNum" sz="quarter" idx="12"/>
          </p:nvPr>
        </p:nvSpPr>
        <p:spPr/>
        <p:txBody>
          <a:bodyPr/>
          <a:lstStyle/>
          <a:p>
            <a:fld id="{4357984B-04C2-48A5-805B-18DE6566E873}" type="slidenum">
              <a:rPr lang="sr-Cyrl-RS" smtClean="0"/>
              <a:pPr/>
              <a:t>‹#›</a:t>
            </a:fld>
            <a:endParaRPr lang="sr-Cyrl-RS"/>
          </a:p>
        </p:txBody>
      </p:sp>
    </p:spTree>
    <p:extLst>
      <p:ext uri="{BB962C8B-B14F-4D97-AF65-F5344CB8AC3E}">
        <p14:creationId xmlns:p14="http://schemas.microsoft.com/office/powerpoint/2010/main" xmlns="" val="445030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sr-Cyrl-R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Cyrl-R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Cyrl-RS"/>
          </a:p>
        </p:txBody>
      </p:sp>
      <p:sp>
        <p:nvSpPr>
          <p:cNvPr id="7" name="Date Placeholder 6"/>
          <p:cNvSpPr>
            <a:spLocks noGrp="1"/>
          </p:cNvSpPr>
          <p:nvPr>
            <p:ph type="dt" sz="half" idx="10"/>
          </p:nvPr>
        </p:nvSpPr>
        <p:spPr/>
        <p:txBody>
          <a:bodyPr/>
          <a:lstStyle/>
          <a:p>
            <a:fld id="{E4E9011E-A1E1-499D-B1B7-7996BD5A8603}" type="datetimeFigureOut">
              <a:rPr lang="sr-Cyrl-RS" smtClean="0"/>
              <a:pPr/>
              <a:t>23.11.2018.</a:t>
            </a:fld>
            <a:endParaRPr lang="sr-Cyrl-RS"/>
          </a:p>
        </p:txBody>
      </p:sp>
      <p:sp>
        <p:nvSpPr>
          <p:cNvPr id="8" name="Footer Placeholder 7"/>
          <p:cNvSpPr>
            <a:spLocks noGrp="1"/>
          </p:cNvSpPr>
          <p:nvPr>
            <p:ph type="ftr" sz="quarter" idx="11"/>
          </p:nvPr>
        </p:nvSpPr>
        <p:spPr/>
        <p:txBody>
          <a:bodyPr/>
          <a:lstStyle/>
          <a:p>
            <a:endParaRPr lang="sr-Cyrl-RS"/>
          </a:p>
        </p:txBody>
      </p:sp>
      <p:sp>
        <p:nvSpPr>
          <p:cNvPr id="9" name="Slide Number Placeholder 8"/>
          <p:cNvSpPr>
            <a:spLocks noGrp="1"/>
          </p:cNvSpPr>
          <p:nvPr>
            <p:ph type="sldNum" sz="quarter" idx="12"/>
          </p:nvPr>
        </p:nvSpPr>
        <p:spPr/>
        <p:txBody>
          <a:bodyPr/>
          <a:lstStyle/>
          <a:p>
            <a:fld id="{4357984B-04C2-48A5-805B-18DE6566E873}" type="slidenum">
              <a:rPr lang="sr-Cyrl-RS" smtClean="0"/>
              <a:pPr/>
              <a:t>‹#›</a:t>
            </a:fld>
            <a:endParaRPr lang="sr-Cyrl-RS"/>
          </a:p>
        </p:txBody>
      </p:sp>
    </p:spTree>
    <p:extLst>
      <p:ext uri="{BB962C8B-B14F-4D97-AF65-F5344CB8AC3E}">
        <p14:creationId xmlns:p14="http://schemas.microsoft.com/office/powerpoint/2010/main" xmlns="" val="112257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Cyrl-RS"/>
          </a:p>
        </p:txBody>
      </p:sp>
      <p:sp>
        <p:nvSpPr>
          <p:cNvPr id="3" name="Date Placeholder 2"/>
          <p:cNvSpPr>
            <a:spLocks noGrp="1"/>
          </p:cNvSpPr>
          <p:nvPr>
            <p:ph type="dt" sz="half" idx="10"/>
          </p:nvPr>
        </p:nvSpPr>
        <p:spPr/>
        <p:txBody>
          <a:bodyPr/>
          <a:lstStyle/>
          <a:p>
            <a:fld id="{E4E9011E-A1E1-499D-B1B7-7996BD5A8603}" type="datetimeFigureOut">
              <a:rPr lang="sr-Cyrl-RS" smtClean="0"/>
              <a:pPr/>
              <a:t>23.11.2018.</a:t>
            </a:fld>
            <a:endParaRPr lang="sr-Cyrl-RS"/>
          </a:p>
        </p:txBody>
      </p:sp>
      <p:sp>
        <p:nvSpPr>
          <p:cNvPr id="4" name="Footer Placeholder 3"/>
          <p:cNvSpPr>
            <a:spLocks noGrp="1"/>
          </p:cNvSpPr>
          <p:nvPr>
            <p:ph type="ftr" sz="quarter" idx="11"/>
          </p:nvPr>
        </p:nvSpPr>
        <p:spPr/>
        <p:txBody>
          <a:bodyPr/>
          <a:lstStyle/>
          <a:p>
            <a:endParaRPr lang="sr-Cyrl-RS"/>
          </a:p>
        </p:txBody>
      </p:sp>
      <p:sp>
        <p:nvSpPr>
          <p:cNvPr id="5" name="Slide Number Placeholder 4"/>
          <p:cNvSpPr>
            <a:spLocks noGrp="1"/>
          </p:cNvSpPr>
          <p:nvPr>
            <p:ph type="sldNum" sz="quarter" idx="12"/>
          </p:nvPr>
        </p:nvSpPr>
        <p:spPr/>
        <p:txBody>
          <a:bodyPr/>
          <a:lstStyle/>
          <a:p>
            <a:fld id="{4357984B-04C2-48A5-805B-18DE6566E873}" type="slidenum">
              <a:rPr lang="sr-Cyrl-RS" smtClean="0"/>
              <a:pPr/>
              <a:t>‹#›</a:t>
            </a:fld>
            <a:endParaRPr lang="sr-Cyrl-RS"/>
          </a:p>
        </p:txBody>
      </p:sp>
    </p:spTree>
    <p:extLst>
      <p:ext uri="{BB962C8B-B14F-4D97-AF65-F5344CB8AC3E}">
        <p14:creationId xmlns:p14="http://schemas.microsoft.com/office/powerpoint/2010/main" xmlns="" val="428507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E9011E-A1E1-499D-B1B7-7996BD5A8603}" type="datetimeFigureOut">
              <a:rPr lang="sr-Cyrl-RS" smtClean="0"/>
              <a:pPr/>
              <a:t>23.11.2018.</a:t>
            </a:fld>
            <a:endParaRPr lang="sr-Cyrl-RS"/>
          </a:p>
        </p:txBody>
      </p:sp>
      <p:sp>
        <p:nvSpPr>
          <p:cNvPr id="3" name="Footer Placeholder 2"/>
          <p:cNvSpPr>
            <a:spLocks noGrp="1"/>
          </p:cNvSpPr>
          <p:nvPr>
            <p:ph type="ftr" sz="quarter" idx="11"/>
          </p:nvPr>
        </p:nvSpPr>
        <p:spPr/>
        <p:txBody>
          <a:bodyPr/>
          <a:lstStyle/>
          <a:p>
            <a:endParaRPr lang="sr-Cyrl-RS"/>
          </a:p>
        </p:txBody>
      </p:sp>
      <p:sp>
        <p:nvSpPr>
          <p:cNvPr id="4" name="Slide Number Placeholder 3"/>
          <p:cNvSpPr>
            <a:spLocks noGrp="1"/>
          </p:cNvSpPr>
          <p:nvPr>
            <p:ph type="sldNum" sz="quarter" idx="12"/>
          </p:nvPr>
        </p:nvSpPr>
        <p:spPr/>
        <p:txBody>
          <a:bodyPr/>
          <a:lstStyle/>
          <a:p>
            <a:fld id="{4357984B-04C2-48A5-805B-18DE6566E873}" type="slidenum">
              <a:rPr lang="sr-Cyrl-RS" smtClean="0"/>
              <a:pPr/>
              <a:t>‹#›</a:t>
            </a:fld>
            <a:endParaRPr lang="sr-Cyrl-RS"/>
          </a:p>
        </p:txBody>
      </p:sp>
    </p:spTree>
    <p:extLst>
      <p:ext uri="{BB962C8B-B14F-4D97-AF65-F5344CB8AC3E}">
        <p14:creationId xmlns:p14="http://schemas.microsoft.com/office/powerpoint/2010/main" xmlns="" val="2286981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sr-Cyrl-R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Cyrl-R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E9011E-A1E1-499D-B1B7-7996BD5A8603}" type="datetimeFigureOut">
              <a:rPr lang="sr-Cyrl-RS" smtClean="0"/>
              <a:pPr/>
              <a:t>23.11.2018.</a:t>
            </a:fld>
            <a:endParaRPr lang="sr-Cyrl-RS"/>
          </a:p>
        </p:txBody>
      </p:sp>
      <p:sp>
        <p:nvSpPr>
          <p:cNvPr id="6" name="Footer Placeholder 5"/>
          <p:cNvSpPr>
            <a:spLocks noGrp="1"/>
          </p:cNvSpPr>
          <p:nvPr>
            <p:ph type="ftr" sz="quarter" idx="11"/>
          </p:nvPr>
        </p:nvSpPr>
        <p:spPr/>
        <p:txBody>
          <a:bodyPr/>
          <a:lstStyle/>
          <a:p>
            <a:endParaRPr lang="sr-Cyrl-RS"/>
          </a:p>
        </p:txBody>
      </p:sp>
      <p:sp>
        <p:nvSpPr>
          <p:cNvPr id="7" name="Slide Number Placeholder 6"/>
          <p:cNvSpPr>
            <a:spLocks noGrp="1"/>
          </p:cNvSpPr>
          <p:nvPr>
            <p:ph type="sldNum" sz="quarter" idx="12"/>
          </p:nvPr>
        </p:nvSpPr>
        <p:spPr/>
        <p:txBody>
          <a:bodyPr/>
          <a:lstStyle/>
          <a:p>
            <a:fld id="{4357984B-04C2-48A5-805B-18DE6566E873}" type="slidenum">
              <a:rPr lang="sr-Cyrl-RS" smtClean="0"/>
              <a:pPr/>
              <a:t>‹#›</a:t>
            </a:fld>
            <a:endParaRPr lang="sr-Cyrl-RS"/>
          </a:p>
        </p:txBody>
      </p:sp>
    </p:spTree>
    <p:extLst>
      <p:ext uri="{BB962C8B-B14F-4D97-AF65-F5344CB8AC3E}">
        <p14:creationId xmlns:p14="http://schemas.microsoft.com/office/powerpoint/2010/main" xmlns="" val="2934150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sr-Cyrl-R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r-Cyrl-R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E9011E-A1E1-499D-B1B7-7996BD5A8603}" type="datetimeFigureOut">
              <a:rPr lang="sr-Cyrl-RS" smtClean="0"/>
              <a:pPr/>
              <a:t>23.11.2018.</a:t>
            </a:fld>
            <a:endParaRPr lang="sr-Cyrl-RS"/>
          </a:p>
        </p:txBody>
      </p:sp>
      <p:sp>
        <p:nvSpPr>
          <p:cNvPr id="6" name="Footer Placeholder 5"/>
          <p:cNvSpPr>
            <a:spLocks noGrp="1"/>
          </p:cNvSpPr>
          <p:nvPr>
            <p:ph type="ftr" sz="quarter" idx="11"/>
          </p:nvPr>
        </p:nvSpPr>
        <p:spPr/>
        <p:txBody>
          <a:bodyPr/>
          <a:lstStyle/>
          <a:p>
            <a:endParaRPr lang="sr-Cyrl-RS"/>
          </a:p>
        </p:txBody>
      </p:sp>
      <p:sp>
        <p:nvSpPr>
          <p:cNvPr id="7" name="Slide Number Placeholder 6"/>
          <p:cNvSpPr>
            <a:spLocks noGrp="1"/>
          </p:cNvSpPr>
          <p:nvPr>
            <p:ph type="sldNum" sz="quarter" idx="12"/>
          </p:nvPr>
        </p:nvSpPr>
        <p:spPr/>
        <p:txBody>
          <a:bodyPr/>
          <a:lstStyle/>
          <a:p>
            <a:fld id="{4357984B-04C2-48A5-805B-18DE6566E873}" type="slidenum">
              <a:rPr lang="sr-Cyrl-RS" smtClean="0"/>
              <a:pPr/>
              <a:t>‹#›</a:t>
            </a:fld>
            <a:endParaRPr lang="sr-Cyrl-RS"/>
          </a:p>
        </p:txBody>
      </p:sp>
    </p:spTree>
    <p:extLst>
      <p:ext uri="{BB962C8B-B14F-4D97-AF65-F5344CB8AC3E}">
        <p14:creationId xmlns:p14="http://schemas.microsoft.com/office/powerpoint/2010/main" xmlns="" val="1571948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45000"/>
            <a:lum/>
          </a:blip>
          <a:srcRect/>
          <a:stretch>
            <a:fillRect l="-20000" r="-20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sr-Cyrl-R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Cyrl-R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E9011E-A1E1-499D-B1B7-7996BD5A8603}" type="datetimeFigureOut">
              <a:rPr lang="sr-Cyrl-RS" smtClean="0"/>
              <a:pPr/>
              <a:t>23.11.2018.</a:t>
            </a:fld>
            <a:endParaRPr lang="sr-Cyrl-R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r-Cyrl-R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57984B-04C2-48A5-805B-18DE6566E873}" type="slidenum">
              <a:rPr lang="sr-Cyrl-RS" smtClean="0"/>
              <a:pPr/>
              <a:t>‹#›</a:t>
            </a:fld>
            <a:endParaRPr lang="sr-Cyrl-RS"/>
          </a:p>
        </p:txBody>
      </p:sp>
    </p:spTree>
    <p:extLst>
      <p:ext uri="{BB962C8B-B14F-4D97-AF65-F5344CB8AC3E}">
        <p14:creationId xmlns:p14="http://schemas.microsoft.com/office/powerpoint/2010/main" xmlns="" val="19256477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99000"/>
            <a:lum/>
          </a:blip>
          <a:srcRect/>
          <a:stretch>
            <a:fillRect l="-20000" r="-20000"/>
          </a:stretch>
        </a:blipFill>
        <a:effectLst/>
      </p:bgPr>
    </p:bg>
    <p:spTree>
      <p:nvGrpSpPr>
        <p:cNvPr id="1" name=""/>
        <p:cNvGrpSpPr/>
        <p:nvPr/>
      </p:nvGrpSpPr>
      <p:grpSpPr>
        <a:xfrm>
          <a:off x="0" y="0"/>
          <a:ext cx="0" cy="0"/>
          <a:chOff x="0" y="0"/>
          <a:chExt cx="0" cy="0"/>
        </a:xfrm>
      </p:grpSpPr>
      <p:sp>
        <p:nvSpPr>
          <p:cNvPr id="4" name="Rectangle 3"/>
          <p:cNvSpPr/>
          <p:nvPr/>
        </p:nvSpPr>
        <p:spPr>
          <a:xfrm>
            <a:off x="176158" y="143196"/>
            <a:ext cx="11873551" cy="212905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r-Cyrl-RS"/>
          </a:p>
        </p:txBody>
      </p:sp>
      <p:sp>
        <p:nvSpPr>
          <p:cNvPr id="2" name="Title 1"/>
          <p:cNvSpPr>
            <a:spLocks noGrp="1"/>
          </p:cNvSpPr>
          <p:nvPr>
            <p:ph type="ctrTitle"/>
          </p:nvPr>
        </p:nvSpPr>
        <p:spPr>
          <a:xfrm>
            <a:off x="176158" y="143196"/>
            <a:ext cx="11873551" cy="3131444"/>
          </a:xfrm>
          <a:ln>
            <a:noFill/>
          </a:ln>
        </p:spPr>
        <p:txBody>
          <a:bodyPr>
            <a:normAutofit/>
          </a:bodyPr>
          <a:lstStyle/>
          <a:p>
            <a:r>
              <a:rPr lang="sr-Latn-CS" sz="7200" b="1" dirty="0" smtClean="0"/>
              <a:t>III</a:t>
            </a:r>
            <a:r>
              <a:rPr lang="en-US" sz="7200" dirty="0"/>
              <a:t> </a:t>
            </a:r>
            <a:r>
              <a:rPr lang="sr-Latn-CS" sz="7200" b="1" dirty="0" smtClean="0"/>
              <a:t>FINANSIJSKO </a:t>
            </a:r>
            <a:r>
              <a:rPr lang="sr-Latn-CS" sz="7200" b="1" dirty="0"/>
              <a:t>TRŽIŠTE I FINANSIRANJE</a:t>
            </a:r>
            <a:r>
              <a:rPr lang="sr-Cyrl-RS" sz="7200" dirty="0"/>
              <a:t/>
            </a:r>
            <a:br>
              <a:rPr lang="sr-Cyrl-RS" sz="7200" dirty="0"/>
            </a:br>
            <a:endParaRPr lang="sr-Cyrl-RS" sz="7200" dirty="0"/>
          </a:p>
        </p:txBody>
      </p:sp>
      <p:sp>
        <p:nvSpPr>
          <p:cNvPr id="3" name="TextBox 2"/>
          <p:cNvSpPr txBox="1"/>
          <p:nvPr/>
        </p:nvSpPr>
        <p:spPr>
          <a:xfrm>
            <a:off x="176158" y="2602523"/>
            <a:ext cx="7715817" cy="4001095"/>
          </a:xfrm>
          <a:prstGeom prst="rect">
            <a:avLst/>
          </a:prstGeom>
          <a:solidFill>
            <a:schemeClr val="bg1"/>
          </a:solidFill>
          <a:ln>
            <a:solidFill>
              <a:schemeClr val="tx1"/>
            </a:solidFill>
          </a:ln>
        </p:spPr>
        <p:txBody>
          <a:bodyPr wrap="square" rtlCol="0">
            <a:spAutoFit/>
          </a:bodyPr>
          <a:lstStyle/>
          <a:p>
            <a:pPr marL="342900" indent="-342900">
              <a:spcAft>
                <a:spcPts val="600"/>
              </a:spcAft>
              <a:buAutoNum type="arabicPeriod"/>
            </a:pPr>
            <a:r>
              <a:rPr lang="sr-Latn-RS" sz="2800" b="1" dirty="0" smtClean="0"/>
              <a:t>TRŽIŠTE NOVCA</a:t>
            </a:r>
          </a:p>
          <a:p>
            <a:pPr marL="342900" indent="-342900">
              <a:spcAft>
                <a:spcPts val="600"/>
              </a:spcAft>
              <a:buAutoNum type="arabicPeriod"/>
            </a:pPr>
            <a:r>
              <a:rPr lang="sr-Latn-RS" sz="2800" b="1" dirty="0" smtClean="0"/>
              <a:t>TRŽIŠTE KAPITALA</a:t>
            </a:r>
          </a:p>
          <a:p>
            <a:pPr marL="342900" indent="-342900">
              <a:spcAft>
                <a:spcPts val="600"/>
              </a:spcAft>
              <a:buAutoNum type="arabicPeriod"/>
            </a:pPr>
            <a:r>
              <a:rPr lang="sr-Latn-RS" sz="2800" b="1" dirty="0" smtClean="0"/>
              <a:t>DEVIZNO TRŽIŠTE</a:t>
            </a:r>
          </a:p>
          <a:p>
            <a:pPr marL="342900" indent="-342900">
              <a:spcAft>
                <a:spcPts val="600"/>
              </a:spcAft>
              <a:buAutoNum type="arabicPeriod"/>
            </a:pPr>
            <a:r>
              <a:rPr lang="sr-Latn-RS" sz="2800" b="1" dirty="0" smtClean="0"/>
              <a:t>SAMOFINANSIRANJE</a:t>
            </a:r>
          </a:p>
          <a:p>
            <a:pPr marL="342900" indent="-342900">
              <a:spcAft>
                <a:spcPts val="600"/>
              </a:spcAft>
              <a:buAutoNum type="arabicPeriod"/>
            </a:pPr>
            <a:r>
              <a:rPr lang="sr-Latn-RS" sz="2800" b="1" dirty="0" smtClean="0"/>
              <a:t>FINANSIRANJE IZ ULOGA TREĆIH LICA</a:t>
            </a:r>
          </a:p>
          <a:p>
            <a:pPr marL="342900" indent="-342900">
              <a:spcAft>
                <a:spcPts val="600"/>
              </a:spcAft>
              <a:buAutoNum type="arabicPeriod"/>
            </a:pPr>
            <a:r>
              <a:rPr lang="sr-Latn-RS" sz="2800" b="1" dirty="0" smtClean="0"/>
              <a:t>KREDITIRANJE</a:t>
            </a:r>
          </a:p>
          <a:p>
            <a:pPr marL="342900" indent="-342900">
              <a:buAutoNum type="arabicPeriod"/>
            </a:pPr>
            <a:r>
              <a:rPr lang="sr-Latn-RS" sz="2800" b="1" dirty="0" smtClean="0"/>
              <a:t>SPECIFIČNI OBLICI FINANSIRANJA</a:t>
            </a:r>
          </a:p>
          <a:p>
            <a:pPr marL="342900" indent="-342900">
              <a:buAutoNum type="arabicPeriod"/>
            </a:pPr>
            <a:endParaRPr lang="sr-Cyrl-RS" sz="2800" b="1" dirty="0"/>
          </a:p>
        </p:txBody>
      </p:sp>
    </p:spTree>
    <p:extLst>
      <p:ext uri="{BB962C8B-B14F-4D97-AF65-F5344CB8AC3E}">
        <p14:creationId xmlns:p14="http://schemas.microsoft.com/office/powerpoint/2010/main" xmlns="" val="8856328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609" y="857496"/>
            <a:ext cx="11732455" cy="858764"/>
          </a:xfrm>
        </p:spPr>
        <p:txBody>
          <a:bodyPr>
            <a:normAutofit fontScale="90000"/>
          </a:bodyPr>
          <a:lstStyle/>
          <a:p>
            <a:pPr algn="ctr"/>
            <a:r>
              <a:rPr lang="sr-Latn-CS" b="1" dirty="0"/>
              <a:t>1.3. INSTITUCIONALNE FORME TRŽIŠTA NOVCA</a:t>
            </a:r>
            <a:r>
              <a:rPr lang="sr-Cyrl-RS" dirty="0"/>
              <a:t/>
            </a:r>
            <a:br>
              <a:rPr lang="sr-Cyrl-RS" dirty="0"/>
            </a:br>
            <a:endParaRPr lang="sr-Cyrl-RS" dirty="0"/>
          </a:p>
        </p:txBody>
      </p:sp>
      <p:sp>
        <p:nvSpPr>
          <p:cNvPr id="3" name="Content Placeholder 2"/>
          <p:cNvSpPr>
            <a:spLocks noGrp="1"/>
          </p:cNvSpPr>
          <p:nvPr>
            <p:ph idx="1"/>
          </p:nvPr>
        </p:nvSpPr>
        <p:spPr>
          <a:xfrm>
            <a:off x="309489" y="2222696"/>
            <a:ext cx="11549575" cy="4740812"/>
          </a:xfrm>
        </p:spPr>
        <p:txBody>
          <a:bodyPr>
            <a:normAutofit/>
          </a:bodyPr>
          <a:lstStyle/>
          <a:p>
            <a:pPr>
              <a:spcAft>
                <a:spcPts val="2400"/>
              </a:spcAft>
            </a:pPr>
            <a:r>
              <a:rPr lang="sr-Latn-CS" sz="3200" dirty="0"/>
              <a:t>Postoji </a:t>
            </a:r>
            <a:r>
              <a:rPr lang="sr-Latn-CS" sz="3200" u="sng" dirty="0"/>
              <a:t>tri osnovna oblika organizacije tržišta </a:t>
            </a:r>
            <a:r>
              <a:rPr lang="sr-Latn-CS" sz="3200" u="sng" dirty="0" smtClean="0"/>
              <a:t>novca</a:t>
            </a:r>
            <a:r>
              <a:rPr lang="sr-Latn-CS" sz="3200" dirty="0" smtClean="0"/>
              <a:t>:</a:t>
            </a:r>
          </a:p>
          <a:p>
            <a:pPr marL="514350" indent="-514350">
              <a:spcAft>
                <a:spcPts val="600"/>
              </a:spcAft>
              <a:buFont typeface="+mj-lt"/>
              <a:buAutoNum type="arabicPeriod"/>
            </a:pPr>
            <a:r>
              <a:rPr lang="sr-Latn-CS" sz="3200" b="1" dirty="0"/>
              <a:t>Institucionalizovano tržište novca </a:t>
            </a:r>
            <a:endParaRPr lang="sr-Latn-CS" sz="3200" b="1" dirty="0" smtClean="0"/>
          </a:p>
          <a:p>
            <a:pPr marL="514350" indent="-514350">
              <a:spcAft>
                <a:spcPts val="600"/>
              </a:spcAft>
              <a:buFont typeface="+mj-lt"/>
              <a:buAutoNum type="arabicPeriod"/>
            </a:pPr>
            <a:r>
              <a:rPr lang="sr-Latn-CS" sz="3200" b="1" dirty="0"/>
              <a:t>Neinstitucionalizovano tržište novca </a:t>
            </a:r>
            <a:endParaRPr lang="sr-Latn-CS" sz="3200" b="1" dirty="0" smtClean="0"/>
          </a:p>
          <a:p>
            <a:pPr marL="514350" indent="-514350">
              <a:buFont typeface="+mj-lt"/>
              <a:buAutoNum type="arabicPeriod"/>
            </a:pPr>
            <a:r>
              <a:rPr lang="sr-Latn-CS" sz="3200" b="1" dirty="0"/>
              <a:t>Tržište novca kao mešavina  institucionalizovanog i neinstitucionalizovanog organizovanja </a:t>
            </a:r>
            <a:endParaRPr lang="sr-Latn-CS" sz="3200" b="1" dirty="0" smtClean="0"/>
          </a:p>
          <a:p>
            <a:pPr marL="0" indent="0">
              <a:buNone/>
            </a:pPr>
            <a:endParaRPr lang="sr-Cyrl-RS" sz="3200" dirty="0"/>
          </a:p>
        </p:txBody>
      </p:sp>
    </p:spTree>
    <p:extLst>
      <p:ext uri="{BB962C8B-B14F-4D97-AF65-F5344CB8AC3E}">
        <p14:creationId xmlns:p14="http://schemas.microsoft.com/office/powerpoint/2010/main" xmlns="" val="807525055"/>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5925" y="0"/>
            <a:ext cx="10515600" cy="994652"/>
          </a:xfrm>
        </p:spPr>
        <p:txBody>
          <a:bodyPr/>
          <a:lstStyle/>
          <a:p>
            <a:pPr algn="ctr"/>
            <a:r>
              <a:rPr lang="sr-Latn-RS" dirty="0" smtClean="0"/>
              <a:t>4. SAMOFINANSIRANJE</a:t>
            </a:r>
            <a:endParaRPr lang="sr-Cyrl-RS" dirty="0"/>
          </a:p>
        </p:txBody>
      </p:sp>
      <p:sp>
        <p:nvSpPr>
          <p:cNvPr id="3" name="Content Placeholder 2"/>
          <p:cNvSpPr>
            <a:spLocks noGrp="1"/>
          </p:cNvSpPr>
          <p:nvPr>
            <p:ph idx="1"/>
          </p:nvPr>
        </p:nvSpPr>
        <p:spPr>
          <a:xfrm>
            <a:off x="327546" y="1351129"/>
            <a:ext cx="11532358" cy="5390865"/>
          </a:xfrm>
        </p:spPr>
        <p:txBody>
          <a:bodyPr/>
          <a:lstStyle/>
          <a:p>
            <a:pPr marL="0" indent="0">
              <a:spcAft>
                <a:spcPts val="1800"/>
              </a:spcAft>
              <a:buNone/>
            </a:pPr>
            <a:r>
              <a:rPr lang="sr-Latn-CS" sz="3200" b="1" dirty="0"/>
              <a:t>4.1</a:t>
            </a:r>
            <a:r>
              <a:rPr lang="sr-Latn-CS" sz="3200" dirty="0"/>
              <a:t>.</a:t>
            </a:r>
            <a:r>
              <a:rPr lang="sr-Latn-CS" sz="3200" b="1" dirty="0"/>
              <a:t> SKRIVENI OBLICI </a:t>
            </a:r>
            <a:r>
              <a:rPr lang="sr-Latn-CS" sz="3200" b="1" dirty="0" smtClean="0"/>
              <a:t>FINANSIRANJA</a:t>
            </a:r>
          </a:p>
          <a:p>
            <a:pPr algn="just">
              <a:lnSpc>
                <a:spcPct val="100000"/>
              </a:lnSpc>
              <a:spcAft>
                <a:spcPts val="1800"/>
              </a:spcAft>
              <a:buFont typeface="Wingdings" panose="05000000000000000000" pitchFamily="2" charset="2"/>
              <a:buChar char="Ø"/>
            </a:pPr>
            <a:r>
              <a:rPr lang="sr-Latn-CS" dirty="0"/>
              <a:t>Skriveno samofinansiranje imaju ona preduzeća čiji bilans sadrži </a:t>
            </a:r>
            <a:r>
              <a:rPr lang="sr-Latn-CS" b="1" dirty="0"/>
              <a:t>skrivene rezerve</a:t>
            </a:r>
            <a:r>
              <a:rPr lang="sr-Latn-CS" dirty="0"/>
              <a:t>. </a:t>
            </a:r>
            <a:endParaRPr lang="sr-Latn-CS" dirty="0" smtClean="0"/>
          </a:p>
          <a:p>
            <a:pPr algn="just">
              <a:lnSpc>
                <a:spcPct val="100000"/>
              </a:lnSpc>
              <a:spcAft>
                <a:spcPts val="1200"/>
              </a:spcAft>
            </a:pPr>
            <a:r>
              <a:rPr lang="sr-Latn-CS" b="1" dirty="0" smtClean="0"/>
              <a:t>Latentne </a:t>
            </a:r>
            <a:r>
              <a:rPr lang="sr-Latn-CS" b="1" dirty="0"/>
              <a:t>rezerve </a:t>
            </a:r>
            <a:r>
              <a:rPr lang="sr-Latn-CS" dirty="0"/>
              <a:t>nastaju ili potcenjivanjem </a:t>
            </a:r>
            <a:r>
              <a:rPr lang="sr-Latn-CS" dirty="0" smtClean="0"/>
              <a:t>aktive ili </a:t>
            </a:r>
            <a:r>
              <a:rPr lang="sr-Latn-CS" dirty="0"/>
              <a:t>precenjivanjem obaveza. </a:t>
            </a:r>
            <a:endParaRPr lang="sr-Latn-CS" dirty="0" smtClean="0"/>
          </a:p>
          <a:p>
            <a:pPr algn="just">
              <a:lnSpc>
                <a:spcPct val="100000"/>
              </a:lnSpc>
              <a:buFontTx/>
              <a:buChar char="-"/>
            </a:pPr>
            <a:r>
              <a:rPr lang="sr-Latn-CS" dirty="0" smtClean="0"/>
              <a:t>Kod </a:t>
            </a:r>
            <a:r>
              <a:rPr lang="sr-Latn-CS" b="1" dirty="0"/>
              <a:t>osnovnih sredstava </a:t>
            </a:r>
            <a:r>
              <a:rPr lang="sr-Latn-CS" dirty="0"/>
              <a:t>latentne rezerve se stvaraju kada je amortizacioni period kraći od veka  osnovnih sredstava i kada se primenjuje metod degresivne amortizacije. </a:t>
            </a:r>
            <a:endParaRPr lang="sr-Latn-CS" dirty="0" smtClean="0"/>
          </a:p>
          <a:p>
            <a:pPr marL="0" indent="0">
              <a:buNone/>
            </a:pPr>
            <a:endParaRPr lang="sr-Cyrl-RS" dirty="0"/>
          </a:p>
        </p:txBody>
      </p:sp>
    </p:spTree>
    <p:extLst>
      <p:ext uri="{BB962C8B-B14F-4D97-AF65-F5344CB8AC3E}">
        <p14:creationId xmlns:p14="http://schemas.microsoft.com/office/powerpoint/2010/main" xmlns="" val="277350491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3080" y="1112293"/>
            <a:ext cx="11354937" cy="4920017"/>
          </a:xfrm>
        </p:spPr>
        <p:txBody>
          <a:bodyPr/>
          <a:lstStyle/>
          <a:p>
            <a:pPr algn="just">
              <a:lnSpc>
                <a:spcPct val="100000"/>
              </a:lnSpc>
              <a:spcAft>
                <a:spcPts val="4200"/>
              </a:spcAft>
              <a:buFontTx/>
              <a:buChar char="-"/>
            </a:pPr>
            <a:r>
              <a:rPr lang="sr-Latn-CS" dirty="0" smtClean="0"/>
              <a:t>Kod </a:t>
            </a:r>
            <a:r>
              <a:rPr lang="sr-Latn-CS" b="1" dirty="0"/>
              <a:t>zaliha materija </a:t>
            </a:r>
            <a:r>
              <a:rPr lang="sr-Latn-CS" dirty="0"/>
              <a:t>latentne rezerve se stvaraju </a:t>
            </a:r>
            <a:r>
              <a:rPr lang="sr-Latn-CS" dirty="0" smtClean="0"/>
              <a:t>kao u </a:t>
            </a:r>
            <a:r>
              <a:rPr lang="sr-Latn-CS" dirty="0"/>
              <a:t>bilansu stanja bilansiraju </a:t>
            </a:r>
            <a:r>
              <a:rPr lang="sr-Latn-CS" u="sng" dirty="0"/>
              <a:t>po nabavnim cenama</a:t>
            </a:r>
            <a:r>
              <a:rPr lang="sr-Latn-CS" dirty="0"/>
              <a:t>, koje su niže od poslednjih nabavnih cena. </a:t>
            </a:r>
            <a:endParaRPr lang="sr-Latn-CS" dirty="0" smtClean="0"/>
          </a:p>
          <a:p>
            <a:pPr marL="0" indent="0" algn="just">
              <a:lnSpc>
                <a:spcPct val="100000"/>
              </a:lnSpc>
              <a:buNone/>
            </a:pPr>
            <a:r>
              <a:rPr lang="sr-Latn-CS" dirty="0" smtClean="0"/>
              <a:t>Stvarna </a:t>
            </a:r>
            <a:r>
              <a:rPr lang="sr-Latn-CS" dirty="0"/>
              <a:t>vrednost zaliha je veća od zaliha </a:t>
            </a:r>
            <a:r>
              <a:rPr lang="sr-Latn-CS" dirty="0" smtClean="0"/>
              <a:t>obračunatih </a:t>
            </a:r>
            <a:r>
              <a:rPr lang="sr-Latn-CS" dirty="0"/>
              <a:t>po poslednjim nabavnim cenama, a ako su </a:t>
            </a:r>
            <a:r>
              <a:rPr lang="sr-Latn-CS" dirty="0" smtClean="0"/>
              <a:t>po </a:t>
            </a:r>
            <a:r>
              <a:rPr lang="sr-Latn-CS" dirty="0"/>
              <a:t>nižim i prvim ulaznim cenama, razlika između te dve vrednosti predstavlja </a:t>
            </a:r>
            <a:r>
              <a:rPr lang="sr-Latn-CS" b="1" dirty="0"/>
              <a:t>skriveno samofinansiranje zaliha </a:t>
            </a:r>
            <a:r>
              <a:rPr lang="sr-Latn-CS" dirty="0"/>
              <a:t>jer je </a:t>
            </a:r>
            <a:r>
              <a:rPr lang="sr-Latn-CS" dirty="0" smtClean="0"/>
              <a:t>te </a:t>
            </a:r>
            <a:r>
              <a:rPr lang="sr-Latn-CS" dirty="0"/>
              <a:t>razlike potrebno manje izvora finansiranja</a:t>
            </a:r>
            <a:r>
              <a:rPr lang="sr-Latn-CS" dirty="0" smtClean="0"/>
              <a:t>.</a:t>
            </a:r>
          </a:p>
          <a:p>
            <a:pPr marL="0" indent="0" algn="just">
              <a:lnSpc>
                <a:spcPct val="100000"/>
              </a:lnSpc>
              <a:buNone/>
            </a:pPr>
            <a:endParaRPr lang="sr-Latn-CS" dirty="0"/>
          </a:p>
          <a:p>
            <a:pPr marL="0" indent="0" algn="just">
              <a:lnSpc>
                <a:spcPct val="100000"/>
              </a:lnSpc>
              <a:buNone/>
            </a:pPr>
            <a:endParaRPr lang="sr-Cyrl-RS" dirty="0"/>
          </a:p>
        </p:txBody>
      </p:sp>
      <p:sp>
        <p:nvSpPr>
          <p:cNvPr id="4" name="TextBox 3"/>
          <p:cNvSpPr txBox="1"/>
          <p:nvPr/>
        </p:nvSpPr>
        <p:spPr>
          <a:xfrm>
            <a:off x="138332" y="128379"/>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4. SAMOFINANSIRANJE                                                                                                                4.1. S k r i v e n i   o b l i c i   f i n a n s i r a nj 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72181907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8489" y="887104"/>
            <a:ext cx="11491415" cy="5745708"/>
          </a:xfrm>
        </p:spPr>
        <p:txBody>
          <a:bodyPr/>
          <a:lstStyle/>
          <a:p>
            <a:pPr algn="just">
              <a:lnSpc>
                <a:spcPct val="100000"/>
              </a:lnSpc>
              <a:spcAft>
                <a:spcPts val="1800"/>
              </a:spcAft>
            </a:pPr>
            <a:r>
              <a:rPr lang="sr-Latn-CS" b="1" dirty="0"/>
              <a:t>Latentne rezerve na strani pasive </a:t>
            </a:r>
            <a:r>
              <a:rPr lang="sr-Latn-CS" dirty="0"/>
              <a:t>nastaju kada se obavi procena cene, ali uz uslov da se procenjeni iznos obaveza stvara prema poveriocu, pa tada taj precenjeni iznos predstavlja </a:t>
            </a:r>
            <a:r>
              <a:rPr lang="sr-Latn-CS" u="sng" dirty="0"/>
              <a:t>skrivenu </a:t>
            </a:r>
            <a:r>
              <a:rPr lang="sr-Latn-CS" u="sng" dirty="0" smtClean="0"/>
              <a:t>rezervu</a:t>
            </a:r>
            <a:r>
              <a:rPr lang="sr-Latn-CS" dirty="0" smtClean="0"/>
              <a:t>.</a:t>
            </a:r>
          </a:p>
          <a:p>
            <a:pPr marL="0" indent="0" algn="just">
              <a:lnSpc>
                <a:spcPct val="100000"/>
              </a:lnSpc>
              <a:buNone/>
            </a:pPr>
            <a:r>
              <a:rPr lang="sr-Latn-CS" dirty="0" smtClean="0"/>
              <a:t>npr</a:t>
            </a:r>
            <a:r>
              <a:rPr lang="sr-Latn-CS" dirty="0"/>
              <a:t>. </a:t>
            </a:r>
            <a:r>
              <a:rPr lang="sr-Latn-CS" dirty="0" smtClean="0"/>
              <a:t>Ako </a:t>
            </a:r>
            <a:r>
              <a:rPr lang="sr-Latn-CS" dirty="0"/>
              <a:t>se unapred obračuna zatezna kamata jer se očekuje da će preduzeće biti nelikvidno i da će zbog toga platiti zateznu kamatu </a:t>
            </a:r>
            <a:r>
              <a:rPr lang="sr-Latn-CS" dirty="0" smtClean="0"/>
              <a:t>za </a:t>
            </a:r>
            <a:r>
              <a:rPr lang="sr-Latn-CS" dirty="0"/>
              <a:t>neblagovremeno plaćene obaveze, a to se </a:t>
            </a:r>
            <a:r>
              <a:rPr lang="sr-Latn-CS" dirty="0" smtClean="0"/>
              <a:t>očekivanje ne ostvari, stvorena obaveza za zateznu kamatu je latentna rezerva i skriveno samofinansiranje sve dok se ona ne prihoduje...</a:t>
            </a:r>
          </a:p>
          <a:p>
            <a:pPr marL="0" indent="0" algn="just">
              <a:lnSpc>
                <a:spcPct val="100000"/>
              </a:lnSpc>
              <a:buNone/>
            </a:pPr>
            <a:endParaRPr lang="sr-Latn-CS" dirty="0"/>
          </a:p>
          <a:p>
            <a:pPr algn="just">
              <a:lnSpc>
                <a:spcPct val="100000"/>
              </a:lnSpc>
              <a:buFont typeface="Wingdings" panose="05000000000000000000" pitchFamily="2" charset="2"/>
              <a:buChar char="Ø"/>
            </a:pPr>
            <a:r>
              <a:rPr lang="sr-Latn-CS" dirty="0" smtClean="0"/>
              <a:t>Može </a:t>
            </a:r>
            <a:r>
              <a:rPr lang="sr-Latn-CS" dirty="0"/>
              <a:t>se zaključiti da </a:t>
            </a:r>
            <a:r>
              <a:rPr lang="sr-Latn-CS" b="1" dirty="0"/>
              <a:t>latentne rezerve do njihovog </a:t>
            </a:r>
            <a:r>
              <a:rPr lang="sr-Latn-CS" b="1" dirty="0" smtClean="0"/>
              <a:t>aktiviranja predstavljaju </a:t>
            </a:r>
            <a:r>
              <a:rPr lang="sr-Latn-CS" b="1" dirty="0"/>
              <a:t>skriveno samofinansiranje</a:t>
            </a:r>
            <a:r>
              <a:rPr lang="sr-Latn-CS" dirty="0" smtClean="0"/>
              <a:t>.</a:t>
            </a:r>
          </a:p>
          <a:p>
            <a:pPr marL="0" indent="0" algn="just">
              <a:lnSpc>
                <a:spcPct val="100000"/>
              </a:lnSpc>
              <a:buNone/>
            </a:pPr>
            <a:endParaRPr lang="sr-Cyrl-RS" dirty="0"/>
          </a:p>
          <a:p>
            <a:pPr algn="just">
              <a:lnSpc>
                <a:spcPct val="100000"/>
              </a:lnSpc>
              <a:buFont typeface="Wingdings" panose="05000000000000000000" pitchFamily="2" charset="2"/>
              <a:buChar char="Ø"/>
            </a:pPr>
            <a:endParaRPr lang="sr-Cyrl-RS" dirty="0"/>
          </a:p>
        </p:txBody>
      </p:sp>
      <p:sp>
        <p:nvSpPr>
          <p:cNvPr id="4" name="TextBox 3"/>
          <p:cNvSpPr txBox="1"/>
          <p:nvPr/>
        </p:nvSpPr>
        <p:spPr>
          <a:xfrm>
            <a:off x="138332" y="128379"/>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4. SAMOFINANSIRANJE                                                                                                                4.1. S k r i v e n i   o b l i c i   f i n a n s i r a nj 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84765553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012" y="117923"/>
            <a:ext cx="10515600" cy="1069431"/>
          </a:xfrm>
        </p:spPr>
        <p:txBody>
          <a:bodyPr>
            <a:normAutofit/>
          </a:bodyPr>
          <a:lstStyle/>
          <a:p>
            <a:pPr algn="ctr"/>
            <a:r>
              <a:rPr lang="sr-Latn-CS" sz="3200" b="1" dirty="0"/>
              <a:t>4.2. INTERNI IZVORI SAMOFINANSIRANJA</a:t>
            </a:r>
            <a:r>
              <a:rPr lang="sr-Cyrl-RS" sz="3200" dirty="0"/>
              <a:t/>
            </a:r>
            <a:br>
              <a:rPr lang="sr-Cyrl-RS" sz="3200" dirty="0"/>
            </a:br>
            <a:endParaRPr lang="sr-Cyrl-RS" sz="3200" b="1" dirty="0"/>
          </a:p>
        </p:txBody>
      </p:sp>
      <p:sp>
        <p:nvSpPr>
          <p:cNvPr id="3" name="Content Placeholder 2"/>
          <p:cNvSpPr>
            <a:spLocks noGrp="1"/>
          </p:cNvSpPr>
          <p:nvPr>
            <p:ph idx="1"/>
          </p:nvPr>
        </p:nvSpPr>
        <p:spPr>
          <a:xfrm>
            <a:off x="232012" y="996288"/>
            <a:ext cx="11600597" cy="5759354"/>
          </a:xfrm>
        </p:spPr>
        <p:txBody>
          <a:bodyPr>
            <a:normAutofit/>
          </a:bodyPr>
          <a:lstStyle/>
          <a:p>
            <a:pPr algn="just">
              <a:lnSpc>
                <a:spcPct val="100000"/>
              </a:lnSpc>
              <a:spcAft>
                <a:spcPts val="1200"/>
              </a:spcAft>
            </a:pPr>
            <a:r>
              <a:rPr lang="sr-Latn-CS" dirty="0"/>
              <a:t>Interni izvori samofinansiranja su oni koje preduzeće kao entitet stvara u sebi bilo mobilizacijom osnovnih sredstava i dugoročnih plasmana, bilo dugoročnim rezervisanjem na teret prihoda, bilo akumuliranjem dela neto dobitka za sebe, bilo, pak, pokrivanjem efekta revalorizacije ukupnim prihodom. </a:t>
            </a:r>
            <a:endParaRPr lang="sr-Latn-CS" dirty="0" smtClean="0"/>
          </a:p>
          <a:p>
            <a:pPr algn="just">
              <a:lnSpc>
                <a:spcPct val="100000"/>
              </a:lnSpc>
              <a:buFont typeface="Wingdings" panose="05000000000000000000" pitchFamily="2" charset="2"/>
              <a:buChar char="Ø"/>
            </a:pPr>
            <a:r>
              <a:rPr lang="sr-Latn-CS" dirty="0"/>
              <a:t>U interne izvore </a:t>
            </a:r>
            <a:r>
              <a:rPr lang="sr-Latn-CS" dirty="0" smtClean="0"/>
              <a:t>samofinansiranja </a:t>
            </a:r>
            <a:r>
              <a:rPr lang="sr-Latn-CS" dirty="0"/>
              <a:t>spadaju</a:t>
            </a:r>
            <a:r>
              <a:rPr lang="sr-Latn-CS" dirty="0" smtClean="0"/>
              <a:t>:</a:t>
            </a:r>
          </a:p>
          <a:p>
            <a:pPr algn="just">
              <a:lnSpc>
                <a:spcPct val="100000"/>
              </a:lnSpc>
              <a:buFontTx/>
              <a:buChar char="-"/>
            </a:pPr>
            <a:r>
              <a:rPr lang="sr-Latn-CS" b="1" dirty="0" smtClean="0"/>
              <a:t>Amortizacija</a:t>
            </a:r>
          </a:p>
          <a:p>
            <a:pPr algn="just">
              <a:lnSpc>
                <a:spcPct val="100000"/>
              </a:lnSpc>
              <a:buFontTx/>
              <a:buChar char="-"/>
            </a:pPr>
            <a:r>
              <a:rPr lang="sr-Latn-RS" b="1" dirty="0" smtClean="0"/>
              <a:t>Neplaćena glavnica dugoročnih potraživanja</a:t>
            </a:r>
          </a:p>
          <a:p>
            <a:pPr algn="just">
              <a:lnSpc>
                <a:spcPct val="100000"/>
              </a:lnSpc>
              <a:buFontTx/>
              <a:buChar char="-"/>
            </a:pPr>
            <a:r>
              <a:rPr lang="sr-Latn-RS" b="1" dirty="0" smtClean="0"/>
              <a:t>Dugoročna rezervisanja na teret prihoda</a:t>
            </a:r>
          </a:p>
          <a:p>
            <a:pPr algn="just">
              <a:lnSpc>
                <a:spcPct val="100000"/>
              </a:lnSpc>
              <a:buFontTx/>
              <a:buChar char="-"/>
            </a:pPr>
            <a:r>
              <a:rPr lang="sr-Latn-RS" b="1" dirty="0" smtClean="0"/>
              <a:t>Akumulirani neto dobitak</a:t>
            </a:r>
          </a:p>
          <a:p>
            <a:pPr algn="just">
              <a:lnSpc>
                <a:spcPct val="100000"/>
              </a:lnSpc>
              <a:buFontTx/>
              <a:buChar char="-"/>
            </a:pPr>
            <a:r>
              <a:rPr lang="sr-Latn-RS" b="1" dirty="0" smtClean="0"/>
              <a:t>Efekti revalorizacije nadoknađeni iz ukupnog prihoda</a:t>
            </a:r>
            <a:endParaRPr lang="sr-Cyrl-RS" b="1" dirty="0"/>
          </a:p>
        </p:txBody>
      </p:sp>
    </p:spTree>
    <p:extLst>
      <p:ext uri="{BB962C8B-B14F-4D97-AF65-F5344CB8AC3E}">
        <p14:creationId xmlns:p14="http://schemas.microsoft.com/office/powerpoint/2010/main" xmlns="" val="94003957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544680"/>
            <a:ext cx="11915336" cy="906626"/>
          </a:xfrm>
        </p:spPr>
        <p:txBody>
          <a:bodyPr>
            <a:normAutofit/>
          </a:bodyPr>
          <a:lstStyle/>
          <a:p>
            <a:r>
              <a:rPr lang="sr-Latn-CS" sz="3200" dirty="0" smtClean="0"/>
              <a:t>1. AMORTIZACIJA </a:t>
            </a:r>
            <a:endParaRPr lang="sr-Cyrl-RS" sz="3200" dirty="0"/>
          </a:p>
        </p:txBody>
      </p:sp>
      <p:sp>
        <p:nvSpPr>
          <p:cNvPr id="3" name="Content Placeholder 2"/>
          <p:cNvSpPr>
            <a:spLocks noGrp="1"/>
          </p:cNvSpPr>
          <p:nvPr>
            <p:ph idx="1"/>
          </p:nvPr>
        </p:nvSpPr>
        <p:spPr>
          <a:xfrm>
            <a:off x="245659" y="1529053"/>
            <a:ext cx="11600597" cy="5144701"/>
          </a:xfrm>
        </p:spPr>
        <p:txBody>
          <a:bodyPr/>
          <a:lstStyle/>
          <a:p>
            <a:pPr marL="0" indent="0" algn="just">
              <a:spcAft>
                <a:spcPts val="600"/>
              </a:spcAft>
              <a:buNone/>
            </a:pPr>
            <a:r>
              <a:rPr lang="sr-Latn-CS" dirty="0"/>
              <a:t>Putem amortizacije vrši se mobilizacija </a:t>
            </a:r>
            <a:r>
              <a:rPr lang="sr-Latn-CS" dirty="0" smtClean="0"/>
              <a:t>kapitala u osnovna sredstva </a:t>
            </a:r>
            <a:r>
              <a:rPr lang="sr-Latn-CS" dirty="0"/>
              <a:t>s tim što je ta </a:t>
            </a:r>
            <a:r>
              <a:rPr lang="sr-Latn-CS" dirty="0" smtClean="0"/>
              <a:t>mobilizacija indirektna. </a:t>
            </a:r>
          </a:p>
          <a:p>
            <a:pPr algn="just">
              <a:spcAft>
                <a:spcPts val="1800"/>
              </a:spcAft>
              <a:buFontTx/>
              <a:buChar char="-"/>
            </a:pPr>
            <a:r>
              <a:rPr lang="sr-Latn-CS" dirty="0" smtClean="0"/>
              <a:t>Najpre </a:t>
            </a:r>
            <a:r>
              <a:rPr lang="sr-Latn-CS" dirty="0"/>
              <a:t>se putem amortizacije osnovna sredstva </a:t>
            </a:r>
            <a:r>
              <a:rPr lang="sr-Latn-CS" dirty="0" smtClean="0"/>
              <a:t>transformišu u</a:t>
            </a:r>
            <a:r>
              <a:rPr lang="sr-Latn-CS" dirty="0"/>
              <a:t> </a:t>
            </a:r>
            <a:r>
              <a:rPr lang="sr-Latn-CS" dirty="0" smtClean="0"/>
              <a:t>oblike </a:t>
            </a:r>
            <a:r>
              <a:rPr lang="sr-Latn-CS" dirty="0"/>
              <a:t>obrtnih sredstava, jer je amortizacija </a:t>
            </a:r>
            <a:r>
              <a:rPr lang="sr-Latn-CS" dirty="0" smtClean="0"/>
              <a:t>sadržana u zalihama</a:t>
            </a:r>
            <a:r>
              <a:rPr lang="sr-Latn-CS" dirty="0"/>
              <a:t> </a:t>
            </a:r>
            <a:r>
              <a:rPr lang="sr-Latn-CS" dirty="0" smtClean="0"/>
              <a:t>nezavršene proizvodnje, </a:t>
            </a:r>
            <a:r>
              <a:rPr lang="sr-Latn-CS" dirty="0"/>
              <a:t>sopstvenih poluproizvoda </a:t>
            </a:r>
            <a:r>
              <a:rPr lang="sr-Latn-CS" dirty="0" smtClean="0"/>
              <a:t>i gotovih proizvoda, potom </a:t>
            </a:r>
            <a:r>
              <a:rPr lang="sr-Latn-CS" dirty="0"/>
              <a:t>se transformiše u potraživanje od </a:t>
            </a:r>
            <a:r>
              <a:rPr lang="sr-Latn-CS" dirty="0" smtClean="0"/>
              <a:t>kupaca</a:t>
            </a:r>
            <a:r>
              <a:rPr lang="sr-Latn-CS" dirty="0"/>
              <a:t>, jer je amortizacija sadržana u prodajnoj ceni prodatih gotovih proizvoda i najzad se transformiše u gotovinu pri naplati </a:t>
            </a:r>
            <a:r>
              <a:rPr lang="sr-Latn-CS" dirty="0" smtClean="0"/>
              <a:t>potraživanja </a:t>
            </a:r>
            <a:r>
              <a:rPr lang="sr-Latn-CS" dirty="0"/>
              <a:t>od kupaca. </a:t>
            </a:r>
            <a:endParaRPr lang="sr-Latn-CS" dirty="0" smtClean="0"/>
          </a:p>
          <a:p>
            <a:pPr algn="just">
              <a:buFont typeface="Wingdings" panose="05000000000000000000" pitchFamily="2" charset="2"/>
              <a:buChar char="Ø"/>
            </a:pPr>
            <a:r>
              <a:rPr lang="sr-Latn-CS" dirty="0" smtClean="0"/>
              <a:t>Tada </a:t>
            </a:r>
            <a:r>
              <a:rPr lang="sr-Latn-CS" dirty="0"/>
              <a:t>je zaista izvršena mobilizacija osnovnih sredstava u visini amortizacije sadržane u naplaćenim potraživanjima od kupaca i </a:t>
            </a:r>
            <a:r>
              <a:rPr lang="sr-Latn-CS" b="1" dirty="0"/>
              <a:t>predstavlja izvor samofinansiranja</a:t>
            </a:r>
            <a:r>
              <a:rPr lang="sr-Latn-CS" dirty="0"/>
              <a:t>.</a:t>
            </a:r>
            <a:endParaRPr lang="sr-Cyrl-RS" dirty="0"/>
          </a:p>
        </p:txBody>
      </p:sp>
      <p:sp>
        <p:nvSpPr>
          <p:cNvPr id="4" name="TextBox 3"/>
          <p:cNvSpPr txBox="1"/>
          <p:nvPr/>
        </p:nvSpPr>
        <p:spPr>
          <a:xfrm>
            <a:off x="138332" y="128379"/>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4. SAMOFINANSIRANJE                                                                                                                   4.2. I n t e r n i   i z v o r i   f i n a n s i r a nj 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56576263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466933"/>
            <a:ext cx="11215468" cy="1223755"/>
          </a:xfrm>
        </p:spPr>
        <p:txBody>
          <a:bodyPr>
            <a:normAutofit/>
          </a:bodyPr>
          <a:lstStyle/>
          <a:p>
            <a:r>
              <a:rPr lang="sr-Latn-CS" sz="3200" dirty="0" smtClean="0"/>
              <a:t>2. NAPLATA </a:t>
            </a:r>
            <a:r>
              <a:rPr lang="sr-Latn-CS" sz="3200" dirty="0"/>
              <a:t>GLAVNICE DUGOROČNIH PLASMANA </a:t>
            </a:r>
            <a:endParaRPr lang="sr-Cyrl-RS" sz="3200" dirty="0"/>
          </a:p>
        </p:txBody>
      </p:sp>
      <p:sp>
        <p:nvSpPr>
          <p:cNvPr id="3" name="Content Placeholder 2"/>
          <p:cNvSpPr>
            <a:spLocks noGrp="1"/>
          </p:cNvSpPr>
          <p:nvPr>
            <p:ph idx="1"/>
          </p:nvPr>
        </p:nvSpPr>
        <p:spPr>
          <a:xfrm>
            <a:off x="138331" y="1856096"/>
            <a:ext cx="11803459" cy="4749420"/>
          </a:xfrm>
        </p:spPr>
        <p:txBody>
          <a:bodyPr/>
          <a:lstStyle/>
          <a:p>
            <a:r>
              <a:rPr lang="sr-Latn-CS" dirty="0"/>
              <a:t>Putem ove naplate vrši se njihova direktna mobilizacija u gotovinu, pa otuda to predstavlja izvor samofinansiranja</a:t>
            </a:r>
            <a:r>
              <a:rPr lang="sr-Latn-CS" dirty="0" smtClean="0"/>
              <a:t>.</a:t>
            </a:r>
          </a:p>
          <a:p>
            <a:pPr marL="0" indent="0">
              <a:buNone/>
            </a:pPr>
            <a:endParaRPr lang="sr-Latn-CS" dirty="0"/>
          </a:p>
          <a:p>
            <a:pPr>
              <a:spcAft>
                <a:spcPts val="1200"/>
              </a:spcAft>
              <a:buFont typeface="Wingdings" panose="05000000000000000000" pitchFamily="2" charset="2"/>
              <a:buChar char="Ø"/>
            </a:pPr>
            <a:r>
              <a:rPr lang="sr-Latn-CS" dirty="0" smtClean="0"/>
              <a:t>Ovde glavnica dugoročnih plasmana ima šire značenje. </a:t>
            </a:r>
          </a:p>
          <a:p>
            <a:pPr>
              <a:spcAft>
                <a:spcPts val="600"/>
              </a:spcAft>
              <a:buFontTx/>
              <a:buChar char="-"/>
            </a:pPr>
            <a:r>
              <a:rPr lang="sr-Latn-CS" dirty="0" smtClean="0"/>
              <a:t>Kod datih dugoročnih kredita to je, svakako, zaista naplaćena glavnica.</a:t>
            </a:r>
          </a:p>
          <a:p>
            <a:pPr>
              <a:buFontTx/>
              <a:buChar char="-"/>
            </a:pPr>
            <a:r>
              <a:rPr lang="sr-Latn-CS" dirty="0" smtClean="0"/>
              <a:t>Kod prodaje kupljenih deonica i kupljenih dugoročnih obveznica – to je plaćena cena pri kupovini.</a:t>
            </a:r>
            <a:endParaRPr lang="sr-Cyrl-RS" dirty="0"/>
          </a:p>
        </p:txBody>
      </p:sp>
      <p:sp>
        <p:nvSpPr>
          <p:cNvPr id="4" name="TextBox 3"/>
          <p:cNvSpPr txBox="1"/>
          <p:nvPr/>
        </p:nvSpPr>
        <p:spPr>
          <a:xfrm>
            <a:off x="138332" y="128379"/>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4. SAMOFINANSIRANJE                                                                                                                   4.2. I n t e r n i   i z v o r i   f i n a n s i r a nj 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96119612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955" y="365125"/>
            <a:ext cx="11518711" cy="1325563"/>
          </a:xfrm>
        </p:spPr>
        <p:txBody>
          <a:bodyPr>
            <a:normAutofit/>
          </a:bodyPr>
          <a:lstStyle/>
          <a:p>
            <a:r>
              <a:rPr lang="sr-Latn-CS" sz="3200" dirty="0" smtClean="0"/>
              <a:t>3. DUGOROČNA </a:t>
            </a:r>
            <a:r>
              <a:rPr lang="sr-Latn-CS" sz="3200" dirty="0"/>
              <a:t>REZERVISANJA </a:t>
            </a:r>
            <a:endParaRPr lang="sr-Cyrl-RS" sz="3200" dirty="0"/>
          </a:p>
        </p:txBody>
      </p:sp>
      <p:sp>
        <p:nvSpPr>
          <p:cNvPr id="3" name="Content Placeholder 2"/>
          <p:cNvSpPr>
            <a:spLocks noGrp="1"/>
          </p:cNvSpPr>
          <p:nvPr>
            <p:ph idx="1"/>
          </p:nvPr>
        </p:nvSpPr>
        <p:spPr>
          <a:xfrm>
            <a:off x="272955" y="1583140"/>
            <a:ext cx="11641541" cy="4954138"/>
          </a:xfrm>
        </p:spPr>
        <p:txBody>
          <a:bodyPr/>
          <a:lstStyle/>
          <a:p>
            <a:pPr>
              <a:spcAft>
                <a:spcPts val="1200"/>
              </a:spcAft>
            </a:pPr>
            <a:r>
              <a:rPr lang="sr-Latn-RS" dirty="0" smtClean="0"/>
              <a:t>Dugoročna rezervisanja terete ukupan prihod a stvaraju se za:</a:t>
            </a:r>
          </a:p>
          <a:p>
            <a:pPr>
              <a:buFontTx/>
              <a:buChar char="-"/>
            </a:pPr>
            <a:r>
              <a:rPr lang="sr-Latn-RS" dirty="0" smtClean="0"/>
              <a:t>pokriće troškova obnavljanja šuma,</a:t>
            </a:r>
          </a:p>
          <a:p>
            <a:pPr>
              <a:buFontTx/>
              <a:buChar char="-"/>
            </a:pPr>
            <a:r>
              <a:rPr lang="sr-Latn-RS" dirty="0"/>
              <a:t>p</a:t>
            </a:r>
            <a:r>
              <a:rPr lang="sr-Latn-RS" dirty="0" smtClean="0"/>
              <a:t>okriće troškova privođenja zemljišta prvobitnoj nameni,</a:t>
            </a:r>
          </a:p>
          <a:p>
            <a:pPr>
              <a:spcAft>
                <a:spcPts val="600"/>
              </a:spcAft>
              <a:buFontTx/>
              <a:buChar char="-"/>
            </a:pPr>
            <a:r>
              <a:rPr lang="sr-Latn-RS" dirty="0"/>
              <a:t>p</a:t>
            </a:r>
            <a:r>
              <a:rPr lang="sr-Latn-RS" dirty="0" smtClean="0"/>
              <a:t>okriće troškova servisiranja proizvoda u garantnom roku i sl.</a:t>
            </a:r>
          </a:p>
          <a:p>
            <a:pPr marL="0" indent="0">
              <a:buNone/>
            </a:pPr>
            <a:endParaRPr lang="sr-Latn-RS" dirty="0"/>
          </a:p>
          <a:p>
            <a:pPr algn="just">
              <a:lnSpc>
                <a:spcPct val="100000"/>
              </a:lnSpc>
              <a:buFont typeface="Wingdings" panose="05000000000000000000" pitchFamily="2" charset="2"/>
              <a:buChar char="Ø"/>
            </a:pPr>
            <a:r>
              <a:rPr lang="sr-Latn-CS" dirty="0"/>
              <a:t>Budući da su dugoročna rezervisanja raspoloživa duže od godinu dana, ona predstavljaju izvor samofinansiranja sve do njihovog iskorišćenja za pokriće troškova ili do njihovog ukidanja u korist prihoda, kada su dugoročna rezervisanja veća od trškova koji ih terete.</a:t>
            </a:r>
            <a:endParaRPr lang="sr-Cyrl-RS" dirty="0"/>
          </a:p>
        </p:txBody>
      </p:sp>
      <p:sp>
        <p:nvSpPr>
          <p:cNvPr id="4" name="TextBox 3"/>
          <p:cNvSpPr txBox="1"/>
          <p:nvPr/>
        </p:nvSpPr>
        <p:spPr>
          <a:xfrm>
            <a:off x="138332" y="128379"/>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4. SAMOFINANSIRANJE                                                                                                                   4.2. I n t e r n i   i z v o r i   f i n a n s i r a nj 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76832824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546" y="682387"/>
            <a:ext cx="11546006" cy="940061"/>
          </a:xfrm>
        </p:spPr>
        <p:txBody>
          <a:bodyPr>
            <a:normAutofit/>
          </a:bodyPr>
          <a:lstStyle/>
          <a:p>
            <a:r>
              <a:rPr lang="sr-Latn-CS" sz="3200" dirty="0" smtClean="0"/>
              <a:t>4. AKUMULIRANI </a:t>
            </a:r>
            <a:r>
              <a:rPr lang="sr-Latn-CS" sz="3200" dirty="0"/>
              <a:t>NETO DOBITAK </a:t>
            </a:r>
            <a:endParaRPr lang="sr-Cyrl-RS" sz="3200" dirty="0"/>
          </a:p>
        </p:txBody>
      </p:sp>
      <p:sp>
        <p:nvSpPr>
          <p:cNvPr id="3" name="Content Placeholder 2"/>
          <p:cNvSpPr>
            <a:spLocks noGrp="1"/>
          </p:cNvSpPr>
          <p:nvPr>
            <p:ph idx="1"/>
          </p:nvPr>
        </p:nvSpPr>
        <p:spPr>
          <a:xfrm>
            <a:off x="327546" y="1825625"/>
            <a:ext cx="11546006" cy="4657062"/>
          </a:xfrm>
        </p:spPr>
        <p:txBody>
          <a:bodyPr/>
          <a:lstStyle/>
          <a:p>
            <a:pPr algn="just">
              <a:lnSpc>
                <a:spcPct val="100000"/>
              </a:lnSpc>
              <a:spcAft>
                <a:spcPts val="2400"/>
              </a:spcAft>
            </a:pPr>
            <a:r>
              <a:rPr lang="sr-Latn-CS" dirty="0"/>
              <a:t>Neto dobitak je neto finansijski rezultat koji je preduzeće ostvarilo u toku </a:t>
            </a:r>
            <a:r>
              <a:rPr lang="sr-Latn-CS" dirty="0" smtClean="0"/>
              <a:t>poslovne </a:t>
            </a:r>
            <a:r>
              <a:rPr lang="sr-Latn-CS" dirty="0"/>
              <a:t>godine. </a:t>
            </a:r>
            <a:endParaRPr lang="sr-Latn-CS" dirty="0" smtClean="0"/>
          </a:p>
          <a:p>
            <a:pPr algn="just">
              <a:lnSpc>
                <a:spcPct val="100000"/>
              </a:lnSpc>
            </a:pPr>
            <a:r>
              <a:rPr lang="sr-Latn-CS" dirty="0" smtClean="0"/>
              <a:t>Neto dobitak podleže raspodeli:</a:t>
            </a:r>
          </a:p>
          <a:p>
            <a:pPr algn="just">
              <a:lnSpc>
                <a:spcPct val="100000"/>
              </a:lnSpc>
              <a:spcAft>
                <a:spcPts val="600"/>
              </a:spcAft>
              <a:buFontTx/>
              <a:buChar char="-"/>
            </a:pPr>
            <a:r>
              <a:rPr lang="sr-Latn-CS" dirty="0" smtClean="0"/>
              <a:t>U </a:t>
            </a:r>
            <a:r>
              <a:rPr lang="sr-Latn-CS" dirty="0"/>
              <a:t>raspodeli neto dobitka učestvuju </a:t>
            </a:r>
            <a:r>
              <a:rPr lang="sr-Latn-CS" b="1" dirty="0" smtClean="0"/>
              <a:t>radnici</a:t>
            </a:r>
            <a:r>
              <a:rPr lang="sr-Latn-CS" dirty="0" smtClean="0"/>
              <a:t>, </a:t>
            </a:r>
            <a:r>
              <a:rPr lang="sr-Latn-CS" b="1" dirty="0" smtClean="0"/>
              <a:t>deoničari</a:t>
            </a:r>
            <a:r>
              <a:rPr lang="sr-Latn-CS" dirty="0" smtClean="0"/>
              <a:t>, </a:t>
            </a:r>
            <a:r>
              <a:rPr lang="sr-Latn-CS" b="1" dirty="0"/>
              <a:t>vlasnici trajnih uloga </a:t>
            </a:r>
            <a:r>
              <a:rPr lang="sr-Latn-CS" dirty="0"/>
              <a:t>i </a:t>
            </a:r>
            <a:r>
              <a:rPr lang="sr-Latn-CS" b="1" dirty="0"/>
              <a:t>preduzeće</a:t>
            </a:r>
            <a:r>
              <a:rPr lang="sr-Latn-CS" dirty="0"/>
              <a:t>. </a:t>
            </a:r>
            <a:endParaRPr lang="sr-Latn-CS" dirty="0" smtClean="0"/>
          </a:p>
          <a:p>
            <a:pPr algn="just">
              <a:lnSpc>
                <a:spcPct val="100000"/>
              </a:lnSpc>
              <a:buFont typeface="Wingdings" panose="05000000000000000000" pitchFamily="2" charset="2"/>
              <a:buChar char="Ø"/>
            </a:pPr>
            <a:r>
              <a:rPr lang="sr-Latn-CS" dirty="0"/>
              <a:t>S</a:t>
            </a:r>
            <a:r>
              <a:rPr lang="sr-Latn-CS" dirty="0" smtClean="0"/>
              <a:t>amo </a:t>
            </a:r>
            <a:r>
              <a:rPr lang="sr-Latn-CS" dirty="0"/>
              <a:t>onaj </a:t>
            </a:r>
            <a:r>
              <a:rPr lang="sr-Latn-CS" dirty="0" smtClean="0"/>
              <a:t>deo </a:t>
            </a:r>
            <a:r>
              <a:rPr lang="sr-Latn-CS" dirty="0"/>
              <a:t>neto dobitka koji je akumuliran za preduzeće bilo </a:t>
            </a:r>
            <a:r>
              <a:rPr lang="sr-Latn-CS" u="sng" dirty="0"/>
              <a:t>za finansiranje rasta i razvoja</a:t>
            </a:r>
            <a:r>
              <a:rPr lang="sr-Latn-CS" dirty="0"/>
              <a:t>, bilo za </a:t>
            </a:r>
            <a:r>
              <a:rPr lang="sr-Latn-CS" u="sng" dirty="0"/>
              <a:t>rezervni kapital</a:t>
            </a:r>
            <a:r>
              <a:rPr lang="sr-Latn-CS" dirty="0"/>
              <a:t> predstavlja </a:t>
            </a:r>
            <a:r>
              <a:rPr lang="sr-Latn-CS" b="1" dirty="0"/>
              <a:t>izvor samofinansiranja</a:t>
            </a:r>
            <a:r>
              <a:rPr lang="sr-Latn-CS" dirty="0"/>
              <a:t>.</a:t>
            </a:r>
            <a:endParaRPr lang="sr-Cyrl-RS" dirty="0"/>
          </a:p>
        </p:txBody>
      </p:sp>
      <p:sp>
        <p:nvSpPr>
          <p:cNvPr id="4" name="TextBox 3"/>
          <p:cNvSpPr txBox="1"/>
          <p:nvPr/>
        </p:nvSpPr>
        <p:spPr>
          <a:xfrm>
            <a:off x="138332" y="128379"/>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4. SAMOFINANSIRANJE                                                                                                                   4.2. I n t e r n i   i z v o r i   f i n a n s i r a nj 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58455984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314213"/>
            <a:ext cx="11915336" cy="946335"/>
          </a:xfrm>
        </p:spPr>
        <p:txBody>
          <a:bodyPr>
            <a:normAutofit/>
          </a:bodyPr>
          <a:lstStyle/>
          <a:p>
            <a:r>
              <a:rPr lang="sr-Latn-CS" sz="3200" dirty="0" smtClean="0"/>
              <a:t>5. EFEKTI </a:t>
            </a:r>
            <a:r>
              <a:rPr lang="sr-Latn-CS" sz="3200" dirty="0"/>
              <a:t>REVALORIZACIJE NADOKNAĐENI IZ </a:t>
            </a:r>
            <a:r>
              <a:rPr lang="sr-Latn-CS" sz="3200" dirty="0" smtClean="0"/>
              <a:t>UK. PRIHODA </a:t>
            </a:r>
            <a:endParaRPr lang="sr-Cyrl-RS" sz="3200" dirty="0"/>
          </a:p>
        </p:txBody>
      </p:sp>
      <p:sp>
        <p:nvSpPr>
          <p:cNvPr id="3" name="Content Placeholder 2"/>
          <p:cNvSpPr>
            <a:spLocks noGrp="1"/>
          </p:cNvSpPr>
          <p:nvPr>
            <p:ph idx="1"/>
          </p:nvPr>
        </p:nvSpPr>
        <p:spPr>
          <a:xfrm>
            <a:off x="138332" y="1296537"/>
            <a:ext cx="11776164" cy="5561463"/>
          </a:xfrm>
        </p:spPr>
        <p:txBody>
          <a:bodyPr>
            <a:normAutofit/>
          </a:bodyPr>
          <a:lstStyle/>
          <a:p>
            <a:pPr>
              <a:lnSpc>
                <a:spcPct val="100000"/>
              </a:lnSpc>
              <a:spcAft>
                <a:spcPts val="1200"/>
              </a:spcAft>
              <a:buFontTx/>
              <a:buChar char="-"/>
            </a:pPr>
            <a:r>
              <a:rPr lang="sr-Latn-CS" dirty="0" smtClean="0"/>
              <a:t>U uslovima </a:t>
            </a:r>
            <a:r>
              <a:rPr lang="sr-Latn-CS" dirty="0"/>
              <a:t>kada je stopa inflacije veća od 10% vrši se revalorizacija aktive, pasive i rashoda</a:t>
            </a:r>
            <a:r>
              <a:rPr lang="sr-Latn-CS" dirty="0" smtClean="0"/>
              <a:t>.</a:t>
            </a:r>
            <a:endParaRPr lang="sr-Latn-RS" dirty="0" smtClean="0"/>
          </a:p>
          <a:p>
            <a:pPr marL="0" indent="0" algn="just">
              <a:lnSpc>
                <a:spcPct val="100000"/>
              </a:lnSpc>
              <a:buNone/>
            </a:pPr>
            <a:r>
              <a:rPr lang="sr-Latn-CS" i="1" dirty="0"/>
              <a:t>Efekti revalorizacije pasive</a:t>
            </a:r>
            <a:r>
              <a:rPr lang="sr-Latn-CS" dirty="0"/>
              <a:t> povećavaju pasivu s ciljem da se njena vrednost iskaže preko </a:t>
            </a:r>
            <a:r>
              <a:rPr lang="sr-Latn-CS" dirty="0" smtClean="0"/>
              <a:t>vrednosti </a:t>
            </a:r>
            <a:r>
              <a:rPr lang="sr-Latn-CS" dirty="0"/>
              <a:t>novčane </a:t>
            </a:r>
            <a:r>
              <a:rPr lang="sr-Latn-CS" dirty="0" smtClean="0"/>
              <a:t>jedinice na dan bilansiranja </a:t>
            </a:r>
            <a:r>
              <a:rPr lang="sr-Latn-CS" dirty="0"/>
              <a:t>- to su </a:t>
            </a:r>
            <a:r>
              <a:rPr lang="sr-Latn-CS" b="1" dirty="0"/>
              <a:t>negativni efekti revalorizacije</a:t>
            </a:r>
            <a:r>
              <a:rPr lang="sr-Latn-CS" dirty="0"/>
              <a:t>. </a:t>
            </a:r>
            <a:endParaRPr lang="sr-Latn-CS" dirty="0" smtClean="0"/>
          </a:p>
          <a:p>
            <a:pPr marL="0" indent="0" algn="just">
              <a:lnSpc>
                <a:spcPct val="100000"/>
              </a:lnSpc>
              <a:spcAft>
                <a:spcPts val="1200"/>
              </a:spcAft>
              <a:buNone/>
            </a:pPr>
            <a:r>
              <a:rPr lang="sr-Latn-CS" i="1" dirty="0" smtClean="0"/>
              <a:t>Efekti </a:t>
            </a:r>
            <a:r>
              <a:rPr lang="sr-Latn-CS" i="1" dirty="0"/>
              <a:t>revalorizacije aktive </a:t>
            </a:r>
            <a:r>
              <a:rPr lang="sr-Latn-CS" dirty="0" smtClean="0"/>
              <a:t>povećavaju </a:t>
            </a:r>
            <a:r>
              <a:rPr lang="sr-Latn-CS" dirty="0"/>
              <a:t>vrednost aktive s ciljem da se njena vrednost iskaže preko vrednosti novčane </a:t>
            </a:r>
            <a:r>
              <a:rPr lang="sr-Latn-CS" dirty="0" smtClean="0"/>
              <a:t>jedinice </a:t>
            </a:r>
            <a:r>
              <a:rPr lang="sr-Latn-CS" dirty="0"/>
              <a:t>na dan bilansiranja - to su </a:t>
            </a:r>
            <a:r>
              <a:rPr lang="sr-Latn-CS" b="1" dirty="0"/>
              <a:t>pozitivni efekti revalorizacije</a:t>
            </a:r>
            <a:r>
              <a:rPr lang="sr-Latn-CS" dirty="0"/>
              <a:t>. </a:t>
            </a:r>
            <a:endParaRPr lang="sr-Latn-CS" dirty="0" smtClean="0"/>
          </a:p>
          <a:p>
            <a:pPr algn="just">
              <a:lnSpc>
                <a:spcPct val="100000"/>
              </a:lnSpc>
              <a:buFont typeface="Wingdings" panose="05000000000000000000" pitchFamily="2" charset="2"/>
              <a:buChar char="Ø"/>
            </a:pPr>
            <a:r>
              <a:rPr lang="sr-Latn-CS" dirty="0" smtClean="0"/>
              <a:t>Ako </a:t>
            </a:r>
            <a:r>
              <a:rPr lang="sr-Latn-CS" dirty="0"/>
              <a:t>su negativni efekti </a:t>
            </a:r>
            <a:r>
              <a:rPr lang="sr-Latn-CS" dirty="0" smtClean="0"/>
              <a:t>veći </a:t>
            </a:r>
            <a:r>
              <a:rPr lang="sr-Latn-CS" dirty="0"/>
              <a:t>od pozitivnih, ta razlika povećava rashode i pokriva se iz ukupnog prihoda. </a:t>
            </a:r>
            <a:r>
              <a:rPr lang="sr-Latn-CS" dirty="0" smtClean="0"/>
              <a:t>Budući </a:t>
            </a:r>
            <a:r>
              <a:rPr lang="sr-Latn-CS" dirty="0"/>
              <a:t>da 	</a:t>
            </a:r>
            <a:r>
              <a:rPr lang="sr-Latn-CS" dirty="0" smtClean="0"/>
              <a:t>su ti efekti revalorizacije </a:t>
            </a:r>
            <a:r>
              <a:rPr lang="sr-Latn-CS" dirty="0"/>
              <a:t>nadoknađeni iz ukupnog prihoda, oni predstavljaju </a:t>
            </a:r>
            <a:r>
              <a:rPr lang="sr-Latn-CS" b="1" dirty="0"/>
              <a:t>izvor </a:t>
            </a:r>
            <a:r>
              <a:rPr lang="sr-Latn-CS" b="1" dirty="0" smtClean="0"/>
              <a:t>samofinansiranja</a:t>
            </a:r>
            <a:r>
              <a:rPr lang="sr-Latn-CS" dirty="0"/>
              <a:t>.</a:t>
            </a:r>
            <a:endParaRPr lang="sr-Cyrl-RS" dirty="0"/>
          </a:p>
        </p:txBody>
      </p:sp>
      <p:sp>
        <p:nvSpPr>
          <p:cNvPr id="4" name="TextBox 3"/>
          <p:cNvSpPr txBox="1"/>
          <p:nvPr/>
        </p:nvSpPr>
        <p:spPr>
          <a:xfrm>
            <a:off x="138332" y="128379"/>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4. SAMOFINANSIRANJE                                                                                                                   4.2. I n t e r n i   i z v o r i   f i n a n s i r a nj 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03653151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16" y="996287"/>
            <a:ext cx="11477768" cy="5704764"/>
          </a:xfrm>
        </p:spPr>
        <p:txBody>
          <a:bodyPr/>
          <a:lstStyle/>
          <a:p>
            <a:pPr algn="just">
              <a:lnSpc>
                <a:spcPct val="100000"/>
              </a:lnSpc>
              <a:spcAft>
                <a:spcPts val="2400"/>
              </a:spcAft>
            </a:pPr>
            <a:r>
              <a:rPr lang="sr-Latn-CS" dirty="0"/>
              <a:t>Propisima o bilansiranju bilo je dozvoljeno da se deo negativnih efekata revalorizacije </a:t>
            </a:r>
            <a:r>
              <a:rPr lang="sr-Latn-CS" dirty="0" smtClean="0"/>
              <a:t>odloži </a:t>
            </a:r>
            <a:r>
              <a:rPr lang="sr-Latn-CS" dirty="0"/>
              <a:t>na strani aktive kao nepokriveni revalorizacioni rashod. </a:t>
            </a:r>
            <a:endParaRPr lang="sr-Latn-CS" dirty="0" smtClean="0"/>
          </a:p>
          <a:p>
            <a:pPr algn="just">
              <a:lnSpc>
                <a:spcPct val="100000"/>
              </a:lnSpc>
              <a:spcAft>
                <a:spcPts val="1800"/>
              </a:spcAft>
              <a:buFontTx/>
              <a:buChar char="-"/>
            </a:pPr>
            <a:r>
              <a:rPr lang="sr-Latn-CS" dirty="0" smtClean="0"/>
              <a:t>U </a:t>
            </a:r>
            <a:r>
              <a:rPr lang="sr-Latn-CS" dirty="0"/>
              <a:t>tom slučaju izvor </a:t>
            </a:r>
            <a:r>
              <a:rPr lang="sr-Latn-CS" dirty="0" smtClean="0"/>
              <a:t>samofinansiranja </a:t>
            </a:r>
            <a:r>
              <a:rPr lang="sr-Latn-CS" dirty="0"/>
              <a:t>nije efekat revalorizacije nadoknađen iz ukupnog prihoda već razlika </a:t>
            </a:r>
            <a:r>
              <a:rPr lang="sr-Latn-CS" dirty="0" smtClean="0"/>
              <a:t>između </a:t>
            </a:r>
            <a:r>
              <a:rPr lang="sr-Latn-CS" dirty="0"/>
              <a:t>efekata revalorizacije nadoknađene iz ukupnog prihoda i nepokrivenih </a:t>
            </a:r>
            <a:r>
              <a:rPr lang="sr-Latn-CS" dirty="0" smtClean="0"/>
              <a:t>revalorizacionih </a:t>
            </a:r>
            <a:r>
              <a:rPr lang="sr-Latn-CS" dirty="0"/>
              <a:t>rashoda (koji predstavljaju </a:t>
            </a:r>
            <a:r>
              <a:rPr lang="sr-Latn-CS" b="1" dirty="0"/>
              <a:t>gubitak</a:t>
            </a:r>
            <a:r>
              <a:rPr lang="sr-Latn-CS" dirty="0"/>
              <a:t>). </a:t>
            </a:r>
            <a:endParaRPr lang="sr-Latn-CS" dirty="0" smtClean="0"/>
          </a:p>
          <a:p>
            <a:pPr algn="just">
              <a:lnSpc>
                <a:spcPct val="100000"/>
              </a:lnSpc>
              <a:buFontTx/>
              <a:buChar char="-"/>
            </a:pPr>
            <a:r>
              <a:rPr lang="sr-Latn-CS" dirty="0" smtClean="0"/>
              <a:t>Ako </a:t>
            </a:r>
            <a:r>
              <a:rPr lang="sr-Latn-CS" dirty="0"/>
              <a:t>bi pozitivni efekti </a:t>
            </a:r>
            <a:r>
              <a:rPr lang="sr-Latn-CS" dirty="0" smtClean="0"/>
              <a:t>revalorizacije </a:t>
            </a:r>
            <a:r>
              <a:rPr lang="sr-Latn-CS" dirty="0"/>
              <a:t>bili veći od negativnih, razlika među njima bi bila </a:t>
            </a:r>
            <a:r>
              <a:rPr lang="sr-Latn-CS" b="1" dirty="0"/>
              <a:t>revalorizaciona rezerva</a:t>
            </a:r>
            <a:r>
              <a:rPr lang="sr-Latn-CS" dirty="0"/>
              <a:t>.</a:t>
            </a:r>
            <a:endParaRPr lang="sr-Cyrl-RS" dirty="0"/>
          </a:p>
        </p:txBody>
      </p:sp>
      <p:sp>
        <p:nvSpPr>
          <p:cNvPr id="4" name="TextBox 3"/>
          <p:cNvSpPr txBox="1"/>
          <p:nvPr/>
        </p:nvSpPr>
        <p:spPr>
          <a:xfrm>
            <a:off x="138332" y="128379"/>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4. SAMOFINANSIRANJE                                                                                                                   4.2. I n t e r n i   i z v o r i   f i n a n s i r a nj 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472875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709" y="650187"/>
            <a:ext cx="10515600" cy="1325563"/>
          </a:xfrm>
        </p:spPr>
        <p:txBody>
          <a:bodyPr>
            <a:normAutofit/>
          </a:bodyPr>
          <a:lstStyle/>
          <a:p>
            <a:r>
              <a:rPr lang="en-US" sz="4000" b="1" dirty="0" smtClean="0"/>
              <a:t>1. </a:t>
            </a:r>
            <a:r>
              <a:rPr lang="sr-Latn-CS" sz="4000" b="1" dirty="0" smtClean="0"/>
              <a:t>Institucionalizovano </a:t>
            </a:r>
            <a:r>
              <a:rPr lang="sr-Latn-CS" sz="4000" b="1" dirty="0"/>
              <a:t>tržište novca</a:t>
            </a:r>
            <a:endParaRPr lang="sr-Cyrl-RS" sz="4000" dirty="0"/>
          </a:p>
        </p:txBody>
      </p:sp>
      <p:sp>
        <p:nvSpPr>
          <p:cNvPr id="3" name="Content Placeholder 2"/>
          <p:cNvSpPr>
            <a:spLocks noGrp="1"/>
          </p:cNvSpPr>
          <p:nvPr>
            <p:ph idx="1"/>
          </p:nvPr>
        </p:nvSpPr>
        <p:spPr>
          <a:xfrm>
            <a:off x="368709" y="2174843"/>
            <a:ext cx="11431137" cy="4351338"/>
          </a:xfrm>
        </p:spPr>
        <p:txBody>
          <a:bodyPr>
            <a:normAutofit/>
          </a:bodyPr>
          <a:lstStyle/>
          <a:p>
            <a:pPr lvl="0" algn="just">
              <a:spcAft>
                <a:spcPts val="1200"/>
              </a:spcAft>
              <a:buFontTx/>
              <a:buChar char="-"/>
            </a:pPr>
            <a:r>
              <a:rPr lang="sr-Latn-CS" sz="3200" dirty="0" smtClean="0"/>
              <a:t>posebna </a:t>
            </a:r>
            <a:r>
              <a:rPr lang="sr-Latn-CS" sz="3200" dirty="0"/>
              <a:t>finansijska organizacija preko koje se obavlja kupovina i prodaja novca i kratkoročnih </a:t>
            </a:r>
            <a:r>
              <a:rPr lang="sr-Latn-CS" sz="3200" dirty="0" smtClean="0"/>
              <a:t>HOV</a:t>
            </a:r>
            <a:endParaRPr lang="en-US" sz="3200" dirty="0" smtClean="0"/>
          </a:p>
          <a:p>
            <a:pPr lvl="0" algn="just">
              <a:spcAft>
                <a:spcPts val="2400"/>
              </a:spcAft>
              <a:buFontTx/>
              <a:buChar char="-"/>
            </a:pPr>
            <a:r>
              <a:rPr lang="en-US" sz="3200" dirty="0"/>
              <a:t>o</a:t>
            </a:r>
            <a:r>
              <a:rPr lang="sr-Latn-CS" sz="3200" dirty="0" smtClean="0"/>
              <a:t>na </a:t>
            </a:r>
            <a:r>
              <a:rPr lang="sr-Latn-CS" sz="3200" dirty="0"/>
              <a:t>u ime svih članova (brokera i dilera) obavlja sve transakcije na tržištu </a:t>
            </a:r>
            <a:r>
              <a:rPr lang="sr-Latn-CS" sz="3200" dirty="0" smtClean="0"/>
              <a:t>novca</a:t>
            </a:r>
            <a:endParaRPr lang="en-US" sz="3200" dirty="0" smtClean="0"/>
          </a:p>
          <a:p>
            <a:pPr lvl="0" algn="just">
              <a:buFont typeface="Wingdings" panose="05000000000000000000" pitchFamily="2" charset="2"/>
              <a:buChar char="Ø"/>
            </a:pPr>
            <a:r>
              <a:rPr lang="sr-Latn-CS" sz="3200" dirty="0" smtClean="0"/>
              <a:t>Nedostatak </a:t>
            </a:r>
            <a:r>
              <a:rPr lang="sr-Latn-CS" sz="3200" dirty="0"/>
              <a:t>ovog tržišta novca je u tome što je zbog postojanja posrednika potrebno duže vreme da se obavi transakcija na tržištu.</a:t>
            </a:r>
            <a:endParaRPr lang="sr-Cyrl-RS" sz="3200" dirty="0"/>
          </a:p>
          <a:p>
            <a:pPr algn="just"/>
            <a:endParaRPr lang="sr-Cyrl-RS" sz="3200" dirty="0"/>
          </a:p>
        </p:txBody>
      </p:sp>
      <p:sp>
        <p:nvSpPr>
          <p:cNvPr id="4" name="TextBox 3"/>
          <p:cNvSpPr txBox="1"/>
          <p:nvPr/>
        </p:nvSpPr>
        <p:spPr>
          <a:xfrm>
            <a:off x="126610" y="112541"/>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1. TR</a:t>
            </a:r>
            <a:r>
              <a:rPr lang="sr-Latn-RS" sz="1600" i="1" dirty="0" smtClean="0">
                <a:latin typeface="Times New Roman" panose="02020603050405020304" pitchFamily="18" charset="0"/>
                <a:cs typeface="Times New Roman" panose="02020603050405020304" pitchFamily="18" charset="0"/>
              </a:rPr>
              <a:t>ŽIŠTE NOVCA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1.</a:t>
            </a:r>
            <a:r>
              <a:rPr lang="en-US" sz="1600" i="1" dirty="0" smtClean="0">
                <a:latin typeface="Times New Roman" panose="02020603050405020304" pitchFamily="18" charset="0"/>
                <a:cs typeface="Times New Roman" panose="02020603050405020304" pitchFamily="18" charset="0"/>
              </a:rPr>
              <a:t>3</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I n s t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t u c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o n a l n e   f o r m e   </a:t>
            </a:r>
            <a:r>
              <a:rPr lang="sr-Latn-RS" sz="1600" i="1" dirty="0" smtClean="0">
                <a:latin typeface="Times New Roman" panose="02020603050405020304" pitchFamily="18" charset="0"/>
                <a:cs typeface="Times New Roman" panose="02020603050405020304" pitchFamily="18" charset="0"/>
              </a:rPr>
              <a:t>t r ž i š t a   n o v c 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319632563"/>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59308"/>
            <a:ext cx="10515600" cy="1062891"/>
          </a:xfrm>
        </p:spPr>
        <p:txBody>
          <a:bodyPr>
            <a:normAutofit/>
          </a:bodyPr>
          <a:lstStyle/>
          <a:p>
            <a:pPr algn="ctr"/>
            <a:r>
              <a:rPr lang="sr-Latn-CS" sz="3200" b="1" dirty="0"/>
              <a:t>4.3. EKSTERNI IZVORI SAMOFINANSIRANJA</a:t>
            </a:r>
            <a:endParaRPr lang="sr-Cyrl-RS" sz="3200" dirty="0"/>
          </a:p>
        </p:txBody>
      </p:sp>
      <p:sp>
        <p:nvSpPr>
          <p:cNvPr id="3" name="Content Placeholder 2"/>
          <p:cNvSpPr>
            <a:spLocks noGrp="1"/>
          </p:cNvSpPr>
          <p:nvPr>
            <p:ph idx="1"/>
          </p:nvPr>
        </p:nvSpPr>
        <p:spPr/>
        <p:txBody>
          <a:bodyPr/>
          <a:lstStyle/>
          <a:p>
            <a:pPr algn="just">
              <a:lnSpc>
                <a:spcPct val="100000"/>
              </a:lnSpc>
            </a:pPr>
            <a:r>
              <a:rPr lang="sr-Latn-CS" u="sng" dirty="0"/>
              <a:t>Eksterni izvori samofinansiranja </a:t>
            </a:r>
            <a:r>
              <a:rPr lang="sr-Latn-CS" u="sng" dirty="0" smtClean="0"/>
              <a:t>nastaju</a:t>
            </a:r>
            <a:r>
              <a:rPr lang="sr-Latn-CS" dirty="0" smtClean="0"/>
              <a:t>: </a:t>
            </a:r>
          </a:p>
          <a:p>
            <a:pPr algn="just">
              <a:lnSpc>
                <a:spcPct val="150000"/>
              </a:lnSpc>
              <a:buFontTx/>
              <a:buChar char="-"/>
            </a:pPr>
            <a:r>
              <a:rPr lang="sr-Latn-CS" b="1" dirty="0" smtClean="0"/>
              <a:t>emisijom </a:t>
            </a:r>
            <a:r>
              <a:rPr lang="en-US" b="1" dirty="0" err="1" smtClean="0"/>
              <a:t>akcija</a:t>
            </a:r>
            <a:r>
              <a:rPr lang="sr-Latn-CS" b="1" dirty="0" smtClean="0"/>
              <a:t>, </a:t>
            </a:r>
          </a:p>
          <a:p>
            <a:pPr algn="just">
              <a:lnSpc>
                <a:spcPct val="150000"/>
              </a:lnSpc>
              <a:buFontTx/>
              <a:buChar char="-"/>
            </a:pPr>
            <a:r>
              <a:rPr lang="sr-Latn-CS" b="1" dirty="0" smtClean="0"/>
              <a:t>novim </a:t>
            </a:r>
            <a:r>
              <a:rPr lang="sr-Latn-CS" b="1" dirty="0"/>
              <a:t>trajnim ulozima trećih lica, </a:t>
            </a:r>
            <a:endParaRPr lang="sr-Latn-CS" b="1" dirty="0" smtClean="0"/>
          </a:p>
          <a:p>
            <a:pPr algn="just">
              <a:lnSpc>
                <a:spcPct val="150000"/>
              </a:lnSpc>
              <a:buFontTx/>
              <a:buChar char="-"/>
            </a:pPr>
            <a:r>
              <a:rPr lang="sr-Latn-CS" b="1" dirty="0" smtClean="0"/>
              <a:t>ulaganjem </a:t>
            </a:r>
            <a:r>
              <a:rPr lang="sr-Latn-CS" b="1" dirty="0"/>
              <a:t>kapitala inokosnog vlasnika u inokosno preduzeće </a:t>
            </a:r>
            <a:r>
              <a:rPr lang="sr-Latn-CS" b="1" dirty="0" smtClean="0"/>
              <a:t>i</a:t>
            </a:r>
          </a:p>
          <a:p>
            <a:pPr algn="just">
              <a:lnSpc>
                <a:spcPct val="150000"/>
              </a:lnSpc>
              <a:buFontTx/>
              <a:buChar char="-"/>
            </a:pPr>
            <a:r>
              <a:rPr lang="sr-Latn-CS" b="1" dirty="0" smtClean="0"/>
              <a:t>prodajom </a:t>
            </a:r>
            <a:r>
              <a:rPr lang="sr-Latn-CS" b="1" dirty="0"/>
              <a:t>dugoročnih obveznica iznad nominalne vrednosti.</a:t>
            </a:r>
            <a:endParaRPr lang="sr-Cyrl-RS" b="1" dirty="0"/>
          </a:p>
        </p:txBody>
      </p:sp>
    </p:spTree>
    <p:extLst>
      <p:ext uri="{BB962C8B-B14F-4D97-AF65-F5344CB8AC3E}">
        <p14:creationId xmlns:p14="http://schemas.microsoft.com/office/powerpoint/2010/main" xmlns="" val="433740509"/>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125" y="187704"/>
            <a:ext cx="11928143" cy="808583"/>
          </a:xfrm>
        </p:spPr>
        <p:txBody>
          <a:bodyPr>
            <a:noAutofit/>
          </a:bodyPr>
          <a:lstStyle/>
          <a:p>
            <a:pPr algn="ctr"/>
            <a:r>
              <a:rPr lang="sr-Latn-CS" sz="3200" b="1" dirty="0"/>
              <a:t>4.4. BRUTO I NETO SREDSTVA ZA SAMOFINANSIRANJE</a:t>
            </a:r>
            <a:r>
              <a:rPr lang="sr-Cyrl-RS" sz="3200" dirty="0"/>
              <a:t/>
            </a:r>
            <a:br>
              <a:rPr lang="sr-Cyrl-RS" sz="3200" dirty="0"/>
            </a:br>
            <a:endParaRPr lang="sr-Cyrl-RS" sz="3200" dirty="0"/>
          </a:p>
        </p:txBody>
      </p:sp>
      <p:sp>
        <p:nvSpPr>
          <p:cNvPr id="3" name="Content Placeholder 2"/>
          <p:cNvSpPr>
            <a:spLocks noGrp="1"/>
          </p:cNvSpPr>
          <p:nvPr>
            <p:ph idx="1"/>
          </p:nvPr>
        </p:nvSpPr>
        <p:spPr>
          <a:xfrm>
            <a:off x="150125" y="818866"/>
            <a:ext cx="11778018" cy="5936776"/>
          </a:xfrm>
        </p:spPr>
        <p:txBody>
          <a:bodyPr>
            <a:normAutofit lnSpcReduction="10000"/>
          </a:bodyPr>
          <a:lstStyle/>
          <a:p>
            <a:pPr algn="just">
              <a:lnSpc>
                <a:spcPct val="100000"/>
              </a:lnSpc>
              <a:spcAft>
                <a:spcPts val="1200"/>
              </a:spcAft>
              <a:buFont typeface="Wingdings" panose="05000000000000000000" pitchFamily="2" charset="2"/>
              <a:buChar char="Ø"/>
            </a:pPr>
            <a:r>
              <a:rPr lang="sr-Latn-CS" dirty="0"/>
              <a:t>Pri bilanasiranju sredstava za samofinanasiranje prihvata se da preduzeće ima svoj entitet, što znači da se posmatra odvojeno od vlasnika</a:t>
            </a:r>
            <a:r>
              <a:rPr lang="sr-Latn-CS" dirty="0" smtClean="0"/>
              <a:t>.</a:t>
            </a:r>
            <a:endParaRPr lang="en-US" dirty="0" smtClean="0"/>
          </a:p>
          <a:p>
            <a:pPr lvl="0" algn="just">
              <a:lnSpc>
                <a:spcPct val="100000"/>
              </a:lnSpc>
            </a:pPr>
            <a:r>
              <a:rPr lang="sr-Latn-CS" dirty="0"/>
              <a:t>Ako na taj način posmatramo preduzeće, pod bruto sredstvima za samofinansiranje podrazumevaju se </a:t>
            </a:r>
            <a:r>
              <a:rPr lang="sr-Latn-CS" dirty="0" smtClean="0"/>
              <a:t>sredstv</a:t>
            </a:r>
            <a:r>
              <a:rPr lang="en-US" dirty="0" smtClean="0"/>
              <a:t>a</a:t>
            </a:r>
            <a:r>
              <a:rPr lang="sr-Latn-CS" dirty="0" smtClean="0"/>
              <a:t> </a:t>
            </a:r>
            <a:r>
              <a:rPr lang="sr-Latn-CS" dirty="0"/>
              <a:t>koja je preduzeće stvorilo u sebi, a to su</a:t>
            </a:r>
            <a:r>
              <a:rPr lang="sr-Latn-CS" dirty="0" smtClean="0"/>
              <a:t>:</a:t>
            </a:r>
            <a:r>
              <a:rPr lang="en-US" dirty="0" smtClean="0"/>
              <a:t>  </a:t>
            </a:r>
          </a:p>
          <a:p>
            <a:pPr marL="514350" lvl="0" indent="-514350" algn="just">
              <a:lnSpc>
                <a:spcPct val="100000"/>
              </a:lnSpc>
              <a:buAutoNum type="arabicParenR"/>
            </a:pPr>
            <a:r>
              <a:rPr lang="sr-Latn-CS" b="1" dirty="0" smtClean="0"/>
              <a:t>Naplaćena </a:t>
            </a:r>
            <a:r>
              <a:rPr lang="sr-Latn-CS" b="1" dirty="0"/>
              <a:t>glavnica dugoročnih plasmana uključujući i kupovnu vrednost prodatih ranije kupljenih dugoročnih </a:t>
            </a:r>
            <a:r>
              <a:rPr lang="sr-Latn-CS" b="1" dirty="0" smtClean="0"/>
              <a:t>HOV;</a:t>
            </a:r>
            <a:endParaRPr lang="en-US" b="1" dirty="0" smtClean="0"/>
          </a:p>
          <a:p>
            <a:pPr marL="514350" indent="-514350" algn="just">
              <a:lnSpc>
                <a:spcPct val="100000"/>
              </a:lnSpc>
              <a:buFont typeface="Arial" panose="020B0604020202020204" pitchFamily="34" charset="0"/>
              <a:buAutoNum type="arabicParenR"/>
            </a:pPr>
            <a:r>
              <a:rPr lang="sr-Latn-CS" b="1" dirty="0" smtClean="0"/>
              <a:t>Amortizacija;</a:t>
            </a:r>
            <a:endParaRPr lang="sr-Cyrl-RS" b="1" dirty="0"/>
          </a:p>
          <a:p>
            <a:pPr marL="514350" indent="-514350" algn="just">
              <a:lnSpc>
                <a:spcPct val="100000"/>
              </a:lnSpc>
              <a:buFont typeface="Arial" panose="020B0604020202020204" pitchFamily="34" charset="0"/>
              <a:buAutoNum type="arabicParenR"/>
            </a:pPr>
            <a:r>
              <a:rPr lang="sr-Latn-CS" b="1" dirty="0"/>
              <a:t>Dugoročna rezervisanja na teret ukupnog </a:t>
            </a:r>
            <a:r>
              <a:rPr lang="sr-Latn-CS" b="1" dirty="0" smtClean="0"/>
              <a:t>prihoda;</a:t>
            </a:r>
            <a:endParaRPr lang="sr-Cyrl-RS" b="1" dirty="0"/>
          </a:p>
          <a:p>
            <a:pPr marL="514350" indent="-514350" algn="just">
              <a:lnSpc>
                <a:spcPct val="100000"/>
              </a:lnSpc>
              <a:buFont typeface="Arial" panose="020B0604020202020204" pitchFamily="34" charset="0"/>
              <a:buAutoNum type="arabicParenR"/>
            </a:pPr>
            <a:r>
              <a:rPr lang="sr-Latn-CS" b="1" dirty="0"/>
              <a:t>Akumulirani neto dobitak (akumulacija</a:t>
            </a:r>
            <a:r>
              <a:rPr lang="sr-Latn-CS" b="1" dirty="0" smtClean="0"/>
              <a:t>);</a:t>
            </a:r>
            <a:endParaRPr lang="en-US" b="1" dirty="0" smtClean="0"/>
          </a:p>
          <a:p>
            <a:pPr marL="514350" indent="-514350" algn="just">
              <a:lnSpc>
                <a:spcPct val="100000"/>
              </a:lnSpc>
              <a:buFont typeface="Arial" panose="020B0604020202020204" pitchFamily="34" charset="0"/>
              <a:buAutoNum type="arabicParenR"/>
            </a:pPr>
            <a:r>
              <a:rPr lang="sr-Latn-CS" b="1" dirty="0"/>
              <a:t>Konvertovana dividenda u dividendne </a:t>
            </a:r>
            <a:r>
              <a:rPr lang="en-US" b="1" dirty="0" err="1" smtClean="0"/>
              <a:t>akcije</a:t>
            </a:r>
            <a:r>
              <a:rPr lang="sr-Latn-CS" b="1" dirty="0" smtClean="0"/>
              <a:t>;</a:t>
            </a:r>
            <a:endParaRPr lang="en-US" b="1" dirty="0" smtClean="0"/>
          </a:p>
          <a:p>
            <a:pPr marL="514350" lvl="0" indent="-514350" algn="just">
              <a:lnSpc>
                <a:spcPct val="100000"/>
              </a:lnSpc>
              <a:buFont typeface="Arial" panose="020B0604020202020204" pitchFamily="34" charset="0"/>
              <a:buAutoNum type="arabicParenR"/>
            </a:pPr>
            <a:r>
              <a:rPr lang="sr-Latn-CS" b="1" dirty="0"/>
              <a:t>Efekti revalorizacije nadoknađeni iz ukupnog prihoda</a:t>
            </a:r>
            <a:r>
              <a:rPr lang="sr-Latn-CS" b="1" dirty="0" smtClean="0"/>
              <a:t>.</a:t>
            </a:r>
            <a:endParaRPr lang="sr-Cyrl-RS" b="1" dirty="0"/>
          </a:p>
          <a:p>
            <a:pPr marL="514350" lvl="0" indent="-514350" algn="just">
              <a:lnSpc>
                <a:spcPct val="100000"/>
              </a:lnSpc>
              <a:buAutoNum type="arabicParenR"/>
            </a:pPr>
            <a:endParaRPr lang="en-US" dirty="0" smtClean="0"/>
          </a:p>
          <a:p>
            <a:pPr marL="0" lvl="0" indent="0" algn="just">
              <a:lnSpc>
                <a:spcPct val="100000"/>
              </a:lnSpc>
              <a:buNone/>
            </a:pPr>
            <a:endParaRPr lang="sr-Cyrl-RS" dirty="0"/>
          </a:p>
          <a:p>
            <a:pPr algn="just">
              <a:lnSpc>
                <a:spcPct val="100000"/>
              </a:lnSpc>
            </a:pPr>
            <a:endParaRPr lang="sr-Cyrl-RS" dirty="0"/>
          </a:p>
        </p:txBody>
      </p:sp>
    </p:spTree>
    <p:extLst>
      <p:ext uri="{BB962C8B-B14F-4D97-AF65-F5344CB8AC3E}">
        <p14:creationId xmlns:p14="http://schemas.microsoft.com/office/powerpoint/2010/main" xmlns="" val="282445615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2137" y="1037230"/>
            <a:ext cx="11477767" cy="4967785"/>
          </a:xfrm>
        </p:spPr>
        <p:txBody>
          <a:bodyPr/>
          <a:lstStyle/>
          <a:p>
            <a:pPr algn="just">
              <a:lnSpc>
                <a:spcPct val="100000"/>
              </a:lnSpc>
              <a:spcAft>
                <a:spcPts val="3000"/>
              </a:spcAft>
            </a:pPr>
            <a:r>
              <a:rPr lang="sr-Latn-CS" dirty="0"/>
              <a:t>Zbir navedenih elemenata predstavlja </a:t>
            </a:r>
            <a:r>
              <a:rPr lang="sr-Latn-CS" b="1" dirty="0"/>
              <a:t>bruto sredstva za samofinansiranje </a:t>
            </a:r>
            <a:r>
              <a:rPr lang="sr-Latn-CS" dirty="0"/>
              <a:t>uz uslov da bilans tih sredstava ne iskazuje gubitak i da u bilansu stanja nisu na strani aktive - nepokriveni revalorizacioni rashodi</a:t>
            </a:r>
            <a:r>
              <a:rPr lang="sr-Latn-CS" dirty="0" smtClean="0"/>
              <a:t>.</a:t>
            </a:r>
            <a:endParaRPr lang="sr-Cyrl-RS" dirty="0"/>
          </a:p>
          <a:p>
            <a:pPr algn="just">
              <a:lnSpc>
                <a:spcPct val="100000"/>
              </a:lnSpc>
            </a:pPr>
            <a:r>
              <a:rPr lang="sr-Latn-CS" b="1" dirty="0" smtClean="0"/>
              <a:t>Neto </a:t>
            </a:r>
            <a:r>
              <a:rPr lang="sr-Latn-CS" b="1" dirty="0"/>
              <a:t>sredstva za samofinansiranje </a:t>
            </a:r>
            <a:r>
              <a:rPr lang="sr-Latn-CS" dirty="0"/>
              <a:t>su ravna </a:t>
            </a:r>
            <a:r>
              <a:rPr lang="sr-Latn-CS" u="sng" dirty="0"/>
              <a:t>razlici između bruto sredstava za reprodukciju</a:t>
            </a:r>
            <a:r>
              <a:rPr lang="sr-Latn-CS" dirty="0"/>
              <a:t> i </a:t>
            </a:r>
            <a:r>
              <a:rPr lang="sr-Latn-CS" u="sng" dirty="0"/>
              <a:t>zbir otplaćene glavnice dugoročnih obaveza i nominalne vrednosti odkupljenih sopstvenih </a:t>
            </a:r>
            <a:r>
              <a:rPr lang="en-US" u="sng" dirty="0" err="1" smtClean="0"/>
              <a:t>akcija</a:t>
            </a:r>
            <a:r>
              <a:rPr lang="en-US" u="sng" dirty="0" smtClean="0"/>
              <a:t>.</a:t>
            </a:r>
            <a:endParaRPr lang="sr-Cyrl-RS" dirty="0"/>
          </a:p>
          <a:p>
            <a:pPr marL="0" indent="0" algn="just">
              <a:lnSpc>
                <a:spcPct val="100000"/>
              </a:lnSpc>
              <a:buNone/>
            </a:pPr>
            <a:endParaRPr lang="sr-Cyrl-RS" dirty="0"/>
          </a:p>
        </p:txBody>
      </p:sp>
      <p:sp>
        <p:nvSpPr>
          <p:cNvPr id="4" name="TextBox 3"/>
          <p:cNvSpPr txBox="1"/>
          <p:nvPr/>
        </p:nvSpPr>
        <p:spPr>
          <a:xfrm>
            <a:off x="138332" y="128379"/>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4. SAMOFINANSIRANJE                                                                           4.</a:t>
            </a:r>
            <a:r>
              <a:rPr lang="en-US" sz="1600" i="1" dirty="0" smtClean="0">
                <a:latin typeface="Times New Roman" panose="02020603050405020304" pitchFamily="18" charset="0"/>
                <a:cs typeface="Times New Roman" panose="02020603050405020304" pitchFamily="18" charset="0"/>
              </a:rPr>
              <a:t>4</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B r u t o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n e t o   s r e d s t v a    z a   s a m o </a:t>
            </a:r>
            <a:r>
              <a:rPr lang="sr-Latn-RS" sz="1600" i="1" dirty="0" smtClean="0">
                <a:latin typeface="Times New Roman" panose="02020603050405020304" pitchFamily="18" charset="0"/>
                <a:cs typeface="Times New Roman" panose="02020603050405020304" pitchFamily="18" charset="0"/>
              </a:rPr>
              <a:t>f i n a n s i r a nj </a:t>
            </a:r>
            <a:r>
              <a:rPr lang="en-US" sz="1600" i="1" dirty="0" smtClean="0">
                <a:latin typeface="Times New Roman" panose="02020603050405020304" pitchFamily="18" charset="0"/>
                <a:cs typeface="Times New Roman" panose="02020603050405020304" pitchFamily="18" charset="0"/>
              </a:rPr>
              <a:t>e</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3540982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sr-Latn-CS" sz="3200" b="1" dirty="0"/>
              <a:t>4.5. RAZVRSTAVANJE SOPSTVENIH IZVORA FINANSIRANJA PO ROKU RASPOLOŽIVOSTI I TROŠKOVIMA FINANSIRANJA</a:t>
            </a:r>
            <a:r>
              <a:rPr lang="sr-Cyrl-RS" sz="3200" dirty="0"/>
              <a:t/>
            </a:r>
            <a:br>
              <a:rPr lang="sr-Cyrl-RS" sz="3200" dirty="0"/>
            </a:br>
            <a:endParaRPr lang="sr-Cyrl-RS" sz="3200" dirty="0"/>
          </a:p>
        </p:txBody>
      </p:sp>
      <p:sp>
        <p:nvSpPr>
          <p:cNvPr id="3" name="Content Placeholder 2"/>
          <p:cNvSpPr>
            <a:spLocks noGrp="1"/>
          </p:cNvSpPr>
          <p:nvPr>
            <p:ph sz="half" idx="1"/>
          </p:nvPr>
        </p:nvSpPr>
        <p:spPr>
          <a:xfrm>
            <a:off x="297407" y="3083175"/>
            <a:ext cx="5692254" cy="3643951"/>
          </a:xfrm>
        </p:spPr>
        <p:txBody>
          <a:bodyPr>
            <a:normAutofit lnSpcReduction="10000"/>
          </a:bodyPr>
          <a:lstStyle/>
          <a:p>
            <a:pPr marL="514350" indent="-514350">
              <a:spcAft>
                <a:spcPts val="1200"/>
              </a:spcAft>
              <a:buAutoNum type="arabicParenR"/>
            </a:pPr>
            <a:r>
              <a:rPr lang="sr-Latn-RS" b="1" dirty="0" smtClean="0"/>
              <a:t>Akumuliani neto dobitak i rezervni kapital</a:t>
            </a:r>
            <a:r>
              <a:rPr lang="sr-Latn-RS" dirty="0" smtClean="0"/>
              <a:t>,</a:t>
            </a:r>
          </a:p>
          <a:p>
            <a:pPr marL="514350" indent="-514350">
              <a:spcAft>
                <a:spcPts val="1200"/>
              </a:spcAft>
              <a:buAutoNum type="arabicParenR"/>
            </a:pPr>
            <a:r>
              <a:rPr lang="sr-Latn-RS" b="1" dirty="0" smtClean="0"/>
              <a:t>Akcionarski kapital</a:t>
            </a:r>
            <a:r>
              <a:rPr lang="sr-Latn-RS" dirty="0" smtClean="0"/>
              <a:t>,</a:t>
            </a:r>
          </a:p>
          <a:p>
            <a:pPr marL="514350" indent="-514350">
              <a:spcAft>
                <a:spcPts val="1200"/>
              </a:spcAft>
              <a:buAutoNum type="arabicParenR"/>
            </a:pPr>
            <a:r>
              <a:rPr lang="sr-Latn-RS" b="1" dirty="0" smtClean="0"/>
              <a:t>Kapitalni (emisioni) dobitak</a:t>
            </a:r>
            <a:r>
              <a:rPr lang="sr-Latn-RS" dirty="0" smtClean="0"/>
              <a:t>,</a:t>
            </a:r>
          </a:p>
          <a:p>
            <a:pPr marL="514350" indent="-514350">
              <a:spcAft>
                <a:spcPts val="1200"/>
              </a:spcAft>
              <a:buAutoNum type="arabicParenR"/>
            </a:pPr>
            <a:r>
              <a:rPr lang="sr-Latn-RS" b="1" dirty="0" smtClean="0"/>
              <a:t>Trajni ulozi trećih lica</a:t>
            </a:r>
            <a:r>
              <a:rPr lang="sr-Latn-RS" dirty="0" smtClean="0"/>
              <a:t>,</a:t>
            </a:r>
          </a:p>
          <a:p>
            <a:pPr marL="514350" indent="-514350">
              <a:spcAft>
                <a:spcPts val="1200"/>
              </a:spcAft>
              <a:buAutoNum type="arabicParenR"/>
            </a:pPr>
            <a:r>
              <a:rPr lang="sr-Latn-RS" b="1" dirty="0" smtClean="0"/>
              <a:t>Inokosni kapital</a:t>
            </a:r>
            <a:r>
              <a:rPr lang="sr-Latn-RS" dirty="0" smtClean="0"/>
              <a:t>,</a:t>
            </a:r>
            <a:endParaRPr lang="sr-Latn-RS" b="1" dirty="0" smtClean="0"/>
          </a:p>
          <a:p>
            <a:pPr marL="514350" indent="-514350">
              <a:spcAft>
                <a:spcPts val="1200"/>
              </a:spcAft>
              <a:buAutoNum type="arabicParenR"/>
            </a:pPr>
            <a:endParaRPr lang="sr-Latn-RS" dirty="0" smtClean="0"/>
          </a:p>
          <a:p>
            <a:pPr marL="514350" indent="-514350">
              <a:spcAft>
                <a:spcPts val="1200"/>
              </a:spcAft>
              <a:buAutoNum type="arabicParenR"/>
            </a:pPr>
            <a:endParaRPr lang="en-US" dirty="0" smtClean="0"/>
          </a:p>
          <a:p>
            <a:pPr marL="514350" indent="-514350">
              <a:buAutoNum type="arabicParenR"/>
            </a:pPr>
            <a:endParaRPr lang="sr-Cyrl-RS" dirty="0"/>
          </a:p>
        </p:txBody>
      </p:sp>
      <p:sp>
        <p:nvSpPr>
          <p:cNvPr id="4" name="Content Placeholder 3"/>
          <p:cNvSpPr>
            <a:spLocks noGrp="1"/>
          </p:cNvSpPr>
          <p:nvPr>
            <p:ph sz="half" idx="2"/>
          </p:nvPr>
        </p:nvSpPr>
        <p:spPr>
          <a:xfrm>
            <a:off x="6485530" y="3083175"/>
            <a:ext cx="5706470" cy="3358567"/>
          </a:xfrm>
        </p:spPr>
        <p:txBody>
          <a:bodyPr>
            <a:normAutofit lnSpcReduction="10000"/>
          </a:bodyPr>
          <a:lstStyle/>
          <a:p>
            <a:pPr marL="0" indent="0">
              <a:spcAft>
                <a:spcPts val="600"/>
              </a:spcAft>
              <a:buNone/>
            </a:pPr>
            <a:r>
              <a:rPr lang="sr-Latn-RS" b="1" dirty="0" smtClean="0"/>
              <a:t>6) Društveni kapital</a:t>
            </a:r>
            <a:r>
              <a:rPr lang="sr-Latn-RS" dirty="0" smtClean="0"/>
              <a:t>,</a:t>
            </a:r>
          </a:p>
          <a:p>
            <a:pPr marL="0" indent="0">
              <a:spcAft>
                <a:spcPts val="600"/>
              </a:spcAft>
              <a:buNone/>
            </a:pPr>
            <a:r>
              <a:rPr lang="sr-Latn-RS" b="1" dirty="0" smtClean="0"/>
              <a:t>7) Revalorizacione rezerve</a:t>
            </a:r>
            <a:r>
              <a:rPr lang="sr-Latn-RS" dirty="0" smtClean="0"/>
              <a:t>,</a:t>
            </a:r>
          </a:p>
          <a:p>
            <a:pPr marL="0" indent="0">
              <a:spcAft>
                <a:spcPts val="600"/>
              </a:spcAft>
              <a:buNone/>
            </a:pPr>
            <a:r>
              <a:rPr lang="sr-Latn-RS" b="1" dirty="0" smtClean="0"/>
              <a:t>8) Dugoročna rezervisanja</a:t>
            </a:r>
            <a:r>
              <a:rPr lang="sr-Latn-RS" dirty="0" smtClean="0"/>
              <a:t>,</a:t>
            </a:r>
          </a:p>
          <a:p>
            <a:pPr marL="0" indent="0">
              <a:buNone/>
            </a:pPr>
            <a:r>
              <a:rPr lang="sr-Latn-RS" b="1" dirty="0" smtClean="0"/>
              <a:t>9) Premiija ostvarena prodajom </a:t>
            </a:r>
          </a:p>
          <a:p>
            <a:pPr marL="0" indent="0">
              <a:buNone/>
            </a:pPr>
            <a:r>
              <a:rPr lang="sr-Latn-RS" b="1" dirty="0"/>
              <a:t> </a:t>
            </a:r>
            <a:r>
              <a:rPr lang="sr-Latn-RS" b="1" dirty="0" smtClean="0"/>
              <a:t>   dugoročnih obveznica iznad </a:t>
            </a:r>
          </a:p>
          <a:p>
            <a:pPr marL="0" indent="0">
              <a:buNone/>
            </a:pPr>
            <a:r>
              <a:rPr lang="sr-Latn-RS" b="1" dirty="0"/>
              <a:t> </a:t>
            </a:r>
            <a:r>
              <a:rPr lang="sr-Latn-RS" b="1" dirty="0" smtClean="0"/>
              <a:t>   nominalne vrednosti</a:t>
            </a:r>
          </a:p>
          <a:p>
            <a:pPr marL="0" indent="0">
              <a:buNone/>
            </a:pPr>
            <a:endParaRPr lang="sr-Cyrl-RS" dirty="0"/>
          </a:p>
        </p:txBody>
      </p:sp>
      <p:sp>
        <p:nvSpPr>
          <p:cNvPr id="5" name="TextBox 4"/>
          <p:cNvSpPr txBox="1"/>
          <p:nvPr/>
        </p:nvSpPr>
        <p:spPr>
          <a:xfrm>
            <a:off x="327546" y="1702701"/>
            <a:ext cx="11368585" cy="1384995"/>
          </a:xfrm>
          <a:prstGeom prst="rect">
            <a:avLst/>
          </a:prstGeom>
          <a:noFill/>
        </p:spPr>
        <p:txBody>
          <a:bodyPr wrap="square" rtlCol="0">
            <a:spAutoFit/>
          </a:bodyPr>
          <a:lstStyle/>
          <a:p>
            <a:pPr marL="457200" indent="-457200">
              <a:buFont typeface="Arial" panose="020B0604020202020204" pitchFamily="34" charset="0"/>
              <a:buChar char="•"/>
            </a:pPr>
            <a:r>
              <a:rPr lang="en-US" sz="2800" dirty="0" err="1"/>
              <a:t>Ako</a:t>
            </a:r>
            <a:r>
              <a:rPr lang="en-US" sz="2800" dirty="0"/>
              <a:t> se </a:t>
            </a:r>
            <a:r>
              <a:rPr lang="en-US" sz="2800" dirty="0" err="1"/>
              <a:t>posmatra</a:t>
            </a:r>
            <a:r>
              <a:rPr lang="en-US" sz="2800" dirty="0"/>
              <a:t> </a:t>
            </a:r>
            <a:r>
              <a:rPr lang="sr-Latn-RS" sz="2800" dirty="0"/>
              <a:t>više preduzeća različitog svojinskog oblika, mogu postojati sledeći sopstveni izvori finansiranja:</a:t>
            </a:r>
          </a:p>
          <a:p>
            <a:endParaRPr lang="sr-Cyrl-RS" sz="2800" dirty="0"/>
          </a:p>
        </p:txBody>
      </p:sp>
    </p:spTree>
    <p:extLst>
      <p:ext uri="{BB962C8B-B14F-4D97-AF65-F5344CB8AC3E}">
        <p14:creationId xmlns:p14="http://schemas.microsoft.com/office/powerpoint/2010/main" xmlns="" val="421886411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614149"/>
            <a:ext cx="11762516" cy="1076539"/>
          </a:xfrm>
        </p:spPr>
        <p:txBody>
          <a:bodyPr>
            <a:normAutofit/>
          </a:bodyPr>
          <a:lstStyle/>
          <a:p>
            <a:pPr marL="457200" indent="-457200" algn="just">
              <a:lnSpc>
                <a:spcPct val="100000"/>
              </a:lnSpc>
              <a:buFont typeface="Arial" panose="020B0604020202020204" pitchFamily="34" charset="0"/>
              <a:buChar char="•"/>
            </a:pPr>
            <a:r>
              <a:rPr lang="sr-Latn-CS" sz="3200" dirty="0"/>
              <a:t>U </a:t>
            </a:r>
            <a:r>
              <a:rPr lang="sr-Latn-CS" sz="3200" dirty="0" smtClean="0"/>
              <a:t>oviru sopstvenih </a:t>
            </a:r>
            <a:r>
              <a:rPr lang="sr-Latn-CS" sz="3200" dirty="0"/>
              <a:t>izvora za samofinansiranje trajnog (</a:t>
            </a:r>
            <a:r>
              <a:rPr lang="sr-Latn-CS" sz="3200" dirty="0" smtClean="0"/>
              <a:t>permanentnog</a:t>
            </a:r>
            <a:r>
              <a:rPr lang="sr-Latn-CS" sz="3200" dirty="0"/>
              <a:t>) karaktera su: </a:t>
            </a:r>
            <a:endParaRPr lang="sr-Cyrl-RS" sz="3200" dirty="0"/>
          </a:p>
        </p:txBody>
      </p:sp>
      <p:sp>
        <p:nvSpPr>
          <p:cNvPr id="3" name="Content Placeholder 2"/>
          <p:cNvSpPr>
            <a:spLocks noGrp="1"/>
          </p:cNvSpPr>
          <p:nvPr>
            <p:ph idx="1"/>
          </p:nvPr>
        </p:nvSpPr>
        <p:spPr>
          <a:xfrm>
            <a:off x="914400" y="2050814"/>
            <a:ext cx="8502555" cy="4691181"/>
          </a:xfrm>
        </p:spPr>
        <p:txBody>
          <a:bodyPr/>
          <a:lstStyle/>
          <a:p>
            <a:pPr marL="514350" indent="-514350">
              <a:spcAft>
                <a:spcPts val="1200"/>
              </a:spcAft>
              <a:buAutoNum type="arabicParenR"/>
            </a:pPr>
            <a:r>
              <a:rPr lang="sr-Latn-RS" b="1" dirty="0"/>
              <a:t>Akumuliani neto dobitak i rezervni kapital</a:t>
            </a:r>
            <a:r>
              <a:rPr lang="sr-Latn-RS" dirty="0"/>
              <a:t>,</a:t>
            </a:r>
          </a:p>
          <a:p>
            <a:pPr marL="514350" indent="-514350">
              <a:spcAft>
                <a:spcPts val="1200"/>
              </a:spcAft>
              <a:buAutoNum type="arabicParenR"/>
            </a:pPr>
            <a:r>
              <a:rPr lang="sr-Latn-RS" b="1" dirty="0"/>
              <a:t>Akcionarski kapital</a:t>
            </a:r>
            <a:r>
              <a:rPr lang="sr-Latn-RS" dirty="0"/>
              <a:t>,</a:t>
            </a:r>
          </a:p>
          <a:p>
            <a:pPr marL="514350" indent="-514350">
              <a:spcAft>
                <a:spcPts val="1200"/>
              </a:spcAft>
              <a:buAutoNum type="arabicParenR"/>
            </a:pPr>
            <a:r>
              <a:rPr lang="sr-Latn-RS" b="1" dirty="0"/>
              <a:t>Kapitalni (emisioni) dobitak</a:t>
            </a:r>
            <a:r>
              <a:rPr lang="sr-Latn-RS" dirty="0"/>
              <a:t>,</a:t>
            </a:r>
          </a:p>
          <a:p>
            <a:pPr marL="514350" indent="-514350">
              <a:spcAft>
                <a:spcPts val="1200"/>
              </a:spcAft>
              <a:buAutoNum type="arabicParenR"/>
            </a:pPr>
            <a:r>
              <a:rPr lang="sr-Latn-RS" b="1" dirty="0"/>
              <a:t>Trajni ulozi trećih lica</a:t>
            </a:r>
            <a:r>
              <a:rPr lang="sr-Latn-RS" dirty="0"/>
              <a:t>,</a:t>
            </a:r>
          </a:p>
          <a:p>
            <a:pPr marL="514350" indent="-514350">
              <a:spcAft>
                <a:spcPts val="1200"/>
              </a:spcAft>
              <a:buAutoNum type="arabicParenR"/>
            </a:pPr>
            <a:r>
              <a:rPr lang="sr-Latn-RS" b="1" dirty="0"/>
              <a:t>Inokosni </a:t>
            </a:r>
            <a:r>
              <a:rPr lang="sr-Latn-RS" b="1" dirty="0" smtClean="0"/>
              <a:t>kapital</a:t>
            </a:r>
          </a:p>
          <a:p>
            <a:pPr marL="514350" indent="-514350">
              <a:spcAft>
                <a:spcPts val="1200"/>
              </a:spcAft>
              <a:buAutoNum type="arabicParenR"/>
            </a:pPr>
            <a:r>
              <a:rPr lang="sr-Latn-RS" b="1" dirty="0" smtClean="0"/>
              <a:t>Društveni kapital</a:t>
            </a:r>
            <a:r>
              <a:rPr lang="sr-Latn-RS" dirty="0" smtClean="0"/>
              <a:t>,</a:t>
            </a:r>
          </a:p>
          <a:p>
            <a:pPr marL="514350" indent="-514350">
              <a:spcAft>
                <a:spcPts val="1200"/>
              </a:spcAft>
              <a:buAutoNum type="arabicParenR"/>
            </a:pPr>
            <a:r>
              <a:rPr lang="sr-Latn-RS" b="1" dirty="0" smtClean="0"/>
              <a:t>Revalorizacione rezerve</a:t>
            </a:r>
            <a:endParaRPr lang="sr-Cyrl-RS" dirty="0"/>
          </a:p>
        </p:txBody>
      </p:sp>
      <p:sp>
        <p:nvSpPr>
          <p:cNvPr id="4" name="TextBox 3"/>
          <p:cNvSpPr txBox="1"/>
          <p:nvPr/>
        </p:nvSpPr>
        <p:spPr>
          <a:xfrm>
            <a:off x="138332" y="128379"/>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4. SAMOFINANSIRANJE                                                                     4.</a:t>
            </a:r>
            <a:r>
              <a:rPr lang="sr-Latn-RS" sz="1600" i="1" dirty="0">
                <a:latin typeface="Times New Roman" panose="02020603050405020304" pitchFamily="18" charset="0"/>
                <a:cs typeface="Times New Roman" panose="02020603050405020304" pitchFamily="18" charset="0"/>
              </a:rPr>
              <a:t>5</a:t>
            </a:r>
            <a:r>
              <a:rPr lang="sr-Latn-RS" sz="1600" i="1" dirty="0" smtClean="0">
                <a:latin typeface="Times New Roman" panose="02020603050405020304" pitchFamily="18" charset="0"/>
                <a:cs typeface="Times New Roman" panose="02020603050405020304" pitchFamily="18" charset="0"/>
              </a:rPr>
              <a:t>. R a z v r s t a v a nj e   s o p s t v e n i h   i z v o r a   f i n a n s i r a nj </a:t>
            </a:r>
            <a:r>
              <a:rPr lang="sr-Latn-RS" sz="1600" i="1" dirty="0">
                <a:latin typeface="Times New Roman" panose="02020603050405020304" pitchFamily="18" charset="0"/>
                <a:cs typeface="Times New Roman" panose="02020603050405020304" pitchFamily="18" charset="0"/>
              </a:rPr>
              <a:t>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281501709"/>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586853"/>
            <a:ext cx="11215468" cy="1238771"/>
          </a:xfrm>
        </p:spPr>
        <p:txBody>
          <a:bodyPr>
            <a:normAutofit/>
          </a:bodyPr>
          <a:lstStyle/>
          <a:p>
            <a:pPr marL="457200" indent="-457200">
              <a:buFont typeface="Arial" panose="020B0604020202020204" pitchFamily="34" charset="0"/>
              <a:buChar char="•"/>
            </a:pPr>
            <a:r>
              <a:rPr lang="sr-Latn-CS" sz="3200" dirty="0" smtClean="0"/>
              <a:t>U sopstvene </a:t>
            </a:r>
            <a:r>
              <a:rPr lang="sr-Latn-CS" sz="3200" dirty="0"/>
              <a:t>izvore finansiranja koji su besplatni, odnosno bez troškova finansiranja </a:t>
            </a:r>
            <a:r>
              <a:rPr lang="sr-Latn-CS" sz="3200" dirty="0" smtClean="0"/>
              <a:t>spadaju: </a:t>
            </a:r>
            <a:endParaRPr lang="sr-Cyrl-RS" sz="3200" dirty="0"/>
          </a:p>
        </p:txBody>
      </p:sp>
      <p:sp>
        <p:nvSpPr>
          <p:cNvPr id="3" name="Content Placeholder 2"/>
          <p:cNvSpPr>
            <a:spLocks noGrp="1"/>
          </p:cNvSpPr>
          <p:nvPr>
            <p:ph idx="1"/>
          </p:nvPr>
        </p:nvSpPr>
        <p:spPr>
          <a:xfrm>
            <a:off x="791570" y="2169994"/>
            <a:ext cx="10672549" cy="4380932"/>
          </a:xfrm>
        </p:spPr>
        <p:txBody>
          <a:bodyPr/>
          <a:lstStyle/>
          <a:p>
            <a:pPr marL="514350" indent="-514350">
              <a:spcAft>
                <a:spcPts val="600"/>
              </a:spcAft>
              <a:buFont typeface="+mj-lt"/>
              <a:buAutoNum type="arabicPeriod"/>
            </a:pPr>
            <a:r>
              <a:rPr lang="sr-Latn-RS" b="1" dirty="0"/>
              <a:t>Akumuliani neto dobitak i rezervni </a:t>
            </a:r>
            <a:r>
              <a:rPr lang="sr-Latn-RS" b="1" dirty="0" smtClean="0"/>
              <a:t>kapital</a:t>
            </a:r>
          </a:p>
          <a:p>
            <a:pPr marL="514350" indent="-514350">
              <a:spcAft>
                <a:spcPts val="600"/>
              </a:spcAft>
              <a:buFont typeface="+mj-lt"/>
              <a:buAutoNum type="arabicPeriod"/>
            </a:pPr>
            <a:r>
              <a:rPr lang="sr-Latn-RS" b="1" dirty="0"/>
              <a:t>Kapitalni (emisioni) </a:t>
            </a:r>
            <a:r>
              <a:rPr lang="sr-Latn-RS" b="1" dirty="0" smtClean="0"/>
              <a:t>dobitak</a:t>
            </a:r>
          </a:p>
          <a:p>
            <a:pPr marL="514350" indent="-514350">
              <a:spcAft>
                <a:spcPts val="600"/>
              </a:spcAft>
              <a:buFont typeface="+mj-lt"/>
              <a:buAutoNum type="arabicPeriod"/>
            </a:pPr>
            <a:r>
              <a:rPr lang="sr-Latn-RS" b="1" dirty="0"/>
              <a:t>Društveni </a:t>
            </a:r>
            <a:r>
              <a:rPr lang="sr-Latn-RS" b="1" dirty="0" smtClean="0"/>
              <a:t>kapital</a:t>
            </a:r>
          </a:p>
          <a:p>
            <a:pPr marL="514350" indent="-514350">
              <a:spcAft>
                <a:spcPts val="600"/>
              </a:spcAft>
              <a:buFont typeface="+mj-lt"/>
              <a:buAutoNum type="arabicPeriod"/>
            </a:pPr>
            <a:r>
              <a:rPr lang="sr-Latn-RS" b="1" dirty="0"/>
              <a:t>Revalorizacione rezerve</a:t>
            </a:r>
            <a:endParaRPr lang="sr-Cyrl-RS" dirty="0"/>
          </a:p>
          <a:p>
            <a:pPr marL="514350" indent="-514350">
              <a:spcAft>
                <a:spcPts val="600"/>
              </a:spcAft>
              <a:buFont typeface="+mj-lt"/>
              <a:buAutoNum type="arabicPeriod"/>
            </a:pPr>
            <a:r>
              <a:rPr lang="sr-Latn-RS" b="1" dirty="0"/>
              <a:t>Dugoročna </a:t>
            </a:r>
            <a:r>
              <a:rPr lang="sr-Latn-RS" b="1" dirty="0" smtClean="0"/>
              <a:t>rezervisanja</a:t>
            </a:r>
          </a:p>
          <a:p>
            <a:pPr marL="514350" indent="-514350">
              <a:buFont typeface="+mj-lt"/>
              <a:buAutoNum type="arabicPeriod"/>
            </a:pPr>
            <a:r>
              <a:rPr lang="sr-Latn-RS" b="1" dirty="0"/>
              <a:t>Premiija ostvarena prodajom </a:t>
            </a:r>
            <a:r>
              <a:rPr lang="sr-Latn-RS" b="1" dirty="0" smtClean="0"/>
              <a:t>dugoročnih </a:t>
            </a:r>
            <a:r>
              <a:rPr lang="sr-Latn-RS" b="1" dirty="0"/>
              <a:t>obveznica iznad </a:t>
            </a:r>
            <a:r>
              <a:rPr lang="sr-Latn-RS" b="1" dirty="0" smtClean="0"/>
              <a:t>nominalne </a:t>
            </a:r>
            <a:r>
              <a:rPr lang="sr-Latn-RS" b="1" dirty="0"/>
              <a:t>vrednosti</a:t>
            </a:r>
          </a:p>
          <a:p>
            <a:endParaRPr lang="sr-Latn-RS" b="1" dirty="0" smtClean="0"/>
          </a:p>
          <a:p>
            <a:endParaRPr lang="sr-Cyrl-RS" dirty="0"/>
          </a:p>
        </p:txBody>
      </p:sp>
      <p:sp>
        <p:nvSpPr>
          <p:cNvPr id="4" name="TextBox 3"/>
          <p:cNvSpPr txBox="1"/>
          <p:nvPr/>
        </p:nvSpPr>
        <p:spPr>
          <a:xfrm>
            <a:off x="138332" y="128379"/>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4. SAMOFINANSIRANJE                                                                     4.</a:t>
            </a:r>
            <a:r>
              <a:rPr lang="sr-Latn-RS" sz="1600" i="1" dirty="0">
                <a:latin typeface="Times New Roman" panose="02020603050405020304" pitchFamily="18" charset="0"/>
                <a:cs typeface="Times New Roman" panose="02020603050405020304" pitchFamily="18" charset="0"/>
              </a:rPr>
              <a:t>5</a:t>
            </a:r>
            <a:r>
              <a:rPr lang="sr-Latn-RS" sz="1600" i="1" dirty="0" smtClean="0">
                <a:latin typeface="Times New Roman" panose="02020603050405020304" pitchFamily="18" charset="0"/>
                <a:cs typeface="Times New Roman" panose="02020603050405020304" pitchFamily="18" charset="0"/>
              </a:rPr>
              <a:t>. R a z v r s t a v a nj e   s o p s t v e n i h   i z v o r a   f i n a n s i r a nj </a:t>
            </a:r>
            <a:r>
              <a:rPr lang="sr-Latn-RS" sz="1600" i="1" dirty="0">
                <a:latin typeface="Times New Roman" panose="02020603050405020304" pitchFamily="18" charset="0"/>
                <a:cs typeface="Times New Roman" panose="02020603050405020304" pitchFamily="18" charset="0"/>
              </a:rPr>
              <a:t>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3180589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3899" y="1009934"/>
            <a:ext cx="11423176" cy="5513696"/>
          </a:xfrm>
        </p:spPr>
        <p:txBody>
          <a:bodyPr/>
          <a:lstStyle/>
          <a:p>
            <a:pPr algn="just">
              <a:lnSpc>
                <a:spcPct val="100000"/>
              </a:lnSpc>
              <a:spcAft>
                <a:spcPts val="2400"/>
              </a:spcAft>
              <a:buFont typeface="Wingdings" panose="05000000000000000000" pitchFamily="2" charset="2"/>
              <a:buChar char="Ø"/>
            </a:pPr>
            <a:r>
              <a:rPr lang="sr-Latn-CS" b="1" dirty="0" smtClean="0"/>
              <a:t>Akcionarski </a:t>
            </a:r>
            <a:r>
              <a:rPr lang="sr-Latn-CS" b="1" dirty="0"/>
              <a:t>kapital</a:t>
            </a:r>
            <a:r>
              <a:rPr lang="sr-Latn-CS" dirty="0"/>
              <a:t>, </a:t>
            </a:r>
            <a:r>
              <a:rPr lang="sr-Latn-CS" b="1" dirty="0"/>
              <a:t>trajni ulozi </a:t>
            </a:r>
            <a:r>
              <a:rPr lang="sr-Latn-CS" b="1" dirty="0" smtClean="0"/>
              <a:t>trećih </a:t>
            </a:r>
            <a:r>
              <a:rPr lang="sr-Latn-CS" b="1" dirty="0"/>
              <a:t>lica </a:t>
            </a:r>
            <a:r>
              <a:rPr lang="sr-Latn-CS" dirty="0"/>
              <a:t>i </a:t>
            </a:r>
            <a:r>
              <a:rPr lang="sr-Latn-CS" b="1" dirty="0"/>
              <a:t>inokosni kapital </a:t>
            </a:r>
            <a:r>
              <a:rPr lang="sr-Latn-CS" dirty="0"/>
              <a:t>u širem smislu </a:t>
            </a:r>
            <a:r>
              <a:rPr lang="sr-Latn-CS" u="sng" dirty="0"/>
              <a:t>izazivaju troškove finansiranja u vidu dividende </a:t>
            </a:r>
            <a:r>
              <a:rPr lang="sr-Latn-CS" dirty="0" smtClean="0"/>
              <a:t>(akcionarski </a:t>
            </a:r>
            <a:r>
              <a:rPr lang="sr-Latn-CS" dirty="0"/>
              <a:t>kapital), </a:t>
            </a:r>
            <a:r>
              <a:rPr lang="sr-Latn-CS" u="sng" dirty="0"/>
              <a:t>naknade</a:t>
            </a:r>
            <a:r>
              <a:rPr lang="sr-Latn-CS" dirty="0"/>
              <a:t> (trajni ulozi trećih lica) i </a:t>
            </a:r>
            <a:r>
              <a:rPr lang="sr-Latn-CS" u="sng" dirty="0"/>
              <a:t>prisvajanja neto dobitka</a:t>
            </a:r>
            <a:r>
              <a:rPr lang="sr-Latn-CS" dirty="0"/>
              <a:t> od strane </a:t>
            </a:r>
            <a:r>
              <a:rPr lang="sr-Latn-CS" dirty="0" smtClean="0"/>
              <a:t>vlasnika </a:t>
            </a:r>
            <a:r>
              <a:rPr lang="sr-Latn-CS" dirty="0"/>
              <a:t>(inokosni kapital). </a:t>
            </a:r>
            <a:endParaRPr lang="sr-Latn-CS" dirty="0" smtClean="0"/>
          </a:p>
          <a:p>
            <a:pPr algn="just">
              <a:lnSpc>
                <a:spcPct val="100000"/>
              </a:lnSpc>
              <a:spcAft>
                <a:spcPts val="1200"/>
              </a:spcAft>
              <a:buFontTx/>
              <a:buChar char="-"/>
            </a:pPr>
            <a:r>
              <a:rPr lang="sr-Latn-CS" dirty="0" smtClean="0"/>
              <a:t>Ti </a:t>
            </a:r>
            <a:r>
              <a:rPr lang="sr-Latn-CS" dirty="0"/>
              <a:t>troškovi finansiranja nisu rashodi u  smislu utvrđivanja bruto dobitka, ali jesu za preduzeće </a:t>
            </a:r>
            <a:r>
              <a:rPr lang="sr-Latn-CS" b="1" dirty="0"/>
              <a:t>izdaci iz neto dobitka</a:t>
            </a:r>
            <a:r>
              <a:rPr lang="sr-Latn-CS" dirty="0"/>
              <a:t>. </a:t>
            </a:r>
          </a:p>
          <a:p>
            <a:pPr algn="just">
              <a:lnSpc>
                <a:spcPct val="100000"/>
              </a:lnSpc>
              <a:buFontTx/>
              <a:buChar char="-"/>
            </a:pPr>
            <a:r>
              <a:rPr lang="sr-Latn-CS" dirty="0"/>
              <a:t>U</a:t>
            </a:r>
            <a:r>
              <a:rPr lang="sr-Latn-CS" dirty="0" smtClean="0"/>
              <a:t>pravo </a:t>
            </a:r>
            <a:r>
              <a:rPr lang="sr-Latn-CS" dirty="0"/>
              <a:t>zato što nisu rashodi pri utvrđivanju bruto dobitka, oni su uključeni u poresku osnovicu i na njih se obračunava porez (na finansijski rezultat).</a:t>
            </a:r>
            <a:endParaRPr lang="sr-Cyrl-RS" dirty="0"/>
          </a:p>
          <a:p>
            <a:pPr algn="just">
              <a:lnSpc>
                <a:spcPct val="100000"/>
              </a:lnSpc>
            </a:pPr>
            <a:endParaRPr lang="sr-Cyrl-RS" dirty="0"/>
          </a:p>
        </p:txBody>
      </p:sp>
      <p:sp>
        <p:nvSpPr>
          <p:cNvPr id="4" name="TextBox 3"/>
          <p:cNvSpPr txBox="1"/>
          <p:nvPr/>
        </p:nvSpPr>
        <p:spPr>
          <a:xfrm>
            <a:off x="138332" y="128379"/>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4. SAMOFINANSIRANJE                                                                     4.</a:t>
            </a:r>
            <a:r>
              <a:rPr lang="sr-Latn-RS" sz="1600" i="1" dirty="0">
                <a:latin typeface="Times New Roman" panose="02020603050405020304" pitchFamily="18" charset="0"/>
                <a:cs typeface="Times New Roman" panose="02020603050405020304" pitchFamily="18" charset="0"/>
              </a:rPr>
              <a:t>5</a:t>
            </a:r>
            <a:r>
              <a:rPr lang="sr-Latn-RS" sz="1600" i="1" dirty="0" smtClean="0">
                <a:latin typeface="Times New Roman" panose="02020603050405020304" pitchFamily="18" charset="0"/>
                <a:cs typeface="Times New Roman" panose="02020603050405020304" pitchFamily="18" charset="0"/>
              </a:rPr>
              <a:t>. R a z v r s t a v a nj e   s o p s t v e n i h   i z v o r a   f i n a n s i r a nj </a:t>
            </a:r>
            <a:r>
              <a:rPr lang="sr-Latn-RS" sz="1600" i="1" dirty="0">
                <a:latin typeface="Times New Roman" panose="02020603050405020304" pitchFamily="18" charset="0"/>
                <a:cs typeface="Times New Roman" panose="02020603050405020304" pitchFamily="18" charset="0"/>
              </a:rPr>
              <a:t>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10802380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1319" y="450376"/>
            <a:ext cx="11395880" cy="777922"/>
          </a:xfrm>
        </p:spPr>
        <p:txBody>
          <a:bodyPr>
            <a:noAutofit/>
          </a:bodyPr>
          <a:lstStyle/>
          <a:p>
            <a:r>
              <a:rPr lang="sr-Latn-CS" dirty="0"/>
              <a:t>5. FINANSIRANJE IZ ULOGA TREĆIH LICA </a:t>
            </a:r>
            <a:r>
              <a:rPr lang="sr-Cyrl-RS" dirty="0"/>
              <a:t/>
            </a:r>
            <a:br>
              <a:rPr lang="sr-Cyrl-RS" dirty="0"/>
            </a:br>
            <a:endParaRPr lang="sr-Cyrl-RS" dirty="0"/>
          </a:p>
        </p:txBody>
      </p:sp>
      <p:sp>
        <p:nvSpPr>
          <p:cNvPr id="3" name="Content Placeholder 2"/>
          <p:cNvSpPr>
            <a:spLocks noGrp="1"/>
          </p:cNvSpPr>
          <p:nvPr>
            <p:ph idx="1"/>
          </p:nvPr>
        </p:nvSpPr>
        <p:spPr>
          <a:xfrm>
            <a:off x="341195" y="1535374"/>
            <a:ext cx="11532358" cy="4988256"/>
          </a:xfrm>
        </p:spPr>
        <p:txBody>
          <a:bodyPr>
            <a:noAutofit/>
          </a:bodyPr>
          <a:lstStyle/>
          <a:p>
            <a:pPr marL="0" indent="0" algn="just">
              <a:spcAft>
                <a:spcPts val="1200"/>
              </a:spcAft>
              <a:buNone/>
            </a:pPr>
            <a:r>
              <a:rPr lang="sr-Latn-CS" sz="3200" b="1" dirty="0"/>
              <a:t>5.1 POJAM FINANSIRANJA IZ ULOGA TREĆIH </a:t>
            </a:r>
            <a:r>
              <a:rPr lang="sr-Latn-CS" sz="3200" b="1" dirty="0" smtClean="0"/>
              <a:t>LICA</a:t>
            </a:r>
          </a:p>
          <a:p>
            <a:pPr marL="0" indent="0" algn="just">
              <a:spcAft>
                <a:spcPts val="3000"/>
              </a:spcAft>
              <a:buNone/>
            </a:pPr>
            <a:r>
              <a:rPr lang="sr-Latn-CS" sz="3200" dirty="0"/>
              <a:t>Finansiranje iz uloga trećih lica je ortakluk dva lica o ulaganju u zajedničko (ortačko) preduzeće ili o ulaganju u zajednički posao. </a:t>
            </a:r>
            <a:endParaRPr lang="sr-Latn-CS" sz="3200" dirty="0" smtClean="0"/>
          </a:p>
          <a:p>
            <a:pPr algn="just">
              <a:spcAft>
                <a:spcPts val="600"/>
              </a:spcAft>
            </a:pPr>
            <a:r>
              <a:rPr lang="sr-Latn-CS" sz="3200" dirty="0" smtClean="0"/>
              <a:t>Suština </a:t>
            </a:r>
            <a:r>
              <a:rPr lang="sr-Latn-CS" sz="3200" dirty="0"/>
              <a:t>je u </a:t>
            </a:r>
            <a:r>
              <a:rPr lang="sr-Latn-CS" sz="3200" dirty="0" smtClean="0"/>
              <a:t>sledećem: </a:t>
            </a:r>
          </a:p>
          <a:p>
            <a:pPr algn="just">
              <a:spcBef>
                <a:spcPts val="600"/>
              </a:spcBef>
              <a:buFontTx/>
              <a:buChar char="-"/>
            </a:pPr>
            <a:r>
              <a:rPr lang="sr-Latn-CS" sz="3200" dirty="0" smtClean="0"/>
              <a:t>Dva </a:t>
            </a:r>
            <a:r>
              <a:rPr lang="sr-Latn-CS" sz="3200" dirty="0"/>
              <a:t>lica, pravna ili fizička, zaključuju ugovor o zajedničkom preduzeću ili zajedničkom poslu. </a:t>
            </a:r>
            <a:endParaRPr lang="sr-Latn-CS" sz="3200" dirty="0" smtClean="0"/>
          </a:p>
          <a:p>
            <a:pPr marL="0" indent="0" algn="just">
              <a:spcAft>
                <a:spcPts val="1200"/>
              </a:spcAft>
              <a:buNone/>
            </a:pPr>
            <a:endParaRPr lang="sr-Cyrl-RS" sz="3200" dirty="0"/>
          </a:p>
          <a:p>
            <a:pPr algn="just"/>
            <a:endParaRPr lang="sr-Cyrl-RS" sz="3200" dirty="0"/>
          </a:p>
        </p:txBody>
      </p:sp>
    </p:spTree>
    <p:extLst>
      <p:ext uri="{BB962C8B-B14F-4D97-AF65-F5344CB8AC3E}">
        <p14:creationId xmlns:p14="http://schemas.microsoft.com/office/powerpoint/2010/main" xmlns="" val="3374084756"/>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0251" y="996287"/>
            <a:ext cx="11532357" cy="5180676"/>
          </a:xfrm>
        </p:spPr>
        <p:txBody>
          <a:bodyPr/>
          <a:lstStyle/>
          <a:p>
            <a:pPr algn="just">
              <a:lnSpc>
                <a:spcPct val="100000"/>
              </a:lnSpc>
              <a:spcBef>
                <a:spcPts val="600"/>
              </a:spcBef>
              <a:spcAft>
                <a:spcPts val="2400"/>
              </a:spcAft>
              <a:buFontTx/>
              <a:buChar char="-"/>
            </a:pPr>
            <a:r>
              <a:rPr lang="sr-Latn-CS" dirty="0"/>
              <a:t>Prvi ugovor je ugovor o osnivanju zajedničkog mešovitog </a:t>
            </a:r>
            <a:r>
              <a:rPr lang="sr-Latn-CS" dirty="0" smtClean="0"/>
              <a:t>preduzeća.</a:t>
            </a:r>
          </a:p>
          <a:p>
            <a:pPr algn="just">
              <a:lnSpc>
                <a:spcPct val="100000"/>
              </a:lnSpc>
              <a:spcBef>
                <a:spcPts val="600"/>
              </a:spcBef>
              <a:spcAft>
                <a:spcPts val="3000"/>
              </a:spcAft>
              <a:buFontTx/>
              <a:buChar char="-"/>
            </a:pPr>
            <a:r>
              <a:rPr lang="sr-Latn-CS" dirty="0"/>
              <a:t>D</a:t>
            </a:r>
            <a:r>
              <a:rPr lang="sr-Latn-CS" dirty="0" smtClean="0"/>
              <a:t>rugi </a:t>
            </a:r>
            <a:r>
              <a:rPr lang="sr-Latn-CS" dirty="0"/>
              <a:t>ugovor je ugovor o zajedničkoj proizvodnji  i prodaji određenog proizvoda. </a:t>
            </a:r>
            <a:r>
              <a:rPr lang="sr-Latn-CS" dirty="0" smtClean="0"/>
              <a:t>Ovaj ugovor se zaključuje </a:t>
            </a:r>
            <a:r>
              <a:rPr lang="sr-Latn-CS" dirty="0"/>
              <a:t>između postojećeg preduzeća i </a:t>
            </a:r>
            <a:r>
              <a:rPr lang="sr-Latn-CS" dirty="0" smtClean="0"/>
              <a:t>trećeg </a:t>
            </a:r>
            <a:r>
              <a:rPr lang="sr-Latn-CS" dirty="0"/>
              <a:t>lica, pravnog ili fizičkog, najčešće pravnog. </a:t>
            </a:r>
          </a:p>
          <a:p>
            <a:pPr algn="just">
              <a:lnSpc>
                <a:spcPct val="100000"/>
              </a:lnSpc>
              <a:spcAft>
                <a:spcPts val="1200"/>
              </a:spcAft>
              <a:buFont typeface="Wingdings" panose="05000000000000000000" pitchFamily="2" charset="2"/>
              <a:buChar char="Ø"/>
            </a:pPr>
            <a:r>
              <a:rPr lang="sr-Latn-CS" dirty="0"/>
              <a:t>Ti ugovori nisu samo finansijske prirode, nego i obuhvataju i proizvodno - tehničko i finansijsko - komercijalnu saradnju ugovorenih strana (ortaka).</a:t>
            </a:r>
            <a:endParaRPr lang="sr-Cyrl-RS" dirty="0"/>
          </a:p>
          <a:p>
            <a:endParaRPr lang="sr-Cyrl-RS" dirty="0"/>
          </a:p>
        </p:txBody>
      </p:sp>
      <p:sp>
        <p:nvSpPr>
          <p:cNvPr id="4" name="TextBox 3"/>
          <p:cNvSpPr txBox="1"/>
          <p:nvPr/>
        </p:nvSpPr>
        <p:spPr>
          <a:xfrm>
            <a:off x="138332" y="128379"/>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a:latin typeface="Times New Roman" panose="02020603050405020304" pitchFamily="18" charset="0"/>
                <a:cs typeface="Times New Roman" panose="02020603050405020304" pitchFamily="18" charset="0"/>
              </a:rPr>
              <a:t>5</a:t>
            </a:r>
            <a:r>
              <a:rPr lang="sr-Latn-RS" sz="1600" i="1" dirty="0" smtClean="0">
                <a:latin typeface="Times New Roman" panose="02020603050405020304" pitchFamily="18" charset="0"/>
                <a:cs typeface="Times New Roman" panose="02020603050405020304" pitchFamily="18" charset="0"/>
              </a:rPr>
              <a:t>. FINANSIRANJE IZ ULOGA TREĆIH LICA                                                                                                                                      5.1. P o j a m</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86568028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785" y="365125"/>
            <a:ext cx="11313994" cy="986003"/>
          </a:xfrm>
        </p:spPr>
        <p:txBody>
          <a:bodyPr>
            <a:normAutofit/>
          </a:bodyPr>
          <a:lstStyle/>
          <a:p>
            <a:pPr algn="ctr"/>
            <a:r>
              <a:rPr lang="sr-Latn-CS" sz="3200" b="1" dirty="0"/>
              <a:t>5.2. VRSTE ULAGANJA I OBLICI </a:t>
            </a:r>
            <a:r>
              <a:rPr lang="sr-Latn-CS" sz="3200" b="1" dirty="0" smtClean="0"/>
              <a:t>ULAGANJA</a:t>
            </a:r>
            <a:r>
              <a:rPr lang="sr-Cyrl-RS" sz="3200" dirty="0"/>
              <a:t/>
            </a:r>
            <a:br>
              <a:rPr lang="sr-Cyrl-RS" sz="3200" dirty="0"/>
            </a:br>
            <a:endParaRPr lang="sr-Cyrl-RS" sz="3200" dirty="0"/>
          </a:p>
        </p:txBody>
      </p:sp>
      <p:sp>
        <p:nvSpPr>
          <p:cNvPr id="3" name="Content Placeholder 2"/>
          <p:cNvSpPr>
            <a:spLocks noGrp="1"/>
          </p:cNvSpPr>
          <p:nvPr>
            <p:ph idx="1"/>
          </p:nvPr>
        </p:nvSpPr>
        <p:spPr>
          <a:xfrm>
            <a:off x="259307" y="1351128"/>
            <a:ext cx="11559654" cy="5390866"/>
          </a:xfrm>
        </p:spPr>
        <p:txBody>
          <a:bodyPr>
            <a:normAutofit/>
          </a:bodyPr>
          <a:lstStyle/>
          <a:p>
            <a:pPr algn="just">
              <a:spcAft>
                <a:spcPts val="1200"/>
              </a:spcAft>
            </a:pPr>
            <a:r>
              <a:rPr lang="sr-Latn-CS" dirty="0"/>
              <a:t>Po </a:t>
            </a:r>
            <a:r>
              <a:rPr lang="sr-Latn-CS" b="1" dirty="0"/>
              <a:t>roku raspoloživosti </a:t>
            </a:r>
            <a:r>
              <a:rPr lang="sr-Latn-CS" dirty="0"/>
              <a:t>ulog trećeg lica može biti </a:t>
            </a:r>
            <a:r>
              <a:rPr lang="sr-Latn-CS" u="sng" dirty="0"/>
              <a:t>trajan</a:t>
            </a:r>
            <a:r>
              <a:rPr lang="sr-Latn-CS" dirty="0"/>
              <a:t> i </a:t>
            </a:r>
            <a:r>
              <a:rPr lang="sr-Latn-CS" u="sng" dirty="0"/>
              <a:t>oročen</a:t>
            </a:r>
            <a:r>
              <a:rPr lang="sr-Latn-CS" dirty="0"/>
              <a:t>. </a:t>
            </a:r>
            <a:endParaRPr lang="sr-Latn-CS" dirty="0" smtClean="0"/>
          </a:p>
          <a:p>
            <a:pPr algn="just">
              <a:buFontTx/>
              <a:buChar char="-"/>
            </a:pPr>
            <a:r>
              <a:rPr lang="sr-Latn-CS" b="1" dirty="0" smtClean="0"/>
              <a:t>Trajan </a:t>
            </a:r>
            <a:r>
              <a:rPr lang="sr-Latn-CS" b="1" dirty="0"/>
              <a:t>ulog </a:t>
            </a:r>
            <a:r>
              <a:rPr lang="sr-Latn-CS" dirty="0"/>
              <a:t>znači da su ortaci vezani u ortačkom preduzeću, odnosno, u zajedničkom poslu na neodređeno vreme. </a:t>
            </a:r>
            <a:endParaRPr lang="sr-Latn-CS" dirty="0" smtClean="0"/>
          </a:p>
          <a:p>
            <a:pPr algn="just">
              <a:spcAft>
                <a:spcPts val="3000"/>
              </a:spcAft>
              <a:buFontTx/>
              <a:buChar char="-"/>
            </a:pPr>
            <a:r>
              <a:rPr lang="sr-Latn-CS" b="1" dirty="0" smtClean="0"/>
              <a:t>Oročen </a:t>
            </a:r>
            <a:r>
              <a:rPr lang="sr-Latn-CS" b="1" dirty="0"/>
              <a:t>ulog </a:t>
            </a:r>
            <a:r>
              <a:rPr lang="sr-Latn-CS" dirty="0"/>
              <a:t>podrazumeva ortakluk do unapred utvrđenog roka, ali koji nikada nija kratkoročan, već isključivo dugoročan, nekoliko godina ili čak desetak godina. </a:t>
            </a:r>
            <a:endParaRPr lang="sr-Latn-CS" dirty="0" smtClean="0"/>
          </a:p>
          <a:p>
            <a:pPr>
              <a:buFont typeface="Wingdings" panose="05000000000000000000" pitchFamily="2" charset="2"/>
              <a:buChar char="Ø"/>
            </a:pPr>
            <a:r>
              <a:rPr lang="sr-Latn-CS" dirty="0"/>
              <a:t>Ulog može da bude u obliku </a:t>
            </a:r>
            <a:r>
              <a:rPr lang="sr-Latn-CS" dirty="0" smtClean="0"/>
              <a:t>: </a:t>
            </a:r>
            <a:r>
              <a:rPr lang="sr-Latn-CS" b="1" dirty="0" smtClean="0"/>
              <a:t>novca</a:t>
            </a:r>
            <a:r>
              <a:rPr lang="sr-Latn-CS" dirty="0" smtClean="0"/>
              <a:t> (gotovine)</a:t>
            </a:r>
            <a:endParaRPr lang="sr-Cyrl-RS" dirty="0"/>
          </a:p>
          <a:p>
            <a:pPr marL="0" lvl="0" indent="0">
              <a:buNone/>
            </a:pPr>
            <a:r>
              <a:rPr lang="sr-Latn-CS" dirty="0" smtClean="0"/>
              <a:t>                                                    </a:t>
            </a:r>
            <a:r>
              <a:rPr lang="sr-Latn-CS" b="1" dirty="0" smtClean="0"/>
              <a:t>stvari</a:t>
            </a:r>
            <a:r>
              <a:rPr lang="sr-Latn-CS" dirty="0" smtClean="0"/>
              <a:t> </a:t>
            </a:r>
            <a:r>
              <a:rPr lang="sr-Latn-CS" dirty="0"/>
              <a:t>(npr. osnovnih sredstava);</a:t>
            </a:r>
            <a:endParaRPr lang="sr-Cyrl-RS" dirty="0"/>
          </a:p>
          <a:p>
            <a:pPr marL="0" lvl="0" indent="0">
              <a:buNone/>
            </a:pPr>
            <a:r>
              <a:rPr lang="sr-Latn-CS" dirty="0" smtClean="0"/>
              <a:t>                                                    </a:t>
            </a:r>
            <a:r>
              <a:rPr lang="sr-Latn-CS" b="1" dirty="0" smtClean="0"/>
              <a:t>prava</a:t>
            </a:r>
            <a:r>
              <a:rPr lang="sr-Latn-CS" dirty="0" smtClean="0"/>
              <a:t> </a:t>
            </a:r>
            <a:r>
              <a:rPr lang="sr-Latn-CS" dirty="0"/>
              <a:t>(npr. licenca, zaštitni znak </a:t>
            </a:r>
            <a:r>
              <a:rPr lang="sr-Latn-CS" dirty="0" smtClean="0"/>
              <a:t>proizvoda...);</a:t>
            </a:r>
            <a:endParaRPr lang="sr-Cyrl-RS" dirty="0"/>
          </a:p>
          <a:p>
            <a:pPr marL="0" lvl="0" indent="0">
              <a:buNone/>
            </a:pPr>
            <a:r>
              <a:rPr lang="sr-Latn-CS" dirty="0" smtClean="0"/>
              <a:t>                                                    </a:t>
            </a:r>
            <a:r>
              <a:rPr lang="sr-Latn-CS" b="1" dirty="0" smtClean="0"/>
              <a:t>kombinacija</a:t>
            </a:r>
            <a:r>
              <a:rPr lang="sr-Latn-CS" dirty="0" smtClean="0"/>
              <a:t> </a:t>
            </a:r>
            <a:r>
              <a:rPr lang="sr-Latn-CS" dirty="0"/>
              <a:t>sva tri vida </a:t>
            </a:r>
            <a:r>
              <a:rPr lang="sr-Latn-CS" dirty="0" smtClean="0"/>
              <a:t>ulaganja.</a:t>
            </a:r>
            <a:endParaRPr lang="sr-Cyrl-RS" dirty="0"/>
          </a:p>
          <a:p>
            <a:pPr algn="just">
              <a:buFont typeface="Wingdings" panose="05000000000000000000" pitchFamily="2" charset="2"/>
              <a:buChar char="Ø"/>
            </a:pPr>
            <a:endParaRPr lang="sr-Cyrl-RS" dirty="0"/>
          </a:p>
        </p:txBody>
      </p:sp>
    </p:spTree>
    <p:extLst>
      <p:ext uri="{BB962C8B-B14F-4D97-AF65-F5344CB8AC3E}">
        <p14:creationId xmlns:p14="http://schemas.microsoft.com/office/powerpoint/2010/main" xmlns="" val="8960617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955" y="451095"/>
            <a:ext cx="10930719" cy="1325563"/>
          </a:xfrm>
        </p:spPr>
        <p:txBody>
          <a:bodyPr>
            <a:normAutofit/>
          </a:bodyPr>
          <a:lstStyle/>
          <a:p>
            <a:r>
              <a:rPr lang="en-US" sz="4000" b="1" dirty="0" smtClean="0"/>
              <a:t>2. </a:t>
            </a:r>
            <a:r>
              <a:rPr lang="sr-Latn-CS" sz="4000" b="1" dirty="0" smtClean="0"/>
              <a:t>Neinstitucionalizovano </a:t>
            </a:r>
            <a:r>
              <a:rPr lang="sr-Latn-CS" sz="4000" b="1" dirty="0"/>
              <a:t>tržište novca</a:t>
            </a:r>
            <a:endParaRPr lang="sr-Cyrl-RS" sz="4000" dirty="0"/>
          </a:p>
        </p:txBody>
      </p:sp>
      <p:sp>
        <p:nvSpPr>
          <p:cNvPr id="3" name="Content Placeholder 2"/>
          <p:cNvSpPr>
            <a:spLocks noGrp="1"/>
          </p:cNvSpPr>
          <p:nvPr>
            <p:ph idx="1"/>
          </p:nvPr>
        </p:nvSpPr>
        <p:spPr>
          <a:xfrm>
            <a:off x="272955" y="2076718"/>
            <a:ext cx="11423176" cy="4588823"/>
          </a:xfrm>
        </p:spPr>
        <p:txBody>
          <a:bodyPr>
            <a:normAutofit/>
          </a:bodyPr>
          <a:lstStyle/>
          <a:p>
            <a:pPr algn="just">
              <a:lnSpc>
                <a:spcPct val="100000"/>
              </a:lnSpc>
              <a:spcAft>
                <a:spcPts val="2400"/>
              </a:spcAft>
              <a:buFontTx/>
              <a:buChar char="-"/>
            </a:pPr>
            <a:r>
              <a:rPr lang="sr-Latn-CS" sz="3200" dirty="0" smtClean="0"/>
              <a:t>tržište </a:t>
            </a:r>
            <a:r>
              <a:rPr lang="sr-Latn-CS" sz="3200" dirty="0"/>
              <a:t>gde se ostvaruje direktan kontakt između prodavaca i kupaca kratkoročnih </a:t>
            </a:r>
            <a:r>
              <a:rPr lang="sr-Latn-CS" sz="3200" dirty="0" smtClean="0"/>
              <a:t>HOV</a:t>
            </a:r>
            <a:endParaRPr lang="en-US" sz="3200" dirty="0" smtClean="0"/>
          </a:p>
          <a:p>
            <a:pPr algn="just">
              <a:lnSpc>
                <a:spcPct val="100000"/>
              </a:lnSpc>
              <a:buFont typeface="Wingdings" panose="05000000000000000000" pitchFamily="2" charset="2"/>
              <a:buChar char="Ø"/>
            </a:pPr>
            <a:r>
              <a:rPr lang="sr-Latn-CS" sz="3200" dirty="0" smtClean="0"/>
              <a:t>Transakcije </a:t>
            </a:r>
            <a:r>
              <a:rPr lang="sr-Latn-CS" sz="3200" dirty="0"/>
              <a:t>između učesnika na tržištu novca se brže obavljaju ali on eliminiše prednosti institucionalizovanog tržišta novca u pogledu pravilnijeg formiranja kamatne stope na pozajmljeni kapital na osnovu koncentracije ponude i tražnje na jednom mestu u isto vreme. </a:t>
            </a:r>
            <a:endParaRPr lang="sr-Cyrl-RS" sz="3200" dirty="0"/>
          </a:p>
        </p:txBody>
      </p:sp>
      <p:sp>
        <p:nvSpPr>
          <p:cNvPr id="4" name="TextBox 3"/>
          <p:cNvSpPr txBox="1"/>
          <p:nvPr/>
        </p:nvSpPr>
        <p:spPr>
          <a:xfrm>
            <a:off x="126610" y="112541"/>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1. TR</a:t>
            </a:r>
            <a:r>
              <a:rPr lang="sr-Latn-RS" sz="1600" i="1" dirty="0" smtClean="0">
                <a:latin typeface="Times New Roman" panose="02020603050405020304" pitchFamily="18" charset="0"/>
                <a:cs typeface="Times New Roman" panose="02020603050405020304" pitchFamily="18" charset="0"/>
              </a:rPr>
              <a:t>ŽIŠTE NOVCA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1.</a:t>
            </a:r>
            <a:r>
              <a:rPr lang="en-US" sz="1600" i="1" dirty="0" smtClean="0">
                <a:latin typeface="Times New Roman" panose="02020603050405020304" pitchFamily="18" charset="0"/>
                <a:cs typeface="Times New Roman" panose="02020603050405020304" pitchFamily="18" charset="0"/>
              </a:rPr>
              <a:t>3</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I n s t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t u c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o n a l n e   f o r m e   </a:t>
            </a:r>
            <a:r>
              <a:rPr lang="sr-Latn-RS" sz="1600" i="1" dirty="0" smtClean="0">
                <a:latin typeface="Times New Roman" panose="02020603050405020304" pitchFamily="18" charset="0"/>
                <a:cs typeface="Times New Roman" panose="02020603050405020304" pitchFamily="18" charset="0"/>
              </a:rPr>
              <a:t>t r ž i š t a   n o v c 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419596086"/>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7546" y="982639"/>
            <a:ext cx="11423176" cy="5194324"/>
          </a:xfrm>
        </p:spPr>
        <p:txBody>
          <a:bodyPr>
            <a:normAutofit/>
          </a:bodyPr>
          <a:lstStyle/>
          <a:p>
            <a:pPr algn="just">
              <a:lnSpc>
                <a:spcPct val="100000"/>
              </a:lnSpc>
            </a:pPr>
            <a:r>
              <a:rPr lang="sr-Latn-CS" sz="3200" dirty="0" smtClean="0"/>
              <a:t>Kod </a:t>
            </a:r>
            <a:r>
              <a:rPr lang="sr-Latn-CS" sz="3200" dirty="0"/>
              <a:t>ulaganja stvari ulog se vrednuje na bazi vladajućih tržišnih cena, izuzev ako se cene administrativno regulišu ili </a:t>
            </a:r>
            <a:r>
              <a:rPr lang="sr-Latn-CS" sz="3200" dirty="0" smtClean="0"/>
              <a:t>ako je svaka </a:t>
            </a:r>
            <a:r>
              <a:rPr lang="sr-Latn-CS" sz="3200" dirty="0"/>
              <a:t>na bilo koji način limitirana.</a:t>
            </a:r>
            <a:endParaRPr lang="sr-Cyrl-RS" sz="3200" dirty="0"/>
          </a:p>
          <a:p>
            <a:pPr marL="0" indent="0" algn="just">
              <a:lnSpc>
                <a:spcPct val="100000"/>
              </a:lnSpc>
              <a:buNone/>
            </a:pPr>
            <a:endParaRPr lang="sr-Cyrl-RS" sz="3200" dirty="0"/>
          </a:p>
          <a:p>
            <a:pPr algn="just">
              <a:lnSpc>
                <a:spcPct val="100000"/>
              </a:lnSpc>
            </a:pPr>
            <a:r>
              <a:rPr lang="sr-Latn-CS" sz="3200" dirty="0" smtClean="0"/>
              <a:t>Kod </a:t>
            </a:r>
            <a:r>
              <a:rPr lang="sr-Latn-CS" sz="3200" dirty="0"/>
              <a:t>ulaganja prava od procene njihove vrednosti, zavisi visina </a:t>
            </a:r>
            <a:r>
              <a:rPr lang="sr-Latn-CS" sz="3200" dirty="0" smtClean="0"/>
              <a:t>uloga; </a:t>
            </a:r>
            <a:r>
              <a:rPr lang="sr-Latn-CS" sz="3200" dirty="0"/>
              <a:t>visina uloga je kriterijum za raspodelu neto dobitka. </a:t>
            </a:r>
            <a:endParaRPr lang="sr-Cyrl-RS" sz="3200" dirty="0"/>
          </a:p>
          <a:p>
            <a:pPr marL="0" indent="0" algn="just">
              <a:lnSpc>
                <a:spcPct val="100000"/>
              </a:lnSpc>
              <a:buNone/>
            </a:pPr>
            <a:endParaRPr lang="sr-Cyrl-RS" sz="3200" dirty="0"/>
          </a:p>
          <a:p>
            <a:pPr algn="just">
              <a:lnSpc>
                <a:spcPct val="100000"/>
              </a:lnSpc>
            </a:pPr>
            <a:r>
              <a:rPr lang="sr-Latn-CS" sz="3200" dirty="0" smtClean="0"/>
              <a:t>Procena </a:t>
            </a:r>
            <a:r>
              <a:rPr lang="sr-Latn-CS" sz="3200" dirty="0"/>
              <a:t>prava vrše eksperti koji zajedno biraju partnere.</a:t>
            </a:r>
            <a:endParaRPr lang="sr-Cyrl-RS" sz="3200" dirty="0"/>
          </a:p>
          <a:p>
            <a:pPr marL="0" indent="0">
              <a:buNone/>
            </a:pPr>
            <a:endParaRPr lang="sr-Cyrl-RS" sz="3200" dirty="0"/>
          </a:p>
        </p:txBody>
      </p:sp>
      <p:sp>
        <p:nvSpPr>
          <p:cNvPr id="4" name="TextBox 3"/>
          <p:cNvSpPr txBox="1"/>
          <p:nvPr/>
        </p:nvSpPr>
        <p:spPr>
          <a:xfrm>
            <a:off x="138332" y="128379"/>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a:latin typeface="Times New Roman" panose="02020603050405020304" pitchFamily="18" charset="0"/>
                <a:cs typeface="Times New Roman" panose="02020603050405020304" pitchFamily="18" charset="0"/>
              </a:rPr>
              <a:t>5</a:t>
            </a:r>
            <a:r>
              <a:rPr lang="sr-Latn-RS" sz="1600" i="1" dirty="0" smtClean="0">
                <a:latin typeface="Times New Roman" panose="02020603050405020304" pitchFamily="18" charset="0"/>
                <a:cs typeface="Times New Roman" panose="02020603050405020304" pitchFamily="18" charset="0"/>
              </a:rPr>
              <a:t>. FINANSIRANJE IZ ULOGA TREĆIH LICA                                                                     5.2. V r s t e   u l a g a nj a   i   o b l i c i   u l a g a nj a</a:t>
            </a:r>
          </a:p>
        </p:txBody>
      </p:sp>
    </p:spTree>
    <p:extLst>
      <p:ext uri="{BB962C8B-B14F-4D97-AF65-F5344CB8AC3E}">
        <p14:creationId xmlns:p14="http://schemas.microsoft.com/office/powerpoint/2010/main" xmlns="" val="423910268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333" y="736980"/>
            <a:ext cx="11762516" cy="6018662"/>
          </a:xfrm>
        </p:spPr>
        <p:txBody>
          <a:bodyPr/>
          <a:lstStyle/>
          <a:p>
            <a:pPr algn="just">
              <a:lnSpc>
                <a:spcPct val="100000"/>
              </a:lnSpc>
            </a:pPr>
            <a:r>
              <a:rPr lang="sr-Latn-CS" dirty="0"/>
              <a:t>Ako se vrši ulaganje u zajednički posao u postojeće preduzeće mora se sačiniti </a:t>
            </a:r>
            <a:r>
              <a:rPr lang="sr-Latn-CS" b="1" dirty="0"/>
              <a:t>imovinski bilans</a:t>
            </a:r>
            <a:r>
              <a:rPr lang="sr-Latn-CS" dirty="0"/>
              <a:t>, odnosno mora se utvrditi imovina preduzeća. </a:t>
            </a:r>
            <a:endParaRPr lang="sr-Latn-CS" dirty="0" smtClean="0"/>
          </a:p>
          <a:p>
            <a:pPr algn="just">
              <a:lnSpc>
                <a:spcPct val="100000"/>
              </a:lnSpc>
              <a:buFontTx/>
              <a:buChar char="-"/>
            </a:pPr>
            <a:r>
              <a:rPr lang="sr-Latn-CS" dirty="0" smtClean="0"/>
              <a:t>To </a:t>
            </a:r>
            <a:r>
              <a:rPr lang="sr-Latn-CS" dirty="0"/>
              <a:t>praktično znači da je osnov za procenjivanje realnih dobara vladajuća tržišna cena na dan bilansiranja. </a:t>
            </a:r>
            <a:endParaRPr lang="sr-Latn-CS" dirty="0" smtClean="0"/>
          </a:p>
          <a:p>
            <a:pPr algn="just">
              <a:lnSpc>
                <a:spcPct val="100000"/>
              </a:lnSpc>
              <a:spcAft>
                <a:spcPts val="1200"/>
              </a:spcAft>
              <a:buFontTx/>
              <a:buChar char="-"/>
            </a:pPr>
            <a:r>
              <a:rPr lang="sr-Latn-CS" dirty="0" smtClean="0"/>
              <a:t>Procena </a:t>
            </a:r>
            <a:r>
              <a:rPr lang="sr-Latn-CS" dirty="0"/>
              <a:t>stranih vrednosti deviznih </a:t>
            </a:r>
            <a:r>
              <a:rPr lang="sr-Latn-CS" dirty="0" smtClean="0"/>
              <a:t>potraživanja </a:t>
            </a:r>
            <a:r>
              <a:rPr lang="sr-Latn-CS" dirty="0"/>
              <a:t>i deviznih obaveza vrši se </a:t>
            </a:r>
            <a:r>
              <a:rPr lang="sr-Latn-CS" dirty="0" smtClean="0"/>
              <a:t>po vladajućim </a:t>
            </a:r>
            <a:r>
              <a:rPr lang="sr-Latn-CS" dirty="0"/>
              <a:t>stanju na deviznom tržištu na dan bilansiranja. </a:t>
            </a:r>
            <a:endParaRPr lang="sr-Latn-CS" dirty="0" smtClean="0"/>
          </a:p>
          <a:p>
            <a:pPr algn="just">
              <a:lnSpc>
                <a:spcPct val="100000"/>
              </a:lnSpc>
              <a:buFont typeface="Wingdings" panose="05000000000000000000" pitchFamily="2" charset="2"/>
              <a:buChar char="Ø"/>
            </a:pPr>
            <a:r>
              <a:rPr lang="sr-Latn-CS" dirty="0" smtClean="0"/>
              <a:t>Ovom </a:t>
            </a:r>
            <a:r>
              <a:rPr lang="sr-Latn-CS" dirty="0"/>
              <a:t>procenom se praktično </a:t>
            </a:r>
            <a:r>
              <a:rPr lang="sr-Latn-CS" b="1" dirty="0"/>
              <a:t>utvrđuju sve latentne rezerve i svi skriveni gubici</a:t>
            </a:r>
            <a:r>
              <a:rPr lang="sr-Latn-CS" dirty="0"/>
              <a:t>. Tako se dolazi do imovinskog bilansa koj realno iskazuje imovinu na strani aktive, obaveze i siopstveni kapital na strani pasive. </a:t>
            </a:r>
            <a:endParaRPr lang="sr-Latn-CS" dirty="0" smtClean="0"/>
          </a:p>
          <a:p>
            <a:pPr algn="just">
              <a:lnSpc>
                <a:spcPct val="100000"/>
              </a:lnSpc>
              <a:buFont typeface="Wingdings" panose="05000000000000000000" pitchFamily="2" charset="2"/>
              <a:buChar char="Ø"/>
            </a:pPr>
            <a:r>
              <a:rPr lang="sr-Latn-CS" dirty="0" smtClean="0"/>
              <a:t>Kada </a:t>
            </a:r>
            <a:r>
              <a:rPr lang="sr-Latn-CS" dirty="0"/>
              <a:t>se imovinski bilans spoji sa </a:t>
            </a:r>
            <a:r>
              <a:rPr lang="sr-Latn-CS" dirty="0" smtClean="0"/>
              <a:t>ulozima </a:t>
            </a:r>
            <a:r>
              <a:rPr lang="sr-Latn-CS" dirty="0"/>
              <a:t>trećih lica dolazi do bilansa otvaranja za praćenje zajedničkog poslovanja.</a:t>
            </a:r>
            <a:endParaRPr lang="sr-Cyrl-RS" dirty="0"/>
          </a:p>
        </p:txBody>
      </p:sp>
      <p:sp>
        <p:nvSpPr>
          <p:cNvPr id="4" name="TextBox 3"/>
          <p:cNvSpPr txBox="1"/>
          <p:nvPr/>
        </p:nvSpPr>
        <p:spPr>
          <a:xfrm>
            <a:off x="138332" y="128379"/>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a:latin typeface="Times New Roman" panose="02020603050405020304" pitchFamily="18" charset="0"/>
                <a:cs typeface="Times New Roman" panose="02020603050405020304" pitchFamily="18" charset="0"/>
              </a:rPr>
              <a:t>5</a:t>
            </a:r>
            <a:r>
              <a:rPr lang="sr-Latn-RS" sz="1600" i="1" dirty="0" smtClean="0">
                <a:latin typeface="Times New Roman" panose="02020603050405020304" pitchFamily="18" charset="0"/>
                <a:cs typeface="Times New Roman" panose="02020603050405020304" pitchFamily="18" charset="0"/>
              </a:rPr>
              <a:t>. FINANSIRANJE IZ ULOGA TREĆIH LICA                                                                     5.2. V r s t e   u l a g a nj a   i   o b l i c i   u l a g a nj a</a:t>
            </a:r>
          </a:p>
        </p:txBody>
      </p:sp>
    </p:spTree>
    <p:extLst>
      <p:ext uri="{BB962C8B-B14F-4D97-AF65-F5344CB8AC3E}">
        <p14:creationId xmlns:p14="http://schemas.microsoft.com/office/powerpoint/2010/main" xmlns="" val="4264354418"/>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4842" y="928048"/>
            <a:ext cx="11395880" cy="5248915"/>
          </a:xfrm>
        </p:spPr>
        <p:txBody>
          <a:bodyPr/>
          <a:lstStyle/>
          <a:p>
            <a:pPr algn="just">
              <a:spcAft>
                <a:spcPts val="2400"/>
              </a:spcAft>
            </a:pPr>
            <a:r>
              <a:rPr lang="sr-Latn-CS" dirty="0"/>
              <a:t>Budući da je sopstveni kapital, odnosno ulog trećeg lica kriterijum za raspodelu neto dobitka, s tim u vezi treba rešiti </a:t>
            </a:r>
            <a:r>
              <a:rPr lang="sr-Latn-CS" b="1" dirty="0"/>
              <a:t>dva </a:t>
            </a:r>
            <a:r>
              <a:rPr lang="sr-Latn-CS" b="1" dirty="0" smtClean="0"/>
              <a:t>problema</a:t>
            </a:r>
            <a:r>
              <a:rPr lang="sr-Latn-CS" dirty="0" smtClean="0"/>
              <a:t>:</a:t>
            </a:r>
          </a:p>
          <a:p>
            <a:pPr marL="514350" lvl="0" indent="-514350" algn="just">
              <a:spcAft>
                <a:spcPts val="2400"/>
              </a:spcAft>
              <a:buAutoNum type="arabicPeriod"/>
            </a:pPr>
            <a:r>
              <a:rPr lang="sr-Latn-CS" dirty="0" smtClean="0"/>
              <a:t>Otklanjanje </a:t>
            </a:r>
            <a:r>
              <a:rPr lang="sr-Latn-CS" dirty="0"/>
              <a:t>uticaja inflacije na realno vrednosno iskazivanje sopstvenog kapitala i uloga trećih lica</a:t>
            </a:r>
            <a:r>
              <a:rPr lang="sr-Latn-CS" dirty="0" smtClean="0"/>
              <a:t>.</a:t>
            </a:r>
          </a:p>
          <a:p>
            <a:pPr marL="514350" lvl="0" indent="-514350" algn="just">
              <a:buAutoNum type="arabicPeriod"/>
            </a:pPr>
            <a:r>
              <a:rPr lang="sr-Latn-CS" dirty="0"/>
              <a:t>Utvrđivanje momenta povećanja i smanjenja sopstvenog kapitala i uloga trećih lica.</a:t>
            </a:r>
            <a:endParaRPr lang="sr-Cyrl-RS" dirty="0"/>
          </a:p>
          <a:p>
            <a:pPr marL="0" indent="0" algn="just">
              <a:buNone/>
            </a:pPr>
            <a:endParaRPr lang="sr-Latn-CS" dirty="0" smtClean="0"/>
          </a:p>
          <a:p>
            <a:pPr algn="just"/>
            <a:endParaRPr lang="sr-Cyrl-RS" dirty="0"/>
          </a:p>
        </p:txBody>
      </p:sp>
      <p:sp>
        <p:nvSpPr>
          <p:cNvPr id="4" name="TextBox 3"/>
          <p:cNvSpPr txBox="1"/>
          <p:nvPr/>
        </p:nvSpPr>
        <p:spPr>
          <a:xfrm>
            <a:off x="138332" y="128379"/>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a:latin typeface="Times New Roman" panose="02020603050405020304" pitchFamily="18" charset="0"/>
                <a:cs typeface="Times New Roman" panose="02020603050405020304" pitchFamily="18" charset="0"/>
              </a:rPr>
              <a:t>5</a:t>
            </a:r>
            <a:r>
              <a:rPr lang="sr-Latn-RS" sz="1600" i="1" dirty="0" smtClean="0">
                <a:latin typeface="Times New Roman" panose="02020603050405020304" pitchFamily="18" charset="0"/>
                <a:cs typeface="Times New Roman" panose="02020603050405020304" pitchFamily="18" charset="0"/>
              </a:rPr>
              <a:t>. FINANSIRANJE IZ ULOGA TREĆIH LICA                                                                     5.2. V r s t e   u l a g a nj a   i   o b l i c i   u l a g a nj a</a:t>
            </a:r>
          </a:p>
        </p:txBody>
      </p:sp>
    </p:spTree>
    <p:extLst>
      <p:ext uri="{BB962C8B-B14F-4D97-AF65-F5344CB8AC3E}">
        <p14:creationId xmlns:p14="http://schemas.microsoft.com/office/powerpoint/2010/main" xmlns="" val="2827892168"/>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057" y="923495"/>
            <a:ext cx="11915336" cy="1008300"/>
          </a:xfrm>
        </p:spPr>
        <p:txBody>
          <a:bodyPr>
            <a:noAutofit/>
          </a:bodyPr>
          <a:lstStyle/>
          <a:p>
            <a:pPr algn="just">
              <a:lnSpc>
                <a:spcPct val="100000"/>
              </a:lnSpc>
            </a:pPr>
            <a:r>
              <a:rPr lang="sr-Latn-CS" sz="3200" b="1" dirty="0" smtClean="0"/>
              <a:t>1. Otklanjanje </a:t>
            </a:r>
            <a:r>
              <a:rPr lang="sr-Latn-CS" sz="3200" b="1" dirty="0"/>
              <a:t>uticaja inflacije na realno vrednosno iskazivanje sopstvenog kapitala i uloga trećih lica</a:t>
            </a:r>
            <a:endParaRPr lang="sr-Cyrl-RS" sz="3200" b="1" dirty="0"/>
          </a:p>
        </p:txBody>
      </p:sp>
      <p:sp>
        <p:nvSpPr>
          <p:cNvPr id="3" name="Content Placeholder 2"/>
          <p:cNvSpPr>
            <a:spLocks noGrp="1"/>
          </p:cNvSpPr>
          <p:nvPr>
            <p:ph idx="1"/>
          </p:nvPr>
        </p:nvSpPr>
        <p:spPr>
          <a:xfrm>
            <a:off x="300250" y="2388357"/>
            <a:ext cx="11586949" cy="3807727"/>
          </a:xfrm>
        </p:spPr>
        <p:txBody>
          <a:bodyPr>
            <a:normAutofit/>
          </a:bodyPr>
          <a:lstStyle/>
          <a:p>
            <a:pPr algn="just">
              <a:lnSpc>
                <a:spcPct val="100000"/>
              </a:lnSpc>
              <a:spcAft>
                <a:spcPts val="1200"/>
              </a:spcAft>
            </a:pPr>
            <a:r>
              <a:rPr lang="sr-Latn-CS" sz="3200" dirty="0" smtClean="0"/>
              <a:t>Ovaj problem </a:t>
            </a:r>
            <a:r>
              <a:rPr lang="sr-Latn-CS" sz="3200" dirty="0"/>
              <a:t>se može rešiti tako što će partneri zajednički ustanoviti valutu u kojoj će iskazivati sopstveni kapital i ulog trećih lica. </a:t>
            </a:r>
            <a:endParaRPr lang="sr-Latn-CS" sz="3200" dirty="0" smtClean="0"/>
          </a:p>
          <a:p>
            <a:pPr algn="just">
              <a:lnSpc>
                <a:spcPct val="100000"/>
              </a:lnSpc>
              <a:buFontTx/>
              <a:buChar char="-"/>
            </a:pPr>
            <a:r>
              <a:rPr lang="sr-Latn-CS" sz="3200" dirty="0" smtClean="0"/>
              <a:t>Obično </a:t>
            </a:r>
            <a:r>
              <a:rPr lang="sr-Latn-CS" sz="3200" dirty="0"/>
              <a:t>se u svakoj zemlji knjigovodstvo vodi na bazi domaće novčane valute</a:t>
            </a:r>
            <a:r>
              <a:rPr lang="sr-Latn-CS" sz="3200" dirty="0" smtClean="0"/>
              <a:t>.</a:t>
            </a:r>
          </a:p>
          <a:p>
            <a:pPr marL="0" indent="0" algn="just">
              <a:lnSpc>
                <a:spcPct val="100000"/>
              </a:lnSpc>
              <a:buNone/>
            </a:pPr>
            <a:endParaRPr lang="sr-Cyrl-RS" sz="3200" dirty="0"/>
          </a:p>
        </p:txBody>
      </p:sp>
      <p:sp>
        <p:nvSpPr>
          <p:cNvPr id="4" name="TextBox 3"/>
          <p:cNvSpPr txBox="1"/>
          <p:nvPr/>
        </p:nvSpPr>
        <p:spPr>
          <a:xfrm>
            <a:off x="138332" y="128379"/>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a:latin typeface="Times New Roman" panose="02020603050405020304" pitchFamily="18" charset="0"/>
                <a:cs typeface="Times New Roman" panose="02020603050405020304" pitchFamily="18" charset="0"/>
              </a:rPr>
              <a:t>5</a:t>
            </a:r>
            <a:r>
              <a:rPr lang="sr-Latn-RS" sz="1600" i="1" dirty="0" smtClean="0">
                <a:latin typeface="Times New Roman" panose="02020603050405020304" pitchFamily="18" charset="0"/>
                <a:cs typeface="Times New Roman" panose="02020603050405020304" pitchFamily="18" charset="0"/>
              </a:rPr>
              <a:t>. FINANSIRANJE IZ ULOGA TREĆIH LICA                                                                     5.2. V r s t e   u l a g a nj a   i   o b l i c i   u l a g a nj a</a:t>
            </a:r>
          </a:p>
        </p:txBody>
      </p:sp>
    </p:spTree>
    <p:extLst>
      <p:ext uri="{BB962C8B-B14F-4D97-AF65-F5344CB8AC3E}">
        <p14:creationId xmlns:p14="http://schemas.microsoft.com/office/powerpoint/2010/main" xmlns="" val="3931463771"/>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5701" y="1175342"/>
            <a:ext cx="11600597" cy="1076539"/>
          </a:xfrm>
        </p:spPr>
        <p:txBody>
          <a:bodyPr>
            <a:noAutofit/>
          </a:bodyPr>
          <a:lstStyle/>
          <a:p>
            <a:pPr lvl="0">
              <a:lnSpc>
                <a:spcPct val="100000"/>
              </a:lnSpc>
            </a:pPr>
            <a:r>
              <a:rPr lang="sr-Latn-CS" sz="3200" b="1" dirty="0" smtClean="0"/>
              <a:t>2. Utvrđivanje </a:t>
            </a:r>
            <a:r>
              <a:rPr lang="sr-Latn-CS" sz="3200" b="1" dirty="0"/>
              <a:t>momenta povećanja i smanjenja sopstvenog kapitala i uloga trećih </a:t>
            </a:r>
            <a:r>
              <a:rPr lang="sr-Latn-CS" sz="3200" b="1" dirty="0" smtClean="0"/>
              <a:t>lica </a:t>
            </a:r>
            <a:br>
              <a:rPr lang="sr-Latn-CS" sz="3200" b="1" dirty="0" smtClean="0"/>
            </a:br>
            <a:r>
              <a:rPr lang="sr-Cyrl-RS" sz="3200" dirty="0"/>
              <a:t/>
            </a:r>
            <a:br>
              <a:rPr lang="sr-Cyrl-RS" sz="3200" dirty="0"/>
            </a:br>
            <a:endParaRPr lang="sr-Cyrl-RS" sz="3200" dirty="0"/>
          </a:p>
        </p:txBody>
      </p:sp>
      <p:sp>
        <p:nvSpPr>
          <p:cNvPr id="3" name="Content Placeholder 2"/>
          <p:cNvSpPr>
            <a:spLocks noGrp="1"/>
          </p:cNvSpPr>
          <p:nvPr>
            <p:ph idx="1"/>
          </p:nvPr>
        </p:nvSpPr>
        <p:spPr>
          <a:xfrm>
            <a:off x="354842" y="2251881"/>
            <a:ext cx="11491414" cy="3925082"/>
          </a:xfrm>
        </p:spPr>
        <p:txBody>
          <a:bodyPr>
            <a:normAutofit/>
          </a:bodyPr>
          <a:lstStyle/>
          <a:p>
            <a:pPr lvl="0" algn="just">
              <a:lnSpc>
                <a:spcPct val="100000"/>
              </a:lnSpc>
              <a:spcAft>
                <a:spcPts val="1200"/>
              </a:spcAft>
            </a:pPr>
            <a:r>
              <a:rPr lang="sr-Latn-CS" sz="3200" dirty="0" smtClean="0"/>
              <a:t>Ovaj problem </a:t>
            </a:r>
            <a:r>
              <a:rPr lang="sr-Latn-CS" sz="3200" dirty="0"/>
              <a:t>se rešava </a:t>
            </a:r>
            <a:r>
              <a:rPr lang="sr-Latn-CS" sz="3200" dirty="0" smtClean="0"/>
              <a:t>tako što </a:t>
            </a:r>
            <a:r>
              <a:rPr lang="sr-Latn-CS" sz="3200" dirty="0"/>
              <a:t>se u knjigovodstvu beleži datum vraćanja odnosno samanjenja. </a:t>
            </a:r>
            <a:endParaRPr lang="sr-Latn-CS" sz="3200" dirty="0" smtClean="0"/>
          </a:p>
          <a:p>
            <a:pPr lvl="0" algn="just">
              <a:lnSpc>
                <a:spcPct val="100000"/>
              </a:lnSpc>
              <a:buFontTx/>
              <a:buChar char="-"/>
            </a:pPr>
            <a:r>
              <a:rPr lang="sr-Latn-CS" sz="3200" dirty="0" smtClean="0"/>
              <a:t>Na </a:t>
            </a:r>
            <a:r>
              <a:rPr lang="sr-Latn-CS" sz="3200" dirty="0"/>
              <a:t>taj način dobijaju se podaci za utvrđivanje proseka sopstvenog kapitala, odnosno uloga trećeg lica jer se raspodela neto dobitka vrši na bazi njihovog proseka u periodu koji obuhvata obračun finansijskih rezultata</a:t>
            </a:r>
            <a:r>
              <a:rPr lang="sr-Latn-CS" sz="3200" dirty="0" smtClean="0"/>
              <a:t>.</a:t>
            </a:r>
          </a:p>
          <a:p>
            <a:pPr marL="0" lvl="0" indent="0" algn="just">
              <a:lnSpc>
                <a:spcPct val="100000"/>
              </a:lnSpc>
              <a:buNone/>
            </a:pPr>
            <a:endParaRPr lang="sr-Cyrl-RS" sz="3200" dirty="0"/>
          </a:p>
          <a:p>
            <a:pPr algn="just">
              <a:lnSpc>
                <a:spcPct val="100000"/>
              </a:lnSpc>
            </a:pPr>
            <a:endParaRPr lang="sr-Cyrl-RS" sz="3200" dirty="0"/>
          </a:p>
        </p:txBody>
      </p:sp>
      <p:sp>
        <p:nvSpPr>
          <p:cNvPr id="4" name="TextBox 3"/>
          <p:cNvSpPr txBox="1"/>
          <p:nvPr/>
        </p:nvSpPr>
        <p:spPr>
          <a:xfrm>
            <a:off x="138332" y="128379"/>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a:latin typeface="Times New Roman" panose="02020603050405020304" pitchFamily="18" charset="0"/>
                <a:cs typeface="Times New Roman" panose="02020603050405020304" pitchFamily="18" charset="0"/>
              </a:rPr>
              <a:t>5</a:t>
            </a:r>
            <a:r>
              <a:rPr lang="sr-Latn-RS" sz="1600" i="1" dirty="0" smtClean="0">
                <a:latin typeface="Times New Roman" panose="02020603050405020304" pitchFamily="18" charset="0"/>
                <a:cs typeface="Times New Roman" panose="02020603050405020304" pitchFamily="18" charset="0"/>
              </a:rPr>
              <a:t>. FINANSIRANJE IZ ULOGA TREĆIH LICA                                                                     5.2. V r s t e   u l a g a nj a   i   o b l i c i   u l a g a nj a</a:t>
            </a:r>
          </a:p>
        </p:txBody>
      </p:sp>
    </p:spTree>
    <p:extLst>
      <p:ext uri="{BB962C8B-B14F-4D97-AF65-F5344CB8AC3E}">
        <p14:creationId xmlns:p14="http://schemas.microsoft.com/office/powerpoint/2010/main" xmlns="" val="184178898"/>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660" y="0"/>
            <a:ext cx="11108140" cy="871822"/>
          </a:xfrm>
        </p:spPr>
        <p:txBody>
          <a:bodyPr>
            <a:normAutofit/>
          </a:bodyPr>
          <a:lstStyle/>
          <a:p>
            <a:pPr algn="ctr"/>
            <a:r>
              <a:rPr lang="sr-Latn-CS" sz="3600" b="1" dirty="0"/>
              <a:t>5.3. SADRŽINA UGOVORA O ULAGANJU</a:t>
            </a:r>
            <a:endParaRPr lang="sr-Cyrl-RS" sz="3600" dirty="0"/>
          </a:p>
        </p:txBody>
      </p:sp>
      <p:sp>
        <p:nvSpPr>
          <p:cNvPr id="3" name="Content Placeholder 2"/>
          <p:cNvSpPr>
            <a:spLocks noGrp="1"/>
          </p:cNvSpPr>
          <p:nvPr>
            <p:ph idx="1"/>
          </p:nvPr>
        </p:nvSpPr>
        <p:spPr>
          <a:xfrm>
            <a:off x="245660" y="871822"/>
            <a:ext cx="11627892" cy="2197290"/>
          </a:xfrm>
        </p:spPr>
        <p:txBody>
          <a:bodyPr/>
          <a:lstStyle/>
          <a:p>
            <a:pPr algn="just"/>
            <a:r>
              <a:rPr lang="sr-Latn-CS" dirty="0"/>
              <a:t>Ugovor o ulaganju zaključuju partneri (ortaci), pravna ili fizička lica, domaća ili strana lica, pri čemu partneri mogu da budu dva domaća lica ili domaće i starno lice. </a:t>
            </a:r>
            <a:endParaRPr lang="sr-Latn-CS" dirty="0" smtClean="0"/>
          </a:p>
          <a:p>
            <a:pPr algn="just">
              <a:buFont typeface="Wingdings" panose="05000000000000000000" pitchFamily="2" charset="2"/>
              <a:buChar char="Ø"/>
            </a:pPr>
            <a:r>
              <a:rPr lang="sr-Latn-CS" dirty="0"/>
              <a:t>Ugovor o ulaganju sadrži </a:t>
            </a:r>
            <a:r>
              <a:rPr lang="sr-Latn-CS" dirty="0" smtClean="0"/>
              <a:t>:</a:t>
            </a:r>
          </a:p>
          <a:p>
            <a:pPr algn="just">
              <a:buFont typeface="Wingdings" panose="05000000000000000000" pitchFamily="2" charset="2"/>
              <a:buChar char="Ø"/>
            </a:pPr>
            <a:endParaRPr lang="sr-Cyrl-RS" dirty="0"/>
          </a:p>
        </p:txBody>
      </p:sp>
      <p:sp>
        <p:nvSpPr>
          <p:cNvPr id="4" name="TextBox 3"/>
          <p:cNvSpPr txBox="1"/>
          <p:nvPr/>
        </p:nvSpPr>
        <p:spPr>
          <a:xfrm>
            <a:off x="4535607" y="2149019"/>
            <a:ext cx="7656393" cy="4708981"/>
          </a:xfrm>
          <a:prstGeom prst="rect">
            <a:avLst/>
          </a:prstGeom>
          <a:noFill/>
        </p:spPr>
        <p:txBody>
          <a:bodyPr wrap="square" rtlCol="0">
            <a:spAutoFit/>
          </a:bodyPr>
          <a:lstStyle/>
          <a:p>
            <a:pPr marL="457200" lvl="0" indent="-457200">
              <a:buFont typeface="+mj-lt"/>
              <a:buAutoNum type="arabicParenR"/>
            </a:pPr>
            <a:r>
              <a:rPr lang="sr-Latn-CS" sz="2500" b="1" dirty="0"/>
              <a:t>ugovorne strane</a:t>
            </a:r>
            <a:endParaRPr lang="sr-Cyrl-RS" sz="2500" b="1" dirty="0"/>
          </a:p>
          <a:p>
            <a:pPr marL="457200" lvl="0" indent="-457200">
              <a:buFont typeface="+mj-lt"/>
              <a:buAutoNum type="arabicParenR"/>
            </a:pPr>
            <a:r>
              <a:rPr lang="sr-Latn-CS" sz="2500" b="1" dirty="0"/>
              <a:t>predmet poslovanja preduzeća u koje se ulaže</a:t>
            </a:r>
            <a:endParaRPr lang="sr-Cyrl-RS" sz="2500" b="1" dirty="0"/>
          </a:p>
          <a:p>
            <a:pPr marL="457200" lvl="0" indent="-457200">
              <a:buFont typeface="+mj-lt"/>
              <a:buAutoNum type="arabicParenR"/>
            </a:pPr>
            <a:r>
              <a:rPr lang="sr-Latn-CS" sz="2500" b="1" dirty="0"/>
              <a:t>iznos sredstva koji ulaže svaki ulagač</a:t>
            </a:r>
            <a:endParaRPr lang="sr-Cyrl-RS" sz="2500" b="1" dirty="0"/>
          </a:p>
          <a:p>
            <a:pPr marL="457200" lvl="0" indent="-457200">
              <a:buFont typeface="+mj-lt"/>
              <a:buAutoNum type="arabicParenR"/>
            </a:pPr>
            <a:r>
              <a:rPr lang="sr-Latn-CS" sz="2500" b="1" dirty="0"/>
              <a:t>oblik ulaganja, odnosno u čemu se sastoji ulaganje partnera </a:t>
            </a:r>
            <a:endParaRPr lang="sr-Cyrl-RS" sz="2500" b="1" dirty="0"/>
          </a:p>
          <a:p>
            <a:pPr marL="457200" lvl="0" indent="-457200">
              <a:buFont typeface="+mj-lt"/>
              <a:buAutoNum type="arabicParenR"/>
            </a:pPr>
            <a:r>
              <a:rPr lang="sr-Latn-CS" sz="2500" b="1" dirty="0"/>
              <a:t>naznačenje preduzeća u koje se ulaže</a:t>
            </a:r>
            <a:endParaRPr lang="sr-Cyrl-RS" sz="2500" b="1" dirty="0"/>
          </a:p>
          <a:p>
            <a:pPr marL="457200" lvl="0" indent="-457200">
              <a:buFont typeface="+mj-lt"/>
              <a:buAutoNum type="arabicParenR"/>
            </a:pPr>
            <a:r>
              <a:rPr lang="sr-Latn-CS" sz="2500" b="1" dirty="0"/>
              <a:t>način raspodele neto dobitka i pokrića gubitka </a:t>
            </a:r>
            <a:endParaRPr lang="sr-Cyrl-RS" sz="2500" b="1" dirty="0"/>
          </a:p>
          <a:p>
            <a:pPr marL="457200" lvl="0" indent="-457200">
              <a:buFont typeface="+mj-lt"/>
              <a:buAutoNum type="arabicParenR"/>
            </a:pPr>
            <a:r>
              <a:rPr lang="sr-Latn-CS" sz="2500" b="1" dirty="0"/>
              <a:t>način odlučivanja ulagača, odnosno način upravljanja preduzećem</a:t>
            </a:r>
            <a:endParaRPr lang="sr-Cyrl-RS" sz="2500" b="1" dirty="0"/>
          </a:p>
          <a:p>
            <a:pPr marL="457200" lvl="0" indent="-457200">
              <a:buFont typeface="+mj-lt"/>
              <a:buAutoNum type="arabicParenR"/>
            </a:pPr>
            <a:r>
              <a:rPr lang="sr-Latn-CS" sz="2500" b="1" dirty="0"/>
              <a:t>trajanje ugovora o ulaganju</a:t>
            </a:r>
            <a:endParaRPr lang="sr-Cyrl-RS" sz="2500" b="1" dirty="0"/>
          </a:p>
          <a:p>
            <a:pPr marL="457200" lvl="0" indent="-457200">
              <a:buFont typeface="+mj-lt"/>
              <a:buAutoNum type="arabicParenR"/>
            </a:pPr>
            <a:r>
              <a:rPr lang="sr-Latn-CS" sz="2500" b="1" dirty="0"/>
              <a:t>način vraćanja uloga, ako se radi o oročenom ulogu</a:t>
            </a:r>
            <a:endParaRPr lang="sr-Cyrl-RS" sz="2500" b="1" dirty="0"/>
          </a:p>
          <a:p>
            <a:pPr marL="457200" lvl="0" indent="-457200">
              <a:buFont typeface="+mj-lt"/>
              <a:buAutoNum type="arabicParenR"/>
            </a:pPr>
            <a:r>
              <a:rPr lang="sr-Latn-CS" sz="2500" b="1" dirty="0"/>
              <a:t>način rešavanja sporova.</a:t>
            </a:r>
            <a:endParaRPr lang="sr-Cyrl-RS" sz="2500" b="1" dirty="0"/>
          </a:p>
        </p:txBody>
      </p:sp>
    </p:spTree>
    <p:extLst>
      <p:ext uri="{BB962C8B-B14F-4D97-AF65-F5344CB8AC3E}">
        <p14:creationId xmlns:p14="http://schemas.microsoft.com/office/powerpoint/2010/main" xmlns="" val="1584007168"/>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8877" y="941697"/>
            <a:ext cx="11614246" cy="5117910"/>
          </a:xfrm>
        </p:spPr>
        <p:txBody>
          <a:bodyPr/>
          <a:lstStyle/>
          <a:p>
            <a:pPr algn="just">
              <a:lnSpc>
                <a:spcPct val="100000"/>
              </a:lnSpc>
              <a:spcAft>
                <a:spcPts val="3000"/>
              </a:spcAft>
            </a:pPr>
            <a:r>
              <a:rPr lang="sr-Latn-CS" dirty="0"/>
              <a:t>Uz ugovor o ulaganju sačinjavaju se aneksi o saradnji u proizvodnji proizvoda, razvijanju </a:t>
            </a:r>
            <a:r>
              <a:rPr lang="sr-Latn-CS" dirty="0" smtClean="0"/>
              <a:t>tehnologije</a:t>
            </a:r>
            <a:r>
              <a:rPr lang="sr-Latn-CS" dirty="0"/>
              <a:t>, vođenju marketinga, načinu i kanalima prodaje proizvoda. </a:t>
            </a:r>
            <a:endParaRPr lang="sr-Latn-CS" dirty="0" smtClean="0"/>
          </a:p>
          <a:p>
            <a:pPr algn="just">
              <a:lnSpc>
                <a:spcPct val="100000"/>
              </a:lnSpc>
              <a:spcAft>
                <a:spcPts val="1800"/>
              </a:spcAft>
              <a:buFont typeface="Wingdings" panose="05000000000000000000" pitchFamily="2" charset="2"/>
              <a:buChar char="Ø"/>
            </a:pPr>
            <a:r>
              <a:rPr lang="sr-Latn-CS" dirty="0" smtClean="0"/>
              <a:t>S </a:t>
            </a:r>
            <a:r>
              <a:rPr lang="sr-Latn-CS" dirty="0"/>
              <a:t>finansijske tačke gledišta naročito su </a:t>
            </a:r>
            <a:r>
              <a:rPr lang="sr-Latn-CS" b="1" dirty="0"/>
              <a:t>značajni </a:t>
            </a:r>
            <a:r>
              <a:rPr lang="sr-Latn-CS" b="1" dirty="0" smtClean="0"/>
              <a:t>aneksi:</a:t>
            </a:r>
          </a:p>
          <a:p>
            <a:pPr marL="514350" lvl="0" indent="-514350">
              <a:buFont typeface="+mj-lt"/>
              <a:buAutoNum type="alphaLcParenR"/>
            </a:pPr>
            <a:r>
              <a:rPr lang="sr-Latn-CS" b="1" dirty="0"/>
              <a:t>o načinu utvrđivanja neto dobitka</a:t>
            </a:r>
            <a:endParaRPr lang="sr-Cyrl-RS" b="1" dirty="0"/>
          </a:p>
          <a:p>
            <a:pPr marL="514350" lvl="0" indent="-514350">
              <a:buFont typeface="+mj-lt"/>
              <a:buAutoNum type="alphaLcParenR"/>
            </a:pPr>
            <a:r>
              <a:rPr lang="sr-Latn-CS" b="1" dirty="0"/>
              <a:t>o reviziji bilansa</a:t>
            </a:r>
            <a:endParaRPr lang="sr-Cyrl-RS" b="1" dirty="0"/>
          </a:p>
          <a:p>
            <a:pPr marL="514350" lvl="0" indent="-514350">
              <a:buFont typeface="+mj-lt"/>
              <a:buAutoNum type="alphaLcParenR"/>
            </a:pPr>
            <a:r>
              <a:rPr lang="sr-Latn-CS" b="1" dirty="0"/>
              <a:t>o načinu raspodele neto dobitka i upotrebi neto </a:t>
            </a:r>
            <a:r>
              <a:rPr lang="sr-Latn-CS" b="1" dirty="0" smtClean="0"/>
              <a:t>dobitka</a:t>
            </a:r>
            <a:endParaRPr lang="sr-Cyrl-RS" b="1" dirty="0"/>
          </a:p>
          <a:p>
            <a:pPr algn="just">
              <a:lnSpc>
                <a:spcPct val="100000"/>
              </a:lnSpc>
            </a:pPr>
            <a:endParaRPr lang="sr-Cyrl-RS" b="1" dirty="0"/>
          </a:p>
        </p:txBody>
      </p:sp>
      <p:sp>
        <p:nvSpPr>
          <p:cNvPr id="4" name="TextBox 3"/>
          <p:cNvSpPr txBox="1"/>
          <p:nvPr/>
        </p:nvSpPr>
        <p:spPr>
          <a:xfrm>
            <a:off x="138332" y="128379"/>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a:latin typeface="Times New Roman" panose="02020603050405020304" pitchFamily="18" charset="0"/>
                <a:cs typeface="Times New Roman" panose="02020603050405020304" pitchFamily="18" charset="0"/>
              </a:rPr>
              <a:t>5</a:t>
            </a:r>
            <a:r>
              <a:rPr lang="sr-Latn-RS" sz="1600" i="1" dirty="0" smtClean="0">
                <a:latin typeface="Times New Roman" panose="02020603050405020304" pitchFamily="18" charset="0"/>
                <a:cs typeface="Times New Roman" panose="02020603050405020304" pitchFamily="18" charset="0"/>
              </a:rPr>
              <a:t>. FINANSIRANJE IZ ULOGA TREĆIH LICA                                                                             5.3. S a d r ž i n a   u g o v o r a   o   u l a g a nj u</a:t>
            </a:r>
          </a:p>
        </p:txBody>
      </p:sp>
    </p:spTree>
    <p:extLst>
      <p:ext uri="{BB962C8B-B14F-4D97-AF65-F5344CB8AC3E}">
        <p14:creationId xmlns:p14="http://schemas.microsoft.com/office/powerpoint/2010/main" xmlns="" val="2138027725"/>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899" y="296886"/>
            <a:ext cx="11327642" cy="1325563"/>
          </a:xfrm>
        </p:spPr>
        <p:txBody>
          <a:bodyPr>
            <a:noAutofit/>
          </a:bodyPr>
          <a:lstStyle/>
          <a:p>
            <a:pPr algn="ctr"/>
            <a:r>
              <a:rPr lang="sr-Latn-CS" sz="3600" b="1" dirty="0"/>
              <a:t>5.4. UTVRĐIVANJE NETO DOBITKA I NJEGOVA RASPODELA</a:t>
            </a:r>
            <a:r>
              <a:rPr lang="sr-Cyrl-RS" sz="3600" dirty="0"/>
              <a:t/>
            </a:r>
            <a:br>
              <a:rPr lang="sr-Cyrl-RS" sz="3600" dirty="0"/>
            </a:br>
            <a:endParaRPr lang="sr-Cyrl-RS" sz="3600" dirty="0"/>
          </a:p>
        </p:txBody>
      </p:sp>
      <p:sp>
        <p:nvSpPr>
          <p:cNvPr id="3" name="Content Placeholder 2"/>
          <p:cNvSpPr>
            <a:spLocks noGrp="1"/>
          </p:cNvSpPr>
          <p:nvPr>
            <p:ph idx="1"/>
          </p:nvPr>
        </p:nvSpPr>
        <p:spPr>
          <a:xfrm>
            <a:off x="423081" y="1821977"/>
            <a:ext cx="11354937" cy="5036023"/>
          </a:xfrm>
        </p:spPr>
        <p:txBody>
          <a:bodyPr/>
          <a:lstStyle/>
          <a:p>
            <a:pPr algn="just">
              <a:lnSpc>
                <a:spcPct val="100000"/>
              </a:lnSpc>
              <a:spcAft>
                <a:spcPts val="2400"/>
              </a:spcAft>
            </a:pPr>
            <a:r>
              <a:rPr lang="sr-Latn-CS" dirty="0" smtClean="0"/>
              <a:t>Svaki </a:t>
            </a:r>
            <a:r>
              <a:rPr lang="sr-Latn-CS" dirty="0"/>
              <a:t>od ortaka ima </a:t>
            </a:r>
            <a:r>
              <a:rPr lang="sr-Latn-CS" b="1" dirty="0"/>
              <a:t>interes da neto dobitak bude što veći i što je veći neto dobitak, veći je i prinos na uloženi kapital</a:t>
            </a:r>
            <a:r>
              <a:rPr lang="sr-Latn-CS" dirty="0"/>
              <a:t>. </a:t>
            </a:r>
            <a:endParaRPr lang="sr-Latn-CS" dirty="0" smtClean="0"/>
          </a:p>
          <a:p>
            <a:pPr algn="just">
              <a:lnSpc>
                <a:spcPct val="100000"/>
              </a:lnSpc>
              <a:spcAft>
                <a:spcPts val="1200"/>
              </a:spcAft>
              <a:buFontTx/>
              <a:buChar char="-"/>
            </a:pPr>
            <a:r>
              <a:rPr lang="sr-Latn-CS" dirty="0" smtClean="0"/>
              <a:t>Ipak</a:t>
            </a:r>
            <a:r>
              <a:rPr lang="sr-Latn-CS" dirty="0"/>
              <a:t>, ulozi ortaka nisu jednaki a time ni interesi za razvoj i opstanak ortačkog preduzeća ne moraju biti isti. </a:t>
            </a:r>
            <a:endParaRPr lang="sr-Latn-CS" dirty="0" smtClean="0"/>
          </a:p>
          <a:p>
            <a:pPr algn="just">
              <a:lnSpc>
                <a:spcPct val="100000"/>
              </a:lnSpc>
              <a:buFontTx/>
              <a:buChar char="-"/>
            </a:pPr>
            <a:r>
              <a:rPr lang="sr-Latn-CS" dirty="0" smtClean="0"/>
              <a:t>Utoliko </a:t>
            </a:r>
            <a:r>
              <a:rPr lang="sr-Latn-CS" dirty="0"/>
              <a:t>jedan od ortaka pored ortačkog preduzeća ima i drugo svoje preduzeće, a drugi ortak nema, interesi prvog ortaka nisu samo maksimiranje iznosa već i drugi interesi, osvajanje novog tržišta preko ortakovog preduzeća i sl.</a:t>
            </a:r>
            <a:endParaRPr lang="sr-Cyrl-RS" dirty="0"/>
          </a:p>
          <a:p>
            <a:pPr algn="just">
              <a:lnSpc>
                <a:spcPct val="100000"/>
              </a:lnSpc>
            </a:pPr>
            <a:endParaRPr lang="sr-Cyrl-RS" dirty="0"/>
          </a:p>
        </p:txBody>
      </p:sp>
    </p:spTree>
    <p:extLst>
      <p:ext uri="{BB962C8B-B14F-4D97-AF65-F5344CB8AC3E}">
        <p14:creationId xmlns:p14="http://schemas.microsoft.com/office/powerpoint/2010/main" xmlns="" val="346979421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893928"/>
            <a:ext cx="11915336" cy="926413"/>
          </a:xfrm>
        </p:spPr>
        <p:txBody>
          <a:bodyPr>
            <a:normAutofit fontScale="90000"/>
          </a:bodyPr>
          <a:lstStyle/>
          <a:p>
            <a:pPr algn="just"/>
            <a:r>
              <a:rPr lang="sr-Latn-CS" sz="3600" dirty="0"/>
              <a:t>Da bi se sprečili navedeni nesporazumi u aneksu ugovora o ortakluku treba utvrditi :</a:t>
            </a:r>
            <a:endParaRPr lang="sr-Cyrl-RS" sz="3600" dirty="0"/>
          </a:p>
        </p:txBody>
      </p:sp>
      <p:sp>
        <p:nvSpPr>
          <p:cNvPr id="3" name="Content Placeholder 2"/>
          <p:cNvSpPr>
            <a:spLocks noGrp="1"/>
          </p:cNvSpPr>
          <p:nvPr>
            <p:ph idx="1"/>
          </p:nvPr>
        </p:nvSpPr>
        <p:spPr>
          <a:xfrm>
            <a:off x="586854" y="2247336"/>
            <a:ext cx="11354938" cy="4188933"/>
          </a:xfrm>
        </p:spPr>
        <p:txBody>
          <a:bodyPr>
            <a:normAutofit/>
          </a:bodyPr>
          <a:lstStyle/>
          <a:p>
            <a:pPr lvl="0">
              <a:lnSpc>
                <a:spcPct val="150000"/>
              </a:lnSpc>
              <a:buFont typeface="Wingdings" panose="05000000000000000000" pitchFamily="2" charset="2"/>
              <a:buChar char="Ø"/>
            </a:pPr>
            <a:r>
              <a:rPr lang="sr-Latn-CS" sz="3200" dirty="0"/>
              <a:t>organizacionu strukturu ortačkog </a:t>
            </a:r>
            <a:r>
              <a:rPr lang="sr-Latn-CS" sz="3200" dirty="0" smtClean="0"/>
              <a:t>preduzeća;</a:t>
            </a:r>
            <a:endParaRPr lang="sr-Cyrl-RS" sz="3200" dirty="0"/>
          </a:p>
          <a:p>
            <a:pPr lvl="0">
              <a:lnSpc>
                <a:spcPct val="150000"/>
              </a:lnSpc>
              <a:buFont typeface="Wingdings" panose="05000000000000000000" pitchFamily="2" charset="2"/>
              <a:buChar char="Ø"/>
            </a:pPr>
            <a:r>
              <a:rPr lang="sr-Latn-CS" sz="3200" dirty="0"/>
              <a:t>standarde (normative) utroška materijala, energije, usluga i </a:t>
            </a:r>
            <a:r>
              <a:rPr lang="sr-Latn-CS" sz="3200" dirty="0" smtClean="0"/>
              <a:t>rada;</a:t>
            </a:r>
            <a:endParaRPr lang="sr-Cyrl-RS" sz="3200" dirty="0"/>
          </a:p>
          <a:p>
            <a:pPr lvl="0">
              <a:lnSpc>
                <a:spcPct val="150000"/>
              </a:lnSpc>
              <a:buFont typeface="Wingdings" panose="05000000000000000000" pitchFamily="2" charset="2"/>
              <a:buChar char="Ø"/>
            </a:pPr>
            <a:r>
              <a:rPr lang="sr-Latn-CS" sz="3200" dirty="0"/>
              <a:t>način vrednovanja rada, odnosno utvrđivanje LD </a:t>
            </a:r>
            <a:r>
              <a:rPr lang="sr-Latn-CS" sz="3200" dirty="0" smtClean="0"/>
              <a:t>zaposlenih;</a:t>
            </a:r>
            <a:endParaRPr lang="sr-Cyrl-RS" sz="3200" dirty="0"/>
          </a:p>
          <a:p>
            <a:pPr lvl="0">
              <a:lnSpc>
                <a:spcPct val="150000"/>
              </a:lnSpc>
              <a:buFont typeface="Wingdings" panose="05000000000000000000" pitchFamily="2" charset="2"/>
              <a:buChar char="Ø"/>
            </a:pPr>
            <a:r>
              <a:rPr lang="sr-Latn-CS" sz="3200" dirty="0"/>
              <a:t>način bilansiranja stanja i uspeha.</a:t>
            </a:r>
            <a:endParaRPr lang="sr-Cyrl-RS" sz="3200" dirty="0"/>
          </a:p>
          <a:p>
            <a:pPr>
              <a:buFont typeface="Wingdings" panose="05000000000000000000" pitchFamily="2" charset="2"/>
              <a:buChar char="Ø"/>
            </a:pPr>
            <a:endParaRPr lang="sr-Cyrl-RS" sz="3200" dirty="0"/>
          </a:p>
        </p:txBody>
      </p:sp>
      <p:sp>
        <p:nvSpPr>
          <p:cNvPr id="4" name="TextBox 3"/>
          <p:cNvSpPr txBox="1"/>
          <p:nvPr/>
        </p:nvSpPr>
        <p:spPr>
          <a:xfrm>
            <a:off x="138332" y="128379"/>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a:latin typeface="Times New Roman" panose="02020603050405020304" pitchFamily="18" charset="0"/>
                <a:cs typeface="Times New Roman" panose="02020603050405020304" pitchFamily="18" charset="0"/>
              </a:rPr>
              <a:t>5</a:t>
            </a:r>
            <a:r>
              <a:rPr lang="sr-Latn-RS" sz="1600" i="1" dirty="0" smtClean="0">
                <a:latin typeface="Times New Roman" panose="02020603050405020304" pitchFamily="18" charset="0"/>
                <a:cs typeface="Times New Roman" panose="02020603050405020304" pitchFamily="18" charset="0"/>
              </a:rPr>
              <a:t>. FINANSIRANJE IZ ULOGA TREĆIH LICA                                   5.4. U t v r đ i v a nj e   n e t o   d o b i t k a   i   nj e g o v a   r a s p o d e l a</a:t>
            </a:r>
          </a:p>
        </p:txBody>
      </p:sp>
    </p:spTree>
    <p:extLst>
      <p:ext uri="{BB962C8B-B14F-4D97-AF65-F5344CB8AC3E}">
        <p14:creationId xmlns:p14="http://schemas.microsoft.com/office/powerpoint/2010/main" xmlns="" val="3255416176"/>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955" y="723331"/>
            <a:ext cx="11780713" cy="1050878"/>
          </a:xfrm>
        </p:spPr>
        <p:txBody>
          <a:bodyPr>
            <a:normAutofit/>
          </a:bodyPr>
          <a:lstStyle/>
          <a:p>
            <a:pPr marL="571500" indent="-571500">
              <a:buFont typeface="Arial" panose="020B0604020202020204" pitchFamily="34" charset="0"/>
              <a:buChar char="•"/>
            </a:pPr>
            <a:r>
              <a:rPr lang="sr-Latn-CS" sz="3200" b="1" dirty="0"/>
              <a:t>R</a:t>
            </a:r>
            <a:r>
              <a:rPr lang="sr-Latn-CS" sz="3200" b="1" dirty="0" smtClean="0"/>
              <a:t>aspodela </a:t>
            </a:r>
            <a:r>
              <a:rPr lang="sr-Latn-CS" sz="3200" b="1" dirty="0"/>
              <a:t>neto dobitka </a:t>
            </a:r>
            <a:r>
              <a:rPr lang="sr-Latn-CS" sz="3200" dirty="0"/>
              <a:t>među ortacima vrši se po sledećem </a:t>
            </a:r>
            <a:r>
              <a:rPr lang="sr-Latn-CS" sz="3200" dirty="0" smtClean="0"/>
              <a:t>postupku: </a:t>
            </a:r>
            <a:endParaRPr lang="sr-Cyrl-RS" sz="3200" dirty="0"/>
          </a:p>
        </p:txBody>
      </p:sp>
      <p:sp>
        <p:nvSpPr>
          <p:cNvPr id="3" name="Content Placeholder 2"/>
          <p:cNvSpPr>
            <a:spLocks noGrp="1"/>
          </p:cNvSpPr>
          <p:nvPr>
            <p:ph idx="1"/>
          </p:nvPr>
        </p:nvSpPr>
        <p:spPr>
          <a:xfrm>
            <a:off x="272955" y="2030607"/>
            <a:ext cx="11641541" cy="4697739"/>
          </a:xfrm>
        </p:spPr>
        <p:txBody>
          <a:bodyPr>
            <a:normAutofit/>
          </a:bodyPr>
          <a:lstStyle/>
          <a:p>
            <a:pPr marL="514350" lvl="0" indent="-514350" algn="just">
              <a:spcAft>
                <a:spcPts val="600"/>
              </a:spcAft>
              <a:buFont typeface="+mj-lt"/>
              <a:buAutoNum type="arabicParenR"/>
            </a:pPr>
            <a:r>
              <a:rPr lang="sr-Latn-CS" dirty="0"/>
              <a:t>Najpre se iz ostvarenog neto dobitka izdvaja deo za </a:t>
            </a:r>
            <a:r>
              <a:rPr lang="sr-Latn-CS" b="1" dirty="0"/>
              <a:t>lične dohotke radnika</a:t>
            </a:r>
            <a:r>
              <a:rPr lang="sr-Latn-CS" dirty="0"/>
              <a:t>,</a:t>
            </a:r>
            <a:r>
              <a:rPr lang="sr-Latn-CS" b="1" dirty="0"/>
              <a:t> </a:t>
            </a:r>
            <a:r>
              <a:rPr lang="sr-Latn-CS" dirty="0"/>
              <a:t>ako je to ugovorom o ortakluku </a:t>
            </a:r>
            <a:r>
              <a:rPr lang="sr-Latn-CS" dirty="0" smtClean="0"/>
              <a:t>predviđeno;</a:t>
            </a:r>
            <a:endParaRPr lang="sr-Cyrl-RS" dirty="0"/>
          </a:p>
          <a:p>
            <a:pPr marL="514350" lvl="0" indent="-514350" algn="just">
              <a:spcAft>
                <a:spcPts val="600"/>
              </a:spcAft>
              <a:buFont typeface="+mj-lt"/>
              <a:buAutoNum type="arabicParenR"/>
            </a:pPr>
            <a:r>
              <a:rPr lang="sr-Latn-CS" dirty="0"/>
              <a:t>Potom  se izdvaja deo neto dobitka za </a:t>
            </a:r>
            <a:r>
              <a:rPr lang="sr-Latn-CS" b="1" dirty="0"/>
              <a:t>rezerve opšte ili posebne namene</a:t>
            </a:r>
            <a:r>
              <a:rPr lang="sr-Latn-CS" dirty="0"/>
              <a:t>, tj. za rizike koji se sa velikom verovatnoćom </a:t>
            </a:r>
            <a:r>
              <a:rPr lang="sr-Latn-CS" dirty="0" smtClean="0"/>
              <a:t>očekuju;</a:t>
            </a:r>
            <a:endParaRPr lang="sr-Cyrl-RS" dirty="0"/>
          </a:p>
          <a:p>
            <a:pPr marL="514350" lvl="0" indent="-514350" algn="just">
              <a:spcAft>
                <a:spcPts val="600"/>
              </a:spcAft>
              <a:buFont typeface="+mj-lt"/>
              <a:buAutoNum type="arabicParenR"/>
            </a:pPr>
            <a:r>
              <a:rPr lang="sr-Latn-CS" dirty="0"/>
              <a:t>Ostatak neto dobitka raspoređuje se među </a:t>
            </a:r>
            <a:r>
              <a:rPr lang="sr-Latn-CS" b="1" dirty="0"/>
              <a:t>ortacima </a:t>
            </a:r>
            <a:r>
              <a:rPr lang="sr-Latn-CS" dirty="0"/>
              <a:t>srazmerno njihovom uloženom kapitalu, koji se </a:t>
            </a:r>
            <a:r>
              <a:rPr lang="sr-Latn-CS" dirty="0" smtClean="0"/>
              <a:t>izražavaprosekom;</a:t>
            </a:r>
            <a:endParaRPr lang="sr-Cyrl-RS" dirty="0"/>
          </a:p>
          <a:p>
            <a:pPr marL="514350" lvl="0" indent="-514350" algn="just">
              <a:buFont typeface="+mj-lt"/>
              <a:buAutoNum type="arabicParenR"/>
            </a:pPr>
            <a:r>
              <a:rPr lang="sr-Latn-CS" dirty="0"/>
              <a:t>Potom se </a:t>
            </a:r>
            <a:r>
              <a:rPr lang="sr-Latn-CS" b="1" dirty="0"/>
              <a:t>raspodeljeni delovi </a:t>
            </a:r>
            <a:r>
              <a:rPr lang="sr-Latn-CS" dirty="0"/>
              <a:t>neto dobitka </a:t>
            </a:r>
            <a:r>
              <a:rPr lang="sr-Latn-CS" b="1" dirty="0"/>
              <a:t>koriguju </a:t>
            </a:r>
            <a:r>
              <a:rPr lang="sr-Latn-CS" dirty="0"/>
              <a:t> subjektivnim odstupanjem stvarnih od standardnih troškova, pa ako je subjektivno odstupanje pozitivno - taj ortak povećava svoj neto dobitak na teret dela neto dobitka onog drugog ortaka i obrnuto.</a:t>
            </a:r>
            <a:endParaRPr lang="sr-Cyrl-RS" dirty="0"/>
          </a:p>
          <a:p>
            <a:pPr algn="just"/>
            <a:endParaRPr lang="sr-Cyrl-RS" dirty="0"/>
          </a:p>
        </p:txBody>
      </p:sp>
      <p:sp>
        <p:nvSpPr>
          <p:cNvPr id="4" name="TextBox 3"/>
          <p:cNvSpPr txBox="1"/>
          <p:nvPr/>
        </p:nvSpPr>
        <p:spPr>
          <a:xfrm>
            <a:off x="138332" y="128379"/>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a:latin typeface="Times New Roman" panose="02020603050405020304" pitchFamily="18" charset="0"/>
                <a:cs typeface="Times New Roman" panose="02020603050405020304" pitchFamily="18" charset="0"/>
              </a:rPr>
              <a:t>5</a:t>
            </a:r>
            <a:r>
              <a:rPr lang="sr-Latn-RS" sz="1600" i="1" dirty="0" smtClean="0">
                <a:latin typeface="Times New Roman" panose="02020603050405020304" pitchFamily="18" charset="0"/>
                <a:cs typeface="Times New Roman" panose="02020603050405020304" pitchFamily="18" charset="0"/>
              </a:rPr>
              <a:t>. FINANSIRANJE IZ ULOGA TREĆIH LICA                                   5.4. U t v r đ i v a nj e   n e t o   d o b i t k a   i   nj e g o v a   r a s p o d e l a</a:t>
            </a:r>
          </a:p>
        </p:txBody>
      </p:sp>
    </p:spTree>
    <p:extLst>
      <p:ext uri="{BB962C8B-B14F-4D97-AF65-F5344CB8AC3E}">
        <p14:creationId xmlns:p14="http://schemas.microsoft.com/office/powerpoint/2010/main" xmlns="" val="2588313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546" y="723331"/>
            <a:ext cx="11714400" cy="1090187"/>
          </a:xfrm>
        </p:spPr>
        <p:txBody>
          <a:bodyPr>
            <a:normAutofit fontScale="90000"/>
          </a:bodyPr>
          <a:lstStyle/>
          <a:p>
            <a:r>
              <a:rPr lang="en-US" b="1" dirty="0" smtClean="0"/>
              <a:t>3. </a:t>
            </a:r>
            <a:r>
              <a:rPr lang="sr-Latn-CS" b="1" dirty="0" smtClean="0"/>
              <a:t>Tržište </a:t>
            </a:r>
            <a:r>
              <a:rPr lang="sr-Latn-CS" b="1" dirty="0"/>
              <a:t>novca kao mešavina  institucionalizovanog i neinstitucionalizovanog </a:t>
            </a:r>
            <a:r>
              <a:rPr lang="sr-Latn-CS" b="1" dirty="0" smtClean="0"/>
              <a:t>organizovanja </a:t>
            </a:r>
            <a:endParaRPr lang="sr-Cyrl-RS" dirty="0"/>
          </a:p>
        </p:txBody>
      </p:sp>
      <p:sp>
        <p:nvSpPr>
          <p:cNvPr id="3" name="Content Placeholder 2"/>
          <p:cNvSpPr>
            <a:spLocks noGrp="1"/>
          </p:cNvSpPr>
          <p:nvPr>
            <p:ph idx="1"/>
          </p:nvPr>
        </p:nvSpPr>
        <p:spPr>
          <a:xfrm>
            <a:off x="427281" y="2456597"/>
            <a:ext cx="11313994" cy="4088856"/>
          </a:xfrm>
        </p:spPr>
        <p:txBody>
          <a:bodyPr>
            <a:normAutofit/>
          </a:bodyPr>
          <a:lstStyle/>
          <a:p>
            <a:pPr algn="just">
              <a:lnSpc>
                <a:spcPct val="100000"/>
              </a:lnSpc>
              <a:buFont typeface="Wingdings" panose="05000000000000000000" pitchFamily="2" charset="2"/>
              <a:buChar char="Ø"/>
            </a:pPr>
            <a:r>
              <a:rPr lang="en-US" sz="3200" dirty="0"/>
              <a:t>T</a:t>
            </a:r>
            <a:r>
              <a:rPr lang="sr-Latn-CS" sz="3200" dirty="0" smtClean="0"/>
              <a:t>ransakcije </a:t>
            </a:r>
            <a:r>
              <a:rPr lang="sr-Latn-CS" sz="3200" dirty="0"/>
              <a:t>na tržištu novca obavljaju i direktno između učesnika i preko posrednika, pri čemu se u direktnim kontaktima između učesnika uvažava kamatna stopa formirana na institucionalizovanom tržištu novca.</a:t>
            </a:r>
            <a:endParaRPr lang="sr-Cyrl-RS" sz="3200" dirty="0"/>
          </a:p>
        </p:txBody>
      </p:sp>
      <p:sp>
        <p:nvSpPr>
          <p:cNvPr id="4" name="TextBox 3"/>
          <p:cNvSpPr txBox="1"/>
          <p:nvPr/>
        </p:nvSpPr>
        <p:spPr>
          <a:xfrm>
            <a:off x="126610" y="112541"/>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1. TR</a:t>
            </a:r>
            <a:r>
              <a:rPr lang="sr-Latn-RS" sz="1600" i="1" dirty="0" smtClean="0">
                <a:latin typeface="Times New Roman" panose="02020603050405020304" pitchFamily="18" charset="0"/>
                <a:cs typeface="Times New Roman" panose="02020603050405020304" pitchFamily="18" charset="0"/>
              </a:rPr>
              <a:t>ŽIŠTE NOVCA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1.</a:t>
            </a:r>
            <a:r>
              <a:rPr lang="en-US" sz="1600" i="1" dirty="0" smtClean="0">
                <a:latin typeface="Times New Roman" panose="02020603050405020304" pitchFamily="18" charset="0"/>
                <a:cs typeface="Times New Roman" panose="02020603050405020304" pitchFamily="18" charset="0"/>
              </a:rPr>
              <a:t>3</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I n s t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t u c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o n a l n e   f o r m e   </a:t>
            </a:r>
            <a:r>
              <a:rPr lang="sr-Latn-RS" sz="1600" i="1" dirty="0" smtClean="0">
                <a:latin typeface="Times New Roman" panose="02020603050405020304" pitchFamily="18" charset="0"/>
                <a:cs typeface="Times New Roman" panose="02020603050405020304" pitchFamily="18" charset="0"/>
              </a:rPr>
              <a:t>t r ž i š t a   n o v c 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4497773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944" y="500062"/>
            <a:ext cx="10515600" cy="1325563"/>
          </a:xfrm>
        </p:spPr>
        <p:txBody>
          <a:bodyPr>
            <a:normAutofit/>
          </a:bodyPr>
          <a:lstStyle/>
          <a:p>
            <a:r>
              <a:rPr lang="sr-Latn-CS" sz="4000" dirty="0"/>
              <a:t>Učesnici na tržištu novca su:</a:t>
            </a:r>
            <a:endParaRPr lang="sr-Cyrl-RS" sz="4000" dirty="0"/>
          </a:p>
        </p:txBody>
      </p:sp>
      <p:sp>
        <p:nvSpPr>
          <p:cNvPr id="3" name="Content Placeholder 2"/>
          <p:cNvSpPr>
            <a:spLocks noGrp="1"/>
          </p:cNvSpPr>
          <p:nvPr>
            <p:ph idx="1"/>
          </p:nvPr>
        </p:nvSpPr>
        <p:spPr>
          <a:xfrm>
            <a:off x="286603" y="1825624"/>
            <a:ext cx="11755343" cy="4820835"/>
          </a:xfrm>
        </p:spPr>
        <p:txBody>
          <a:bodyPr>
            <a:normAutofit/>
          </a:bodyPr>
          <a:lstStyle/>
          <a:p>
            <a:pPr marL="0" indent="0">
              <a:spcBef>
                <a:spcPts val="0"/>
              </a:spcBef>
              <a:spcAft>
                <a:spcPts val="1200"/>
              </a:spcAft>
              <a:buNone/>
            </a:pPr>
            <a:r>
              <a:rPr lang="en-US" b="1" dirty="0" smtClean="0"/>
              <a:t>1.</a:t>
            </a:r>
            <a:r>
              <a:rPr lang="en-US" dirty="0" smtClean="0"/>
              <a:t> </a:t>
            </a:r>
            <a:r>
              <a:rPr lang="en-US" dirty="0" err="1" smtClean="0"/>
              <a:t>Centralna</a:t>
            </a:r>
            <a:r>
              <a:rPr lang="en-US" dirty="0" smtClean="0"/>
              <a:t> </a:t>
            </a:r>
            <a:r>
              <a:rPr lang="en-US" dirty="0" err="1"/>
              <a:t>banka</a:t>
            </a:r>
            <a:r>
              <a:rPr lang="en-US" dirty="0"/>
              <a:t> </a:t>
            </a:r>
            <a:r>
              <a:rPr lang="en-US" dirty="0" err="1"/>
              <a:t>kao</a:t>
            </a:r>
            <a:r>
              <a:rPr lang="en-US" dirty="0"/>
              <a:t> </a:t>
            </a:r>
            <a:r>
              <a:rPr lang="en-US" dirty="0" err="1"/>
              <a:t>monetarna</a:t>
            </a:r>
            <a:r>
              <a:rPr lang="en-US" dirty="0"/>
              <a:t> </a:t>
            </a:r>
            <a:r>
              <a:rPr lang="en-US" dirty="0" err="1"/>
              <a:t>vlast</a:t>
            </a:r>
            <a:endParaRPr lang="en-US" dirty="0"/>
          </a:p>
          <a:p>
            <a:pPr marL="0" indent="0">
              <a:spcBef>
                <a:spcPts val="0"/>
              </a:spcBef>
              <a:spcAft>
                <a:spcPts val="1200"/>
              </a:spcAft>
              <a:buNone/>
            </a:pPr>
            <a:r>
              <a:rPr lang="en-US" b="1" dirty="0" smtClean="0"/>
              <a:t>2.</a:t>
            </a:r>
            <a:r>
              <a:rPr lang="en-US" dirty="0" smtClean="0"/>
              <a:t> </a:t>
            </a:r>
            <a:r>
              <a:rPr lang="en-US" dirty="0" err="1" smtClean="0"/>
              <a:t>Poslovne</a:t>
            </a:r>
            <a:r>
              <a:rPr lang="en-US" dirty="0" smtClean="0"/>
              <a:t> </a:t>
            </a:r>
            <a:r>
              <a:rPr lang="en-US" dirty="0" err="1"/>
              <a:t>banke</a:t>
            </a:r>
            <a:r>
              <a:rPr lang="en-US" dirty="0"/>
              <a:t> </a:t>
            </a:r>
            <a:r>
              <a:rPr lang="en-US" dirty="0" err="1"/>
              <a:t>kao</a:t>
            </a:r>
            <a:r>
              <a:rPr lang="en-US" dirty="0"/>
              <a:t> </a:t>
            </a:r>
            <a:r>
              <a:rPr lang="en-US" dirty="0" err="1"/>
              <a:t>osnovni</a:t>
            </a:r>
            <a:r>
              <a:rPr lang="en-US" dirty="0"/>
              <a:t> </a:t>
            </a:r>
            <a:r>
              <a:rPr lang="en-US" dirty="0" err="1"/>
              <a:t>učesnici</a:t>
            </a:r>
            <a:r>
              <a:rPr lang="en-US" dirty="0"/>
              <a:t> </a:t>
            </a:r>
            <a:r>
              <a:rPr lang="en-US" dirty="0" err="1"/>
              <a:t>i</a:t>
            </a:r>
            <a:r>
              <a:rPr lang="en-US" dirty="0"/>
              <a:t> </a:t>
            </a:r>
            <a:r>
              <a:rPr lang="en-US" dirty="0" err="1"/>
              <a:t>nosioci</a:t>
            </a:r>
            <a:r>
              <a:rPr lang="en-US" dirty="0"/>
              <a:t> </a:t>
            </a:r>
            <a:r>
              <a:rPr lang="en-US" dirty="0" err="1"/>
              <a:t>trgovine</a:t>
            </a:r>
            <a:r>
              <a:rPr lang="en-US" dirty="0"/>
              <a:t> </a:t>
            </a:r>
            <a:r>
              <a:rPr lang="en-US" dirty="0" err="1"/>
              <a:t>novcem</a:t>
            </a:r>
            <a:endParaRPr lang="en-US" dirty="0"/>
          </a:p>
          <a:p>
            <a:pPr marL="0" indent="0">
              <a:spcBef>
                <a:spcPts val="0"/>
              </a:spcBef>
              <a:spcAft>
                <a:spcPts val="1200"/>
              </a:spcAft>
              <a:buNone/>
            </a:pPr>
            <a:r>
              <a:rPr lang="en-US" b="1" dirty="0" smtClean="0"/>
              <a:t>3.</a:t>
            </a:r>
            <a:r>
              <a:rPr lang="en-US" dirty="0"/>
              <a:t> </a:t>
            </a:r>
            <a:r>
              <a:rPr lang="en-US" dirty="0" err="1" smtClean="0"/>
              <a:t>Specijalne</a:t>
            </a:r>
            <a:r>
              <a:rPr lang="en-US" dirty="0" smtClean="0"/>
              <a:t> </a:t>
            </a:r>
            <a:r>
              <a:rPr lang="en-US" dirty="0" err="1"/>
              <a:t>finansijske</a:t>
            </a:r>
            <a:r>
              <a:rPr lang="en-US" dirty="0"/>
              <a:t> </a:t>
            </a:r>
            <a:r>
              <a:rPr lang="en-US" dirty="0" err="1"/>
              <a:t>organizacije</a:t>
            </a:r>
            <a:r>
              <a:rPr lang="en-US" dirty="0"/>
              <a:t> (</a:t>
            </a:r>
            <a:r>
              <a:rPr lang="en-US" dirty="0" err="1"/>
              <a:t>firme</a:t>
            </a:r>
            <a:r>
              <a:rPr lang="en-US" dirty="0"/>
              <a:t> </a:t>
            </a:r>
            <a:r>
              <a:rPr lang="en-US" dirty="0" err="1"/>
              <a:t>brokera</a:t>
            </a:r>
            <a:r>
              <a:rPr lang="en-US" dirty="0"/>
              <a:t> </a:t>
            </a:r>
            <a:r>
              <a:rPr lang="en-US" dirty="0" err="1"/>
              <a:t>i</a:t>
            </a:r>
            <a:r>
              <a:rPr lang="en-US" dirty="0"/>
              <a:t> </a:t>
            </a:r>
            <a:r>
              <a:rPr lang="en-US" dirty="0" err="1"/>
              <a:t>dilera</a:t>
            </a:r>
            <a:r>
              <a:rPr lang="en-US" dirty="0" smtClean="0"/>
              <a:t>)</a:t>
            </a:r>
          </a:p>
          <a:p>
            <a:pPr marL="0" indent="0">
              <a:spcBef>
                <a:spcPts val="0"/>
              </a:spcBef>
              <a:spcAft>
                <a:spcPts val="1200"/>
              </a:spcAft>
              <a:buNone/>
            </a:pPr>
            <a:endParaRPr lang="en-US" dirty="0"/>
          </a:p>
          <a:p>
            <a:pPr>
              <a:spcBef>
                <a:spcPts val="0"/>
              </a:spcBef>
              <a:spcAft>
                <a:spcPts val="1200"/>
              </a:spcAft>
              <a:buFont typeface="Wingdings" panose="05000000000000000000" pitchFamily="2" charset="2"/>
              <a:buChar char="Ø"/>
            </a:pPr>
            <a:r>
              <a:rPr lang="sr-Latn-CS" dirty="0"/>
              <a:t>Sva druga pravna i fizička lica ne učestvuju direktno na tržištu novca </a:t>
            </a:r>
            <a:r>
              <a:rPr lang="sr-Latn-CS" dirty="0" smtClean="0"/>
              <a:t>već:</a:t>
            </a:r>
            <a:endParaRPr lang="sr-Cyrl-RS" dirty="0"/>
          </a:p>
          <a:p>
            <a:pPr marL="457200" lvl="1" indent="0">
              <a:spcBef>
                <a:spcPts val="0"/>
              </a:spcBef>
              <a:spcAft>
                <a:spcPts val="600"/>
              </a:spcAft>
              <a:buNone/>
            </a:pPr>
            <a:r>
              <a:rPr lang="en-US" sz="2800" dirty="0" smtClean="0"/>
              <a:t>- </a:t>
            </a:r>
            <a:r>
              <a:rPr lang="sr-Latn-CS" sz="2800" dirty="0" smtClean="0"/>
              <a:t>država </a:t>
            </a:r>
            <a:r>
              <a:rPr lang="sr-Latn-CS" sz="2800" dirty="0"/>
              <a:t>i paradržavne institucije učestvuju preko centralne banke</a:t>
            </a:r>
            <a:endParaRPr lang="sr-Cyrl-RS" sz="2800" dirty="0"/>
          </a:p>
          <a:p>
            <a:pPr lvl="1">
              <a:buFontTx/>
              <a:buChar char="-"/>
            </a:pPr>
            <a:r>
              <a:rPr lang="sr-Latn-CS" sz="2800" dirty="0" smtClean="0"/>
              <a:t>sva </a:t>
            </a:r>
            <a:r>
              <a:rPr lang="sr-Latn-CS" sz="2800" dirty="0"/>
              <a:t>druga pravna lica i fizička lica učestvuju ili preko poslovne banke ili preko ovlašćene posredničke firme</a:t>
            </a:r>
            <a:r>
              <a:rPr lang="sr-Latn-CS" sz="2800" dirty="0" smtClean="0"/>
              <a:t>.</a:t>
            </a:r>
            <a:endParaRPr lang="en-US" sz="2800" dirty="0" smtClean="0"/>
          </a:p>
          <a:p>
            <a:pPr marL="457200" lvl="1" indent="0">
              <a:buNone/>
            </a:pPr>
            <a:endParaRPr lang="sr-Cyrl-RS" sz="2800" dirty="0"/>
          </a:p>
          <a:p>
            <a:pPr marL="0" indent="0">
              <a:buNone/>
            </a:pPr>
            <a:endParaRPr lang="sr-Cyrl-RS" dirty="0"/>
          </a:p>
        </p:txBody>
      </p:sp>
      <p:sp>
        <p:nvSpPr>
          <p:cNvPr id="4" name="TextBox 3"/>
          <p:cNvSpPr txBox="1"/>
          <p:nvPr/>
        </p:nvSpPr>
        <p:spPr>
          <a:xfrm>
            <a:off x="126610" y="112541"/>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1. TR</a:t>
            </a:r>
            <a:r>
              <a:rPr lang="sr-Latn-RS" sz="1600" i="1" dirty="0" smtClean="0">
                <a:latin typeface="Times New Roman" panose="02020603050405020304" pitchFamily="18" charset="0"/>
                <a:cs typeface="Times New Roman" panose="02020603050405020304" pitchFamily="18" charset="0"/>
              </a:rPr>
              <a:t>ŽIŠTE NOVCA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1.</a:t>
            </a:r>
            <a:r>
              <a:rPr lang="en-US" sz="1600" i="1" dirty="0" smtClean="0">
                <a:latin typeface="Times New Roman" panose="02020603050405020304" pitchFamily="18" charset="0"/>
                <a:cs typeface="Times New Roman" panose="02020603050405020304" pitchFamily="18" charset="0"/>
              </a:rPr>
              <a:t>3</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I n s t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t u c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o n a l n e   f o r m e   </a:t>
            </a:r>
            <a:r>
              <a:rPr lang="sr-Latn-RS" sz="1600" i="1" dirty="0" smtClean="0">
                <a:latin typeface="Times New Roman" panose="02020603050405020304" pitchFamily="18" charset="0"/>
                <a:cs typeface="Times New Roman" panose="02020603050405020304" pitchFamily="18" charset="0"/>
              </a:rPr>
              <a:t>t r ž i š t a   n o v c 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4685826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773" y="365125"/>
            <a:ext cx="11737075" cy="1325563"/>
          </a:xfrm>
        </p:spPr>
        <p:txBody>
          <a:bodyPr>
            <a:normAutofit fontScale="90000"/>
          </a:bodyPr>
          <a:lstStyle/>
          <a:p>
            <a:pPr algn="ctr"/>
            <a:r>
              <a:rPr lang="sr-Latn-CS" b="1" dirty="0"/>
              <a:t>1.4.  KRATKOROČNE HOV - INSTRUMENTI TRŽIŠTA NOVCA</a:t>
            </a:r>
            <a:r>
              <a:rPr lang="sr-Cyrl-RS" dirty="0"/>
              <a:t/>
            </a:r>
            <a:br>
              <a:rPr lang="sr-Cyrl-RS" dirty="0"/>
            </a:br>
            <a:endParaRPr lang="sr-Cyrl-RS" dirty="0"/>
          </a:p>
        </p:txBody>
      </p:sp>
      <p:sp>
        <p:nvSpPr>
          <p:cNvPr id="3" name="Content Placeholder 2"/>
          <p:cNvSpPr>
            <a:spLocks noGrp="1"/>
          </p:cNvSpPr>
          <p:nvPr>
            <p:ph idx="1"/>
          </p:nvPr>
        </p:nvSpPr>
        <p:spPr>
          <a:xfrm>
            <a:off x="354841" y="1842868"/>
            <a:ext cx="11546007" cy="4931611"/>
          </a:xfrm>
        </p:spPr>
        <p:txBody>
          <a:bodyPr/>
          <a:lstStyle/>
          <a:p>
            <a:pPr marL="0" indent="0" algn="just">
              <a:spcBef>
                <a:spcPts val="0"/>
              </a:spcBef>
              <a:spcAft>
                <a:spcPts val="1800"/>
              </a:spcAft>
              <a:buNone/>
            </a:pPr>
            <a:r>
              <a:rPr lang="sr-Latn-CS" sz="3200" b="1" u="sng" dirty="0"/>
              <a:t>1.4.1. DEPOZITNI </a:t>
            </a:r>
            <a:r>
              <a:rPr lang="sr-Latn-CS" sz="3200" b="1" u="sng" dirty="0" smtClean="0"/>
              <a:t>CERTIFIKAT</a:t>
            </a:r>
            <a:endParaRPr lang="en-US" sz="3200" b="1" u="sng" dirty="0" smtClean="0"/>
          </a:p>
          <a:p>
            <a:pPr algn="just">
              <a:buFontTx/>
              <a:buChar char="-"/>
            </a:pPr>
            <a:r>
              <a:rPr lang="sr-Latn-CS" dirty="0" smtClean="0"/>
              <a:t>prenosiva </a:t>
            </a:r>
            <a:r>
              <a:rPr lang="sr-Latn-CS" dirty="0"/>
              <a:t>potvrda koja glasi na deponovanu sumu novca u banci na određeni rok i uz određenu </a:t>
            </a:r>
            <a:r>
              <a:rPr lang="sr-Latn-CS" dirty="0" smtClean="0"/>
              <a:t>kamatu</a:t>
            </a:r>
            <a:endParaRPr lang="en-US" dirty="0" smtClean="0"/>
          </a:p>
          <a:p>
            <a:pPr algn="just">
              <a:spcAft>
                <a:spcPts val="1800"/>
              </a:spcAft>
              <a:buFontTx/>
              <a:buChar char="-"/>
            </a:pPr>
            <a:r>
              <a:rPr lang="sr-Latn-CS" dirty="0" smtClean="0"/>
              <a:t>emituje </a:t>
            </a:r>
            <a:r>
              <a:rPr lang="sr-Latn-CS" dirty="0"/>
              <a:t>po nominalnoj vrednosti, a kamata, koja se računa na bazi stvorenog roka dana do roka dospeća, dodaje se glavnici i plaća o roku </a:t>
            </a:r>
            <a:r>
              <a:rPr lang="sr-Latn-CS" dirty="0" smtClean="0"/>
              <a:t>dospeća </a:t>
            </a:r>
            <a:endParaRPr lang="en-US" dirty="0" smtClean="0"/>
          </a:p>
          <a:p>
            <a:pPr algn="just">
              <a:buFont typeface="Wingdings" panose="05000000000000000000" pitchFamily="2" charset="2"/>
              <a:buChar char="Ø"/>
            </a:pPr>
            <a:r>
              <a:rPr lang="sr-Latn-CS" dirty="0"/>
              <a:t>Depozitni certifikati najčešće se emituju sa rokom dospeća od tri meseca do godine dana. </a:t>
            </a:r>
            <a:endParaRPr lang="sr-Cyrl-RS" dirty="0"/>
          </a:p>
          <a:p>
            <a:pPr algn="just"/>
            <a:endParaRPr lang="sr-Cyrl-RS" dirty="0"/>
          </a:p>
        </p:txBody>
      </p:sp>
    </p:spTree>
    <p:extLst>
      <p:ext uri="{BB962C8B-B14F-4D97-AF65-F5344CB8AC3E}">
        <p14:creationId xmlns:p14="http://schemas.microsoft.com/office/powerpoint/2010/main" xmlns="" val="3510545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233" y="500062"/>
            <a:ext cx="10515600" cy="1325563"/>
          </a:xfrm>
        </p:spPr>
        <p:txBody>
          <a:bodyPr>
            <a:normAutofit/>
          </a:bodyPr>
          <a:lstStyle/>
          <a:p>
            <a:r>
              <a:rPr lang="sr-Latn-CS" sz="3200" b="1" u="sng" dirty="0"/>
              <a:t>1.4.1. DEPOZITNI CERTIFIKAT</a:t>
            </a:r>
            <a:r>
              <a:rPr lang="en-US" sz="3200" b="1" u="sng" dirty="0"/>
              <a:t/>
            </a:r>
            <a:br>
              <a:rPr lang="en-US" sz="3200" b="1" u="sng" dirty="0"/>
            </a:br>
            <a:endParaRPr lang="sr-Cyrl-RS" sz="3200" dirty="0"/>
          </a:p>
        </p:txBody>
      </p:sp>
      <p:sp>
        <p:nvSpPr>
          <p:cNvPr id="3" name="Content Placeholder 2"/>
          <p:cNvSpPr>
            <a:spLocks noGrp="1"/>
          </p:cNvSpPr>
          <p:nvPr>
            <p:ph idx="1"/>
          </p:nvPr>
        </p:nvSpPr>
        <p:spPr>
          <a:xfrm>
            <a:off x="477671" y="1825624"/>
            <a:ext cx="11122925" cy="4807187"/>
          </a:xfrm>
        </p:spPr>
        <p:txBody>
          <a:bodyPr>
            <a:normAutofit lnSpcReduction="10000"/>
          </a:bodyPr>
          <a:lstStyle/>
          <a:p>
            <a:r>
              <a:rPr lang="en-US" dirty="0" err="1"/>
              <a:t>Depozitni</a:t>
            </a:r>
            <a:r>
              <a:rPr lang="en-US" dirty="0"/>
              <a:t> </a:t>
            </a:r>
            <a:r>
              <a:rPr lang="en-US" dirty="0" err="1"/>
              <a:t>certifikat</a:t>
            </a:r>
            <a:r>
              <a:rPr lang="en-US" dirty="0"/>
              <a:t> </a:t>
            </a:r>
            <a:r>
              <a:rPr lang="en-US" dirty="0" err="1"/>
              <a:t>glasi</a:t>
            </a:r>
            <a:r>
              <a:rPr lang="en-US" dirty="0"/>
              <a:t> </a:t>
            </a:r>
            <a:r>
              <a:rPr lang="en-US" dirty="0" err="1"/>
              <a:t>na</a:t>
            </a:r>
            <a:r>
              <a:rPr lang="en-US" dirty="0"/>
              <a:t> </a:t>
            </a:r>
            <a:r>
              <a:rPr lang="en-US" dirty="0" err="1"/>
              <a:t>donosioca</a:t>
            </a:r>
            <a:r>
              <a:rPr lang="en-US" dirty="0"/>
              <a:t> </a:t>
            </a:r>
            <a:r>
              <a:rPr lang="en-US" dirty="0" err="1"/>
              <a:t>i</a:t>
            </a:r>
            <a:r>
              <a:rPr lang="en-US" dirty="0"/>
              <a:t> </a:t>
            </a:r>
            <a:r>
              <a:rPr lang="en-US" b="1" dirty="0" err="1"/>
              <a:t>sadrži</a:t>
            </a:r>
            <a:r>
              <a:rPr lang="en-US" b="1" dirty="0"/>
              <a:t> </a:t>
            </a:r>
            <a:r>
              <a:rPr lang="en-US" b="1" dirty="0" err="1"/>
              <a:t>sledeće</a:t>
            </a:r>
            <a:r>
              <a:rPr lang="en-US" b="1" dirty="0"/>
              <a:t> </a:t>
            </a:r>
            <a:r>
              <a:rPr lang="en-US" b="1" dirty="0" err="1" smtClean="0"/>
              <a:t>podatke</a:t>
            </a:r>
            <a:r>
              <a:rPr lang="en-US" b="1" dirty="0" smtClean="0"/>
              <a:t>:</a:t>
            </a:r>
            <a:endParaRPr lang="en-US" b="1" dirty="0"/>
          </a:p>
          <a:p>
            <a:pPr marL="0" indent="0">
              <a:buNone/>
            </a:pPr>
            <a:r>
              <a:rPr lang="en-US" b="1" dirty="0" smtClean="0"/>
              <a:t> </a:t>
            </a:r>
            <a:endParaRPr lang="en-US" b="1" dirty="0"/>
          </a:p>
          <a:p>
            <a:pPr marL="0" indent="0">
              <a:buNone/>
            </a:pPr>
            <a:r>
              <a:rPr lang="en-US" b="1" dirty="0"/>
              <a:t>1.</a:t>
            </a:r>
            <a:r>
              <a:rPr lang="en-US" dirty="0"/>
              <a:t>	</a:t>
            </a:r>
            <a:r>
              <a:rPr lang="en-US" dirty="0" err="1"/>
              <a:t>oznaku</a:t>
            </a:r>
            <a:r>
              <a:rPr lang="en-US" dirty="0"/>
              <a:t> da je </a:t>
            </a:r>
            <a:r>
              <a:rPr lang="en-US" dirty="0" err="1"/>
              <a:t>depozitni</a:t>
            </a:r>
            <a:r>
              <a:rPr lang="en-US" dirty="0"/>
              <a:t> </a:t>
            </a:r>
            <a:r>
              <a:rPr lang="en-US" dirty="0" err="1"/>
              <a:t>certifikat</a:t>
            </a:r>
            <a:endParaRPr lang="en-US" dirty="0"/>
          </a:p>
          <a:p>
            <a:pPr marL="0" indent="0">
              <a:buNone/>
            </a:pPr>
            <a:r>
              <a:rPr lang="en-US" b="1" dirty="0"/>
              <a:t>2.</a:t>
            </a:r>
            <a:r>
              <a:rPr lang="en-US" dirty="0"/>
              <a:t>	</a:t>
            </a:r>
            <a:r>
              <a:rPr lang="en-US" dirty="0" err="1"/>
              <a:t>ime</a:t>
            </a:r>
            <a:r>
              <a:rPr lang="en-US" dirty="0"/>
              <a:t> </a:t>
            </a:r>
            <a:r>
              <a:rPr lang="en-US" dirty="0" err="1"/>
              <a:t>banke</a:t>
            </a:r>
            <a:r>
              <a:rPr lang="en-US" dirty="0"/>
              <a:t> </a:t>
            </a:r>
            <a:r>
              <a:rPr lang="en-US" dirty="0" err="1"/>
              <a:t>koja</a:t>
            </a:r>
            <a:r>
              <a:rPr lang="en-US" dirty="0"/>
              <a:t> </a:t>
            </a:r>
            <a:r>
              <a:rPr lang="en-US" dirty="0" err="1"/>
              <a:t>ga</a:t>
            </a:r>
            <a:r>
              <a:rPr lang="en-US" dirty="0"/>
              <a:t> </a:t>
            </a:r>
            <a:r>
              <a:rPr lang="en-US" dirty="0" err="1"/>
              <a:t>emituje</a:t>
            </a:r>
            <a:r>
              <a:rPr lang="en-US" dirty="0"/>
              <a:t> </a:t>
            </a:r>
          </a:p>
          <a:p>
            <a:pPr marL="0" indent="0">
              <a:buNone/>
            </a:pPr>
            <a:r>
              <a:rPr lang="en-US" b="1" dirty="0"/>
              <a:t>3.</a:t>
            </a:r>
            <a:r>
              <a:rPr lang="en-US" dirty="0"/>
              <a:t>	</a:t>
            </a:r>
            <a:r>
              <a:rPr lang="en-US" dirty="0" err="1"/>
              <a:t>iznos</a:t>
            </a:r>
            <a:r>
              <a:rPr lang="en-US" dirty="0"/>
              <a:t> </a:t>
            </a:r>
            <a:r>
              <a:rPr lang="en-US" dirty="0" err="1"/>
              <a:t>na</a:t>
            </a:r>
            <a:r>
              <a:rPr lang="en-US" dirty="0"/>
              <a:t> </a:t>
            </a:r>
            <a:r>
              <a:rPr lang="en-US" dirty="0" err="1"/>
              <a:t>koji</a:t>
            </a:r>
            <a:r>
              <a:rPr lang="en-US" dirty="0"/>
              <a:t> je </a:t>
            </a:r>
            <a:r>
              <a:rPr lang="en-US" dirty="0" err="1"/>
              <a:t>emitovan</a:t>
            </a:r>
            <a:endParaRPr lang="en-US" dirty="0"/>
          </a:p>
          <a:p>
            <a:pPr marL="0" indent="0">
              <a:buNone/>
            </a:pPr>
            <a:r>
              <a:rPr lang="en-US" b="1" dirty="0"/>
              <a:t>4.</a:t>
            </a:r>
            <a:r>
              <a:rPr lang="en-US" dirty="0"/>
              <a:t>	</a:t>
            </a:r>
            <a:r>
              <a:rPr lang="en-US" dirty="0" err="1"/>
              <a:t>rok</a:t>
            </a:r>
            <a:r>
              <a:rPr lang="en-US" dirty="0"/>
              <a:t> </a:t>
            </a:r>
            <a:r>
              <a:rPr lang="en-US" dirty="0" err="1"/>
              <a:t>dospeća</a:t>
            </a:r>
            <a:endParaRPr lang="en-US" dirty="0"/>
          </a:p>
          <a:p>
            <a:pPr marL="0" indent="0">
              <a:buNone/>
            </a:pPr>
            <a:r>
              <a:rPr lang="en-US" b="1" dirty="0"/>
              <a:t>5.</a:t>
            </a:r>
            <a:r>
              <a:rPr lang="en-US" dirty="0"/>
              <a:t>	</a:t>
            </a:r>
            <a:r>
              <a:rPr lang="en-US" dirty="0" err="1"/>
              <a:t>kamatna</a:t>
            </a:r>
            <a:r>
              <a:rPr lang="en-US" dirty="0"/>
              <a:t> </a:t>
            </a:r>
            <a:r>
              <a:rPr lang="en-US" dirty="0" err="1"/>
              <a:t>stopa</a:t>
            </a:r>
            <a:endParaRPr lang="en-US" dirty="0"/>
          </a:p>
          <a:p>
            <a:pPr marL="0" indent="0">
              <a:buNone/>
            </a:pPr>
            <a:r>
              <a:rPr lang="en-US" b="1" dirty="0"/>
              <a:t>6.</a:t>
            </a:r>
            <a:r>
              <a:rPr lang="en-US" dirty="0"/>
              <a:t>	datum </a:t>
            </a:r>
            <a:r>
              <a:rPr lang="en-US" dirty="0" err="1"/>
              <a:t>i</a:t>
            </a:r>
            <a:r>
              <a:rPr lang="en-US" dirty="0"/>
              <a:t> </a:t>
            </a:r>
            <a:r>
              <a:rPr lang="en-US" dirty="0" err="1"/>
              <a:t>mesto</a:t>
            </a:r>
            <a:r>
              <a:rPr lang="en-US" dirty="0"/>
              <a:t> </a:t>
            </a:r>
            <a:r>
              <a:rPr lang="en-US" dirty="0" err="1"/>
              <a:t>izdavanja</a:t>
            </a:r>
            <a:endParaRPr lang="en-US" dirty="0"/>
          </a:p>
          <a:p>
            <a:pPr marL="0" indent="0">
              <a:buNone/>
            </a:pPr>
            <a:r>
              <a:rPr lang="en-US" b="1" dirty="0"/>
              <a:t>7.</a:t>
            </a:r>
            <a:r>
              <a:rPr lang="en-US" dirty="0"/>
              <a:t>	</a:t>
            </a:r>
            <a:r>
              <a:rPr lang="en-US" dirty="0" err="1"/>
              <a:t>važeće</a:t>
            </a:r>
            <a:r>
              <a:rPr lang="en-US" dirty="0"/>
              <a:t> </a:t>
            </a:r>
            <a:r>
              <a:rPr lang="en-US" dirty="0" err="1"/>
              <a:t>pravo</a:t>
            </a:r>
            <a:endParaRPr lang="en-US" dirty="0"/>
          </a:p>
          <a:p>
            <a:pPr marL="0" indent="0">
              <a:buNone/>
            </a:pPr>
            <a:r>
              <a:rPr lang="en-US" b="1" dirty="0"/>
              <a:t>8.</a:t>
            </a:r>
            <a:r>
              <a:rPr lang="en-US" dirty="0"/>
              <a:t>	</a:t>
            </a:r>
            <a:r>
              <a:rPr lang="en-US" dirty="0" err="1"/>
              <a:t>potpis</a:t>
            </a:r>
            <a:r>
              <a:rPr lang="en-US" dirty="0"/>
              <a:t> </a:t>
            </a:r>
            <a:r>
              <a:rPr lang="en-US" dirty="0" err="1"/>
              <a:t>ovlašćenog</a:t>
            </a:r>
            <a:r>
              <a:rPr lang="en-US" dirty="0"/>
              <a:t> </a:t>
            </a:r>
            <a:r>
              <a:rPr lang="en-US" dirty="0" err="1"/>
              <a:t>lica</a:t>
            </a:r>
            <a:r>
              <a:rPr lang="en-US" dirty="0"/>
              <a:t> </a:t>
            </a:r>
          </a:p>
          <a:p>
            <a:endParaRPr lang="sr-Cyrl-RS" dirty="0"/>
          </a:p>
        </p:txBody>
      </p:sp>
      <p:sp>
        <p:nvSpPr>
          <p:cNvPr id="4" name="TextBox 3"/>
          <p:cNvSpPr txBox="1"/>
          <p:nvPr/>
        </p:nvSpPr>
        <p:spPr>
          <a:xfrm>
            <a:off x="126610" y="112541"/>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1. TR</a:t>
            </a:r>
            <a:r>
              <a:rPr lang="sr-Latn-RS" sz="1600" i="1" dirty="0" smtClean="0">
                <a:latin typeface="Times New Roman" panose="02020603050405020304" pitchFamily="18" charset="0"/>
                <a:cs typeface="Times New Roman" panose="02020603050405020304" pitchFamily="18" charset="0"/>
              </a:rPr>
              <a:t>ŽIŠTE NOVCA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1.</a:t>
            </a:r>
            <a:r>
              <a:rPr lang="en-US" sz="1600" i="1" dirty="0">
                <a:latin typeface="Times New Roman" panose="02020603050405020304" pitchFamily="18" charset="0"/>
                <a:cs typeface="Times New Roman" panose="02020603050405020304" pitchFamily="18" charset="0"/>
              </a:rPr>
              <a:t>4</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K r a t k o r o </a:t>
            </a:r>
            <a:r>
              <a:rPr lang="sr-Latn-RS" sz="1600" i="1" dirty="0" smtClean="0">
                <a:latin typeface="Times New Roman" panose="02020603050405020304" pitchFamily="18" charset="0"/>
                <a:cs typeface="Times New Roman" panose="02020603050405020304" pitchFamily="18" charset="0"/>
              </a:rPr>
              <a:t>č n e   H O V</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974933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3899" y="1825625"/>
            <a:ext cx="11313994" cy="4738948"/>
          </a:xfrm>
        </p:spPr>
        <p:txBody>
          <a:bodyPr>
            <a:normAutofit/>
          </a:bodyPr>
          <a:lstStyle/>
          <a:p>
            <a:pPr marL="0" indent="0" algn="just">
              <a:spcBef>
                <a:spcPts val="0"/>
              </a:spcBef>
              <a:spcAft>
                <a:spcPts val="2400"/>
              </a:spcAft>
              <a:buNone/>
            </a:pPr>
            <a:r>
              <a:rPr lang="en-US" dirty="0" err="1" smtClean="0"/>
              <a:t>Depozitni</a:t>
            </a:r>
            <a:r>
              <a:rPr lang="en-US" dirty="0" smtClean="0"/>
              <a:t> </a:t>
            </a:r>
            <a:r>
              <a:rPr lang="en-US" dirty="0" err="1"/>
              <a:t>certifikat</a:t>
            </a:r>
            <a:r>
              <a:rPr lang="en-US" dirty="0"/>
              <a:t> </a:t>
            </a:r>
            <a:r>
              <a:rPr lang="en-US" dirty="0" err="1"/>
              <a:t>ima</a:t>
            </a:r>
            <a:r>
              <a:rPr lang="en-US" dirty="0"/>
              <a:t> </a:t>
            </a:r>
            <a:r>
              <a:rPr lang="en-US" dirty="0" err="1"/>
              <a:t>sledeće</a:t>
            </a:r>
            <a:r>
              <a:rPr lang="en-US" dirty="0"/>
              <a:t> </a:t>
            </a:r>
            <a:r>
              <a:rPr lang="en-US" b="1" dirty="0" err="1"/>
              <a:t>prednosti</a:t>
            </a:r>
            <a:r>
              <a:rPr lang="en-US" dirty="0"/>
              <a:t> u </a:t>
            </a:r>
            <a:r>
              <a:rPr lang="en-US" dirty="0" err="1"/>
              <a:t>odnosu</a:t>
            </a:r>
            <a:r>
              <a:rPr lang="en-US" dirty="0"/>
              <a:t> </a:t>
            </a:r>
            <a:r>
              <a:rPr lang="en-US" dirty="0" err="1"/>
              <a:t>na</a:t>
            </a:r>
            <a:r>
              <a:rPr lang="en-US" dirty="0"/>
              <a:t>  </a:t>
            </a:r>
            <a:r>
              <a:rPr lang="en-US" dirty="0" err="1"/>
              <a:t>obične</a:t>
            </a:r>
            <a:r>
              <a:rPr lang="en-US" dirty="0"/>
              <a:t> </a:t>
            </a:r>
            <a:r>
              <a:rPr lang="en-US" dirty="0" err="1"/>
              <a:t>oročene</a:t>
            </a:r>
            <a:r>
              <a:rPr lang="en-US" dirty="0"/>
              <a:t> </a:t>
            </a:r>
            <a:r>
              <a:rPr lang="en-US" dirty="0" err="1"/>
              <a:t>depozite</a:t>
            </a:r>
            <a:r>
              <a:rPr lang="en-US" dirty="0" smtClean="0"/>
              <a:t>:</a:t>
            </a:r>
            <a:endParaRPr lang="en-US" dirty="0"/>
          </a:p>
          <a:p>
            <a:pPr marL="514350" indent="-514350" algn="just">
              <a:spcAft>
                <a:spcPts val="600"/>
              </a:spcAft>
              <a:buAutoNum type="arabicPeriod"/>
            </a:pPr>
            <a:r>
              <a:rPr lang="en-US" dirty="0" err="1" smtClean="0"/>
              <a:t>Prenosivost</a:t>
            </a:r>
            <a:r>
              <a:rPr lang="en-US" dirty="0" smtClean="0"/>
              <a:t> </a:t>
            </a:r>
            <a:r>
              <a:rPr lang="en-US" dirty="0" err="1"/>
              <a:t>depozitnog</a:t>
            </a:r>
            <a:r>
              <a:rPr lang="en-US" dirty="0"/>
              <a:t> </a:t>
            </a:r>
            <a:r>
              <a:rPr lang="en-US" dirty="0" err="1"/>
              <a:t>certifikata</a:t>
            </a:r>
            <a:r>
              <a:rPr lang="en-US" dirty="0"/>
              <a:t> </a:t>
            </a:r>
            <a:r>
              <a:rPr lang="en-US" dirty="0" err="1"/>
              <a:t>i</a:t>
            </a:r>
            <a:r>
              <a:rPr lang="en-US" dirty="0"/>
              <a:t> </a:t>
            </a:r>
            <a:r>
              <a:rPr lang="en-US" dirty="0" err="1"/>
              <a:t>otuda</a:t>
            </a:r>
            <a:r>
              <a:rPr lang="en-US" dirty="0"/>
              <a:t> </a:t>
            </a:r>
            <a:r>
              <a:rPr lang="en-US" dirty="0" err="1"/>
              <a:t>veća</a:t>
            </a:r>
            <a:r>
              <a:rPr lang="en-US" dirty="0"/>
              <a:t> </a:t>
            </a:r>
            <a:r>
              <a:rPr lang="en-US" dirty="0" err="1"/>
              <a:t>likvidnost</a:t>
            </a:r>
            <a:r>
              <a:rPr lang="en-US" dirty="0"/>
              <a:t> </a:t>
            </a:r>
            <a:r>
              <a:rPr lang="en-US" dirty="0" err="1" smtClean="0"/>
              <a:t>deponenta</a:t>
            </a:r>
            <a:endParaRPr lang="sr-Latn-RS" dirty="0" smtClean="0"/>
          </a:p>
          <a:p>
            <a:pPr marL="514350" indent="-514350" algn="just">
              <a:spcAft>
                <a:spcPts val="600"/>
              </a:spcAft>
              <a:buAutoNum type="arabicPeriod"/>
            </a:pPr>
            <a:r>
              <a:rPr lang="en-US" dirty="0" err="1" smtClean="0"/>
              <a:t>Mogućnost</a:t>
            </a:r>
            <a:r>
              <a:rPr lang="en-US" dirty="0" smtClean="0"/>
              <a:t> </a:t>
            </a:r>
            <a:r>
              <a:rPr lang="en-US" dirty="0"/>
              <a:t>da se </a:t>
            </a:r>
            <a:r>
              <a:rPr lang="en-US" dirty="0" err="1"/>
              <a:t>sredstva</a:t>
            </a:r>
            <a:r>
              <a:rPr lang="en-US" dirty="0"/>
              <a:t> </a:t>
            </a:r>
            <a:r>
              <a:rPr lang="en-US" dirty="0" err="1"/>
              <a:t>deponuju</a:t>
            </a:r>
            <a:r>
              <a:rPr lang="en-US" dirty="0"/>
              <a:t> </a:t>
            </a:r>
            <a:r>
              <a:rPr lang="en-US" dirty="0" err="1"/>
              <a:t>po</a:t>
            </a:r>
            <a:r>
              <a:rPr lang="en-US" dirty="0"/>
              <a:t> </a:t>
            </a:r>
            <a:r>
              <a:rPr lang="en-US" dirty="0" err="1"/>
              <a:t>višoj</a:t>
            </a:r>
            <a:r>
              <a:rPr lang="en-US" dirty="0"/>
              <a:t> </a:t>
            </a:r>
            <a:r>
              <a:rPr lang="en-US" dirty="0" err="1"/>
              <a:t>kamatnoj</a:t>
            </a:r>
            <a:r>
              <a:rPr lang="en-US" dirty="0"/>
              <a:t> </a:t>
            </a:r>
            <a:r>
              <a:rPr lang="en-US" dirty="0" err="1"/>
              <a:t>stopi</a:t>
            </a:r>
            <a:r>
              <a:rPr lang="en-US" dirty="0"/>
              <a:t> </a:t>
            </a:r>
            <a:r>
              <a:rPr lang="en-US" dirty="0" err="1"/>
              <a:t>ako</a:t>
            </a:r>
            <a:r>
              <a:rPr lang="en-US" dirty="0"/>
              <a:t> je </a:t>
            </a:r>
            <a:r>
              <a:rPr lang="en-US" dirty="0" err="1"/>
              <a:t>kamata</a:t>
            </a:r>
            <a:r>
              <a:rPr lang="en-US" dirty="0"/>
              <a:t> </a:t>
            </a:r>
            <a:r>
              <a:rPr lang="en-US" dirty="0" err="1"/>
              <a:t>ograničena</a:t>
            </a:r>
            <a:r>
              <a:rPr lang="en-US" dirty="0"/>
              <a:t> </a:t>
            </a:r>
            <a:r>
              <a:rPr lang="en-US" dirty="0" err="1"/>
              <a:t>na</a:t>
            </a:r>
            <a:r>
              <a:rPr lang="en-US" dirty="0"/>
              <a:t> </a:t>
            </a:r>
            <a:r>
              <a:rPr lang="en-US" dirty="0" err="1"/>
              <a:t>oročene</a:t>
            </a:r>
            <a:r>
              <a:rPr lang="en-US" dirty="0"/>
              <a:t> </a:t>
            </a:r>
            <a:r>
              <a:rPr lang="en-US" dirty="0" err="1" smtClean="0"/>
              <a:t>depozite</a:t>
            </a:r>
            <a:endParaRPr lang="sr-Latn-RS" dirty="0" smtClean="0"/>
          </a:p>
          <a:p>
            <a:pPr marL="514350" indent="-514350" algn="just">
              <a:spcAft>
                <a:spcPts val="600"/>
              </a:spcAft>
              <a:buAutoNum type="arabicPeriod"/>
            </a:pPr>
            <a:r>
              <a:rPr lang="en-US" dirty="0" err="1" smtClean="0"/>
              <a:t>Manji</a:t>
            </a:r>
            <a:r>
              <a:rPr lang="en-US" dirty="0" smtClean="0"/>
              <a:t> </a:t>
            </a:r>
            <a:r>
              <a:rPr lang="en-US" dirty="0" err="1"/>
              <a:t>kreditni</a:t>
            </a:r>
            <a:r>
              <a:rPr lang="en-US" dirty="0"/>
              <a:t> </a:t>
            </a:r>
            <a:r>
              <a:rPr lang="en-US" dirty="0" err="1" smtClean="0"/>
              <a:t>rizik</a:t>
            </a:r>
            <a:endParaRPr lang="sr-Latn-RS" dirty="0" smtClean="0"/>
          </a:p>
          <a:p>
            <a:pPr marL="514350" indent="-514350" algn="just">
              <a:spcAft>
                <a:spcPts val="600"/>
              </a:spcAft>
              <a:buAutoNum type="arabicPeriod"/>
            </a:pPr>
            <a:r>
              <a:rPr lang="en-US" dirty="0" err="1" smtClean="0"/>
              <a:t>Mogućnost</a:t>
            </a:r>
            <a:r>
              <a:rPr lang="en-US" dirty="0" smtClean="0"/>
              <a:t> </a:t>
            </a:r>
            <a:r>
              <a:rPr lang="en-US" dirty="0" err="1"/>
              <a:t>banaka</a:t>
            </a:r>
            <a:r>
              <a:rPr lang="en-US" dirty="0"/>
              <a:t> da </a:t>
            </a:r>
            <a:r>
              <a:rPr lang="en-US" dirty="0" err="1"/>
              <a:t>upravljaju</a:t>
            </a:r>
            <a:r>
              <a:rPr lang="en-US" dirty="0"/>
              <a:t> </a:t>
            </a:r>
            <a:r>
              <a:rPr lang="en-US" dirty="0" err="1"/>
              <a:t>svojom</a:t>
            </a:r>
            <a:r>
              <a:rPr lang="en-US" dirty="0"/>
              <a:t> </a:t>
            </a:r>
            <a:r>
              <a:rPr lang="en-US" dirty="0" err="1" smtClean="0"/>
              <a:t>pasivom</a:t>
            </a:r>
            <a:endParaRPr lang="sr-Latn-RS" dirty="0" smtClean="0"/>
          </a:p>
          <a:p>
            <a:pPr marL="514350" indent="-514350" algn="just">
              <a:buAutoNum type="arabicPeriod"/>
            </a:pPr>
            <a:r>
              <a:rPr lang="en-US" dirty="0" err="1" smtClean="0"/>
              <a:t>Prelazak</a:t>
            </a:r>
            <a:r>
              <a:rPr lang="en-US" dirty="0" smtClean="0"/>
              <a:t> </a:t>
            </a:r>
            <a:r>
              <a:rPr lang="en-US" dirty="0" err="1"/>
              <a:t>prava</a:t>
            </a:r>
            <a:r>
              <a:rPr lang="en-US" dirty="0"/>
              <a:t> </a:t>
            </a:r>
            <a:r>
              <a:rPr lang="en-US" dirty="0" err="1"/>
              <a:t>svojine</a:t>
            </a:r>
            <a:r>
              <a:rPr lang="en-US" dirty="0"/>
              <a:t>, </a:t>
            </a:r>
            <a:r>
              <a:rPr lang="en-US" dirty="0" err="1"/>
              <a:t>predajom</a:t>
            </a:r>
            <a:r>
              <a:rPr lang="en-US" dirty="0"/>
              <a:t> </a:t>
            </a:r>
            <a:r>
              <a:rPr lang="en-US" dirty="0" err="1"/>
              <a:t>iz</a:t>
            </a:r>
            <a:r>
              <a:rPr lang="en-US" dirty="0"/>
              <a:t> </a:t>
            </a:r>
            <a:r>
              <a:rPr lang="en-US" dirty="0" err="1"/>
              <a:t>ruke</a:t>
            </a:r>
            <a:r>
              <a:rPr lang="en-US" dirty="0"/>
              <a:t> u </a:t>
            </a:r>
            <a:r>
              <a:rPr lang="en-US" dirty="0" err="1"/>
              <a:t>ruku</a:t>
            </a:r>
            <a:r>
              <a:rPr lang="en-US" dirty="0"/>
              <a:t> </a:t>
            </a:r>
            <a:r>
              <a:rPr lang="en-US" dirty="0" err="1"/>
              <a:t>i</a:t>
            </a:r>
            <a:r>
              <a:rPr lang="en-US" dirty="0"/>
              <a:t> </a:t>
            </a:r>
            <a:r>
              <a:rPr lang="en-US" dirty="0" err="1"/>
              <a:t>anonimnosti</a:t>
            </a:r>
            <a:r>
              <a:rPr lang="en-US" dirty="0"/>
              <a:t> </a:t>
            </a:r>
            <a:r>
              <a:rPr lang="en-US" dirty="0" err="1"/>
              <a:t>vlasnika</a:t>
            </a:r>
            <a:r>
              <a:rPr lang="en-US" dirty="0"/>
              <a:t>.</a:t>
            </a:r>
          </a:p>
          <a:p>
            <a:pPr algn="just"/>
            <a:endParaRPr lang="sr-Cyrl-RS" dirty="0"/>
          </a:p>
        </p:txBody>
      </p:sp>
      <p:sp>
        <p:nvSpPr>
          <p:cNvPr id="4" name="TextBox 3"/>
          <p:cNvSpPr txBox="1"/>
          <p:nvPr/>
        </p:nvSpPr>
        <p:spPr>
          <a:xfrm>
            <a:off x="126610" y="112541"/>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1. TR</a:t>
            </a:r>
            <a:r>
              <a:rPr lang="sr-Latn-RS" sz="1600" i="1" dirty="0" smtClean="0">
                <a:latin typeface="Times New Roman" panose="02020603050405020304" pitchFamily="18" charset="0"/>
                <a:cs typeface="Times New Roman" panose="02020603050405020304" pitchFamily="18" charset="0"/>
              </a:rPr>
              <a:t>ŽIŠTE NOVCA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1.</a:t>
            </a:r>
            <a:r>
              <a:rPr lang="en-US" sz="1600" i="1" dirty="0">
                <a:latin typeface="Times New Roman" panose="02020603050405020304" pitchFamily="18" charset="0"/>
                <a:cs typeface="Times New Roman" panose="02020603050405020304" pitchFamily="18" charset="0"/>
              </a:rPr>
              <a:t>4</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K r a t k o r o </a:t>
            </a:r>
            <a:r>
              <a:rPr lang="sr-Latn-RS" sz="1600" i="1" dirty="0" smtClean="0">
                <a:latin typeface="Times New Roman" panose="02020603050405020304" pitchFamily="18" charset="0"/>
                <a:cs typeface="Times New Roman" panose="02020603050405020304" pitchFamily="18" charset="0"/>
              </a:rPr>
              <a:t>č n e   H O V</a:t>
            </a:r>
            <a:endParaRPr lang="sr-Cyrl-RS" sz="1600" i="1" dirty="0">
              <a:latin typeface="Times New Roman" panose="02020603050405020304" pitchFamily="18" charset="0"/>
              <a:cs typeface="Times New Roman" panose="02020603050405020304" pitchFamily="18" charset="0"/>
            </a:endParaRPr>
          </a:p>
        </p:txBody>
      </p:sp>
      <p:sp>
        <p:nvSpPr>
          <p:cNvPr id="5" name="Title 1"/>
          <p:cNvSpPr>
            <a:spLocks noGrp="1"/>
          </p:cNvSpPr>
          <p:nvPr>
            <p:ph type="title"/>
          </p:nvPr>
        </p:nvSpPr>
        <p:spPr>
          <a:xfrm>
            <a:off x="126610" y="692672"/>
            <a:ext cx="10515600" cy="1325563"/>
          </a:xfrm>
        </p:spPr>
        <p:txBody>
          <a:bodyPr>
            <a:normAutofit/>
          </a:bodyPr>
          <a:lstStyle/>
          <a:p>
            <a:r>
              <a:rPr lang="sr-Latn-CS" sz="3200" b="1" u="sng" dirty="0"/>
              <a:t>1.4.1. DEPOZITNI CERTIFIKAT</a:t>
            </a:r>
            <a:r>
              <a:rPr lang="en-US" sz="3200" b="1" u="sng" dirty="0"/>
              <a:t/>
            </a:r>
            <a:br>
              <a:rPr lang="en-US" sz="3200" b="1" u="sng" dirty="0"/>
            </a:br>
            <a:endParaRPr lang="sr-Cyrl-RS" sz="3200" dirty="0"/>
          </a:p>
        </p:txBody>
      </p:sp>
    </p:spTree>
    <p:extLst>
      <p:ext uri="{BB962C8B-B14F-4D97-AF65-F5344CB8AC3E}">
        <p14:creationId xmlns:p14="http://schemas.microsoft.com/office/powerpoint/2010/main" xmlns="" val="23230825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3179929" y="112541"/>
            <a:ext cx="4775785" cy="6745459"/>
          </a:xfrm>
        </p:spPr>
      </p:pic>
      <p:sp>
        <p:nvSpPr>
          <p:cNvPr id="4" name="TextBox 3"/>
          <p:cNvSpPr txBox="1"/>
          <p:nvPr/>
        </p:nvSpPr>
        <p:spPr>
          <a:xfrm>
            <a:off x="126610" y="112541"/>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1. TR</a:t>
            </a:r>
            <a:r>
              <a:rPr lang="sr-Latn-RS" sz="1600" i="1" dirty="0" smtClean="0">
                <a:latin typeface="Times New Roman" panose="02020603050405020304" pitchFamily="18" charset="0"/>
                <a:cs typeface="Times New Roman" panose="02020603050405020304" pitchFamily="18" charset="0"/>
              </a:rPr>
              <a:t>ŽIŠTE NOVCA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1.</a:t>
            </a:r>
            <a:r>
              <a:rPr lang="en-US" sz="1600" i="1" dirty="0">
                <a:latin typeface="Times New Roman" panose="02020603050405020304" pitchFamily="18" charset="0"/>
                <a:cs typeface="Times New Roman" panose="02020603050405020304" pitchFamily="18" charset="0"/>
              </a:rPr>
              <a:t>4</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K r a t k o r o </a:t>
            </a:r>
            <a:r>
              <a:rPr lang="sr-Latn-RS" sz="1600" i="1" dirty="0" smtClean="0">
                <a:latin typeface="Times New Roman" panose="02020603050405020304" pitchFamily="18" charset="0"/>
                <a:cs typeface="Times New Roman" panose="02020603050405020304" pitchFamily="18" charset="0"/>
              </a:rPr>
              <a:t>č n e   H O V</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8435503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610" y="655093"/>
            <a:ext cx="11227190" cy="1035595"/>
          </a:xfrm>
        </p:spPr>
        <p:txBody>
          <a:bodyPr>
            <a:normAutofit fontScale="90000"/>
          </a:bodyPr>
          <a:lstStyle/>
          <a:p>
            <a:r>
              <a:rPr lang="sr-Latn-CS" sz="3600" b="1" u="sng" dirty="0"/>
              <a:t>1.4.2. BLAGAJNIČKI ZAPIS POSLOVNIH BANAKA</a:t>
            </a:r>
            <a:r>
              <a:rPr lang="sr-Cyrl-RS" sz="3600" b="1" u="sng" dirty="0"/>
              <a:t/>
            </a:r>
            <a:br>
              <a:rPr lang="sr-Cyrl-RS" sz="3600" b="1" u="sng" dirty="0"/>
            </a:br>
            <a:endParaRPr lang="sr-Cyrl-RS" sz="3600" b="1" u="sng" dirty="0"/>
          </a:p>
        </p:txBody>
      </p:sp>
      <p:sp>
        <p:nvSpPr>
          <p:cNvPr id="3" name="Content Placeholder 2"/>
          <p:cNvSpPr>
            <a:spLocks noGrp="1"/>
          </p:cNvSpPr>
          <p:nvPr>
            <p:ph idx="1"/>
          </p:nvPr>
        </p:nvSpPr>
        <p:spPr>
          <a:xfrm>
            <a:off x="313899" y="1690688"/>
            <a:ext cx="11395880" cy="4942123"/>
          </a:xfrm>
        </p:spPr>
        <p:txBody>
          <a:bodyPr/>
          <a:lstStyle/>
          <a:p>
            <a:pPr algn="just">
              <a:lnSpc>
                <a:spcPct val="100000"/>
              </a:lnSpc>
              <a:spcBef>
                <a:spcPts val="0"/>
              </a:spcBef>
              <a:spcAft>
                <a:spcPts val="1800"/>
              </a:spcAft>
              <a:buFontTx/>
              <a:buChar char="-"/>
            </a:pPr>
            <a:r>
              <a:rPr lang="sr-Latn-CS" dirty="0" smtClean="0"/>
              <a:t>prenosiva </a:t>
            </a:r>
            <a:r>
              <a:rPr lang="sr-Latn-CS" dirty="0"/>
              <a:t>potvrda koja glasi na određeni novčani iznos deponovan u banci, sa određenim rokom dospeća i određenom kamatnom </a:t>
            </a:r>
            <a:r>
              <a:rPr lang="sr-Latn-CS" dirty="0" smtClean="0"/>
              <a:t>stopom </a:t>
            </a:r>
          </a:p>
          <a:p>
            <a:pPr algn="just">
              <a:spcBef>
                <a:spcPts val="0"/>
              </a:spcBef>
              <a:spcAft>
                <a:spcPts val="3000"/>
              </a:spcAft>
              <a:buFontTx/>
              <a:buChar char="-"/>
            </a:pPr>
            <a:r>
              <a:rPr lang="sr-Latn-CS" dirty="0" smtClean="0"/>
              <a:t>blagajnički </a:t>
            </a:r>
            <a:r>
              <a:rPr lang="sr-Latn-CS" dirty="0"/>
              <a:t>zapis je sa rokom dospeća od mesec dana da godine dana </a:t>
            </a:r>
          </a:p>
          <a:p>
            <a:pPr algn="just">
              <a:spcAft>
                <a:spcPts val="1200"/>
              </a:spcAft>
              <a:buFont typeface="Wingdings" panose="05000000000000000000" pitchFamily="2" charset="2"/>
              <a:buChar char="Ø"/>
            </a:pPr>
            <a:r>
              <a:rPr lang="sr-Latn-CS" u="sng" dirty="0"/>
              <a:t>S</a:t>
            </a:r>
            <a:r>
              <a:rPr lang="sr-Latn-CS" u="sng" dirty="0" smtClean="0"/>
              <a:t>adrži </a:t>
            </a:r>
            <a:r>
              <a:rPr lang="sr-Latn-CS" u="sng" dirty="0"/>
              <a:t>sledeće osnovne elemente</a:t>
            </a:r>
            <a:r>
              <a:rPr lang="sr-Latn-CS" dirty="0" smtClean="0"/>
              <a:t>:</a:t>
            </a:r>
          </a:p>
          <a:p>
            <a:pPr marL="0" lvl="0" indent="0">
              <a:buNone/>
            </a:pPr>
            <a:r>
              <a:rPr lang="sr-Latn-CS" b="1" dirty="0" smtClean="0"/>
              <a:t>1. </a:t>
            </a:r>
            <a:r>
              <a:rPr lang="sr-Latn-CS" dirty="0" smtClean="0"/>
              <a:t>oznaku </a:t>
            </a:r>
            <a:r>
              <a:rPr lang="sr-Latn-CS" dirty="0"/>
              <a:t>da je blagajnički zapis</a:t>
            </a:r>
            <a:endParaRPr lang="sr-Cyrl-RS" dirty="0"/>
          </a:p>
          <a:p>
            <a:pPr marL="0" lvl="0" indent="0">
              <a:buNone/>
            </a:pPr>
            <a:r>
              <a:rPr lang="sr-Latn-CS" b="1" dirty="0" smtClean="0"/>
              <a:t>2. </a:t>
            </a:r>
            <a:r>
              <a:rPr lang="sr-Latn-CS" dirty="0" smtClean="0"/>
              <a:t>ime </a:t>
            </a:r>
            <a:r>
              <a:rPr lang="sr-Latn-CS" dirty="0"/>
              <a:t>izdavaoca</a:t>
            </a:r>
            <a:endParaRPr lang="sr-Cyrl-RS" dirty="0"/>
          </a:p>
          <a:p>
            <a:pPr marL="0" lvl="0" indent="0">
              <a:buNone/>
            </a:pPr>
            <a:r>
              <a:rPr lang="sr-Latn-CS" b="1" dirty="0" smtClean="0"/>
              <a:t>3. </a:t>
            </a:r>
            <a:r>
              <a:rPr lang="sr-Latn-CS" dirty="0" smtClean="0"/>
              <a:t>nominalnu </a:t>
            </a:r>
            <a:r>
              <a:rPr lang="sr-Latn-CS" dirty="0"/>
              <a:t>vrednost</a:t>
            </a:r>
            <a:endParaRPr lang="sr-Cyrl-RS" dirty="0"/>
          </a:p>
          <a:p>
            <a:pPr marL="0" lvl="0" indent="0">
              <a:buNone/>
            </a:pPr>
            <a:r>
              <a:rPr lang="sr-Latn-CS" b="1" dirty="0" smtClean="0"/>
              <a:t>4. </a:t>
            </a:r>
            <a:r>
              <a:rPr lang="sr-Latn-CS" dirty="0" smtClean="0"/>
              <a:t>visinu </a:t>
            </a:r>
            <a:r>
              <a:rPr lang="sr-Latn-CS" dirty="0"/>
              <a:t>kamatne stope</a:t>
            </a:r>
            <a:endParaRPr lang="sr-Cyrl-RS" dirty="0"/>
          </a:p>
          <a:p>
            <a:pPr algn="just">
              <a:buFont typeface="Wingdings" panose="05000000000000000000" pitchFamily="2" charset="2"/>
              <a:buChar char="Ø"/>
            </a:pPr>
            <a:endParaRPr lang="sr-Cyrl-RS" dirty="0"/>
          </a:p>
          <a:p>
            <a:pPr algn="just"/>
            <a:endParaRPr lang="sr-Cyrl-RS" dirty="0"/>
          </a:p>
        </p:txBody>
      </p:sp>
      <p:sp>
        <p:nvSpPr>
          <p:cNvPr id="4" name="TextBox 3"/>
          <p:cNvSpPr txBox="1"/>
          <p:nvPr/>
        </p:nvSpPr>
        <p:spPr>
          <a:xfrm>
            <a:off x="126610" y="112541"/>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1. TR</a:t>
            </a:r>
            <a:r>
              <a:rPr lang="sr-Latn-RS" sz="1600" i="1" dirty="0" smtClean="0">
                <a:latin typeface="Times New Roman" panose="02020603050405020304" pitchFamily="18" charset="0"/>
                <a:cs typeface="Times New Roman" panose="02020603050405020304" pitchFamily="18" charset="0"/>
              </a:rPr>
              <a:t>ŽIŠTE NOVCA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1.</a:t>
            </a:r>
            <a:r>
              <a:rPr lang="en-US" sz="1600" i="1" dirty="0">
                <a:latin typeface="Times New Roman" panose="02020603050405020304" pitchFamily="18" charset="0"/>
                <a:cs typeface="Times New Roman" panose="02020603050405020304" pitchFamily="18" charset="0"/>
              </a:rPr>
              <a:t>4</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K r a t k o r o </a:t>
            </a:r>
            <a:r>
              <a:rPr lang="sr-Latn-RS" sz="1600" i="1" dirty="0" smtClean="0">
                <a:latin typeface="Times New Roman" panose="02020603050405020304" pitchFamily="18" charset="0"/>
                <a:cs typeface="Times New Roman" panose="02020603050405020304" pitchFamily="18" charset="0"/>
              </a:rPr>
              <a:t>č n e   H O V</a:t>
            </a:r>
            <a:endParaRPr lang="sr-Cyrl-RS" sz="1600" i="1" dirty="0">
              <a:latin typeface="Times New Roman" panose="02020603050405020304" pitchFamily="18" charset="0"/>
              <a:cs typeface="Times New Roman" panose="02020603050405020304" pitchFamily="18" charset="0"/>
            </a:endParaRPr>
          </a:p>
        </p:txBody>
      </p:sp>
      <p:sp>
        <p:nvSpPr>
          <p:cNvPr id="5" name="TextBox 4"/>
          <p:cNvSpPr txBox="1"/>
          <p:nvPr/>
        </p:nvSpPr>
        <p:spPr>
          <a:xfrm>
            <a:off x="6728348" y="4161749"/>
            <a:ext cx="3985146" cy="2046714"/>
          </a:xfrm>
          <a:prstGeom prst="rect">
            <a:avLst/>
          </a:prstGeom>
          <a:noFill/>
        </p:spPr>
        <p:txBody>
          <a:bodyPr wrap="square" rtlCol="0">
            <a:spAutoFit/>
          </a:bodyPr>
          <a:lstStyle/>
          <a:p>
            <a:pPr lvl="0">
              <a:spcAft>
                <a:spcPts val="600"/>
              </a:spcAft>
            </a:pPr>
            <a:r>
              <a:rPr lang="sr-Latn-CS" sz="2800" b="1" dirty="0" smtClean="0"/>
              <a:t>5. </a:t>
            </a:r>
            <a:r>
              <a:rPr lang="sr-Latn-CS" sz="2800" dirty="0" smtClean="0"/>
              <a:t>rok </a:t>
            </a:r>
            <a:r>
              <a:rPr lang="sr-Latn-CS" sz="2800" dirty="0"/>
              <a:t>dospeća </a:t>
            </a:r>
            <a:endParaRPr lang="sr-Cyrl-RS" sz="2800" dirty="0"/>
          </a:p>
          <a:p>
            <a:pPr lvl="0">
              <a:spcAft>
                <a:spcPts val="600"/>
              </a:spcAft>
            </a:pPr>
            <a:r>
              <a:rPr lang="sr-Latn-CS" sz="2800" b="1" dirty="0" smtClean="0"/>
              <a:t>6. </a:t>
            </a:r>
            <a:r>
              <a:rPr lang="sr-Latn-CS" sz="2800" dirty="0" smtClean="0"/>
              <a:t>datum </a:t>
            </a:r>
            <a:r>
              <a:rPr lang="sr-Latn-CS" sz="2800" dirty="0"/>
              <a:t>izdavanja</a:t>
            </a:r>
            <a:endParaRPr lang="sr-Cyrl-RS" sz="2800" dirty="0"/>
          </a:p>
          <a:p>
            <a:pPr lvl="0">
              <a:spcAft>
                <a:spcPts val="600"/>
              </a:spcAft>
            </a:pPr>
            <a:r>
              <a:rPr lang="sr-Latn-CS" sz="2800" b="1" dirty="0" smtClean="0"/>
              <a:t>7. </a:t>
            </a:r>
            <a:r>
              <a:rPr lang="sr-Latn-CS" sz="2800" dirty="0" smtClean="0"/>
              <a:t>važeće </a:t>
            </a:r>
            <a:r>
              <a:rPr lang="sr-Latn-CS" sz="2800" dirty="0"/>
              <a:t>pravo</a:t>
            </a:r>
            <a:endParaRPr lang="sr-Cyrl-RS" sz="2800" dirty="0"/>
          </a:p>
          <a:p>
            <a:pPr lvl="0"/>
            <a:r>
              <a:rPr lang="sr-Latn-CS" sz="2800" b="1" dirty="0" smtClean="0"/>
              <a:t>8. </a:t>
            </a:r>
            <a:r>
              <a:rPr lang="sr-Latn-CS" sz="2800" dirty="0" smtClean="0"/>
              <a:t>potpis </a:t>
            </a:r>
            <a:r>
              <a:rPr lang="sr-Latn-CS" sz="2800" dirty="0"/>
              <a:t>ovlašćenog lica</a:t>
            </a:r>
            <a:endParaRPr lang="sr-Cyrl-RS" sz="2800" dirty="0"/>
          </a:p>
        </p:txBody>
      </p:sp>
    </p:spTree>
    <p:extLst>
      <p:ext uri="{BB962C8B-B14F-4D97-AF65-F5344CB8AC3E}">
        <p14:creationId xmlns:p14="http://schemas.microsoft.com/office/powerpoint/2010/main" xmlns="" val="42323586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 y="125974"/>
            <a:ext cx="10988040" cy="1325563"/>
          </a:xfrm>
        </p:spPr>
        <p:txBody>
          <a:bodyPr/>
          <a:lstStyle/>
          <a:p>
            <a:pPr algn="ctr"/>
            <a:r>
              <a:rPr lang="sr-Latn-CS" dirty="0"/>
              <a:t>1. TRŽIŠTE NOVCA </a:t>
            </a:r>
            <a:r>
              <a:rPr lang="sr-Cyrl-RS" dirty="0"/>
              <a:t/>
            </a:r>
            <a:br>
              <a:rPr lang="sr-Cyrl-RS" dirty="0"/>
            </a:br>
            <a:endParaRPr lang="sr-Cyrl-RS" dirty="0"/>
          </a:p>
        </p:txBody>
      </p:sp>
      <p:sp>
        <p:nvSpPr>
          <p:cNvPr id="3" name="Content Placeholder 2"/>
          <p:cNvSpPr>
            <a:spLocks noGrp="1"/>
          </p:cNvSpPr>
          <p:nvPr>
            <p:ph idx="1"/>
          </p:nvPr>
        </p:nvSpPr>
        <p:spPr>
          <a:xfrm>
            <a:off x="225083" y="1055077"/>
            <a:ext cx="11633981" cy="5683348"/>
          </a:xfrm>
        </p:spPr>
        <p:txBody>
          <a:bodyPr>
            <a:noAutofit/>
          </a:bodyPr>
          <a:lstStyle/>
          <a:p>
            <a:pPr marL="0" indent="0">
              <a:spcBef>
                <a:spcPts val="0"/>
              </a:spcBef>
              <a:spcAft>
                <a:spcPts val="1200"/>
              </a:spcAft>
              <a:buNone/>
            </a:pPr>
            <a:r>
              <a:rPr lang="sr-Latn-CS" b="1" dirty="0"/>
              <a:t>1.1. POJAM I ULOGA TRŽIŠTA </a:t>
            </a:r>
            <a:r>
              <a:rPr lang="sr-Latn-CS" b="1" dirty="0" smtClean="0"/>
              <a:t>NOVCA</a:t>
            </a:r>
            <a:endParaRPr lang="en-US" b="1" dirty="0" smtClean="0"/>
          </a:p>
          <a:p>
            <a:pPr marL="0" indent="0" algn="just">
              <a:lnSpc>
                <a:spcPct val="100000"/>
              </a:lnSpc>
              <a:spcAft>
                <a:spcPts val="1200"/>
              </a:spcAft>
              <a:buNone/>
            </a:pPr>
            <a:r>
              <a:rPr lang="en-US" dirty="0" err="1"/>
              <a:t>Subjekti</a:t>
            </a:r>
            <a:r>
              <a:rPr lang="en-US" dirty="0"/>
              <a:t> </a:t>
            </a:r>
            <a:r>
              <a:rPr lang="en-US" dirty="0" err="1"/>
              <a:t>koji</a:t>
            </a:r>
            <a:r>
              <a:rPr lang="en-US" dirty="0"/>
              <a:t> </a:t>
            </a:r>
            <a:r>
              <a:rPr lang="en-US" dirty="0" err="1"/>
              <a:t>raspolažu</a:t>
            </a:r>
            <a:r>
              <a:rPr lang="en-US" dirty="0"/>
              <a:t> </a:t>
            </a:r>
            <a:r>
              <a:rPr lang="en-US" dirty="0" err="1"/>
              <a:t>viškom</a:t>
            </a:r>
            <a:r>
              <a:rPr lang="en-US" dirty="0"/>
              <a:t> </a:t>
            </a:r>
            <a:r>
              <a:rPr lang="en-US" dirty="0" err="1"/>
              <a:t>likvidnih</a:t>
            </a:r>
            <a:r>
              <a:rPr lang="en-US" dirty="0"/>
              <a:t> </a:t>
            </a:r>
            <a:r>
              <a:rPr lang="en-US" dirty="0" err="1"/>
              <a:t>novčanih</a:t>
            </a:r>
            <a:r>
              <a:rPr lang="en-US" dirty="0"/>
              <a:t> </a:t>
            </a:r>
            <a:r>
              <a:rPr lang="en-US" dirty="0" err="1"/>
              <a:t>sredstava</a:t>
            </a:r>
            <a:r>
              <a:rPr lang="en-US" dirty="0"/>
              <a:t> (</a:t>
            </a:r>
            <a:r>
              <a:rPr lang="en-US" dirty="0" err="1"/>
              <a:t>suficitarni</a:t>
            </a:r>
            <a:r>
              <a:rPr lang="en-US" dirty="0"/>
              <a:t> </a:t>
            </a:r>
            <a:r>
              <a:rPr lang="en-US" dirty="0" err="1"/>
              <a:t>subjekti</a:t>
            </a:r>
            <a:r>
              <a:rPr lang="en-US" dirty="0"/>
              <a:t>) nude </a:t>
            </a:r>
            <a:r>
              <a:rPr lang="en-US" dirty="0" err="1"/>
              <a:t>novac</a:t>
            </a:r>
            <a:r>
              <a:rPr lang="en-US" dirty="0"/>
              <a:t> </a:t>
            </a:r>
            <a:r>
              <a:rPr lang="en-US" dirty="0" err="1"/>
              <a:t>na</a:t>
            </a:r>
            <a:r>
              <a:rPr lang="en-US" dirty="0"/>
              <a:t> </a:t>
            </a:r>
            <a:r>
              <a:rPr lang="en-US" dirty="0" err="1"/>
              <a:t>kratak</a:t>
            </a:r>
            <a:r>
              <a:rPr lang="en-US" dirty="0"/>
              <a:t> </a:t>
            </a:r>
            <a:r>
              <a:rPr lang="en-US" dirty="0" err="1"/>
              <a:t>rok</a:t>
            </a:r>
            <a:r>
              <a:rPr lang="en-US" dirty="0"/>
              <a:t>, a </a:t>
            </a:r>
            <a:r>
              <a:rPr lang="en-US" dirty="0" err="1"/>
              <a:t>subjekti</a:t>
            </a:r>
            <a:r>
              <a:rPr lang="en-US" dirty="0"/>
              <a:t> </a:t>
            </a:r>
            <a:r>
              <a:rPr lang="en-US" dirty="0" err="1"/>
              <a:t>kojima</a:t>
            </a:r>
            <a:r>
              <a:rPr lang="en-US" dirty="0"/>
              <a:t> </a:t>
            </a:r>
            <a:r>
              <a:rPr lang="en-US" dirty="0" err="1"/>
              <a:t>nedostaje</a:t>
            </a:r>
            <a:r>
              <a:rPr lang="en-US" dirty="0"/>
              <a:t> </a:t>
            </a:r>
            <a:r>
              <a:rPr lang="en-US" dirty="0" err="1"/>
              <a:t>likvidni</a:t>
            </a:r>
            <a:r>
              <a:rPr lang="en-US" dirty="0"/>
              <a:t> </a:t>
            </a:r>
            <a:r>
              <a:rPr lang="en-US" dirty="0" err="1"/>
              <a:t>novac</a:t>
            </a:r>
            <a:r>
              <a:rPr lang="en-US" dirty="0"/>
              <a:t> (</a:t>
            </a:r>
            <a:r>
              <a:rPr lang="en-US" dirty="0" err="1"/>
              <a:t>deficitarni</a:t>
            </a:r>
            <a:r>
              <a:rPr lang="en-US" dirty="0"/>
              <a:t>) </a:t>
            </a:r>
            <a:r>
              <a:rPr lang="en-US" dirty="0" err="1"/>
              <a:t>traže</a:t>
            </a:r>
            <a:r>
              <a:rPr lang="en-US" dirty="0"/>
              <a:t> </a:t>
            </a:r>
            <a:r>
              <a:rPr lang="en-US" dirty="0" err="1"/>
              <a:t>novac</a:t>
            </a:r>
            <a:r>
              <a:rPr lang="en-US" dirty="0"/>
              <a:t> </a:t>
            </a:r>
            <a:r>
              <a:rPr lang="en-US" dirty="0" err="1"/>
              <a:t>na</a:t>
            </a:r>
            <a:r>
              <a:rPr lang="en-US" dirty="0"/>
              <a:t> </a:t>
            </a:r>
            <a:r>
              <a:rPr lang="en-US" dirty="0" err="1"/>
              <a:t>kratak</a:t>
            </a:r>
            <a:r>
              <a:rPr lang="en-US" dirty="0"/>
              <a:t> </a:t>
            </a:r>
            <a:r>
              <a:rPr lang="en-US" dirty="0" err="1"/>
              <a:t>rok</a:t>
            </a:r>
            <a:r>
              <a:rPr lang="en-US" dirty="0"/>
              <a:t>. </a:t>
            </a:r>
            <a:endParaRPr lang="en-US" dirty="0" smtClean="0"/>
          </a:p>
          <a:p>
            <a:pPr algn="just">
              <a:spcAft>
                <a:spcPts val="600"/>
              </a:spcAft>
              <a:buFont typeface="Wingdings" panose="05000000000000000000" pitchFamily="2" charset="2"/>
              <a:buChar char="Ø"/>
            </a:pPr>
            <a:r>
              <a:rPr lang="en-US" dirty="0" err="1" smtClean="0"/>
              <a:t>Susret</a:t>
            </a:r>
            <a:r>
              <a:rPr lang="en-US" dirty="0" smtClean="0"/>
              <a:t> </a:t>
            </a:r>
            <a:r>
              <a:rPr lang="en-US" dirty="0" err="1"/>
              <a:t>suficitarnih</a:t>
            </a:r>
            <a:r>
              <a:rPr lang="en-US" dirty="0"/>
              <a:t> </a:t>
            </a:r>
            <a:r>
              <a:rPr lang="en-US" dirty="0" err="1"/>
              <a:t>i</a:t>
            </a:r>
            <a:r>
              <a:rPr lang="en-US" dirty="0"/>
              <a:t> </a:t>
            </a:r>
            <a:r>
              <a:rPr lang="en-US" dirty="0" err="1"/>
              <a:t>deficitarnih</a:t>
            </a:r>
            <a:r>
              <a:rPr lang="en-US" dirty="0"/>
              <a:t> </a:t>
            </a:r>
            <a:r>
              <a:rPr lang="en-US" dirty="0" err="1"/>
              <a:t>subjekata</a:t>
            </a:r>
            <a:r>
              <a:rPr lang="en-US" dirty="0"/>
              <a:t> </a:t>
            </a:r>
            <a:r>
              <a:rPr lang="en-US" dirty="0" err="1"/>
              <a:t>jeste</a:t>
            </a:r>
            <a:r>
              <a:rPr lang="en-US" dirty="0"/>
              <a:t> </a:t>
            </a:r>
            <a:r>
              <a:rPr lang="en-US" dirty="0" err="1"/>
              <a:t>tržište</a:t>
            </a:r>
            <a:r>
              <a:rPr lang="en-US" dirty="0"/>
              <a:t> </a:t>
            </a:r>
            <a:r>
              <a:rPr lang="en-US" dirty="0" err="1"/>
              <a:t>novca</a:t>
            </a:r>
            <a:r>
              <a:rPr lang="en-US" dirty="0"/>
              <a:t>. </a:t>
            </a:r>
            <a:r>
              <a:rPr lang="en-US" dirty="0" err="1"/>
              <a:t>Značaj</a:t>
            </a:r>
            <a:r>
              <a:rPr lang="en-US" dirty="0"/>
              <a:t> </a:t>
            </a:r>
            <a:r>
              <a:rPr lang="en-US" dirty="0" err="1"/>
              <a:t>tih</a:t>
            </a:r>
            <a:r>
              <a:rPr lang="en-US" dirty="0"/>
              <a:t> </a:t>
            </a:r>
            <a:r>
              <a:rPr lang="en-US" dirty="0" err="1"/>
              <a:t>novčanih</a:t>
            </a:r>
            <a:r>
              <a:rPr lang="en-US" dirty="0"/>
              <a:t> </a:t>
            </a:r>
            <a:r>
              <a:rPr lang="en-US" dirty="0" err="1"/>
              <a:t>transakcija</a:t>
            </a:r>
            <a:r>
              <a:rPr lang="en-US" dirty="0"/>
              <a:t> je </a:t>
            </a:r>
            <a:r>
              <a:rPr lang="en-US" dirty="0" err="1" smtClean="0"/>
              <a:t>trostruk</a:t>
            </a:r>
            <a:r>
              <a:rPr lang="en-US" dirty="0" smtClean="0"/>
              <a:t>:</a:t>
            </a:r>
            <a:endParaRPr lang="en-US" dirty="0"/>
          </a:p>
          <a:p>
            <a:pPr marL="0" indent="0" algn="just">
              <a:buNone/>
            </a:pPr>
            <a:r>
              <a:rPr lang="en-US" b="1" dirty="0" smtClean="0"/>
              <a:t>1. </a:t>
            </a:r>
            <a:r>
              <a:rPr lang="en-US" dirty="0" err="1" smtClean="0"/>
              <a:t>Novčana</a:t>
            </a:r>
            <a:r>
              <a:rPr lang="en-US" dirty="0" smtClean="0"/>
              <a:t> </a:t>
            </a:r>
            <a:r>
              <a:rPr lang="en-US" dirty="0" err="1"/>
              <a:t>masa</a:t>
            </a:r>
            <a:r>
              <a:rPr lang="en-US" dirty="0"/>
              <a:t> se ne </a:t>
            </a:r>
            <a:r>
              <a:rPr lang="en-US" dirty="0" err="1"/>
              <a:t>povećava</a:t>
            </a:r>
            <a:r>
              <a:rPr lang="en-US" dirty="0"/>
              <a:t>, </a:t>
            </a:r>
            <a:r>
              <a:rPr lang="en-US" dirty="0" err="1"/>
              <a:t>što</a:t>
            </a:r>
            <a:r>
              <a:rPr lang="en-US" dirty="0"/>
              <a:t> je </a:t>
            </a:r>
            <a:r>
              <a:rPr lang="en-US" dirty="0" err="1"/>
              <a:t>bitno</a:t>
            </a:r>
            <a:r>
              <a:rPr lang="en-US" dirty="0"/>
              <a:t> </a:t>
            </a:r>
            <a:r>
              <a:rPr lang="en-US" dirty="0" err="1"/>
              <a:t>za</a:t>
            </a:r>
            <a:r>
              <a:rPr lang="en-US" dirty="0"/>
              <a:t> </a:t>
            </a:r>
            <a:r>
              <a:rPr lang="en-US" dirty="0" err="1"/>
              <a:t>stabilnost</a:t>
            </a:r>
            <a:r>
              <a:rPr lang="en-US" dirty="0"/>
              <a:t> </a:t>
            </a:r>
            <a:r>
              <a:rPr lang="en-US" dirty="0" err="1"/>
              <a:t>novčane</a:t>
            </a:r>
            <a:r>
              <a:rPr lang="en-US" dirty="0"/>
              <a:t> </a:t>
            </a:r>
            <a:r>
              <a:rPr lang="en-US" dirty="0" err="1" smtClean="0"/>
              <a:t>jedinice</a:t>
            </a:r>
            <a:endParaRPr lang="en-US" dirty="0"/>
          </a:p>
          <a:p>
            <a:pPr marL="0" indent="0" algn="just">
              <a:buNone/>
            </a:pPr>
            <a:r>
              <a:rPr lang="en-US" b="1" dirty="0" smtClean="0"/>
              <a:t>2. </a:t>
            </a:r>
            <a:r>
              <a:rPr lang="en-US" dirty="0" smtClean="0"/>
              <a:t>Sa </a:t>
            </a:r>
            <a:r>
              <a:rPr lang="en-US" dirty="0" err="1"/>
              <a:t>istom</a:t>
            </a:r>
            <a:r>
              <a:rPr lang="en-US" dirty="0"/>
              <a:t> </a:t>
            </a:r>
            <a:r>
              <a:rPr lang="en-US" dirty="0" err="1"/>
              <a:t>količinom</a:t>
            </a:r>
            <a:r>
              <a:rPr lang="en-US" dirty="0"/>
              <a:t> </a:t>
            </a:r>
            <a:r>
              <a:rPr lang="en-US" dirty="0" err="1"/>
              <a:t>novca</a:t>
            </a:r>
            <a:r>
              <a:rPr lang="en-US" dirty="0"/>
              <a:t> u </a:t>
            </a:r>
            <a:r>
              <a:rPr lang="en-US" dirty="0" err="1"/>
              <a:t>opticaju</a:t>
            </a:r>
            <a:r>
              <a:rPr lang="en-US" dirty="0"/>
              <a:t> </a:t>
            </a:r>
            <a:r>
              <a:rPr lang="en-US" dirty="0" err="1"/>
              <a:t>obavi</a:t>
            </a:r>
            <a:r>
              <a:rPr lang="en-US" dirty="0"/>
              <a:t> se </a:t>
            </a:r>
            <a:r>
              <a:rPr lang="en-US" dirty="0" err="1"/>
              <a:t>više</a:t>
            </a:r>
            <a:r>
              <a:rPr lang="en-US" dirty="0"/>
              <a:t> </a:t>
            </a:r>
            <a:r>
              <a:rPr lang="en-US" dirty="0" err="1"/>
              <a:t>plaćanja</a:t>
            </a:r>
            <a:r>
              <a:rPr lang="en-US" dirty="0"/>
              <a:t>, </a:t>
            </a:r>
            <a:r>
              <a:rPr lang="en-US" dirty="0" err="1"/>
              <a:t>transakcija</a:t>
            </a:r>
            <a:r>
              <a:rPr lang="en-US" dirty="0"/>
              <a:t> </a:t>
            </a:r>
            <a:r>
              <a:rPr lang="en-US" dirty="0" err="1"/>
              <a:t>roba</a:t>
            </a:r>
            <a:r>
              <a:rPr lang="en-US" dirty="0"/>
              <a:t> </a:t>
            </a:r>
            <a:r>
              <a:rPr lang="en-US" dirty="0" err="1"/>
              <a:t>i</a:t>
            </a:r>
            <a:r>
              <a:rPr lang="en-US" dirty="0"/>
              <a:t> </a:t>
            </a:r>
            <a:r>
              <a:rPr lang="en-US" dirty="0" err="1" smtClean="0"/>
              <a:t>usluga</a:t>
            </a:r>
            <a:endParaRPr lang="en-US" dirty="0"/>
          </a:p>
          <a:p>
            <a:pPr marL="0" indent="0" algn="just">
              <a:buNone/>
            </a:pPr>
            <a:r>
              <a:rPr lang="en-US" b="1" dirty="0" smtClean="0"/>
              <a:t>3. </a:t>
            </a:r>
            <a:r>
              <a:rPr lang="en-US" dirty="0" err="1" smtClean="0"/>
              <a:t>Raspoloživi</a:t>
            </a:r>
            <a:r>
              <a:rPr lang="en-US" dirty="0" smtClean="0"/>
              <a:t> </a:t>
            </a:r>
            <a:r>
              <a:rPr lang="en-US" dirty="0" err="1"/>
              <a:t>likvidni</a:t>
            </a:r>
            <a:r>
              <a:rPr lang="en-US" dirty="0"/>
              <a:t> </a:t>
            </a:r>
            <a:r>
              <a:rPr lang="en-US" dirty="0" err="1"/>
              <a:t>novac</a:t>
            </a:r>
            <a:r>
              <a:rPr lang="en-US" dirty="0"/>
              <a:t> </a:t>
            </a:r>
            <a:r>
              <a:rPr lang="en-US" dirty="0" err="1"/>
              <a:t>postaje</a:t>
            </a:r>
            <a:r>
              <a:rPr lang="en-US" dirty="0"/>
              <a:t> </a:t>
            </a:r>
            <a:r>
              <a:rPr lang="en-US" dirty="0" err="1"/>
              <a:t>efikasniji</a:t>
            </a:r>
            <a:r>
              <a:rPr lang="en-US" dirty="0"/>
              <a:t>, </a:t>
            </a:r>
            <a:r>
              <a:rPr lang="en-US" dirty="0" err="1"/>
              <a:t>brže</a:t>
            </a:r>
            <a:r>
              <a:rPr lang="en-US" dirty="0"/>
              <a:t> se </a:t>
            </a:r>
            <a:r>
              <a:rPr lang="en-US" dirty="0" err="1"/>
              <a:t>kreće</a:t>
            </a:r>
            <a:r>
              <a:rPr lang="en-US" dirty="0"/>
              <a:t>, </a:t>
            </a:r>
            <a:r>
              <a:rPr lang="en-US" dirty="0" err="1"/>
              <a:t>veći</a:t>
            </a:r>
            <a:r>
              <a:rPr lang="en-US" dirty="0"/>
              <a:t> je </a:t>
            </a:r>
            <a:r>
              <a:rPr lang="en-US" dirty="0" err="1"/>
              <a:t>koeficijent</a:t>
            </a:r>
            <a:r>
              <a:rPr lang="en-US" dirty="0"/>
              <a:t> </a:t>
            </a:r>
            <a:r>
              <a:rPr lang="en-US" dirty="0" err="1"/>
              <a:t>obrta</a:t>
            </a:r>
            <a:r>
              <a:rPr lang="en-US" dirty="0"/>
              <a:t> </a:t>
            </a:r>
            <a:r>
              <a:rPr lang="en-US" dirty="0" err="1"/>
              <a:t>novčane</a:t>
            </a:r>
            <a:r>
              <a:rPr lang="en-US" dirty="0"/>
              <a:t> </a:t>
            </a:r>
            <a:r>
              <a:rPr lang="en-US" dirty="0" err="1"/>
              <a:t>mase</a:t>
            </a:r>
            <a:r>
              <a:rPr lang="en-US" dirty="0"/>
              <a:t>.</a:t>
            </a:r>
          </a:p>
          <a:p>
            <a:pPr marL="0" indent="0">
              <a:buNone/>
            </a:pPr>
            <a:endParaRPr lang="en-US" b="1" dirty="0" smtClean="0"/>
          </a:p>
          <a:p>
            <a:pPr marL="0" indent="0">
              <a:buNone/>
            </a:pPr>
            <a:endParaRPr lang="sr-Cyrl-RS" dirty="0"/>
          </a:p>
          <a:p>
            <a:endParaRPr lang="sr-Cyrl-RS" dirty="0"/>
          </a:p>
        </p:txBody>
      </p:sp>
    </p:spTree>
    <p:extLst>
      <p:ext uri="{BB962C8B-B14F-4D97-AF65-F5344CB8AC3E}">
        <p14:creationId xmlns:p14="http://schemas.microsoft.com/office/powerpoint/2010/main" xmlns="" val="34690491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581485"/>
            <a:ext cx="11915336" cy="818866"/>
          </a:xfrm>
        </p:spPr>
        <p:txBody>
          <a:bodyPr>
            <a:normAutofit/>
          </a:bodyPr>
          <a:lstStyle/>
          <a:p>
            <a:r>
              <a:rPr lang="sr-Latn-CS" sz="3200" b="1" u="sng" dirty="0"/>
              <a:t>1.4.2. BLAGAJNIČKI ZAPIS POSLOVNIH BANAKA</a:t>
            </a:r>
            <a:endParaRPr lang="sr-Cyrl-RS" sz="3200" dirty="0"/>
          </a:p>
        </p:txBody>
      </p:sp>
      <p:sp>
        <p:nvSpPr>
          <p:cNvPr id="3" name="Content Placeholder 2"/>
          <p:cNvSpPr>
            <a:spLocks noGrp="1"/>
          </p:cNvSpPr>
          <p:nvPr>
            <p:ph idx="1"/>
          </p:nvPr>
        </p:nvSpPr>
        <p:spPr>
          <a:xfrm>
            <a:off x="273419" y="1665027"/>
            <a:ext cx="11645162" cy="4708478"/>
          </a:xfrm>
        </p:spPr>
        <p:txBody>
          <a:bodyPr/>
          <a:lstStyle/>
          <a:p>
            <a:pPr algn="just">
              <a:lnSpc>
                <a:spcPct val="100000"/>
              </a:lnSpc>
              <a:spcBef>
                <a:spcPts val="0"/>
              </a:spcBef>
              <a:spcAft>
                <a:spcPts val="2400"/>
              </a:spcAft>
            </a:pPr>
            <a:r>
              <a:rPr lang="sr-Latn-CS" dirty="0"/>
              <a:t>Primarno tržište blagajničkih zapisa poslovnih banaka je prodaja blagajničkih zapisa drugim poslovnim bankama, preduzećima, drugim pravnim i fizičkim licima</a:t>
            </a:r>
            <a:r>
              <a:rPr lang="sr-Latn-CS" dirty="0" smtClean="0"/>
              <a:t>.</a:t>
            </a:r>
            <a:endParaRPr lang="sr-Cyrl-RS" dirty="0"/>
          </a:p>
          <a:p>
            <a:pPr algn="just">
              <a:lnSpc>
                <a:spcPct val="100000"/>
              </a:lnSpc>
            </a:pPr>
            <a:r>
              <a:rPr lang="sr-Latn-CS" dirty="0" smtClean="0"/>
              <a:t>Sekundarno </a:t>
            </a:r>
            <a:r>
              <a:rPr lang="sr-Latn-CS" dirty="0"/>
              <a:t>tržište blagajničkih zapisa poslovnih banaka je svaka njegova dalja prodaja. Blagajnički zapis na sekundarnom tržištu se prodaje u sadašnjoj vrednosti a prednosti blagajničkih zapisa su indentične sa prednostima depozitnih certifikata.</a:t>
            </a:r>
            <a:endParaRPr lang="sr-Cyrl-RS" dirty="0"/>
          </a:p>
          <a:p>
            <a:pPr algn="just"/>
            <a:endParaRPr lang="sr-Cyrl-RS" dirty="0"/>
          </a:p>
        </p:txBody>
      </p:sp>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1. TR</a:t>
            </a:r>
            <a:r>
              <a:rPr lang="sr-Latn-RS" sz="1600" i="1" dirty="0" smtClean="0">
                <a:latin typeface="Times New Roman" panose="02020603050405020304" pitchFamily="18" charset="0"/>
                <a:cs typeface="Times New Roman" panose="02020603050405020304" pitchFamily="18" charset="0"/>
              </a:rPr>
              <a:t>ŽIŠTE NOVCA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1.</a:t>
            </a:r>
            <a:r>
              <a:rPr lang="en-US" sz="1600" i="1" dirty="0">
                <a:latin typeface="Times New Roman" panose="02020603050405020304" pitchFamily="18" charset="0"/>
                <a:cs typeface="Times New Roman" panose="02020603050405020304" pitchFamily="18" charset="0"/>
              </a:rPr>
              <a:t>4</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K r a t k o r o </a:t>
            </a:r>
            <a:r>
              <a:rPr lang="sr-Latn-RS" sz="1600" i="1" dirty="0" smtClean="0">
                <a:latin typeface="Times New Roman" panose="02020603050405020304" pitchFamily="18" charset="0"/>
                <a:cs typeface="Times New Roman" panose="02020603050405020304" pitchFamily="18" charset="0"/>
              </a:rPr>
              <a:t>č n e   H O V</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3552053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1050878" y="993962"/>
            <a:ext cx="10050729" cy="5155706"/>
          </a:xfrm>
        </p:spPr>
      </p:pic>
      <p:sp>
        <p:nvSpPr>
          <p:cNvPr id="5" name="TextBox 4"/>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1. TR</a:t>
            </a:r>
            <a:r>
              <a:rPr lang="sr-Latn-RS" sz="1600" i="1" dirty="0" smtClean="0">
                <a:latin typeface="Times New Roman" panose="02020603050405020304" pitchFamily="18" charset="0"/>
                <a:cs typeface="Times New Roman" panose="02020603050405020304" pitchFamily="18" charset="0"/>
              </a:rPr>
              <a:t>ŽIŠTE NOVCA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1.</a:t>
            </a:r>
            <a:r>
              <a:rPr lang="en-US" sz="1600" i="1" dirty="0">
                <a:latin typeface="Times New Roman" panose="02020603050405020304" pitchFamily="18" charset="0"/>
                <a:cs typeface="Times New Roman" panose="02020603050405020304" pitchFamily="18" charset="0"/>
              </a:rPr>
              <a:t>4</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K r a t k o r o </a:t>
            </a:r>
            <a:r>
              <a:rPr lang="sr-Latn-RS" sz="1600" i="1" dirty="0" smtClean="0">
                <a:latin typeface="Times New Roman" panose="02020603050405020304" pitchFamily="18" charset="0"/>
                <a:cs typeface="Times New Roman" panose="02020603050405020304" pitchFamily="18" charset="0"/>
              </a:rPr>
              <a:t>č n e   H O V</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9706564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466934"/>
            <a:ext cx="10515600" cy="1325563"/>
          </a:xfrm>
        </p:spPr>
        <p:txBody>
          <a:bodyPr>
            <a:noAutofit/>
          </a:bodyPr>
          <a:lstStyle/>
          <a:p>
            <a:r>
              <a:rPr lang="sr-Latn-CS" sz="3200" b="1" u="sng" dirty="0"/>
              <a:t>1.4.3. BLAGAJNIČKI ZAPIS CENTRALNE BANAKE</a:t>
            </a:r>
            <a:r>
              <a:rPr lang="sr-Cyrl-RS" sz="3200" b="1" u="sng" dirty="0"/>
              <a:t/>
            </a:r>
            <a:br>
              <a:rPr lang="sr-Cyrl-RS" sz="3200" b="1" u="sng" dirty="0"/>
            </a:br>
            <a:endParaRPr lang="sr-Cyrl-RS" sz="3200" b="1" u="sng" dirty="0"/>
          </a:p>
        </p:txBody>
      </p:sp>
      <p:sp>
        <p:nvSpPr>
          <p:cNvPr id="3" name="Content Placeholder 2"/>
          <p:cNvSpPr>
            <a:spLocks noGrp="1"/>
          </p:cNvSpPr>
          <p:nvPr>
            <p:ph idx="1"/>
          </p:nvPr>
        </p:nvSpPr>
        <p:spPr>
          <a:xfrm>
            <a:off x="341194" y="1473958"/>
            <a:ext cx="11546006" cy="5227093"/>
          </a:xfrm>
        </p:spPr>
        <p:txBody>
          <a:bodyPr>
            <a:noAutofit/>
          </a:bodyPr>
          <a:lstStyle/>
          <a:p>
            <a:pPr marL="0" indent="0">
              <a:spcAft>
                <a:spcPts val="1200"/>
              </a:spcAft>
              <a:buNone/>
            </a:pPr>
            <a:r>
              <a:rPr lang="sr-Latn-CS" dirty="0"/>
              <a:t>Blagajnički zapis centralne banke je takođe kratkoročna HOV koja glasi na donosioca i ima sledeće </a:t>
            </a:r>
            <a:r>
              <a:rPr lang="sr-Latn-CS" b="1" dirty="0" smtClean="0"/>
              <a:t>elemente</a:t>
            </a:r>
            <a:r>
              <a:rPr lang="sr-Latn-CS" dirty="0" smtClean="0"/>
              <a:t>:</a:t>
            </a:r>
            <a:endParaRPr lang="sr-Cyrl-RS" dirty="0"/>
          </a:p>
          <a:p>
            <a:pPr marL="0" lvl="0" indent="0">
              <a:buNone/>
            </a:pPr>
            <a:r>
              <a:rPr lang="sr-Cyrl-RS" b="1" dirty="0" smtClean="0"/>
              <a:t>1. </a:t>
            </a:r>
            <a:r>
              <a:rPr lang="sr-Latn-CS" dirty="0" smtClean="0"/>
              <a:t>oznaku </a:t>
            </a:r>
            <a:r>
              <a:rPr lang="sr-Latn-CS" dirty="0"/>
              <a:t>da je blagajnički zapis</a:t>
            </a:r>
            <a:endParaRPr lang="sr-Cyrl-RS" dirty="0"/>
          </a:p>
          <a:p>
            <a:pPr marL="0" lvl="0" indent="0">
              <a:buNone/>
            </a:pPr>
            <a:r>
              <a:rPr lang="sr-Cyrl-RS" b="1" dirty="0" smtClean="0"/>
              <a:t>2. </a:t>
            </a:r>
            <a:r>
              <a:rPr lang="sr-Latn-CS" dirty="0" smtClean="0"/>
              <a:t>ime </a:t>
            </a:r>
            <a:r>
              <a:rPr lang="sr-Latn-CS" dirty="0"/>
              <a:t>izdavaoca, mesto izdavanja i </a:t>
            </a:r>
            <a:r>
              <a:rPr lang="sr-Latn-CS" dirty="0" smtClean="0"/>
              <a:t>datum</a:t>
            </a:r>
            <a:endParaRPr lang="sr-Cyrl-RS" dirty="0" smtClean="0"/>
          </a:p>
          <a:p>
            <a:pPr marL="0" lvl="0" indent="0">
              <a:buNone/>
            </a:pPr>
            <a:r>
              <a:rPr lang="sr-Cyrl-RS" b="1" dirty="0" smtClean="0"/>
              <a:t>3. </a:t>
            </a:r>
            <a:r>
              <a:rPr lang="sr-Latn-CS" dirty="0" smtClean="0"/>
              <a:t>serijski broj blagajničkog zapisa</a:t>
            </a:r>
            <a:endParaRPr lang="sr-Cyrl-RS" dirty="0" smtClean="0"/>
          </a:p>
          <a:p>
            <a:pPr marL="0" lvl="0" indent="0">
              <a:buNone/>
            </a:pPr>
            <a:r>
              <a:rPr lang="sr-Cyrl-RS" b="1" dirty="0" smtClean="0"/>
              <a:t>4. </a:t>
            </a:r>
            <a:r>
              <a:rPr lang="sr-Latn-CS" dirty="0" smtClean="0"/>
              <a:t>nominalnu vrednost</a:t>
            </a:r>
            <a:endParaRPr lang="sr-Cyrl-RS" dirty="0" smtClean="0"/>
          </a:p>
          <a:p>
            <a:pPr marL="0" lvl="0" indent="0">
              <a:buNone/>
            </a:pPr>
            <a:r>
              <a:rPr lang="sr-Cyrl-RS" b="1" dirty="0" smtClean="0"/>
              <a:t>5. </a:t>
            </a:r>
            <a:r>
              <a:rPr lang="sr-Latn-CS" dirty="0" smtClean="0"/>
              <a:t>rok dospeća (od 7 do 90 dana)</a:t>
            </a:r>
            <a:endParaRPr lang="sr-Cyrl-RS" dirty="0" smtClean="0"/>
          </a:p>
          <a:p>
            <a:pPr marL="0" lvl="0" indent="0">
              <a:buNone/>
            </a:pPr>
            <a:r>
              <a:rPr lang="sr-Cyrl-RS" b="1" dirty="0" smtClean="0"/>
              <a:t>6. </a:t>
            </a:r>
            <a:r>
              <a:rPr lang="sr-Latn-CS" dirty="0" smtClean="0"/>
              <a:t>kamatnu </a:t>
            </a:r>
            <a:r>
              <a:rPr lang="sr-Latn-CS" dirty="0"/>
              <a:t>stopu koju nosi</a:t>
            </a:r>
            <a:endParaRPr lang="sr-Cyrl-RS" dirty="0"/>
          </a:p>
          <a:p>
            <a:pPr marL="0" lvl="0" indent="0">
              <a:buNone/>
            </a:pPr>
            <a:r>
              <a:rPr lang="sr-Cyrl-RS" b="1" dirty="0" smtClean="0"/>
              <a:t>7. </a:t>
            </a:r>
            <a:r>
              <a:rPr lang="sr-Latn-CS" dirty="0" smtClean="0"/>
              <a:t>naznaku </a:t>
            </a:r>
            <a:r>
              <a:rPr lang="sr-Latn-CS" dirty="0"/>
              <a:t>da glasi na donosioca</a:t>
            </a:r>
            <a:endParaRPr lang="sr-Cyrl-RS" dirty="0"/>
          </a:p>
          <a:p>
            <a:pPr marL="0" lvl="0" indent="0">
              <a:buNone/>
            </a:pPr>
            <a:r>
              <a:rPr lang="sr-Cyrl-RS" b="1" dirty="0" smtClean="0"/>
              <a:t>8. </a:t>
            </a:r>
            <a:r>
              <a:rPr lang="sr-Latn-CS" dirty="0" smtClean="0"/>
              <a:t>potpis </a:t>
            </a:r>
            <a:r>
              <a:rPr lang="sr-Latn-CS" dirty="0"/>
              <a:t>guvernera centralne </a:t>
            </a:r>
            <a:r>
              <a:rPr lang="sr-Latn-CS" dirty="0" smtClean="0"/>
              <a:t>banke</a:t>
            </a:r>
            <a:endParaRPr lang="sr-Cyrl-RS" dirty="0"/>
          </a:p>
          <a:p>
            <a:endParaRPr lang="sr-Cyrl-RS" dirty="0"/>
          </a:p>
        </p:txBody>
      </p:sp>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1. TR</a:t>
            </a:r>
            <a:r>
              <a:rPr lang="sr-Latn-RS" sz="1600" i="1" dirty="0" smtClean="0">
                <a:latin typeface="Times New Roman" panose="02020603050405020304" pitchFamily="18" charset="0"/>
                <a:cs typeface="Times New Roman" panose="02020603050405020304" pitchFamily="18" charset="0"/>
              </a:rPr>
              <a:t>ŽIŠTE NOVCA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1.</a:t>
            </a:r>
            <a:r>
              <a:rPr lang="en-US" sz="1600" i="1" dirty="0">
                <a:latin typeface="Times New Roman" panose="02020603050405020304" pitchFamily="18" charset="0"/>
                <a:cs typeface="Times New Roman" panose="02020603050405020304" pitchFamily="18" charset="0"/>
              </a:rPr>
              <a:t>4</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K r a t k o r o </a:t>
            </a:r>
            <a:r>
              <a:rPr lang="sr-Latn-RS" sz="1600" i="1" dirty="0" smtClean="0">
                <a:latin typeface="Times New Roman" panose="02020603050405020304" pitchFamily="18" charset="0"/>
                <a:cs typeface="Times New Roman" panose="02020603050405020304" pitchFamily="18" charset="0"/>
              </a:rPr>
              <a:t>č n e   H O V</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8272167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8861" y="1225123"/>
            <a:ext cx="11694277" cy="5020931"/>
          </a:xfrm>
        </p:spPr>
        <p:txBody>
          <a:bodyPr>
            <a:normAutofit/>
          </a:bodyPr>
          <a:lstStyle/>
          <a:p>
            <a:pPr algn="just"/>
            <a:r>
              <a:rPr lang="sr-Latn-CS" sz="3200" dirty="0"/>
              <a:t>Centralna banka izdaje blagajnički zapis sa  ciljem da smanji količinu novca u opticaju, a u nekim zemljama izdaje se radi prikupljenja novca za pokriće tekućeg deficita državnog budžeta.</a:t>
            </a:r>
            <a:endParaRPr lang="sr-Cyrl-RS" sz="3200" dirty="0"/>
          </a:p>
          <a:p>
            <a:pPr marL="0" indent="0" algn="just">
              <a:buNone/>
            </a:pPr>
            <a:endParaRPr lang="sr-Cyrl-RS" sz="3200" dirty="0"/>
          </a:p>
          <a:p>
            <a:pPr algn="just">
              <a:lnSpc>
                <a:spcPct val="100000"/>
              </a:lnSpc>
            </a:pPr>
            <a:r>
              <a:rPr lang="sr-Latn-CS" sz="3200" dirty="0" smtClean="0"/>
              <a:t>Kamatnom </a:t>
            </a:r>
            <a:r>
              <a:rPr lang="sr-Latn-CS" sz="3200" dirty="0"/>
              <a:t>stopom po kojoj se emituje blagajnički zapis narodna banka objavljuje na tržištu novca i ona je niža od vladajuće kamatne stope na novčanom tržištu, jer je centralna banka sa najvećom mogućom kreditnom sigurnošću pa je otuda ulaganje u kupovinu blagajničkih zapisa bez ikakvog rizika.</a:t>
            </a:r>
            <a:endParaRPr lang="sr-Cyrl-RS" sz="3200" dirty="0"/>
          </a:p>
          <a:p>
            <a:pPr algn="just"/>
            <a:endParaRPr lang="sr-Cyrl-RS" sz="3200" dirty="0"/>
          </a:p>
        </p:txBody>
      </p:sp>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1. TR</a:t>
            </a:r>
            <a:r>
              <a:rPr lang="sr-Latn-RS" sz="1600" i="1" dirty="0" smtClean="0">
                <a:latin typeface="Times New Roman" panose="02020603050405020304" pitchFamily="18" charset="0"/>
                <a:cs typeface="Times New Roman" panose="02020603050405020304" pitchFamily="18" charset="0"/>
              </a:rPr>
              <a:t>ŽIŠTE NOVCA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1.</a:t>
            </a:r>
            <a:r>
              <a:rPr lang="en-US" sz="1600" i="1" dirty="0">
                <a:latin typeface="Times New Roman" panose="02020603050405020304" pitchFamily="18" charset="0"/>
                <a:cs typeface="Times New Roman" panose="02020603050405020304" pitchFamily="18" charset="0"/>
              </a:rPr>
              <a:t>4</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K r a t k o r o </a:t>
            </a:r>
            <a:r>
              <a:rPr lang="sr-Latn-RS" sz="1600" i="1" dirty="0" smtClean="0">
                <a:latin typeface="Times New Roman" panose="02020603050405020304" pitchFamily="18" charset="0"/>
                <a:cs typeface="Times New Roman" panose="02020603050405020304" pitchFamily="18" charset="0"/>
              </a:rPr>
              <a:t>č n e   H O V</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5162918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2955" y="777922"/>
            <a:ext cx="11682484" cy="4107977"/>
          </a:xfrm>
        </p:spPr>
        <p:txBody>
          <a:bodyPr/>
          <a:lstStyle/>
          <a:p>
            <a:pPr algn="just">
              <a:spcAft>
                <a:spcPts val="1200"/>
              </a:spcAft>
            </a:pPr>
            <a:r>
              <a:rPr lang="sr-Latn-CS" dirty="0" smtClean="0"/>
              <a:t>Poslovne </a:t>
            </a:r>
            <a:r>
              <a:rPr lang="sr-Latn-CS" dirty="0"/>
              <a:t>banke mogu prodati Narodnoj banci kupljeni blagajnički zapis centralne banke i pre roka dospeća po ceni koja se utvrđuje na sledeći način </a:t>
            </a:r>
            <a:r>
              <a:rPr lang="sr-Latn-CS" dirty="0" smtClean="0"/>
              <a:t>:</a:t>
            </a:r>
            <a:endParaRPr lang="sr-Cyrl-RS" dirty="0"/>
          </a:p>
          <a:p>
            <a:pPr lvl="0" algn="just">
              <a:spcAft>
                <a:spcPts val="1200"/>
              </a:spcAft>
              <a:buFontTx/>
              <a:buChar char="-"/>
            </a:pPr>
            <a:r>
              <a:rPr lang="sr-Latn-RS" dirty="0" smtClean="0"/>
              <a:t>p</a:t>
            </a:r>
            <a:r>
              <a:rPr lang="sr-Latn-CS" dirty="0" smtClean="0"/>
              <a:t>rvo </a:t>
            </a:r>
            <a:r>
              <a:rPr lang="sr-Latn-CS" dirty="0"/>
              <a:t>se utvrđuje cena na dan dospeća po obrascu </a:t>
            </a:r>
            <a:r>
              <a:rPr lang="sr-Latn-CS" dirty="0" smtClean="0"/>
              <a:t>:</a:t>
            </a:r>
          </a:p>
          <a:p>
            <a:pPr lvl="0" algn="just">
              <a:buFontTx/>
              <a:buChar char="-"/>
            </a:pPr>
            <a:endParaRPr lang="sr-Cyrl-RS" dirty="0"/>
          </a:p>
          <a:p>
            <a:pPr marL="0" indent="0" algn="just">
              <a:buNone/>
            </a:pPr>
            <a:r>
              <a:rPr lang="sr-Latn-RS" dirty="0" smtClean="0"/>
              <a:t> </a:t>
            </a:r>
            <a:endParaRPr lang="sr-Cyrl-RS" dirty="0"/>
          </a:p>
        </p:txBody>
      </p:sp>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1. TR</a:t>
            </a:r>
            <a:r>
              <a:rPr lang="sr-Latn-RS" sz="1600" i="1" dirty="0" smtClean="0">
                <a:latin typeface="Times New Roman" panose="02020603050405020304" pitchFamily="18" charset="0"/>
                <a:cs typeface="Times New Roman" panose="02020603050405020304" pitchFamily="18" charset="0"/>
              </a:rPr>
              <a:t>ŽIŠTE NOVCA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1.</a:t>
            </a:r>
            <a:r>
              <a:rPr lang="en-US" sz="1600" i="1" dirty="0">
                <a:latin typeface="Times New Roman" panose="02020603050405020304" pitchFamily="18" charset="0"/>
                <a:cs typeface="Times New Roman" panose="02020603050405020304" pitchFamily="18" charset="0"/>
              </a:rPr>
              <a:t>4</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K r a t k o r o </a:t>
            </a:r>
            <a:r>
              <a:rPr lang="sr-Latn-RS" sz="1600" i="1" dirty="0" smtClean="0">
                <a:latin typeface="Times New Roman" panose="02020603050405020304" pitchFamily="18" charset="0"/>
                <a:cs typeface="Times New Roman" panose="02020603050405020304" pitchFamily="18" charset="0"/>
              </a:rPr>
              <a:t>č n e   H O V</a:t>
            </a:r>
            <a:endParaRPr lang="sr-Cyrl-RS" sz="1600" i="1" dirty="0">
              <a:latin typeface="Times New Roman" panose="02020603050405020304" pitchFamily="18" charset="0"/>
              <a:cs typeface="Times New Roman" panose="02020603050405020304" pitchFamily="18" charset="0"/>
            </a:endParaRPr>
          </a:p>
        </p:txBody>
      </p:sp>
      <p:sp>
        <p:nvSpPr>
          <p:cNvPr id="9" name="Rectangle 6"/>
          <p:cNvSpPr>
            <a:spLocks noChangeArrowheads="1"/>
          </p:cNvSpPr>
          <p:nvPr/>
        </p:nvSpPr>
        <p:spPr bwMode="auto">
          <a:xfrm>
            <a:off x="1323833" y="2988859"/>
            <a:ext cx="18300998" cy="4571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r-Cyrl-RS"/>
          </a:p>
        </p:txBody>
      </p:sp>
      <p:graphicFrame>
        <p:nvGraphicFramePr>
          <p:cNvPr id="10" name="Object 9"/>
          <p:cNvGraphicFramePr>
            <a:graphicFrameLocks noChangeAspect="1"/>
          </p:cNvGraphicFramePr>
          <p:nvPr>
            <p:extLst>
              <p:ext uri="{D42A27DB-BD31-4B8C-83A1-F6EECF244321}">
                <p14:modId xmlns:p14="http://schemas.microsoft.com/office/powerpoint/2010/main" xmlns="" val="1306336997"/>
              </p:ext>
            </p:extLst>
          </p:nvPr>
        </p:nvGraphicFramePr>
        <p:xfrm>
          <a:off x="439143" y="2681839"/>
          <a:ext cx="1935567" cy="944741"/>
        </p:xfrm>
        <a:graphic>
          <a:graphicData uri="http://schemas.openxmlformats.org/presentationml/2006/ole">
            <p:oleObj spid="_x0000_s1150" name="Equation" r:id="rId3" imgW="799753" imgH="393529" progId="Equation.3">
              <p:embed/>
            </p:oleObj>
          </a:graphicData>
        </a:graphic>
      </p:graphicFrame>
      <p:sp>
        <p:nvSpPr>
          <p:cNvPr id="11" name="Rectangle 10"/>
          <p:cNvSpPr/>
          <p:nvPr/>
        </p:nvSpPr>
        <p:spPr>
          <a:xfrm>
            <a:off x="2373843" y="2900462"/>
            <a:ext cx="4713150" cy="523220"/>
          </a:xfrm>
          <a:prstGeom prst="rect">
            <a:avLst/>
          </a:prstGeom>
        </p:spPr>
        <p:txBody>
          <a:bodyPr wrap="none">
            <a:spAutoFit/>
          </a:bodyPr>
          <a:lstStyle/>
          <a:p>
            <a:r>
              <a:rPr lang="sr-Latn-CS" sz="2800" dirty="0">
                <a:latin typeface="Times New Roman" panose="02020603050405020304" pitchFamily="18" charset="0"/>
                <a:ea typeface="Times New Roman" panose="02020603050405020304" pitchFamily="18" charset="0"/>
              </a:rPr>
              <a:t>→ cena na dan dospeća, gde </a:t>
            </a:r>
            <a:r>
              <a:rPr lang="sr-Latn-CS" sz="2800" dirty="0" smtClean="0">
                <a:latin typeface="Times New Roman" panose="02020603050405020304" pitchFamily="18" charset="0"/>
                <a:ea typeface="Times New Roman" panose="02020603050405020304" pitchFamily="18" charset="0"/>
              </a:rPr>
              <a:t>je:</a:t>
            </a:r>
            <a:endParaRPr lang="sr-Cyrl-RS" sz="2800" dirty="0"/>
          </a:p>
        </p:txBody>
      </p:sp>
      <p:sp>
        <p:nvSpPr>
          <p:cNvPr id="12" name="Rectangle 11"/>
          <p:cNvSpPr/>
          <p:nvPr/>
        </p:nvSpPr>
        <p:spPr>
          <a:xfrm>
            <a:off x="7086126" y="2561908"/>
            <a:ext cx="4869313" cy="172354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spcAft>
                <a:spcPts val="0"/>
              </a:spcAft>
            </a:pPr>
            <a:r>
              <a:rPr lang="sr-Latn-CS" sz="2400" b="1" i="1" dirty="0" smtClean="0">
                <a:latin typeface="Times New Roman" panose="02020603050405020304" pitchFamily="18" charset="0"/>
                <a:ea typeface="Times New Roman" panose="02020603050405020304" pitchFamily="18" charset="0"/>
              </a:rPr>
              <a:t> G</a:t>
            </a:r>
            <a:r>
              <a:rPr lang="sr-Latn-CS" sz="2400" dirty="0" smtClean="0">
                <a:latin typeface="Times New Roman" panose="02020603050405020304" pitchFamily="18" charset="0"/>
                <a:ea typeface="Times New Roman" panose="02020603050405020304" pitchFamily="18" charset="0"/>
              </a:rPr>
              <a:t> </a:t>
            </a:r>
            <a:r>
              <a:rPr lang="sr-Latn-CS" sz="2400" dirty="0">
                <a:latin typeface="Times New Roman" panose="02020603050405020304" pitchFamily="18" charset="0"/>
                <a:ea typeface="Times New Roman" panose="02020603050405020304" pitchFamily="18" charset="0"/>
              </a:rPr>
              <a:t>- glavnica, tj. nominalni </a:t>
            </a:r>
            <a:r>
              <a:rPr lang="sr-Latn-CS" sz="2400" dirty="0" smtClean="0">
                <a:latin typeface="Times New Roman" panose="02020603050405020304" pitchFamily="18" charset="0"/>
                <a:ea typeface="Times New Roman" panose="02020603050405020304" pitchFamily="18" charset="0"/>
              </a:rPr>
              <a:t>iznos  </a:t>
            </a:r>
          </a:p>
          <a:p>
            <a:pPr>
              <a:spcAft>
                <a:spcPts val="600"/>
              </a:spcAft>
            </a:pPr>
            <a:r>
              <a:rPr lang="sr-Latn-CS" sz="2400" dirty="0">
                <a:latin typeface="Times New Roman" panose="02020603050405020304" pitchFamily="18" charset="0"/>
                <a:ea typeface="Times New Roman" panose="02020603050405020304" pitchFamily="18" charset="0"/>
              </a:rPr>
              <a:t> </a:t>
            </a:r>
            <a:r>
              <a:rPr lang="sr-Latn-CS" sz="2400" dirty="0" smtClean="0">
                <a:latin typeface="Times New Roman" panose="02020603050405020304" pitchFamily="18" charset="0"/>
                <a:ea typeface="Times New Roman" panose="02020603050405020304" pitchFamily="18" charset="0"/>
              </a:rPr>
              <a:t>      blagajničkog </a:t>
            </a:r>
            <a:r>
              <a:rPr lang="sr-Latn-CS" sz="2400" dirty="0">
                <a:latin typeface="Times New Roman" panose="02020603050405020304" pitchFamily="18" charset="0"/>
                <a:ea typeface="Times New Roman" panose="02020603050405020304" pitchFamily="18" charset="0"/>
              </a:rPr>
              <a:t>zapisa</a:t>
            </a:r>
            <a:endParaRPr lang="sr-Cyrl-RS" sz="2400" dirty="0">
              <a:latin typeface="Times New Roman" panose="02020603050405020304" pitchFamily="18" charset="0"/>
              <a:ea typeface="Times New Roman" panose="02020603050405020304" pitchFamily="18" charset="0"/>
            </a:endParaRPr>
          </a:p>
          <a:p>
            <a:pPr>
              <a:spcAft>
                <a:spcPts val="600"/>
              </a:spcAft>
            </a:pPr>
            <a:r>
              <a:rPr lang="sr-Latn-CS" sz="2400" b="1" i="1" dirty="0" smtClean="0">
                <a:latin typeface="Times New Roman" panose="02020603050405020304" pitchFamily="18" charset="0"/>
                <a:ea typeface="Times New Roman" panose="02020603050405020304" pitchFamily="18" charset="0"/>
              </a:rPr>
              <a:t> K</a:t>
            </a:r>
            <a:r>
              <a:rPr lang="sr-Latn-CS" sz="2400" dirty="0" smtClean="0">
                <a:latin typeface="Times New Roman" panose="02020603050405020304" pitchFamily="18" charset="0"/>
                <a:ea typeface="Times New Roman" panose="02020603050405020304" pitchFamily="18" charset="0"/>
              </a:rPr>
              <a:t> </a:t>
            </a:r>
            <a:r>
              <a:rPr lang="sr-Latn-CS" sz="2400" dirty="0">
                <a:latin typeface="Times New Roman" panose="02020603050405020304" pitchFamily="18" charset="0"/>
                <a:ea typeface="Times New Roman" panose="02020603050405020304" pitchFamily="18" charset="0"/>
              </a:rPr>
              <a:t>- nominalna kamatna stopa</a:t>
            </a:r>
            <a:endParaRPr lang="sr-Cyrl-RS" sz="2400" dirty="0">
              <a:latin typeface="Times New Roman" panose="02020603050405020304" pitchFamily="18" charset="0"/>
              <a:ea typeface="Times New Roman" panose="02020603050405020304" pitchFamily="18" charset="0"/>
            </a:endParaRPr>
          </a:p>
          <a:p>
            <a:pPr>
              <a:spcAft>
                <a:spcPts val="0"/>
              </a:spcAft>
            </a:pPr>
            <a:r>
              <a:rPr lang="sr-Latn-CS" sz="2400" b="1" i="1" dirty="0" smtClean="0">
                <a:latin typeface="Times New Roman" panose="02020603050405020304" pitchFamily="18" charset="0"/>
                <a:ea typeface="Times New Roman" panose="02020603050405020304" pitchFamily="18" charset="0"/>
              </a:rPr>
              <a:t> d</a:t>
            </a:r>
            <a:r>
              <a:rPr lang="sr-Latn-CS" sz="2400" dirty="0" smtClean="0">
                <a:latin typeface="Times New Roman" panose="02020603050405020304" pitchFamily="18" charset="0"/>
                <a:ea typeface="Times New Roman" panose="02020603050405020304" pitchFamily="18" charset="0"/>
              </a:rPr>
              <a:t> </a:t>
            </a:r>
            <a:r>
              <a:rPr lang="sr-Latn-CS" sz="2400" dirty="0">
                <a:latin typeface="Times New Roman" panose="02020603050405020304" pitchFamily="18" charset="0"/>
                <a:ea typeface="Times New Roman" panose="02020603050405020304" pitchFamily="18" charset="0"/>
              </a:rPr>
              <a:t>- broj dana dospeća</a:t>
            </a:r>
            <a:endParaRPr lang="sr-Cyrl-RS" sz="2400" dirty="0">
              <a:effectLst/>
              <a:latin typeface="Times New Roman" panose="02020603050405020304" pitchFamily="18" charset="0"/>
              <a:ea typeface="Times New Roman" panose="02020603050405020304" pitchFamily="18" charset="0"/>
            </a:endParaRPr>
          </a:p>
        </p:txBody>
      </p:sp>
      <p:sp>
        <p:nvSpPr>
          <p:cNvPr id="14" name="Rectangle 13"/>
          <p:cNvSpPr/>
          <p:nvPr/>
        </p:nvSpPr>
        <p:spPr>
          <a:xfrm>
            <a:off x="138332" y="5055176"/>
            <a:ext cx="3592650" cy="523220"/>
          </a:xfrm>
          <a:prstGeom prst="rect">
            <a:avLst/>
          </a:prstGeom>
        </p:spPr>
        <p:txBody>
          <a:bodyPr wrap="none">
            <a:spAutoFit/>
          </a:bodyPr>
          <a:lstStyle/>
          <a:p>
            <a:r>
              <a:rPr lang="sr-Latn-CS" sz="2800" dirty="0">
                <a:latin typeface="Times New Roman" panose="02020603050405020304" pitchFamily="18" charset="0"/>
                <a:ea typeface="Times New Roman" panose="02020603050405020304" pitchFamily="18" charset="0"/>
              </a:rPr>
              <a:t>Cena na dan </a:t>
            </a:r>
            <a:r>
              <a:rPr lang="sr-Latn-CS" sz="2800" dirty="0" smtClean="0">
                <a:latin typeface="Times New Roman" panose="02020603050405020304" pitchFamily="18" charset="0"/>
                <a:ea typeface="Times New Roman" panose="02020603050405020304" pitchFamily="18" charset="0"/>
              </a:rPr>
              <a:t>prodaje =  </a:t>
            </a:r>
            <a:endParaRPr lang="sr-Cyrl-RS" sz="2800" dirty="0"/>
          </a:p>
        </p:txBody>
      </p:sp>
      <p:sp>
        <p:nvSpPr>
          <p:cNvPr id="23" name="TextBox 22"/>
          <p:cNvSpPr txBox="1"/>
          <p:nvPr/>
        </p:nvSpPr>
        <p:spPr>
          <a:xfrm>
            <a:off x="3496791" y="4818545"/>
            <a:ext cx="3589335" cy="523220"/>
          </a:xfrm>
          <a:prstGeom prst="rect">
            <a:avLst/>
          </a:prstGeom>
          <a:noFill/>
        </p:spPr>
        <p:txBody>
          <a:bodyPr wrap="square" rtlCol="0">
            <a:spAutoFit/>
          </a:bodyPr>
          <a:lstStyle/>
          <a:p>
            <a:r>
              <a:rPr lang="sr-Latn-RS" sz="2800" dirty="0" smtClean="0"/>
              <a:t>Cena na dan dospeća</a:t>
            </a:r>
            <a:endParaRPr lang="sr-Cyrl-RS" sz="2800" dirty="0"/>
          </a:p>
        </p:txBody>
      </p:sp>
      <p:cxnSp>
        <p:nvCxnSpPr>
          <p:cNvPr id="27" name="Straight Connector 26"/>
          <p:cNvCxnSpPr/>
          <p:nvPr/>
        </p:nvCxnSpPr>
        <p:spPr>
          <a:xfrm>
            <a:off x="3496791" y="5316786"/>
            <a:ext cx="31190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30" name="Object 29"/>
          <p:cNvGraphicFramePr>
            <a:graphicFrameLocks noChangeAspect="1"/>
          </p:cNvGraphicFramePr>
          <p:nvPr>
            <p:extLst>
              <p:ext uri="{D42A27DB-BD31-4B8C-83A1-F6EECF244321}">
                <p14:modId xmlns:p14="http://schemas.microsoft.com/office/powerpoint/2010/main" xmlns="" val="1624234480"/>
              </p:ext>
            </p:extLst>
          </p:nvPr>
        </p:nvGraphicFramePr>
        <p:xfrm>
          <a:off x="3867479" y="5341765"/>
          <a:ext cx="2074825" cy="940588"/>
        </p:xfrm>
        <a:graphic>
          <a:graphicData uri="http://schemas.openxmlformats.org/presentationml/2006/ole">
            <p:oleObj spid="_x0000_s1151" name="Equation" r:id="rId4" imgW="952200" imgH="431640" progId="Equation.3">
              <p:embed/>
            </p:oleObj>
          </a:graphicData>
        </a:graphic>
      </p:graphicFrame>
      <p:sp>
        <p:nvSpPr>
          <p:cNvPr id="31" name="Text Box 15"/>
          <p:cNvSpPr txBox="1">
            <a:spLocks noChangeArrowheads="1"/>
          </p:cNvSpPr>
          <p:nvPr/>
        </p:nvSpPr>
        <p:spPr bwMode="auto">
          <a:xfrm>
            <a:off x="7124394" y="4832679"/>
            <a:ext cx="4831045" cy="1837206"/>
          </a:xfrm>
          <a:prstGeom prst="rect">
            <a:avLst/>
          </a:prstGeom>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sr-Cyrl-RS" sz="2400" b="1" i="1" u="none" strike="noStrike" cap="none" normalizeH="0" baseline="0" dirty="0" smtClean="0">
                <a:ln>
                  <a:noFill/>
                </a:ln>
                <a:solidFill>
                  <a:schemeClr val="tx1"/>
                </a:solidFill>
                <a:effectLst/>
                <a:latin typeface="+mj-lt"/>
              </a:rPr>
              <a:t>K</a:t>
            </a:r>
            <a:r>
              <a:rPr kumimoji="0" lang="sr-Cyrl-RS" sz="2400" b="0" i="0" u="none" strike="noStrike" cap="none" normalizeH="0" baseline="0" dirty="0" smtClean="0">
                <a:ln>
                  <a:noFill/>
                </a:ln>
                <a:solidFill>
                  <a:schemeClr val="tx1"/>
                </a:solidFill>
                <a:effectLst/>
                <a:latin typeface="+mj-lt"/>
              </a:rPr>
              <a:t> - nova kamatna stopa, tj. vladajuća  </a:t>
            </a:r>
          </a:p>
          <a:p>
            <a:pPr marL="0" marR="0" lvl="0" indent="0" algn="l" defTabSz="914400" rtl="0" eaLnBrk="0" fontAlgn="base" latinLnBrk="0" hangingPunct="0">
              <a:lnSpc>
                <a:spcPct val="100000"/>
              </a:lnSpc>
              <a:spcBef>
                <a:spcPct val="0"/>
              </a:spcBef>
              <a:spcAft>
                <a:spcPts val="800"/>
              </a:spcAft>
              <a:buClrTx/>
              <a:buSzTx/>
              <a:buFontTx/>
              <a:buNone/>
              <a:tabLst/>
            </a:pPr>
            <a:r>
              <a:rPr kumimoji="0" lang="sr-Cyrl-RS" sz="2400" b="0" i="0" u="none" strike="noStrike" cap="none" normalizeH="0" baseline="0" dirty="0" smtClean="0">
                <a:ln>
                  <a:noFill/>
                </a:ln>
                <a:solidFill>
                  <a:schemeClr val="tx1"/>
                </a:solidFill>
                <a:effectLst/>
                <a:latin typeface="+mj-lt"/>
              </a:rPr>
              <a:t>      kamatna stopa na tržištu novca</a:t>
            </a:r>
          </a:p>
          <a:p>
            <a:pPr marL="0" marR="0" lvl="0" indent="0" algn="l" defTabSz="914400" rtl="0" eaLnBrk="0" fontAlgn="base" latinLnBrk="0" hangingPunct="0">
              <a:lnSpc>
                <a:spcPct val="100000"/>
              </a:lnSpc>
              <a:spcBef>
                <a:spcPct val="0"/>
              </a:spcBef>
              <a:spcAft>
                <a:spcPts val="800"/>
              </a:spcAft>
              <a:buClrTx/>
              <a:buSzTx/>
              <a:buFontTx/>
              <a:buNone/>
              <a:tabLst/>
            </a:pPr>
            <a:r>
              <a:rPr kumimoji="0" lang="sr-Cyrl-RS" sz="2400" b="1" i="1" u="none" strike="noStrike" cap="none" normalizeH="0" baseline="0" dirty="0" smtClean="0">
                <a:ln>
                  <a:noFill/>
                </a:ln>
                <a:solidFill>
                  <a:schemeClr val="tx1"/>
                </a:solidFill>
                <a:effectLst/>
                <a:latin typeface="+mj-lt"/>
              </a:rPr>
              <a:t>d</a:t>
            </a:r>
            <a:r>
              <a:rPr kumimoji="0" lang="sr-Cyrl-RS" sz="2400" b="0" i="0" u="none" strike="noStrike" cap="none" normalizeH="0" baseline="0" dirty="0" smtClean="0">
                <a:ln>
                  <a:noFill/>
                </a:ln>
                <a:solidFill>
                  <a:schemeClr val="tx1"/>
                </a:solidFill>
                <a:effectLst/>
                <a:latin typeface="+mj-lt"/>
              </a:rPr>
              <a:t> - broj dana do dospeća</a:t>
            </a:r>
            <a:endParaRPr kumimoji="0" lang="sr-Latn-RS" sz="4000" b="0"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xmlns="" val="3933456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466934"/>
            <a:ext cx="11321955" cy="1034319"/>
          </a:xfrm>
        </p:spPr>
        <p:txBody>
          <a:bodyPr>
            <a:noAutofit/>
          </a:bodyPr>
          <a:lstStyle/>
          <a:p>
            <a:r>
              <a:rPr lang="sr-Latn-CS" sz="3200" b="1" u="sng" dirty="0"/>
              <a:t>1.4.4. KOMERCIJALNI ZAPIS</a:t>
            </a:r>
            <a:r>
              <a:rPr lang="sr-Cyrl-RS" sz="3200" b="1" u="sng" dirty="0"/>
              <a:t/>
            </a:r>
            <a:br>
              <a:rPr lang="sr-Cyrl-RS" sz="3200" b="1" u="sng" dirty="0"/>
            </a:br>
            <a:endParaRPr lang="sr-Cyrl-RS" sz="3200" b="1" u="sng" dirty="0"/>
          </a:p>
        </p:txBody>
      </p:sp>
      <p:sp>
        <p:nvSpPr>
          <p:cNvPr id="3" name="Content Placeholder 2"/>
          <p:cNvSpPr>
            <a:spLocks noGrp="1"/>
          </p:cNvSpPr>
          <p:nvPr>
            <p:ph idx="1"/>
          </p:nvPr>
        </p:nvSpPr>
        <p:spPr>
          <a:xfrm>
            <a:off x="138332" y="1181686"/>
            <a:ext cx="11915335" cy="5676315"/>
          </a:xfrm>
        </p:spPr>
        <p:txBody>
          <a:bodyPr>
            <a:normAutofit fontScale="92500" lnSpcReduction="10000"/>
          </a:bodyPr>
          <a:lstStyle/>
          <a:p>
            <a:pPr algn="just">
              <a:lnSpc>
                <a:spcPct val="120000"/>
              </a:lnSpc>
              <a:spcAft>
                <a:spcPts val="600"/>
              </a:spcAft>
              <a:buFontTx/>
              <a:buChar char="-"/>
            </a:pPr>
            <a:r>
              <a:rPr lang="sr-Latn-CS" b="1" dirty="0" smtClean="0"/>
              <a:t>neosigurana </a:t>
            </a:r>
            <a:r>
              <a:rPr lang="sr-Latn-CS" b="1" dirty="0"/>
              <a:t>sopstvena menica preduzeća sa fiksnim rokom </a:t>
            </a:r>
            <a:r>
              <a:rPr lang="sr-Latn-CS" b="1" dirty="0" smtClean="0"/>
              <a:t>dospeća </a:t>
            </a:r>
          </a:p>
          <a:p>
            <a:pPr algn="just">
              <a:lnSpc>
                <a:spcPct val="110000"/>
              </a:lnSpc>
              <a:spcAft>
                <a:spcPts val="1200"/>
              </a:spcAft>
              <a:buFont typeface="Wingdings" panose="05000000000000000000" pitchFamily="2" charset="2"/>
              <a:buChar char="Ø"/>
            </a:pPr>
            <a:r>
              <a:rPr lang="sr-Latn-CS" dirty="0" smtClean="0"/>
              <a:t>Izdavalac </a:t>
            </a:r>
            <a:r>
              <a:rPr lang="sr-Latn-CS" dirty="0"/>
              <a:t>komercijalnog zapisa obećava da će imaocu komercijalnog zapisa platiti sumu naznačenu u komercijalnom zapisu plus kamatu po kamatnoj stopi na dan dospeća. </a:t>
            </a:r>
            <a:r>
              <a:rPr lang="sr-Latn-CS" dirty="0" smtClean="0"/>
              <a:t>Da </a:t>
            </a:r>
            <a:r>
              <a:rPr lang="sr-Latn-CS" dirty="0"/>
              <a:t>bi komercijalni zapisi bili provlačni za kupce preduzeće može izdati komercijalne zapise uz garanciju </a:t>
            </a:r>
            <a:r>
              <a:rPr lang="sr-Latn-CS" dirty="0" smtClean="0"/>
              <a:t>poslovne </a:t>
            </a:r>
            <a:r>
              <a:rPr lang="sr-Latn-CS" dirty="0"/>
              <a:t>banke, pri čemu se fiksira ukupna suma na koju će se  izdati komercijalni zapisi, a banka od preduzeća izdavaoca naplaćuje proviziju garancije</a:t>
            </a:r>
            <a:r>
              <a:rPr lang="sr-Latn-CS" dirty="0" smtClean="0"/>
              <a:t>.</a:t>
            </a:r>
            <a:endParaRPr lang="sr-Cyrl-RS" dirty="0"/>
          </a:p>
          <a:p>
            <a:pPr algn="just">
              <a:lnSpc>
                <a:spcPct val="110000"/>
              </a:lnSpc>
            </a:pPr>
            <a:r>
              <a:rPr lang="sr-Latn-CS" dirty="0" smtClean="0"/>
              <a:t>Banka </a:t>
            </a:r>
            <a:r>
              <a:rPr lang="sr-Latn-CS" dirty="0"/>
              <a:t>može obezbediti garanciju kroz akreditiv ili </a:t>
            </a:r>
            <a:r>
              <a:rPr lang="sr-Latn-CS" dirty="0" smtClean="0"/>
              <a:t>kreditnu liniju </a:t>
            </a:r>
            <a:r>
              <a:rPr lang="sr-Latn-CS" dirty="0"/>
              <a:t>odobrenu preduzeću izdavaocu komercijalnog zapisa. (Akreditiv - punomoć, otvoreno pismo kojim se primalac umoljava da predavaocu, tj. akreditiranom izvesnu sumu novca stavi na raspolaganje, tj. prebaci na račun izdavaoca tog pisma.) Uz to, neka preduzeća se obavezuju da će svoje proizvode imaocu komercijalnog zapisa prodavati uz popust.</a:t>
            </a:r>
            <a:endParaRPr lang="sr-Cyrl-RS" dirty="0"/>
          </a:p>
          <a:p>
            <a:pPr algn="just"/>
            <a:endParaRPr lang="sr-Cyrl-RS" dirty="0"/>
          </a:p>
        </p:txBody>
      </p:sp>
      <p:sp>
        <p:nvSpPr>
          <p:cNvPr id="5" name="TextBox 4"/>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1. TR</a:t>
            </a:r>
            <a:r>
              <a:rPr lang="sr-Latn-RS" sz="1600" i="1" dirty="0" smtClean="0">
                <a:latin typeface="Times New Roman" panose="02020603050405020304" pitchFamily="18" charset="0"/>
                <a:cs typeface="Times New Roman" panose="02020603050405020304" pitchFamily="18" charset="0"/>
              </a:rPr>
              <a:t>ŽIŠTE NOVCA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1.</a:t>
            </a:r>
            <a:r>
              <a:rPr lang="en-US" sz="1600" i="1" dirty="0">
                <a:latin typeface="Times New Roman" panose="02020603050405020304" pitchFamily="18" charset="0"/>
                <a:cs typeface="Times New Roman" panose="02020603050405020304" pitchFamily="18" charset="0"/>
              </a:rPr>
              <a:t>4</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K r a t k o r o </a:t>
            </a:r>
            <a:r>
              <a:rPr lang="sr-Latn-RS" sz="1600" i="1" dirty="0" smtClean="0">
                <a:latin typeface="Times New Roman" panose="02020603050405020304" pitchFamily="18" charset="0"/>
                <a:cs typeface="Times New Roman" panose="02020603050405020304" pitchFamily="18" charset="0"/>
              </a:rPr>
              <a:t>č n e   H O V</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6200624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3206" y="1023582"/>
            <a:ext cx="10399594" cy="5500047"/>
          </a:xfrm>
        </p:spPr>
        <p:txBody>
          <a:bodyPr>
            <a:normAutofit/>
          </a:bodyPr>
          <a:lstStyle/>
          <a:p>
            <a:pPr marL="0" indent="0">
              <a:spcAft>
                <a:spcPts val="2400"/>
              </a:spcAft>
              <a:buNone/>
            </a:pPr>
            <a:r>
              <a:rPr lang="sr-Latn-CS" sz="3200" dirty="0"/>
              <a:t>Komercijalni zapis </a:t>
            </a:r>
            <a:r>
              <a:rPr lang="sr-Latn-CS" sz="3200" b="1" dirty="0" smtClean="0"/>
              <a:t>sadrži</a:t>
            </a:r>
            <a:r>
              <a:rPr lang="sr-Latn-CS" sz="3200" dirty="0" smtClean="0"/>
              <a:t>:</a:t>
            </a:r>
            <a:endParaRPr lang="sr-Cyrl-RS" sz="3200" dirty="0"/>
          </a:p>
          <a:p>
            <a:pPr marL="0" lvl="0" indent="0">
              <a:buNone/>
            </a:pPr>
            <a:r>
              <a:rPr lang="sr-Latn-CS" sz="3200" b="1" dirty="0" smtClean="0"/>
              <a:t>1.  </a:t>
            </a:r>
            <a:r>
              <a:rPr lang="sr-Latn-CS" sz="3200" dirty="0" smtClean="0"/>
              <a:t>oznaku </a:t>
            </a:r>
            <a:r>
              <a:rPr lang="sr-Latn-CS" sz="3200" dirty="0"/>
              <a:t>da je komercijalni zapis </a:t>
            </a:r>
            <a:endParaRPr lang="sr-Cyrl-RS" sz="3200" dirty="0"/>
          </a:p>
          <a:p>
            <a:pPr marL="0" lvl="0" indent="0">
              <a:buNone/>
            </a:pPr>
            <a:r>
              <a:rPr lang="sr-Latn-CS" sz="3200" b="1" dirty="0" smtClean="0"/>
              <a:t>2.  </a:t>
            </a:r>
            <a:r>
              <a:rPr lang="sr-Latn-CS" sz="3200" dirty="0" smtClean="0"/>
              <a:t>nominalni </a:t>
            </a:r>
            <a:r>
              <a:rPr lang="sr-Latn-CS" sz="3200" dirty="0"/>
              <a:t>iznos</a:t>
            </a:r>
            <a:endParaRPr lang="sr-Cyrl-RS" sz="3200" dirty="0"/>
          </a:p>
          <a:p>
            <a:pPr marL="0" lvl="0" indent="0">
              <a:buNone/>
            </a:pPr>
            <a:r>
              <a:rPr lang="sr-Latn-CS" sz="3200" b="1" dirty="0" smtClean="0"/>
              <a:t>3.  </a:t>
            </a:r>
            <a:r>
              <a:rPr lang="sr-Latn-CS" sz="3200" dirty="0" smtClean="0"/>
              <a:t>rok </a:t>
            </a:r>
            <a:r>
              <a:rPr lang="sr-Latn-CS" sz="3200" dirty="0"/>
              <a:t>dospeća </a:t>
            </a:r>
            <a:endParaRPr lang="sr-Cyrl-RS" sz="3200" dirty="0"/>
          </a:p>
          <a:p>
            <a:pPr marL="0" lvl="0" indent="0">
              <a:buNone/>
            </a:pPr>
            <a:r>
              <a:rPr lang="sr-Latn-CS" sz="3200" b="1" dirty="0" smtClean="0"/>
              <a:t>4.  </a:t>
            </a:r>
            <a:r>
              <a:rPr lang="sr-Latn-CS" sz="3200" dirty="0" smtClean="0"/>
              <a:t>visinu </a:t>
            </a:r>
            <a:r>
              <a:rPr lang="sr-Latn-CS" sz="3200" dirty="0"/>
              <a:t>kamatne stope</a:t>
            </a:r>
            <a:endParaRPr lang="sr-Cyrl-RS" sz="3200" dirty="0"/>
          </a:p>
          <a:p>
            <a:pPr marL="0" lvl="0" indent="0">
              <a:buNone/>
            </a:pPr>
            <a:r>
              <a:rPr lang="sr-Latn-CS" sz="3200" b="1" dirty="0" smtClean="0"/>
              <a:t>5.  </a:t>
            </a:r>
            <a:r>
              <a:rPr lang="sr-Latn-CS" sz="3200" dirty="0" smtClean="0"/>
              <a:t>pravni </a:t>
            </a:r>
            <a:r>
              <a:rPr lang="sr-Latn-CS" sz="3200" dirty="0"/>
              <a:t>osnov</a:t>
            </a:r>
            <a:endParaRPr lang="sr-Cyrl-RS" sz="3200" dirty="0"/>
          </a:p>
          <a:p>
            <a:pPr marL="0" lvl="0" indent="0">
              <a:buNone/>
            </a:pPr>
            <a:r>
              <a:rPr lang="sr-Latn-CS" sz="3200" b="1" dirty="0" smtClean="0"/>
              <a:t>6.  </a:t>
            </a:r>
            <a:r>
              <a:rPr lang="sr-Latn-CS" sz="3200" dirty="0" smtClean="0"/>
              <a:t>mesto </a:t>
            </a:r>
            <a:r>
              <a:rPr lang="sr-Latn-CS" sz="3200" dirty="0"/>
              <a:t>i datum izdavanja</a:t>
            </a:r>
            <a:endParaRPr lang="sr-Cyrl-RS" sz="3200" dirty="0"/>
          </a:p>
          <a:p>
            <a:pPr marL="0" lvl="0" indent="0">
              <a:buNone/>
            </a:pPr>
            <a:r>
              <a:rPr lang="sr-Latn-CS" sz="3200" b="1" dirty="0" smtClean="0"/>
              <a:t>7.  </a:t>
            </a:r>
            <a:r>
              <a:rPr lang="sr-Latn-CS" sz="3200" dirty="0" smtClean="0"/>
              <a:t>potpis </a:t>
            </a:r>
            <a:r>
              <a:rPr lang="sr-Latn-CS" sz="3200" dirty="0"/>
              <a:t>ovlašćenog lica.</a:t>
            </a:r>
            <a:endParaRPr lang="sr-Cyrl-RS" sz="3200" dirty="0"/>
          </a:p>
          <a:p>
            <a:endParaRPr lang="sr-Cyrl-RS" sz="3200" dirty="0"/>
          </a:p>
        </p:txBody>
      </p:sp>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1. TR</a:t>
            </a:r>
            <a:r>
              <a:rPr lang="sr-Latn-RS" sz="1600" i="1" dirty="0" smtClean="0">
                <a:latin typeface="Times New Roman" panose="02020603050405020304" pitchFamily="18" charset="0"/>
                <a:cs typeface="Times New Roman" panose="02020603050405020304" pitchFamily="18" charset="0"/>
              </a:rPr>
              <a:t>ŽIŠTE NOVCA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1.</a:t>
            </a:r>
            <a:r>
              <a:rPr lang="en-US" sz="1600" i="1" dirty="0">
                <a:latin typeface="Times New Roman" panose="02020603050405020304" pitchFamily="18" charset="0"/>
                <a:cs typeface="Times New Roman" panose="02020603050405020304" pitchFamily="18" charset="0"/>
              </a:rPr>
              <a:t>4</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K r a t k o r o </a:t>
            </a:r>
            <a:r>
              <a:rPr lang="sr-Latn-RS" sz="1600" i="1" dirty="0" smtClean="0">
                <a:latin typeface="Times New Roman" panose="02020603050405020304" pitchFamily="18" charset="0"/>
                <a:cs typeface="Times New Roman" panose="02020603050405020304" pitchFamily="18" charset="0"/>
              </a:rPr>
              <a:t>č n e   H O V</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8388279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3453" y="1173706"/>
            <a:ext cx="11379032" cy="4640239"/>
          </a:xfrm>
        </p:spPr>
        <p:txBody>
          <a:bodyPr/>
          <a:lstStyle/>
          <a:p>
            <a:pPr algn="just">
              <a:lnSpc>
                <a:spcPct val="100000"/>
              </a:lnSpc>
              <a:spcAft>
                <a:spcPts val="3600"/>
              </a:spcAft>
            </a:pPr>
            <a:r>
              <a:rPr lang="sr-Latn-CS" dirty="0"/>
              <a:t>Jasno je da preduze stimuliše prodaju svoje robe uz popust imaocu komercijalnog zapisa, a da ga destimulira da komercijalni zapis naplati  u gotovu</a:t>
            </a:r>
            <a:r>
              <a:rPr lang="sr-Latn-CS" dirty="0" smtClean="0"/>
              <a:t>.</a:t>
            </a:r>
          </a:p>
          <a:p>
            <a:pPr algn="just">
              <a:lnSpc>
                <a:spcPct val="100000"/>
              </a:lnSpc>
            </a:pPr>
            <a:r>
              <a:rPr lang="sr-Latn-CS" dirty="0"/>
              <a:t>Prvu prodaju (primarno tržište) komercijalnog zapisa preduzeće vrši samo ili preko banke garanta. Imaoc komercijalnog zapisa mogao bih ga  predati (sekundarno tržište) preko tržišta novca uz uslov da je taj komercijalni zapis uveden na tržište novca, što zavisi od kreditnog boniteta izdavaoca i garanata.</a:t>
            </a:r>
            <a:endParaRPr lang="sr-Cyrl-RS" dirty="0"/>
          </a:p>
        </p:txBody>
      </p:sp>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1. TR</a:t>
            </a:r>
            <a:r>
              <a:rPr lang="sr-Latn-RS" sz="1600" i="1" dirty="0" smtClean="0">
                <a:latin typeface="Times New Roman" panose="02020603050405020304" pitchFamily="18" charset="0"/>
                <a:cs typeface="Times New Roman" panose="02020603050405020304" pitchFamily="18" charset="0"/>
              </a:rPr>
              <a:t>ŽIŠTE NOVCA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1.</a:t>
            </a:r>
            <a:r>
              <a:rPr lang="en-US" sz="1600" i="1" dirty="0">
                <a:latin typeface="Times New Roman" panose="02020603050405020304" pitchFamily="18" charset="0"/>
                <a:cs typeface="Times New Roman" panose="02020603050405020304" pitchFamily="18" charset="0"/>
              </a:rPr>
              <a:t>4</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K r a t k o r o </a:t>
            </a:r>
            <a:r>
              <a:rPr lang="sr-Latn-RS" sz="1600" i="1" dirty="0" smtClean="0">
                <a:latin typeface="Times New Roman" panose="02020603050405020304" pitchFamily="18" charset="0"/>
                <a:cs typeface="Times New Roman" panose="02020603050405020304" pitchFamily="18" charset="0"/>
              </a:rPr>
              <a:t>č n e   H O V</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2175520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547365"/>
            <a:ext cx="11915336" cy="1008299"/>
          </a:xfrm>
        </p:spPr>
        <p:txBody>
          <a:bodyPr>
            <a:noAutofit/>
          </a:bodyPr>
          <a:lstStyle/>
          <a:p>
            <a:r>
              <a:rPr lang="sr-Latn-CS" sz="3200" b="1" u="sng" dirty="0"/>
              <a:t>1.4.5. BANKARSKI AKCEPT  </a:t>
            </a:r>
            <a:br>
              <a:rPr lang="sr-Latn-CS" sz="3200" b="1" u="sng" dirty="0"/>
            </a:br>
            <a:r>
              <a:rPr lang="sr-Latn-CS" sz="2800" b="1" dirty="0" smtClean="0"/>
              <a:t>(</a:t>
            </a:r>
            <a:r>
              <a:rPr lang="sr-Latn-CS" sz="2800" b="1" dirty="0"/>
              <a:t>AKCEPT → PRIMLJENA MENICA)</a:t>
            </a:r>
            <a:endParaRPr lang="sr-Cyrl-RS" sz="2800" b="1" dirty="0"/>
          </a:p>
        </p:txBody>
      </p:sp>
      <p:sp>
        <p:nvSpPr>
          <p:cNvPr id="3" name="Content Placeholder 2"/>
          <p:cNvSpPr>
            <a:spLocks noGrp="1"/>
          </p:cNvSpPr>
          <p:nvPr>
            <p:ph idx="1"/>
          </p:nvPr>
        </p:nvSpPr>
        <p:spPr>
          <a:xfrm>
            <a:off x="267286" y="1636096"/>
            <a:ext cx="11619914" cy="5221904"/>
          </a:xfrm>
        </p:spPr>
        <p:txBody>
          <a:bodyPr>
            <a:normAutofit/>
          </a:bodyPr>
          <a:lstStyle/>
          <a:p>
            <a:pPr algn="just">
              <a:buFontTx/>
              <a:buChar char="-"/>
            </a:pPr>
            <a:r>
              <a:rPr lang="sr-Latn-CS" dirty="0" smtClean="0"/>
              <a:t>trasirana </a:t>
            </a:r>
            <a:r>
              <a:rPr lang="sr-Latn-CS" dirty="0"/>
              <a:t>menica na banku i akceptirana od banke kojom se neopozivo naređuje isplata menične sume novca imaocu menice po naredbi izdavaoca menice na određeni </a:t>
            </a:r>
            <a:r>
              <a:rPr lang="sr-Latn-CS" dirty="0" smtClean="0"/>
              <a:t>dan </a:t>
            </a:r>
          </a:p>
          <a:p>
            <a:pPr algn="just">
              <a:buFontTx/>
              <a:buChar char="-"/>
            </a:pPr>
            <a:r>
              <a:rPr lang="sr-Latn-CS" dirty="0" smtClean="0"/>
              <a:t>Banka </a:t>
            </a:r>
            <a:r>
              <a:rPr lang="sr-Latn-CS" dirty="0"/>
              <a:t>akceptom preuzima obavezu da će </a:t>
            </a:r>
            <a:r>
              <a:rPr lang="sr-Latn-CS" dirty="0" smtClean="0"/>
              <a:t>meničnu </a:t>
            </a:r>
            <a:r>
              <a:rPr lang="sr-Latn-CS" dirty="0"/>
              <a:t>sumu isplatiti donosiocu menice na određen dan. </a:t>
            </a:r>
            <a:endParaRPr lang="sr-Cyrl-RS" dirty="0"/>
          </a:p>
          <a:p>
            <a:pPr algn="just">
              <a:spcAft>
                <a:spcPts val="600"/>
              </a:spcAft>
              <a:buFont typeface="Wingdings" panose="05000000000000000000" pitchFamily="2" charset="2"/>
              <a:buChar char="Ø"/>
            </a:pPr>
            <a:r>
              <a:rPr lang="sr-Latn-CS" dirty="0" smtClean="0"/>
              <a:t>Ova </a:t>
            </a:r>
            <a:r>
              <a:rPr lang="sr-Latn-CS" dirty="0"/>
              <a:t>menica nastaje kao rezulta konkretne trgovačke operacije (kupovina - prodaja). Izdaje se sa </a:t>
            </a:r>
            <a:r>
              <a:rPr lang="sr-Latn-CS" u="sng" dirty="0"/>
              <a:t>rokom plaćanja do tri meseca</a:t>
            </a:r>
            <a:r>
              <a:rPr lang="sr-Latn-CS" dirty="0" smtClean="0"/>
              <a:t>.</a:t>
            </a:r>
            <a:endParaRPr lang="sr-Cyrl-RS" dirty="0"/>
          </a:p>
          <a:p>
            <a:pPr marL="0" indent="0" algn="just">
              <a:spcAft>
                <a:spcPts val="600"/>
              </a:spcAft>
              <a:buNone/>
            </a:pPr>
            <a:r>
              <a:rPr lang="sr-Latn-CS" dirty="0" smtClean="0"/>
              <a:t>- Bankarski </a:t>
            </a:r>
            <a:r>
              <a:rPr lang="sr-Latn-CS" dirty="0"/>
              <a:t>akceptant mora imati kapital najmanje </a:t>
            </a:r>
            <a:r>
              <a:rPr lang="sr-Latn-CS" dirty="0" smtClean="0">
                <a:solidFill>
                  <a:srgbClr val="FF0000"/>
                </a:solidFill>
              </a:rPr>
              <a:t>???????</a:t>
            </a:r>
            <a:r>
              <a:rPr lang="sr-Latn-CS" dirty="0" smtClean="0"/>
              <a:t>. </a:t>
            </a:r>
            <a:endParaRPr lang="sr-Cyrl-RS" dirty="0"/>
          </a:p>
          <a:p>
            <a:pPr algn="just">
              <a:buFontTx/>
              <a:buChar char="-"/>
            </a:pPr>
            <a:r>
              <a:rPr lang="sr-Latn-CS" dirty="0" smtClean="0"/>
              <a:t>Bankarski </a:t>
            </a:r>
            <a:r>
              <a:rPr lang="sr-Latn-CS" dirty="0"/>
              <a:t>akcept glasi na ime i </a:t>
            </a:r>
            <a:r>
              <a:rPr lang="sr-Latn-CS" b="1" dirty="0"/>
              <a:t>može se prenositi indonsmentom </a:t>
            </a:r>
            <a:r>
              <a:rPr lang="sr-Latn-CS" dirty="0"/>
              <a:t>(</a:t>
            </a:r>
            <a:r>
              <a:rPr lang="sr-Latn-CS" dirty="0" smtClean="0"/>
              <a:t>indosment = </a:t>
            </a:r>
            <a:r>
              <a:rPr lang="sr-Latn-CS" dirty="0"/>
              <a:t>prenošenje svih prava sa jedne menice na drugo lice time što se taj prenos zabeleži na poleđini menice</a:t>
            </a:r>
            <a:r>
              <a:rPr lang="sr-Latn-CS" dirty="0" smtClean="0"/>
              <a:t>).</a:t>
            </a:r>
          </a:p>
          <a:p>
            <a:pPr marL="0" indent="0" algn="just">
              <a:buNone/>
            </a:pPr>
            <a:endParaRPr lang="sr-Cyrl-RS" dirty="0"/>
          </a:p>
          <a:p>
            <a:pPr marL="0" indent="0" algn="just">
              <a:buNone/>
            </a:pPr>
            <a:endParaRPr lang="sr-Cyrl-RS" dirty="0"/>
          </a:p>
        </p:txBody>
      </p:sp>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1. TR</a:t>
            </a:r>
            <a:r>
              <a:rPr lang="sr-Latn-RS" sz="1600" i="1" dirty="0" smtClean="0">
                <a:latin typeface="Times New Roman" panose="02020603050405020304" pitchFamily="18" charset="0"/>
                <a:cs typeface="Times New Roman" panose="02020603050405020304" pitchFamily="18" charset="0"/>
              </a:rPr>
              <a:t>ŽIŠTE NOVCA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1.</a:t>
            </a:r>
            <a:r>
              <a:rPr lang="en-US" sz="1600" i="1" dirty="0">
                <a:latin typeface="Times New Roman" panose="02020603050405020304" pitchFamily="18" charset="0"/>
                <a:cs typeface="Times New Roman" panose="02020603050405020304" pitchFamily="18" charset="0"/>
              </a:rPr>
              <a:t>4</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K r a t k o r o </a:t>
            </a:r>
            <a:r>
              <a:rPr lang="sr-Latn-RS" sz="1600" i="1" dirty="0" smtClean="0">
                <a:latin typeface="Times New Roman" panose="02020603050405020304" pitchFamily="18" charset="0"/>
                <a:cs typeface="Times New Roman" panose="02020603050405020304" pitchFamily="18" charset="0"/>
              </a:rPr>
              <a:t>č n e   H O V</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3842024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138332" y="706425"/>
            <a:ext cx="5448935" cy="823034"/>
          </a:xfrm>
        </p:spPr>
        <p:txBody>
          <a:bodyPr>
            <a:noAutofit/>
          </a:bodyPr>
          <a:lstStyle/>
          <a:p>
            <a:r>
              <a:rPr lang="sr-Latn-CS" sz="2800" dirty="0"/>
              <a:t>Bankarski akcept sadrži sledeće elemente:</a:t>
            </a:r>
            <a:endParaRPr lang="sr-Cyrl-RS" sz="2800" dirty="0"/>
          </a:p>
        </p:txBody>
      </p:sp>
      <p:sp>
        <p:nvSpPr>
          <p:cNvPr id="7" name="Content Placeholder 6"/>
          <p:cNvSpPr>
            <a:spLocks noGrp="1"/>
          </p:cNvSpPr>
          <p:nvPr>
            <p:ph sz="half" idx="2"/>
          </p:nvPr>
        </p:nvSpPr>
        <p:spPr>
          <a:xfrm>
            <a:off x="253218" y="1768950"/>
            <a:ext cx="5448935" cy="4772527"/>
          </a:xfrm>
        </p:spPr>
        <p:txBody>
          <a:bodyPr>
            <a:noAutofit/>
          </a:bodyPr>
          <a:lstStyle/>
          <a:p>
            <a:pPr marL="514350" lvl="0" indent="-514350">
              <a:buFont typeface="+mj-lt"/>
              <a:buAutoNum type="arabicParenR"/>
            </a:pPr>
            <a:r>
              <a:rPr lang="sr-Latn-CS" sz="2400" dirty="0"/>
              <a:t>oznaku da je menica</a:t>
            </a:r>
            <a:endParaRPr lang="sr-Cyrl-RS" sz="2400" dirty="0"/>
          </a:p>
          <a:p>
            <a:pPr marL="514350" lvl="0" indent="-514350">
              <a:buFont typeface="+mj-lt"/>
              <a:buAutoNum type="arabicParenR"/>
            </a:pPr>
            <a:r>
              <a:rPr lang="sr-Latn-CS" sz="2400" dirty="0"/>
              <a:t>nepozivu naredbu da se isplati menična suma</a:t>
            </a:r>
            <a:endParaRPr lang="sr-Cyrl-RS" sz="2400" dirty="0"/>
          </a:p>
          <a:p>
            <a:pPr marL="514350" lvl="0" indent="-514350">
              <a:buFont typeface="+mj-lt"/>
              <a:buAutoNum type="arabicParenR"/>
            </a:pPr>
            <a:r>
              <a:rPr lang="sr-Latn-CS" sz="2400" dirty="0"/>
              <a:t>ime onoga ko vrši plaćanje (trasat)</a:t>
            </a:r>
            <a:endParaRPr lang="sr-Cyrl-RS" sz="2400" dirty="0"/>
          </a:p>
          <a:p>
            <a:pPr marL="514350" lvl="0" indent="-514350">
              <a:buFont typeface="+mj-lt"/>
              <a:buAutoNum type="arabicParenR"/>
            </a:pPr>
            <a:r>
              <a:rPr lang="sr-Latn-CS" sz="2400" dirty="0"/>
              <a:t>oznaku vremena plaćanja</a:t>
            </a:r>
            <a:endParaRPr lang="sr-Cyrl-RS" sz="2400" dirty="0"/>
          </a:p>
          <a:p>
            <a:pPr marL="514350" lvl="0" indent="-514350">
              <a:buFont typeface="+mj-lt"/>
              <a:buAutoNum type="arabicParenR"/>
            </a:pPr>
            <a:r>
              <a:rPr lang="sr-Latn-CS" sz="2400" dirty="0"/>
              <a:t>oznaku  mesta plaćanja</a:t>
            </a:r>
            <a:endParaRPr lang="sr-Cyrl-RS" sz="2400" dirty="0"/>
          </a:p>
          <a:p>
            <a:pPr marL="514350" lvl="0" indent="-514350">
              <a:buFont typeface="+mj-lt"/>
              <a:buAutoNum type="arabicParenR"/>
            </a:pPr>
            <a:r>
              <a:rPr lang="sr-Latn-CS" sz="2400" dirty="0"/>
              <a:t>ime onoga kome će se plaćanje izvršiti (remitent)</a:t>
            </a:r>
            <a:endParaRPr lang="sr-Cyrl-RS" sz="2400" dirty="0"/>
          </a:p>
          <a:p>
            <a:pPr marL="514350" lvl="0" indent="-514350">
              <a:buFont typeface="+mj-lt"/>
              <a:buAutoNum type="arabicParenR"/>
            </a:pPr>
            <a:r>
              <a:rPr lang="sr-Latn-CS" sz="2400" dirty="0"/>
              <a:t>datum i mesto izdavanja</a:t>
            </a:r>
            <a:endParaRPr lang="sr-Cyrl-RS" sz="2400" dirty="0"/>
          </a:p>
          <a:p>
            <a:pPr marL="514350" lvl="0" indent="-514350">
              <a:buFont typeface="+mj-lt"/>
              <a:buAutoNum type="arabicParenR"/>
            </a:pPr>
            <a:r>
              <a:rPr lang="sr-Latn-CS" sz="2400" dirty="0"/>
              <a:t>potpis ovlašćenog izdavaoca (trasant</a:t>
            </a:r>
            <a:r>
              <a:rPr lang="sr-Latn-CS" sz="2400" dirty="0" smtClean="0"/>
              <a:t>)</a:t>
            </a:r>
            <a:r>
              <a:rPr lang="sr-Latn-CS" sz="2400" dirty="0"/>
              <a:t>	</a:t>
            </a:r>
            <a:endParaRPr lang="sr-Cyrl-RS" sz="2400" dirty="0"/>
          </a:p>
          <a:p>
            <a:endParaRPr lang="sr-Cyrl-RS" sz="2400" dirty="0"/>
          </a:p>
        </p:txBody>
      </p:sp>
      <p:sp>
        <p:nvSpPr>
          <p:cNvPr id="8" name="Text Placeholder 7"/>
          <p:cNvSpPr>
            <a:spLocks noGrp="1"/>
          </p:cNvSpPr>
          <p:nvPr>
            <p:ph type="body" sz="quarter" idx="3"/>
          </p:nvPr>
        </p:nvSpPr>
        <p:spPr>
          <a:xfrm>
            <a:off x="6172198" y="730396"/>
            <a:ext cx="5560255" cy="1062525"/>
          </a:xfrm>
        </p:spPr>
        <p:txBody>
          <a:bodyPr>
            <a:normAutofit/>
          </a:bodyPr>
          <a:lstStyle/>
          <a:p>
            <a:r>
              <a:rPr lang="sr-Latn-CS" sz="2800" dirty="0"/>
              <a:t>A banka na menicu još dodaje:</a:t>
            </a:r>
            <a:endParaRPr lang="sr-Cyrl-RS" sz="2800" dirty="0"/>
          </a:p>
          <a:p>
            <a:endParaRPr lang="sr-Cyrl-RS" sz="2800" dirty="0"/>
          </a:p>
        </p:txBody>
      </p:sp>
      <p:sp>
        <p:nvSpPr>
          <p:cNvPr id="9" name="Content Placeholder 8"/>
          <p:cNvSpPr>
            <a:spLocks noGrp="1"/>
          </p:cNvSpPr>
          <p:nvPr>
            <p:ph sz="quarter" idx="4"/>
          </p:nvPr>
        </p:nvSpPr>
        <p:spPr>
          <a:xfrm>
            <a:off x="6287084" y="1768950"/>
            <a:ext cx="5560255" cy="4772526"/>
          </a:xfrm>
        </p:spPr>
        <p:txBody>
          <a:bodyPr>
            <a:normAutofit/>
          </a:bodyPr>
          <a:lstStyle/>
          <a:p>
            <a:pPr marL="514350" lvl="0" indent="-514350">
              <a:buFont typeface="+mj-lt"/>
              <a:buAutoNum type="arabicParenR"/>
            </a:pPr>
            <a:r>
              <a:rPr lang="sr-Latn-CS" sz="2400" dirty="0"/>
              <a:t>oznaku akcepta </a:t>
            </a:r>
            <a:endParaRPr lang="sr-Cyrl-RS" sz="2400" dirty="0"/>
          </a:p>
          <a:p>
            <a:pPr marL="514350" lvl="0" indent="-514350">
              <a:buFont typeface="+mj-lt"/>
              <a:buAutoNum type="arabicParenR"/>
            </a:pPr>
            <a:r>
              <a:rPr lang="sr-Latn-CS" sz="2400" dirty="0"/>
              <a:t>ime akceptanta</a:t>
            </a:r>
            <a:endParaRPr lang="sr-Cyrl-RS" sz="2400" dirty="0"/>
          </a:p>
          <a:p>
            <a:pPr marL="514350" lvl="0" indent="-514350">
              <a:buFont typeface="+mj-lt"/>
              <a:buAutoNum type="arabicParenR"/>
            </a:pPr>
            <a:r>
              <a:rPr lang="sr-Latn-CS" sz="2400" dirty="0"/>
              <a:t>datum i mesto akcepta</a:t>
            </a:r>
            <a:endParaRPr lang="sr-Cyrl-RS" sz="2400" dirty="0"/>
          </a:p>
          <a:p>
            <a:pPr marL="514350" lvl="0" indent="-514350">
              <a:buFont typeface="+mj-lt"/>
              <a:buAutoNum type="arabicParenR"/>
            </a:pPr>
            <a:r>
              <a:rPr lang="sr-Latn-CS" sz="2400" dirty="0"/>
              <a:t>potpis akceptanta</a:t>
            </a:r>
            <a:endParaRPr lang="sr-Cyrl-RS" sz="2400" dirty="0"/>
          </a:p>
          <a:p>
            <a:pPr marL="514350" lvl="0" indent="-514350">
              <a:buFont typeface="+mj-lt"/>
              <a:buAutoNum type="arabicParenR"/>
            </a:pPr>
            <a:r>
              <a:rPr lang="sr-Latn-CS" sz="2400" dirty="0"/>
              <a:t>oznaku i elemente trgovinske trasakcije.</a:t>
            </a:r>
            <a:endParaRPr lang="sr-Cyrl-RS" sz="2400" dirty="0"/>
          </a:p>
          <a:p>
            <a:pPr marL="0" indent="0">
              <a:buNone/>
            </a:pPr>
            <a:endParaRPr lang="sr-Cyrl-RS" sz="2400" dirty="0"/>
          </a:p>
        </p:txBody>
      </p:sp>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1. TR</a:t>
            </a:r>
            <a:r>
              <a:rPr lang="sr-Latn-RS" sz="1600" i="1" dirty="0" smtClean="0">
                <a:latin typeface="Times New Roman" panose="02020603050405020304" pitchFamily="18" charset="0"/>
                <a:cs typeface="Times New Roman" panose="02020603050405020304" pitchFamily="18" charset="0"/>
              </a:rPr>
              <a:t>ŽIŠTE NOVCA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1.</a:t>
            </a:r>
            <a:r>
              <a:rPr lang="en-US" sz="1600" i="1" dirty="0">
                <a:latin typeface="Times New Roman" panose="02020603050405020304" pitchFamily="18" charset="0"/>
                <a:cs typeface="Times New Roman" panose="02020603050405020304" pitchFamily="18" charset="0"/>
              </a:rPr>
              <a:t>4</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K r a t k o r o </a:t>
            </a:r>
            <a:r>
              <a:rPr lang="sr-Latn-RS" sz="1600" i="1" dirty="0" smtClean="0">
                <a:latin typeface="Times New Roman" panose="02020603050405020304" pitchFamily="18" charset="0"/>
                <a:cs typeface="Times New Roman" panose="02020603050405020304" pitchFamily="18" charset="0"/>
              </a:rPr>
              <a:t>č n e   H O V</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8436114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6185" y="956602"/>
            <a:ext cx="11676185" cy="5528603"/>
          </a:xfrm>
        </p:spPr>
        <p:txBody>
          <a:bodyPr/>
          <a:lstStyle/>
          <a:p>
            <a:pPr algn="just">
              <a:lnSpc>
                <a:spcPct val="100000"/>
              </a:lnSpc>
            </a:pPr>
            <a:r>
              <a:rPr lang="sr-Latn-CS" sz="3200" i="1" dirty="0"/>
              <a:t>Razvoj tržišta novca započinje pojavom </a:t>
            </a:r>
            <a:r>
              <a:rPr lang="sr-Latn-CS" sz="3200" i="1" dirty="0" smtClean="0"/>
              <a:t>banaka</a:t>
            </a:r>
            <a:r>
              <a:rPr lang="sr-Latn-CS" sz="3200" dirty="0" smtClean="0"/>
              <a:t> </a:t>
            </a:r>
          </a:p>
          <a:p>
            <a:pPr marL="0" indent="0" algn="just">
              <a:lnSpc>
                <a:spcPct val="100000"/>
              </a:lnSpc>
              <a:buNone/>
            </a:pPr>
            <a:r>
              <a:rPr lang="sr-Latn-CS" sz="3200" dirty="0" smtClean="0"/>
              <a:t>Banka </a:t>
            </a:r>
            <a:r>
              <a:rPr lang="sr-Latn-CS" sz="3200" dirty="0"/>
              <a:t>formira kreditni potencijal na bazi depozita po viđenju (žiralni novac) svojih deponenata i daje kratkoročni kredit dugim subjektima koji postaju njeni dužnici. Banka se plasira u vidu kratkoročnog kredita. Ceo depozit po viđenju već formira svoju likvidnu rezervu.</a:t>
            </a:r>
            <a:endParaRPr lang="sr-Cyrl-RS" sz="3200" dirty="0"/>
          </a:p>
          <a:p>
            <a:pPr marL="0" indent="0" algn="just">
              <a:buNone/>
            </a:pPr>
            <a:endParaRPr lang="sr-Cyrl-RS" sz="3200" dirty="0"/>
          </a:p>
          <a:p>
            <a:pPr algn="just">
              <a:lnSpc>
                <a:spcPct val="100000"/>
              </a:lnSpc>
            </a:pPr>
            <a:r>
              <a:rPr lang="sr-Latn-CS" sz="3200" i="1" dirty="0" smtClean="0"/>
              <a:t>Subjekt </a:t>
            </a:r>
            <a:r>
              <a:rPr lang="sr-Latn-CS" sz="3200" i="1" dirty="0"/>
              <a:t>kome je potreban novac izdaje i prodaje kratkoročnu hartiju od vrednosti</a:t>
            </a:r>
            <a:r>
              <a:rPr lang="sr-Latn-CS" sz="3200" dirty="0"/>
              <a:t>, subjekt koji ima višak novca kupuje kratkoročne hartije od vrednosti (primarno tržište HOV) sa ciljem da ostvari prinos, kamatu po osnovu kupljenje kratkoročne HOV. </a:t>
            </a:r>
            <a:endParaRPr lang="sr-Cyrl-RS" sz="3200" dirty="0"/>
          </a:p>
          <a:p>
            <a:pPr algn="just"/>
            <a:endParaRPr lang="sr-Cyrl-RS" dirty="0"/>
          </a:p>
        </p:txBody>
      </p:sp>
      <p:sp>
        <p:nvSpPr>
          <p:cNvPr id="4" name="TextBox 3"/>
          <p:cNvSpPr txBox="1"/>
          <p:nvPr/>
        </p:nvSpPr>
        <p:spPr>
          <a:xfrm>
            <a:off x="126610" y="112541"/>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1. TR</a:t>
            </a:r>
            <a:r>
              <a:rPr lang="sr-Latn-RS" sz="1600" i="1" dirty="0" smtClean="0">
                <a:latin typeface="Times New Roman" panose="02020603050405020304" pitchFamily="18" charset="0"/>
                <a:cs typeface="Times New Roman" panose="02020603050405020304" pitchFamily="18" charset="0"/>
              </a:rPr>
              <a:t>ŽIŠTE NOVCA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1.1. P o j a m   i   u l o g a   t r ž i š t a   n o v c 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90929025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3789" y="1389527"/>
            <a:ext cx="11344421" cy="4687716"/>
          </a:xfrm>
        </p:spPr>
        <p:txBody>
          <a:bodyPr/>
          <a:lstStyle/>
          <a:p>
            <a:pPr algn="just">
              <a:buFont typeface="Wingdings" panose="05000000000000000000" pitchFamily="2" charset="2"/>
              <a:buChar char="Ø"/>
            </a:pPr>
            <a:r>
              <a:rPr lang="sr-Latn-CS" dirty="0"/>
              <a:t>Banka koja je akceptirala menice može akcept prodati drugoj banci, drugoj finansijskoj organizaciji i tako doći do sredstava za kreditiranje svog komintenta bez angažovanja svog kreditnog potencijala.</a:t>
            </a:r>
            <a:endParaRPr lang="sr-Cyrl-RS" dirty="0"/>
          </a:p>
          <a:p>
            <a:pPr algn="just">
              <a:buFont typeface="Wingdings" panose="05000000000000000000" pitchFamily="2" charset="2"/>
              <a:buChar char="Ø"/>
            </a:pPr>
            <a:endParaRPr lang="sr-Cyrl-RS" dirty="0"/>
          </a:p>
          <a:p>
            <a:pPr algn="just">
              <a:buFont typeface="Wingdings" panose="05000000000000000000" pitchFamily="2" charset="2"/>
              <a:buChar char="Ø"/>
            </a:pPr>
            <a:r>
              <a:rPr lang="sr-Latn-CS" dirty="0" smtClean="0"/>
              <a:t>Kupovina </a:t>
            </a:r>
            <a:r>
              <a:rPr lang="sr-Latn-CS" dirty="0"/>
              <a:t>akcepta vrši se eskontovanjem akceptirane menice tj. akcepta. </a:t>
            </a:r>
            <a:endParaRPr lang="sr-Cyrl-RS" dirty="0"/>
          </a:p>
          <a:p>
            <a:pPr algn="just">
              <a:buFont typeface="Wingdings" panose="05000000000000000000" pitchFamily="2" charset="2"/>
              <a:buChar char="Ø"/>
            </a:pPr>
            <a:endParaRPr lang="sr-Cyrl-RS" dirty="0"/>
          </a:p>
        </p:txBody>
      </p:sp>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1. TR</a:t>
            </a:r>
            <a:r>
              <a:rPr lang="sr-Latn-RS" sz="1600" i="1" dirty="0" smtClean="0">
                <a:latin typeface="Times New Roman" panose="02020603050405020304" pitchFamily="18" charset="0"/>
                <a:cs typeface="Times New Roman" panose="02020603050405020304" pitchFamily="18" charset="0"/>
              </a:rPr>
              <a:t>ŽIŠTE NOVCA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1.</a:t>
            </a:r>
            <a:r>
              <a:rPr lang="en-US" sz="1600" i="1" dirty="0">
                <a:latin typeface="Times New Roman" panose="02020603050405020304" pitchFamily="18" charset="0"/>
                <a:cs typeface="Times New Roman" panose="02020603050405020304" pitchFamily="18" charset="0"/>
              </a:rPr>
              <a:t>4</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K r a t k o r o </a:t>
            </a:r>
            <a:r>
              <a:rPr lang="sr-Latn-RS" sz="1600" i="1" dirty="0" smtClean="0">
                <a:latin typeface="Times New Roman" panose="02020603050405020304" pitchFamily="18" charset="0"/>
                <a:cs typeface="Times New Roman" panose="02020603050405020304" pitchFamily="18" charset="0"/>
              </a:rPr>
              <a:t>č n e   H O V</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5037609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675249"/>
            <a:ext cx="11915336" cy="947971"/>
          </a:xfrm>
        </p:spPr>
        <p:txBody>
          <a:bodyPr>
            <a:noAutofit/>
          </a:bodyPr>
          <a:lstStyle/>
          <a:p>
            <a:r>
              <a:rPr lang="sr-Latn-CS" sz="3200" b="1" u="sng" dirty="0"/>
              <a:t>1.4.6. TRASIRANA MENICA</a:t>
            </a:r>
            <a:r>
              <a:rPr lang="sr-Cyrl-RS" sz="3200" b="1" u="sng" dirty="0"/>
              <a:t/>
            </a:r>
            <a:br>
              <a:rPr lang="sr-Cyrl-RS" sz="3200" b="1" u="sng" dirty="0"/>
            </a:br>
            <a:endParaRPr lang="sr-Cyrl-RS" sz="3200" b="1" u="sng" dirty="0"/>
          </a:p>
        </p:txBody>
      </p:sp>
      <p:sp>
        <p:nvSpPr>
          <p:cNvPr id="3" name="Content Placeholder 2"/>
          <p:cNvSpPr>
            <a:spLocks noGrp="1"/>
          </p:cNvSpPr>
          <p:nvPr>
            <p:ph idx="1"/>
          </p:nvPr>
        </p:nvSpPr>
        <p:spPr>
          <a:xfrm>
            <a:off x="341194" y="1623220"/>
            <a:ext cx="11712474" cy="5118773"/>
          </a:xfrm>
        </p:spPr>
        <p:txBody>
          <a:bodyPr>
            <a:normAutofit/>
          </a:bodyPr>
          <a:lstStyle/>
          <a:p>
            <a:pPr algn="just">
              <a:lnSpc>
                <a:spcPct val="100000"/>
              </a:lnSpc>
              <a:spcAft>
                <a:spcPts val="1800"/>
              </a:spcAft>
              <a:buFontTx/>
              <a:buChar char="-"/>
            </a:pPr>
            <a:r>
              <a:rPr lang="sr-Latn-CS" dirty="0" smtClean="0"/>
              <a:t>menica </a:t>
            </a:r>
            <a:r>
              <a:rPr lang="sr-Latn-CS" dirty="0"/>
              <a:t>kojom izdavalac menice </a:t>
            </a:r>
            <a:r>
              <a:rPr lang="sr-Latn-CS" b="1" dirty="0"/>
              <a:t>(trasant) </a:t>
            </a:r>
            <a:r>
              <a:rPr lang="sr-Latn-CS" dirty="0"/>
              <a:t>nalaže trećem </a:t>
            </a:r>
            <a:r>
              <a:rPr lang="sr-Latn-CS" dirty="0" smtClean="0"/>
              <a:t>licu</a:t>
            </a:r>
            <a:r>
              <a:rPr lang="en-US" dirty="0" smtClean="0"/>
              <a:t> </a:t>
            </a:r>
            <a:r>
              <a:rPr lang="sr-Latn-CS" b="1" dirty="0" smtClean="0"/>
              <a:t>(trasatu</a:t>
            </a:r>
            <a:r>
              <a:rPr lang="sr-Latn-CS" b="1" dirty="0"/>
              <a:t>) </a:t>
            </a:r>
            <a:r>
              <a:rPr lang="sr-Latn-CS" dirty="0"/>
              <a:t>da plati </a:t>
            </a:r>
            <a:r>
              <a:rPr lang="sr-Latn-CS" dirty="0" smtClean="0"/>
              <a:t>meničn</a:t>
            </a:r>
            <a:r>
              <a:rPr lang="en-US" dirty="0" smtClean="0"/>
              <a:t>u </a:t>
            </a:r>
            <a:r>
              <a:rPr lang="sr-Latn-CS" dirty="0" smtClean="0"/>
              <a:t> </a:t>
            </a:r>
            <a:r>
              <a:rPr lang="sr-Latn-CS" dirty="0"/>
              <a:t>sumu na dan dospeća licu naznačenom u menici </a:t>
            </a:r>
            <a:r>
              <a:rPr lang="sr-Latn-CS" b="1" dirty="0"/>
              <a:t>(remitentu</a:t>
            </a:r>
            <a:r>
              <a:rPr lang="sr-Latn-CS" b="1" dirty="0" smtClean="0"/>
              <a:t>)</a:t>
            </a:r>
            <a:endParaRPr lang="en-US" b="1" dirty="0" smtClean="0"/>
          </a:p>
          <a:p>
            <a:pPr algn="just">
              <a:spcAft>
                <a:spcPts val="1800"/>
              </a:spcAft>
              <a:buFontTx/>
              <a:buChar char="-"/>
            </a:pPr>
            <a:r>
              <a:rPr lang="en-US" dirty="0"/>
              <a:t>i</a:t>
            </a:r>
            <a:r>
              <a:rPr lang="en-US" dirty="0" smtClean="0"/>
              <a:t> </a:t>
            </a:r>
            <a:r>
              <a:rPr lang="en-US" dirty="0"/>
              <a:t>ova </a:t>
            </a:r>
            <a:r>
              <a:rPr lang="en-US" dirty="0" err="1"/>
              <a:t>menica</a:t>
            </a:r>
            <a:r>
              <a:rPr lang="en-US" dirty="0"/>
              <a:t> je </a:t>
            </a:r>
            <a:r>
              <a:rPr lang="en-US" dirty="0" err="1"/>
              <a:t>rezultat</a:t>
            </a:r>
            <a:r>
              <a:rPr lang="en-US" dirty="0"/>
              <a:t> </a:t>
            </a:r>
            <a:r>
              <a:rPr lang="en-US" dirty="0" err="1"/>
              <a:t>konkretne</a:t>
            </a:r>
            <a:r>
              <a:rPr lang="en-US" dirty="0"/>
              <a:t> </a:t>
            </a:r>
            <a:r>
              <a:rPr lang="en-US" dirty="0" err="1" smtClean="0"/>
              <a:t>trgovačke</a:t>
            </a:r>
            <a:r>
              <a:rPr lang="en-US" dirty="0" smtClean="0"/>
              <a:t> </a:t>
            </a:r>
            <a:r>
              <a:rPr lang="en-US" dirty="0" err="1" smtClean="0"/>
              <a:t>transakcije</a:t>
            </a:r>
            <a:r>
              <a:rPr lang="en-US" dirty="0" smtClean="0"/>
              <a:t> </a:t>
            </a:r>
          </a:p>
          <a:p>
            <a:pPr algn="just">
              <a:spcAft>
                <a:spcPts val="600"/>
              </a:spcAft>
            </a:pPr>
            <a:r>
              <a:rPr lang="en-US" dirty="0" err="1" smtClean="0"/>
              <a:t>Trasirana</a:t>
            </a:r>
            <a:r>
              <a:rPr lang="en-US" dirty="0" smtClean="0"/>
              <a:t> </a:t>
            </a:r>
            <a:r>
              <a:rPr lang="en-US" dirty="0" err="1"/>
              <a:t>menica</a:t>
            </a:r>
            <a:r>
              <a:rPr lang="en-US" dirty="0"/>
              <a:t> se </a:t>
            </a:r>
            <a:r>
              <a:rPr lang="en-US" dirty="0" err="1"/>
              <a:t>može</a:t>
            </a:r>
            <a:r>
              <a:rPr lang="en-US" dirty="0"/>
              <a:t> </a:t>
            </a:r>
            <a:r>
              <a:rPr lang="en-US" dirty="0" err="1"/>
              <a:t>izdati</a:t>
            </a:r>
            <a:r>
              <a:rPr lang="en-US" dirty="0"/>
              <a:t> </a:t>
            </a:r>
            <a:r>
              <a:rPr lang="en-US" dirty="0" err="1"/>
              <a:t>sa</a:t>
            </a:r>
            <a:r>
              <a:rPr lang="en-US" dirty="0"/>
              <a:t> </a:t>
            </a:r>
            <a:r>
              <a:rPr lang="en-US" dirty="0" err="1"/>
              <a:t>rokom</a:t>
            </a:r>
            <a:r>
              <a:rPr lang="en-US" dirty="0"/>
              <a:t> </a:t>
            </a:r>
            <a:r>
              <a:rPr lang="en-US" dirty="0" err="1"/>
              <a:t>dospeća</a:t>
            </a:r>
            <a:r>
              <a:rPr lang="en-US" dirty="0"/>
              <a:t>: </a:t>
            </a:r>
          </a:p>
          <a:p>
            <a:pPr marL="0" indent="0" algn="just">
              <a:spcAft>
                <a:spcPts val="600"/>
              </a:spcAft>
              <a:buNone/>
            </a:pPr>
            <a:r>
              <a:rPr lang="en-US" dirty="0" smtClean="0"/>
              <a:t>      - </a:t>
            </a:r>
            <a:r>
              <a:rPr lang="en-US" dirty="0" err="1" smtClean="0"/>
              <a:t>plativa</a:t>
            </a:r>
            <a:r>
              <a:rPr lang="en-US" dirty="0" smtClean="0"/>
              <a:t> </a:t>
            </a:r>
            <a:r>
              <a:rPr lang="en-US" dirty="0" err="1"/>
              <a:t>po</a:t>
            </a:r>
            <a:r>
              <a:rPr lang="en-US" dirty="0"/>
              <a:t> </a:t>
            </a:r>
            <a:r>
              <a:rPr lang="en-US" dirty="0" err="1" smtClean="0"/>
              <a:t>viđenju</a:t>
            </a:r>
            <a:endParaRPr lang="en-US" dirty="0" smtClean="0"/>
          </a:p>
          <a:p>
            <a:pPr marL="0" indent="0" algn="just">
              <a:spcAft>
                <a:spcPts val="600"/>
              </a:spcAft>
              <a:buNone/>
            </a:pPr>
            <a:r>
              <a:rPr lang="en-US" dirty="0" smtClean="0"/>
              <a:t>      - </a:t>
            </a:r>
            <a:r>
              <a:rPr lang="en-US" dirty="0" err="1" smtClean="0"/>
              <a:t>plativa</a:t>
            </a:r>
            <a:r>
              <a:rPr lang="en-US" dirty="0" smtClean="0"/>
              <a:t> </a:t>
            </a:r>
            <a:r>
              <a:rPr lang="en-US" dirty="0" err="1"/>
              <a:t>za</a:t>
            </a:r>
            <a:r>
              <a:rPr lang="en-US" dirty="0"/>
              <a:t> </a:t>
            </a:r>
            <a:r>
              <a:rPr lang="en-US" dirty="0" err="1"/>
              <a:t>određeni</a:t>
            </a:r>
            <a:r>
              <a:rPr lang="en-US" dirty="0"/>
              <a:t> </a:t>
            </a:r>
            <a:r>
              <a:rPr lang="en-US" dirty="0" err="1"/>
              <a:t>broj</a:t>
            </a:r>
            <a:r>
              <a:rPr lang="en-US" dirty="0"/>
              <a:t> </a:t>
            </a:r>
            <a:r>
              <a:rPr lang="en-US" dirty="0" err="1"/>
              <a:t>dana</a:t>
            </a:r>
            <a:r>
              <a:rPr lang="en-US" dirty="0"/>
              <a:t> </a:t>
            </a:r>
            <a:r>
              <a:rPr lang="en-US" dirty="0" err="1"/>
              <a:t>po</a:t>
            </a:r>
            <a:r>
              <a:rPr lang="en-US" dirty="0"/>
              <a:t> </a:t>
            </a:r>
            <a:r>
              <a:rPr lang="en-US" dirty="0" err="1"/>
              <a:t>viđenju</a:t>
            </a:r>
            <a:r>
              <a:rPr lang="en-US" dirty="0"/>
              <a:t>, </a:t>
            </a:r>
            <a:endParaRPr lang="en-US" dirty="0" smtClean="0"/>
          </a:p>
          <a:p>
            <a:pPr marL="0" indent="0" algn="just">
              <a:spcAft>
                <a:spcPts val="600"/>
              </a:spcAft>
              <a:buNone/>
            </a:pPr>
            <a:r>
              <a:rPr lang="en-US" dirty="0" smtClean="0"/>
              <a:t>      - </a:t>
            </a:r>
            <a:r>
              <a:rPr lang="en-US" dirty="0" err="1" smtClean="0"/>
              <a:t>plativa</a:t>
            </a:r>
            <a:r>
              <a:rPr lang="en-US" dirty="0" smtClean="0"/>
              <a:t> </a:t>
            </a:r>
            <a:r>
              <a:rPr lang="en-US" dirty="0" err="1"/>
              <a:t>za</a:t>
            </a:r>
            <a:r>
              <a:rPr lang="en-US" dirty="0"/>
              <a:t> </a:t>
            </a:r>
            <a:r>
              <a:rPr lang="en-US" dirty="0" err="1"/>
              <a:t>određeni</a:t>
            </a:r>
            <a:r>
              <a:rPr lang="en-US" dirty="0"/>
              <a:t> </a:t>
            </a:r>
            <a:r>
              <a:rPr lang="en-US" dirty="0" err="1"/>
              <a:t>broj</a:t>
            </a:r>
            <a:r>
              <a:rPr lang="en-US" dirty="0"/>
              <a:t> </a:t>
            </a:r>
            <a:r>
              <a:rPr lang="en-US" dirty="0" err="1"/>
              <a:t>dana</a:t>
            </a:r>
            <a:r>
              <a:rPr lang="en-US" dirty="0"/>
              <a:t> od </a:t>
            </a:r>
            <a:r>
              <a:rPr lang="en-US" dirty="0" err="1"/>
              <a:t>izdavanja</a:t>
            </a:r>
            <a:r>
              <a:rPr lang="en-US" dirty="0"/>
              <a:t> </a:t>
            </a:r>
            <a:r>
              <a:rPr lang="en-US" dirty="0" err="1"/>
              <a:t>i</a:t>
            </a:r>
            <a:r>
              <a:rPr lang="en-US" dirty="0"/>
              <a:t> </a:t>
            </a:r>
            <a:endParaRPr lang="en-US" dirty="0" smtClean="0"/>
          </a:p>
          <a:p>
            <a:pPr marL="0" indent="0" algn="just">
              <a:spcAft>
                <a:spcPts val="600"/>
              </a:spcAft>
              <a:buNone/>
            </a:pPr>
            <a:r>
              <a:rPr lang="en-US" dirty="0" smtClean="0"/>
              <a:t>      - </a:t>
            </a:r>
            <a:r>
              <a:rPr lang="en-US" dirty="0" err="1" smtClean="0"/>
              <a:t>plativa</a:t>
            </a:r>
            <a:r>
              <a:rPr lang="en-US" dirty="0" smtClean="0"/>
              <a:t> </a:t>
            </a:r>
            <a:r>
              <a:rPr lang="en-US" dirty="0" err="1"/>
              <a:t>na</a:t>
            </a:r>
            <a:r>
              <a:rPr lang="en-US" dirty="0"/>
              <a:t> </a:t>
            </a:r>
            <a:r>
              <a:rPr lang="en-US" dirty="0" err="1"/>
              <a:t>određeni</a:t>
            </a:r>
            <a:r>
              <a:rPr lang="en-US" dirty="0"/>
              <a:t> </a:t>
            </a:r>
            <a:r>
              <a:rPr lang="en-US" dirty="0" err="1"/>
              <a:t>dan.</a:t>
            </a:r>
            <a:r>
              <a:rPr lang="en-US" dirty="0"/>
              <a:t> </a:t>
            </a:r>
            <a:endParaRPr lang="en-US" b="1" dirty="0" smtClean="0"/>
          </a:p>
          <a:p>
            <a:pPr marL="0" indent="0" algn="just">
              <a:buNone/>
            </a:pPr>
            <a:endParaRPr lang="sr-Cyrl-RS" dirty="0"/>
          </a:p>
          <a:p>
            <a:pPr algn="just"/>
            <a:endParaRPr lang="sr-Cyrl-RS" dirty="0"/>
          </a:p>
        </p:txBody>
      </p:sp>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1. TR</a:t>
            </a:r>
            <a:r>
              <a:rPr lang="sr-Latn-RS" sz="1600" i="1" dirty="0" smtClean="0">
                <a:latin typeface="Times New Roman" panose="02020603050405020304" pitchFamily="18" charset="0"/>
                <a:cs typeface="Times New Roman" panose="02020603050405020304" pitchFamily="18" charset="0"/>
              </a:rPr>
              <a:t>ŽIŠTE NOVCA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1.</a:t>
            </a:r>
            <a:r>
              <a:rPr lang="en-US" sz="1600" i="1" dirty="0">
                <a:latin typeface="Times New Roman" panose="02020603050405020304" pitchFamily="18" charset="0"/>
                <a:cs typeface="Times New Roman" panose="02020603050405020304" pitchFamily="18" charset="0"/>
              </a:rPr>
              <a:t>4</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K r a t k o r o </a:t>
            </a:r>
            <a:r>
              <a:rPr lang="sr-Latn-RS" sz="1600" i="1" dirty="0" smtClean="0">
                <a:latin typeface="Times New Roman" panose="02020603050405020304" pitchFamily="18" charset="0"/>
                <a:cs typeface="Times New Roman" panose="02020603050405020304" pitchFamily="18" charset="0"/>
              </a:rPr>
              <a:t>č n e   H O V</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08625050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4842" y="1296537"/>
            <a:ext cx="11450471" cy="4880426"/>
          </a:xfrm>
        </p:spPr>
        <p:txBody>
          <a:bodyPr/>
          <a:lstStyle/>
          <a:p>
            <a:pPr algn="just">
              <a:lnSpc>
                <a:spcPct val="100000"/>
              </a:lnSpc>
              <a:spcAft>
                <a:spcPts val="3600"/>
              </a:spcAft>
              <a:buFont typeface="Wingdings" panose="05000000000000000000" pitchFamily="2" charset="2"/>
              <a:buChar char="Ø"/>
            </a:pPr>
            <a:r>
              <a:rPr lang="sr-Latn-CS" dirty="0"/>
              <a:t>Menica se može indosirati po meničnom pravu u slučaju da trasat ne plati meničnu sumu o roku dospeća, menica se protestuje i za njenu isplatu odgovorni su trasant i sva lica koja su je indosirala. </a:t>
            </a:r>
            <a:endParaRPr lang="en-US" dirty="0"/>
          </a:p>
          <a:p>
            <a:pPr algn="just">
              <a:lnSpc>
                <a:spcPct val="100000"/>
              </a:lnSpc>
              <a:buFontTx/>
              <a:buChar char="-"/>
            </a:pPr>
            <a:r>
              <a:rPr lang="sr-Latn-CS" dirty="0"/>
              <a:t>Otuda je trasirana menica u pogledu sigurnosti naplate u toliko sigurnija što je više puta indosirana. </a:t>
            </a:r>
            <a:endParaRPr lang="en-US" dirty="0"/>
          </a:p>
          <a:p>
            <a:endParaRPr lang="sr-Cyrl-RS" dirty="0"/>
          </a:p>
        </p:txBody>
      </p:sp>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1. TR</a:t>
            </a:r>
            <a:r>
              <a:rPr lang="sr-Latn-RS" sz="1600" i="1" dirty="0" smtClean="0">
                <a:latin typeface="Times New Roman" panose="02020603050405020304" pitchFamily="18" charset="0"/>
                <a:cs typeface="Times New Roman" panose="02020603050405020304" pitchFamily="18" charset="0"/>
              </a:rPr>
              <a:t>ŽIŠTE NOVCA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1.</a:t>
            </a:r>
            <a:r>
              <a:rPr lang="en-US" sz="1600" i="1" dirty="0">
                <a:latin typeface="Times New Roman" panose="02020603050405020304" pitchFamily="18" charset="0"/>
                <a:cs typeface="Times New Roman" panose="02020603050405020304" pitchFamily="18" charset="0"/>
              </a:rPr>
              <a:t>4</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K r a t k o r o </a:t>
            </a:r>
            <a:r>
              <a:rPr lang="sr-Latn-RS" sz="1600" i="1" dirty="0" smtClean="0">
                <a:latin typeface="Times New Roman" panose="02020603050405020304" pitchFamily="18" charset="0"/>
                <a:cs typeface="Times New Roman" panose="02020603050405020304" pitchFamily="18" charset="0"/>
              </a:rPr>
              <a:t>č n e   H O V</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53207712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490" y="642129"/>
            <a:ext cx="11516856" cy="1008300"/>
          </a:xfrm>
        </p:spPr>
        <p:txBody>
          <a:bodyPr>
            <a:normAutofit/>
          </a:bodyPr>
          <a:lstStyle/>
          <a:p>
            <a:r>
              <a:rPr lang="sr-Latn-CS" sz="4000" b="1" dirty="0"/>
              <a:t>Elementi</a:t>
            </a:r>
            <a:r>
              <a:rPr lang="sr-Latn-CS" sz="4000" dirty="0"/>
              <a:t> trasirane menice su:</a:t>
            </a:r>
            <a:endParaRPr lang="sr-Cyrl-RS" sz="4000" dirty="0"/>
          </a:p>
        </p:txBody>
      </p:sp>
      <p:sp>
        <p:nvSpPr>
          <p:cNvPr id="3" name="Content Placeholder 2"/>
          <p:cNvSpPr>
            <a:spLocks noGrp="1"/>
          </p:cNvSpPr>
          <p:nvPr>
            <p:ph idx="1"/>
          </p:nvPr>
        </p:nvSpPr>
        <p:spPr>
          <a:xfrm>
            <a:off x="955344" y="1825624"/>
            <a:ext cx="10044752" cy="4752596"/>
          </a:xfrm>
        </p:spPr>
        <p:txBody>
          <a:bodyPr>
            <a:normAutofit/>
          </a:bodyPr>
          <a:lstStyle/>
          <a:p>
            <a:pPr marL="514350" lvl="0" indent="-514350">
              <a:buFont typeface="+mj-lt"/>
              <a:buAutoNum type="arabicParenR"/>
            </a:pPr>
            <a:r>
              <a:rPr lang="sr-Latn-CS" sz="3200" dirty="0" smtClean="0"/>
              <a:t>oznak</a:t>
            </a:r>
            <a:r>
              <a:rPr lang="en-US" sz="3200" dirty="0" smtClean="0"/>
              <a:t>a</a:t>
            </a:r>
            <a:r>
              <a:rPr lang="sr-Latn-CS" sz="3200" dirty="0" smtClean="0"/>
              <a:t> </a:t>
            </a:r>
            <a:r>
              <a:rPr lang="sr-Latn-CS" sz="3200" dirty="0"/>
              <a:t>da je menica</a:t>
            </a:r>
            <a:endParaRPr lang="sr-Cyrl-RS" sz="3200" dirty="0"/>
          </a:p>
          <a:p>
            <a:pPr marL="514350" lvl="0" indent="-514350">
              <a:buFont typeface="+mj-lt"/>
              <a:buAutoNum type="arabicParenR"/>
            </a:pPr>
            <a:r>
              <a:rPr lang="sr-Latn-CS" sz="3200" dirty="0"/>
              <a:t>neopoziva naredba da se isplati menična suma</a:t>
            </a:r>
            <a:endParaRPr lang="sr-Cyrl-RS" sz="3200" dirty="0"/>
          </a:p>
          <a:p>
            <a:pPr marL="514350" lvl="0" indent="-514350">
              <a:buFont typeface="+mj-lt"/>
              <a:buAutoNum type="arabicParenR"/>
            </a:pPr>
            <a:r>
              <a:rPr lang="sr-Latn-CS" sz="3200" dirty="0"/>
              <a:t>ime onoga ko vrši plaćanj (trasat)</a:t>
            </a:r>
            <a:endParaRPr lang="sr-Cyrl-RS" sz="3200" dirty="0"/>
          </a:p>
          <a:p>
            <a:pPr marL="514350" lvl="0" indent="-514350">
              <a:buFont typeface="+mj-lt"/>
              <a:buAutoNum type="arabicParenR"/>
            </a:pPr>
            <a:r>
              <a:rPr lang="sr-Latn-CS" sz="3200" dirty="0"/>
              <a:t>oznaka vremena plaćanja</a:t>
            </a:r>
            <a:endParaRPr lang="sr-Cyrl-RS" sz="3200" dirty="0"/>
          </a:p>
          <a:p>
            <a:pPr marL="514350" lvl="0" indent="-514350">
              <a:buFont typeface="+mj-lt"/>
              <a:buAutoNum type="arabicParenR"/>
            </a:pPr>
            <a:r>
              <a:rPr lang="sr-Latn-CS" sz="3200" dirty="0"/>
              <a:t>oznaka mesta plaćanja</a:t>
            </a:r>
            <a:endParaRPr lang="sr-Cyrl-RS" sz="3200" dirty="0"/>
          </a:p>
          <a:p>
            <a:pPr marL="514350" lvl="0" indent="-514350">
              <a:buFont typeface="+mj-lt"/>
              <a:buAutoNum type="arabicParenR"/>
            </a:pPr>
            <a:r>
              <a:rPr lang="sr-Latn-CS" sz="3200" dirty="0"/>
              <a:t>ime onoga kome će se plaćanje izvršiti (remitent)</a:t>
            </a:r>
            <a:endParaRPr lang="sr-Cyrl-RS" sz="3200" dirty="0"/>
          </a:p>
          <a:p>
            <a:pPr marL="514350" lvl="0" indent="-514350">
              <a:buFont typeface="+mj-lt"/>
              <a:buAutoNum type="arabicParenR"/>
            </a:pPr>
            <a:r>
              <a:rPr lang="sr-Latn-CS" sz="3200" dirty="0"/>
              <a:t>datum i mesto izdavanja</a:t>
            </a:r>
            <a:endParaRPr lang="sr-Cyrl-RS" sz="3200" dirty="0"/>
          </a:p>
          <a:p>
            <a:pPr marL="514350" lvl="0" indent="-514350">
              <a:buFont typeface="+mj-lt"/>
              <a:buAutoNum type="arabicParenR"/>
            </a:pPr>
            <a:r>
              <a:rPr lang="sr-Latn-CS" sz="3200" dirty="0"/>
              <a:t>potpis izdavaoca (trasant)</a:t>
            </a:r>
            <a:endParaRPr lang="sr-Cyrl-RS" sz="3200" dirty="0"/>
          </a:p>
        </p:txBody>
      </p:sp>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1. TR</a:t>
            </a:r>
            <a:r>
              <a:rPr lang="sr-Latn-RS" sz="1600" i="1" dirty="0" smtClean="0">
                <a:latin typeface="Times New Roman" panose="02020603050405020304" pitchFamily="18" charset="0"/>
                <a:cs typeface="Times New Roman" panose="02020603050405020304" pitchFamily="18" charset="0"/>
              </a:rPr>
              <a:t>ŽIŠTE NOVCA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1.</a:t>
            </a:r>
            <a:r>
              <a:rPr lang="en-US" sz="1600" i="1" dirty="0">
                <a:latin typeface="Times New Roman" panose="02020603050405020304" pitchFamily="18" charset="0"/>
                <a:cs typeface="Times New Roman" panose="02020603050405020304" pitchFamily="18" charset="0"/>
              </a:rPr>
              <a:t>4</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K r a t k o r o </a:t>
            </a:r>
            <a:r>
              <a:rPr lang="sr-Latn-RS" sz="1600" i="1" dirty="0" smtClean="0">
                <a:latin typeface="Times New Roman" panose="02020603050405020304" pitchFamily="18" charset="0"/>
                <a:cs typeface="Times New Roman" panose="02020603050405020304" pitchFamily="18" charset="0"/>
              </a:rPr>
              <a:t>č n e   H O V</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16422544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138332" y="1142048"/>
            <a:ext cx="11775783" cy="4358420"/>
          </a:xfrm>
        </p:spPr>
      </p:pic>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1. TR</a:t>
            </a:r>
            <a:r>
              <a:rPr lang="sr-Latn-RS" sz="1600" i="1" dirty="0" smtClean="0">
                <a:latin typeface="Times New Roman" panose="02020603050405020304" pitchFamily="18" charset="0"/>
                <a:cs typeface="Times New Roman" panose="02020603050405020304" pitchFamily="18" charset="0"/>
              </a:rPr>
              <a:t>ŽIŠTE NOVCA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1.</a:t>
            </a:r>
            <a:r>
              <a:rPr lang="en-US" sz="1600" i="1" dirty="0">
                <a:latin typeface="Times New Roman" panose="02020603050405020304" pitchFamily="18" charset="0"/>
                <a:cs typeface="Times New Roman" panose="02020603050405020304" pitchFamily="18" charset="0"/>
              </a:rPr>
              <a:t>4</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K r a t k o r o </a:t>
            </a:r>
            <a:r>
              <a:rPr lang="sr-Latn-RS" sz="1600" i="1" dirty="0" smtClean="0">
                <a:latin typeface="Times New Roman" panose="02020603050405020304" pitchFamily="18" charset="0"/>
                <a:cs typeface="Times New Roman" panose="02020603050405020304" pitchFamily="18" charset="0"/>
              </a:rPr>
              <a:t>č n e   H O V</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1308052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46000"/>
            <a:lum/>
          </a:blip>
          <a:srcRect/>
          <a:stretch>
            <a:fillRect l="-20000" r="-20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332" y="655093"/>
            <a:ext cx="11915336" cy="6059606"/>
          </a:xfrm>
        </p:spPr>
        <p:txBody>
          <a:bodyPr>
            <a:normAutofit fontScale="92500"/>
          </a:bodyPr>
          <a:lstStyle/>
          <a:p>
            <a:pPr algn="just">
              <a:spcBef>
                <a:spcPts val="0"/>
              </a:spcBef>
              <a:spcAft>
                <a:spcPts val="1200"/>
              </a:spcAft>
              <a:buFont typeface="Wingdings" panose="05000000000000000000" pitchFamily="2" charset="2"/>
              <a:buChar char="Ø"/>
            </a:pPr>
            <a:r>
              <a:rPr lang="en-US" sz="3200" dirty="0" err="1"/>
              <a:t>Trasirana</a:t>
            </a:r>
            <a:r>
              <a:rPr lang="en-US" sz="3200" dirty="0"/>
              <a:t> </a:t>
            </a:r>
            <a:r>
              <a:rPr lang="en-US" sz="3200" dirty="0" err="1"/>
              <a:t>menica</a:t>
            </a:r>
            <a:r>
              <a:rPr lang="en-US" sz="3200" dirty="0"/>
              <a:t> </a:t>
            </a:r>
            <a:r>
              <a:rPr lang="en-US" sz="3200" dirty="0" err="1"/>
              <a:t>uključuje</a:t>
            </a:r>
            <a:r>
              <a:rPr lang="en-US" sz="3200" dirty="0"/>
              <a:t> se u </a:t>
            </a:r>
            <a:r>
              <a:rPr lang="en-US" sz="3200" dirty="0" err="1"/>
              <a:t>tržište</a:t>
            </a:r>
            <a:r>
              <a:rPr lang="en-US" sz="3200" dirty="0"/>
              <a:t> </a:t>
            </a:r>
            <a:r>
              <a:rPr lang="en-US" sz="3200" dirty="0" err="1"/>
              <a:t>novca</a:t>
            </a:r>
            <a:r>
              <a:rPr lang="en-US" sz="3200" dirty="0"/>
              <a:t> </a:t>
            </a:r>
            <a:r>
              <a:rPr lang="en-US" sz="3200" dirty="0" err="1"/>
              <a:t>njenim</a:t>
            </a:r>
            <a:r>
              <a:rPr lang="en-US" sz="3200" dirty="0"/>
              <a:t> </a:t>
            </a:r>
            <a:r>
              <a:rPr lang="en-US" sz="3200" dirty="0" err="1"/>
              <a:t>eskontom</a:t>
            </a:r>
            <a:r>
              <a:rPr lang="en-US" sz="3200" dirty="0"/>
              <a:t> </a:t>
            </a:r>
            <a:r>
              <a:rPr lang="en-US" sz="3200" dirty="0" err="1"/>
              <a:t>kod</a:t>
            </a:r>
            <a:r>
              <a:rPr lang="en-US" sz="3200" dirty="0"/>
              <a:t> </a:t>
            </a:r>
            <a:r>
              <a:rPr lang="en-US" sz="3200" dirty="0" err="1"/>
              <a:t>banke</a:t>
            </a:r>
            <a:r>
              <a:rPr lang="en-US" sz="3200" dirty="0"/>
              <a:t>. </a:t>
            </a:r>
          </a:p>
          <a:p>
            <a:pPr algn="just">
              <a:spcAft>
                <a:spcPts val="3000"/>
              </a:spcAft>
              <a:buFontTx/>
              <a:buChar char="-"/>
            </a:pPr>
            <a:r>
              <a:rPr lang="en-US" sz="3200" dirty="0" smtClean="0"/>
              <a:t>Banka </a:t>
            </a:r>
            <a:r>
              <a:rPr lang="en-US" sz="3200" dirty="0" err="1" smtClean="0"/>
              <a:t>može</a:t>
            </a:r>
            <a:r>
              <a:rPr lang="en-US" sz="3200" dirty="0" smtClean="0"/>
              <a:t> </a:t>
            </a:r>
            <a:r>
              <a:rPr lang="en-US" sz="3200" dirty="0" err="1"/>
              <a:t>trasiranu</a:t>
            </a:r>
            <a:r>
              <a:rPr lang="en-US" sz="3200" dirty="0"/>
              <a:t> </a:t>
            </a:r>
            <a:r>
              <a:rPr lang="en-US" sz="3200" dirty="0" err="1"/>
              <a:t>menicu</a:t>
            </a:r>
            <a:r>
              <a:rPr lang="en-US" sz="3200" dirty="0"/>
              <a:t> </a:t>
            </a:r>
            <a:r>
              <a:rPr lang="en-US" sz="3200" dirty="0" err="1"/>
              <a:t>koju</a:t>
            </a:r>
            <a:r>
              <a:rPr lang="en-US" sz="3200" dirty="0"/>
              <a:t> je </a:t>
            </a:r>
            <a:r>
              <a:rPr lang="en-US" sz="3200" dirty="0" err="1" smtClean="0"/>
              <a:t>eskontovala</a:t>
            </a:r>
            <a:r>
              <a:rPr lang="en-US" sz="3200" dirty="0" smtClean="0"/>
              <a:t> </a:t>
            </a:r>
            <a:r>
              <a:rPr lang="en-US" sz="3200" dirty="0" err="1"/>
              <a:t>reeskontovati</a:t>
            </a:r>
            <a:r>
              <a:rPr lang="en-US" sz="3200" dirty="0"/>
              <a:t> </a:t>
            </a:r>
            <a:r>
              <a:rPr lang="en-US" sz="3200" dirty="0" err="1"/>
              <a:t>kod</a:t>
            </a:r>
            <a:r>
              <a:rPr lang="en-US" sz="3200" dirty="0"/>
              <a:t> </a:t>
            </a:r>
            <a:r>
              <a:rPr lang="en-US" sz="3200" dirty="0" err="1"/>
              <a:t>druge</a:t>
            </a:r>
            <a:r>
              <a:rPr lang="en-US" sz="3200" dirty="0"/>
              <a:t> </a:t>
            </a:r>
            <a:r>
              <a:rPr lang="en-US" sz="3200" dirty="0" err="1"/>
              <a:t>banke</a:t>
            </a:r>
            <a:r>
              <a:rPr lang="en-US" sz="3200" dirty="0" smtClean="0"/>
              <a:t>.</a:t>
            </a:r>
          </a:p>
          <a:p>
            <a:pPr algn="just">
              <a:lnSpc>
                <a:spcPct val="110000"/>
              </a:lnSpc>
              <a:buFont typeface="Wingdings" panose="05000000000000000000" pitchFamily="2" charset="2"/>
              <a:buChar char="Ø"/>
            </a:pPr>
            <a:r>
              <a:rPr lang="sr-Latn-CS" sz="3200" dirty="0" smtClean="0"/>
              <a:t>Budući </a:t>
            </a:r>
            <a:r>
              <a:rPr lang="sr-Latn-CS" sz="3200" dirty="0"/>
              <a:t>da ona nije akceptirana ona </a:t>
            </a:r>
            <a:r>
              <a:rPr lang="sr-Latn-CS" sz="3200" u="sng" dirty="0"/>
              <a:t>nema sigurnost naplate</a:t>
            </a:r>
            <a:r>
              <a:rPr lang="sr-Latn-CS" sz="3200" dirty="0"/>
              <a:t> kao bankarski akcept. </a:t>
            </a:r>
            <a:endParaRPr lang="en-US" sz="3200" dirty="0" smtClean="0"/>
          </a:p>
          <a:p>
            <a:pPr algn="just">
              <a:lnSpc>
                <a:spcPct val="110000"/>
              </a:lnSpc>
              <a:buFontTx/>
              <a:buChar char="-"/>
            </a:pPr>
            <a:r>
              <a:rPr lang="en-US" sz="3200" dirty="0" err="1" smtClean="0"/>
              <a:t>Otuda</a:t>
            </a:r>
            <a:r>
              <a:rPr lang="en-US" sz="3200" dirty="0" smtClean="0"/>
              <a:t> </a:t>
            </a:r>
            <a:r>
              <a:rPr lang="en-US" sz="3200" dirty="0" err="1"/>
              <a:t>prihvatanje</a:t>
            </a:r>
            <a:r>
              <a:rPr lang="en-US" sz="3200" dirty="0"/>
              <a:t> </a:t>
            </a:r>
            <a:r>
              <a:rPr lang="en-US" sz="3200" dirty="0" err="1"/>
              <a:t>trasirane</a:t>
            </a:r>
            <a:r>
              <a:rPr lang="en-US" sz="3200" dirty="0"/>
              <a:t> </a:t>
            </a:r>
            <a:r>
              <a:rPr lang="en-US" sz="3200" dirty="0" err="1"/>
              <a:t>menice</a:t>
            </a:r>
            <a:r>
              <a:rPr lang="en-US" sz="3200" dirty="0"/>
              <a:t> </a:t>
            </a:r>
            <a:r>
              <a:rPr lang="en-US" sz="3200" dirty="0" err="1"/>
              <a:t>za</a:t>
            </a:r>
            <a:r>
              <a:rPr lang="en-US" sz="3200" dirty="0"/>
              <a:t> </a:t>
            </a:r>
            <a:r>
              <a:rPr lang="en-US" sz="3200" dirty="0" err="1"/>
              <a:t>eskontovanje</a:t>
            </a:r>
            <a:r>
              <a:rPr lang="en-US" sz="3200" dirty="0"/>
              <a:t> u </a:t>
            </a:r>
            <a:r>
              <a:rPr lang="en-US" sz="3200" dirty="0" err="1"/>
              <a:t>prvom</a:t>
            </a:r>
            <a:r>
              <a:rPr lang="en-US" sz="3200" dirty="0"/>
              <a:t> </a:t>
            </a:r>
            <a:r>
              <a:rPr lang="en-US" sz="3200" dirty="0" err="1"/>
              <a:t>redu</a:t>
            </a:r>
            <a:r>
              <a:rPr lang="en-US" sz="3200" dirty="0"/>
              <a:t> </a:t>
            </a:r>
            <a:r>
              <a:rPr lang="en-US" sz="3200" dirty="0" err="1"/>
              <a:t>zavisi</a:t>
            </a:r>
            <a:r>
              <a:rPr lang="en-US" sz="3200" dirty="0"/>
              <a:t> od </a:t>
            </a:r>
            <a:r>
              <a:rPr lang="en-US" sz="3200" dirty="0" err="1" smtClean="0"/>
              <a:t>kreditnog</a:t>
            </a:r>
            <a:r>
              <a:rPr lang="en-US" sz="3200" dirty="0" smtClean="0"/>
              <a:t> </a:t>
            </a:r>
            <a:r>
              <a:rPr lang="en-US" sz="3200" dirty="0" err="1"/>
              <a:t>boniteta</a:t>
            </a:r>
            <a:r>
              <a:rPr lang="en-US" sz="3200" dirty="0"/>
              <a:t> </a:t>
            </a:r>
            <a:r>
              <a:rPr lang="en-US" sz="3200" dirty="0" err="1"/>
              <a:t>izdavaoca</a:t>
            </a:r>
            <a:r>
              <a:rPr lang="en-US" sz="3200" dirty="0"/>
              <a:t> </a:t>
            </a:r>
            <a:r>
              <a:rPr lang="en-US" sz="3200" dirty="0" err="1"/>
              <a:t>menice</a:t>
            </a:r>
            <a:r>
              <a:rPr lang="en-US" sz="3200" dirty="0"/>
              <a:t>. </a:t>
            </a:r>
            <a:endParaRPr lang="en-US" sz="3200" dirty="0" smtClean="0"/>
          </a:p>
          <a:p>
            <a:pPr algn="just">
              <a:lnSpc>
                <a:spcPct val="110000"/>
              </a:lnSpc>
              <a:buFontTx/>
              <a:buChar char="-"/>
            </a:pPr>
            <a:r>
              <a:rPr lang="en-US" sz="3200" dirty="0" err="1"/>
              <a:t>A</a:t>
            </a:r>
            <a:r>
              <a:rPr lang="en-US" sz="3200" dirty="0" err="1" smtClean="0"/>
              <a:t>ko</a:t>
            </a:r>
            <a:r>
              <a:rPr lang="en-US" sz="3200" dirty="0" smtClean="0"/>
              <a:t> </a:t>
            </a:r>
            <a:r>
              <a:rPr lang="en-US" sz="3200" dirty="0" err="1"/>
              <a:t>banka</a:t>
            </a:r>
            <a:r>
              <a:rPr lang="en-US" sz="3200" dirty="0"/>
              <a:t> </a:t>
            </a:r>
            <a:r>
              <a:rPr lang="en-US" sz="3200" dirty="0" err="1"/>
              <a:t>prihvati</a:t>
            </a:r>
            <a:r>
              <a:rPr lang="en-US" sz="3200" dirty="0"/>
              <a:t> da </a:t>
            </a:r>
            <a:r>
              <a:rPr lang="en-US" sz="3200" dirty="0" err="1"/>
              <a:t>trasiranu</a:t>
            </a:r>
            <a:r>
              <a:rPr lang="en-US" sz="3200" dirty="0"/>
              <a:t> </a:t>
            </a:r>
            <a:r>
              <a:rPr lang="en-US" sz="3200" dirty="0" err="1"/>
              <a:t>menicu</a:t>
            </a:r>
            <a:r>
              <a:rPr lang="en-US" sz="3200" dirty="0"/>
              <a:t> </a:t>
            </a:r>
            <a:r>
              <a:rPr lang="en-US" sz="3200" dirty="0" err="1" smtClean="0"/>
              <a:t>eskontuje</a:t>
            </a:r>
            <a:r>
              <a:rPr lang="en-US" sz="3200" dirty="0"/>
              <a:t>, </a:t>
            </a:r>
            <a:r>
              <a:rPr lang="en-US" sz="3200" dirty="0" err="1"/>
              <a:t>ona</a:t>
            </a:r>
            <a:r>
              <a:rPr lang="en-US" sz="3200" dirty="0"/>
              <a:t> u </a:t>
            </a:r>
            <a:r>
              <a:rPr lang="en-US" sz="3200" dirty="0" err="1"/>
              <a:t>stvari</a:t>
            </a:r>
            <a:r>
              <a:rPr lang="en-US" sz="3200" dirty="0"/>
              <a:t> </a:t>
            </a:r>
            <a:r>
              <a:rPr lang="en-US" sz="3200" dirty="0" err="1"/>
              <a:t>daje</a:t>
            </a:r>
            <a:r>
              <a:rPr lang="en-US" sz="3200" dirty="0"/>
              <a:t> </a:t>
            </a:r>
            <a:r>
              <a:rPr lang="en-US" sz="3200" dirty="0" err="1"/>
              <a:t>kredit</a:t>
            </a:r>
            <a:r>
              <a:rPr lang="en-US" sz="3200" dirty="0"/>
              <a:t> u </a:t>
            </a:r>
            <a:r>
              <a:rPr lang="en-US" sz="3200" dirty="0" err="1"/>
              <a:t>visini</a:t>
            </a:r>
            <a:r>
              <a:rPr lang="en-US" sz="3200" dirty="0"/>
              <a:t> </a:t>
            </a:r>
            <a:r>
              <a:rPr lang="en-US" sz="3200" dirty="0" err="1" smtClean="0"/>
              <a:t>eskontovane</a:t>
            </a:r>
            <a:r>
              <a:rPr lang="en-US" sz="3200" dirty="0" smtClean="0"/>
              <a:t> </a:t>
            </a:r>
            <a:r>
              <a:rPr lang="en-US" sz="3200" dirty="0" err="1"/>
              <a:t>vrednosti</a:t>
            </a:r>
            <a:r>
              <a:rPr lang="en-US" sz="3200" dirty="0"/>
              <a:t>, </a:t>
            </a:r>
            <a:r>
              <a:rPr lang="en-US" sz="3200" dirty="0" smtClean="0"/>
              <a:t>a </a:t>
            </a:r>
            <a:r>
              <a:rPr lang="en-US" sz="3200" dirty="0" err="1"/>
              <a:t>naplatom</a:t>
            </a:r>
            <a:r>
              <a:rPr lang="en-US" sz="3200" dirty="0"/>
              <a:t> </a:t>
            </a:r>
            <a:r>
              <a:rPr lang="en-US" sz="3200" dirty="0" err="1"/>
              <a:t>eskontovane</a:t>
            </a:r>
            <a:r>
              <a:rPr lang="en-US" sz="3200" dirty="0"/>
              <a:t> </a:t>
            </a:r>
            <a:r>
              <a:rPr lang="en-US" sz="3200" dirty="0" err="1"/>
              <a:t>trasirane</a:t>
            </a:r>
            <a:r>
              <a:rPr lang="en-US" sz="3200" dirty="0"/>
              <a:t> </a:t>
            </a:r>
            <a:r>
              <a:rPr lang="en-US" sz="3200" dirty="0" err="1"/>
              <a:t>menice</a:t>
            </a:r>
            <a:r>
              <a:rPr lang="en-US" sz="3200" dirty="0"/>
              <a:t> </a:t>
            </a:r>
            <a:r>
              <a:rPr lang="en-US" sz="3200" dirty="0" err="1"/>
              <a:t>vrši</a:t>
            </a:r>
            <a:r>
              <a:rPr lang="en-US" sz="3200" dirty="0"/>
              <a:t> se </a:t>
            </a:r>
            <a:r>
              <a:rPr lang="en-US" sz="3200" dirty="0" err="1"/>
              <a:t>povraćaj</a:t>
            </a:r>
            <a:r>
              <a:rPr lang="en-US" sz="3200" dirty="0"/>
              <a:t> </a:t>
            </a:r>
            <a:r>
              <a:rPr lang="en-US" sz="3200" dirty="0" err="1"/>
              <a:t>datog</a:t>
            </a:r>
            <a:r>
              <a:rPr lang="en-US" sz="3200" dirty="0"/>
              <a:t> </a:t>
            </a:r>
            <a:r>
              <a:rPr lang="en-US" sz="3200" dirty="0" err="1"/>
              <a:t>kredita</a:t>
            </a:r>
            <a:r>
              <a:rPr lang="en-US" sz="3200" dirty="0"/>
              <a:t>.</a:t>
            </a:r>
            <a:endParaRPr lang="en-US" sz="3200" dirty="0" smtClean="0"/>
          </a:p>
          <a:p>
            <a:pPr algn="just">
              <a:spcAft>
                <a:spcPts val="4200"/>
              </a:spcAft>
              <a:buFontTx/>
              <a:buChar char="-"/>
            </a:pPr>
            <a:endParaRPr lang="sr-Cyrl-RS" sz="3200" dirty="0"/>
          </a:p>
        </p:txBody>
      </p:sp>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1. TR</a:t>
            </a:r>
            <a:r>
              <a:rPr lang="sr-Latn-RS" sz="1600" i="1" dirty="0" smtClean="0">
                <a:latin typeface="Times New Roman" panose="02020603050405020304" pitchFamily="18" charset="0"/>
                <a:cs typeface="Times New Roman" panose="02020603050405020304" pitchFamily="18" charset="0"/>
              </a:rPr>
              <a:t>ŽIŠTE NOVCA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1.</a:t>
            </a:r>
            <a:r>
              <a:rPr lang="en-US" sz="1600" i="1" dirty="0">
                <a:latin typeface="Times New Roman" panose="02020603050405020304" pitchFamily="18" charset="0"/>
                <a:cs typeface="Times New Roman" panose="02020603050405020304" pitchFamily="18" charset="0"/>
              </a:rPr>
              <a:t>4</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K r a t k o r o </a:t>
            </a:r>
            <a:r>
              <a:rPr lang="sr-Latn-RS" sz="1600" i="1" dirty="0" smtClean="0">
                <a:latin typeface="Times New Roman" panose="02020603050405020304" pitchFamily="18" charset="0"/>
                <a:cs typeface="Times New Roman" panose="02020603050405020304" pitchFamily="18" charset="0"/>
              </a:rPr>
              <a:t>č n e   H O V</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57863923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844062"/>
            <a:ext cx="11215468" cy="1001371"/>
          </a:xfrm>
        </p:spPr>
        <p:txBody>
          <a:bodyPr>
            <a:normAutofit/>
          </a:bodyPr>
          <a:lstStyle/>
          <a:p>
            <a:r>
              <a:rPr lang="sr-Latn-CS" sz="3200" b="1" u="sng" dirty="0"/>
              <a:t>1.4.7. DRŽAVNE OBVEZNICE</a:t>
            </a:r>
            <a:r>
              <a:rPr lang="sr-Cyrl-RS" sz="3200" b="1" u="sng" dirty="0"/>
              <a:t/>
            </a:r>
            <a:br>
              <a:rPr lang="sr-Cyrl-RS" sz="3200" b="1" u="sng" dirty="0"/>
            </a:br>
            <a:endParaRPr lang="sr-Cyrl-RS" sz="3200" b="1" u="sng" dirty="0"/>
          </a:p>
        </p:txBody>
      </p:sp>
      <p:sp>
        <p:nvSpPr>
          <p:cNvPr id="3" name="Content Placeholder 2"/>
          <p:cNvSpPr>
            <a:spLocks noGrp="1"/>
          </p:cNvSpPr>
          <p:nvPr>
            <p:ph idx="1"/>
          </p:nvPr>
        </p:nvSpPr>
        <p:spPr>
          <a:xfrm>
            <a:off x="138332" y="1845433"/>
            <a:ext cx="11915336" cy="4625706"/>
          </a:xfrm>
        </p:spPr>
        <p:txBody>
          <a:bodyPr>
            <a:normAutofit/>
          </a:bodyPr>
          <a:lstStyle/>
          <a:p>
            <a:pPr algn="just">
              <a:lnSpc>
                <a:spcPct val="100000"/>
              </a:lnSpc>
              <a:spcBef>
                <a:spcPts val="0"/>
              </a:spcBef>
              <a:spcAft>
                <a:spcPts val="1200"/>
              </a:spcAft>
              <a:buFontTx/>
              <a:buChar char="-"/>
            </a:pPr>
            <a:r>
              <a:rPr lang="sr-Latn-CS" sz="3200" dirty="0" smtClean="0"/>
              <a:t>HOV </a:t>
            </a:r>
            <a:r>
              <a:rPr lang="sr-Latn-CS" sz="3200" dirty="0"/>
              <a:t>koje emituje država sa ciljem da od sufisticiranih subjekata prikupi novac radi pokrića tekućeg </a:t>
            </a:r>
            <a:r>
              <a:rPr lang="sr-Latn-CS" sz="3200" dirty="0" smtClean="0"/>
              <a:t>deficita </a:t>
            </a:r>
            <a:r>
              <a:rPr lang="sr-Latn-CS" sz="3200" dirty="0"/>
              <a:t>budžeta. </a:t>
            </a:r>
            <a:endParaRPr lang="sr-Cyrl-RS" sz="3200" dirty="0" smtClean="0"/>
          </a:p>
          <a:p>
            <a:pPr algn="just">
              <a:lnSpc>
                <a:spcPct val="100000"/>
              </a:lnSpc>
              <a:spcBef>
                <a:spcPts val="0"/>
              </a:spcBef>
              <a:spcAft>
                <a:spcPts val="4200"/>
              </a:spcAft>
              <a:buFontTx/>
              <a:buChar char="-"/>
            </a:pPr>
            <a:r>
              <a:rPr lang="sr-Latn-CS" sz="3200" dirty="0" smtClean="0"/>
              <a:t>Državna </a:t>
            </a:r>
            <a:r>
              <a:rPr lang="sr-Latn-CS" sz="3200" dirty="0"/>
              <a:t>obveznica je </a:t>
            </a:r>
            <a:r>
              <a:rPr lang="sr-Latn-CS" sz="3200" u="sng" dirty="0" smtClean="0"/>
              <a:t>najsigurnij</a:t>
            </a:r>
            <a:r>
              <a:rPr lang="sr-Cyrl-RS" sz="3200" u="sng" dirty="0" smtClean="0"/>
              <a:t>а </a:t>
            </a:r>
            <a:r>
              <a:rPr lang="sr-Latn-RS" sz="3200" u="sng" dirty="0" smtClean="0"/>
              <a:t>HOV</a:t>
            </a:r>
            <a:r>
              <a:rPr lang="sr-Latn-RS" sz="3200" dirty="0" smtClean="0"/>
              <a:t> </a:t>
            </a:r>
            <a:r>
              <a:rPr lang="sr-Latn-CS" sz="3200" dirty="0" smtClean="0"/>
              <a:t>jer </a:t>
            </a:r>
            <a:r>
              <a:rPr lang="sr-Latn-CS" sz="3200" dirty="0"/>
              <a:t>iza toga stoji država kao garant</a:t>
            </a:r>
            <a:r>
              <a:rPr lang="sr-Latn-CS" sz="3200" dirty="0" smtClean="0"/>
              <a:t>.</a:t>
            </a:r>
            <a:endParaRPr lang="sr-Cyrl-RS" sz="3200" dirty="0"/>
          </a:p>
          <a:p>
            <a:pPr algn="just">
              <a:lnSpc>
                <a:spcPct val="100000"/>
              </a:lnSpc>
              <a:spcBef>
                <a:spcPts val="0"/>
              </a:spcBef>
              <a:spcAft>
                <a:spcPts val="1200"/>
              </a:spcAft>
              <a:buFont typeface="Wingdings" panose="05000000000000000000" pitchFamily="2" charset="2"/>
              <a:buChar char="Ø"/>
            </a:pPr>
            <a:r>
              <a:rPr lang="sr-Latn-CS" sz="3200" dirty="0" smtClean="0"/>
              <a:t>Državne </a:t>
            </a:r>
            <a:r>
              <a:rPr lang="sr-Latn-CS" sz="3200" dirty="0"/>
              <a:t>obveznice se izdaju na okruglu sumu i sa unapred utvrđenim rokom dospeća za naplatu. </a:t>
            </a:r>
            <a:endParaRPr lang="sr-Latn-CS" sz="3200" dirty="0" smtClean="0"/>
          </a:p>
          <a:p>
            <a:pPr marL="0" indent="0" algn="just">
              <a:buNone/>
            </a:pPr>
            <a:endParaRPr lang="sr-Cyrl-RS" sz="3200" dirty="0"/>
          </a:p>
        </p:txBody>
      </p:sp>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1. TR</a:t>
            </a:r>
            <a:r>
              <a:rPr lang="sr-Latn-RS" sz="1600" i="1" dirty="0" smtClean="0">
                <a:latin typeface="Times New Roman" panose="02020603050405020304" pitchFamily="18" charset="0"/>
                <a:cs typeface="Times New Roman" panose="02020603050405020304" pitchFamily="18" charset="0"/>
              </a:rPr>
              <a:t>ŽIŠTE NOVCA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1.</a:t>
            </a:r>
            <a:r>
              <a:rPr lang="en-US" sz="1600" i="1" dirty="0">
                <a:latin typeface="Times New Roman" panose="02020603050405020304" pitchFamily="18" charset="0"/>
                <a:cs typeface="Times New Roman" panose="02020603050405020304" pitchFamily="18" charset="0"/>
              </a:rPr>
              <a:t>4</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K r a t k o r o </a:t>
            </a:r>
            <a:r>
              <a:rPr lang="sr-Latn-RS" sz="1600" i="1" dirty="0" smtClean="0">
                <a:latin typeface="Times New Roman" panose="02020603050405020304" pitchFamily="18" charset="0"/>
                <a:cs typeface="Times New Roman" panose="02020603050405020304" pitchFamily="18" charset="0"/>
              </a:rPr>
              <a:t>č n e   H O V</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89560898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332" y="745588"/>
            <a:ext cx="11915336" cy="5992838"/>
          </a:xfrm>
        </p:spPr>
        <p:txBody>
          <a:bodyPr>
            <a:normAutofit/>
          </a:bodyPr>
          <a:lstStyle/>
          <a:p>
            <a:pPr algn="just">
              <a:lnSpc>
                <a:spcPct val="100000"/>
              </a:lnSpc>
              <a:spcBef>
                <a:spcPts val="0"/>
              </a:spcBef>
              <a:spcAft>
                <a:spcPts val="1800"/>
              </a:spcAft>
            </a:pPr>
            <a:r>
              <a:rPr lang="sr-Latn-CS" dirty="0"/>
              <a:t>Ako se državne obveznice prodaju po </a:t>
            </a:r>
            <a:r>
              <a:rPr lang="sr-Latn-CS" u="sng" dirty="0"/>
              <a:t>diskontovanoj vrednosti</a:t>
            </a:r>
            <a:r>
              <a:rPr lang="sr-Latn-CS" dirty="0"/>
              <a:t>, u obveznice se iskazuje diskontovana vrednost (koja je prava prodajna cena) i nominalna vrednost (koja je ustvari cena na dan dospeća naplate). </a:t>
            </a:r>
          </a:p>
          <a:p>
            <a:pPr algn="just">
              <a:lnSpc>
                <a:spcPct val="100000"/>
              </a:lnSpc>
              <a:spcBef>
                <a:spcPts val="0"/>
              </a:spcBef>
              <a:spcAft>
                <a:spcPts val="4200"/>
              </a:spcAft>
              <a:buFontTx/>
              <a:buChar char="-"/>
            </a:pPr>
            <a:r>
              <a:rPr lang="sr-Latn-CS" dirty="0"/>
              <a:t>Razlika između ove dve cene je diskont, tj. </a:t>
            </a:r>
            <a:r>
              <a:rPr lang="sr-Latn-CS" b="1" dirty="0"/>
              <a:t>prihod kupca obveznice</a:t>
            </a:r>
            <a:r>
              <a:rPr lang="sr-Latn-CS" dirty="0" smtClean="0"/>
              <a:t>.</a:t>
            </a:r>
          </a:p>
          <a:p>
            <a:pPr algn="just">
              <a:lnSpc>
                <a:spcPct val="100000"/>
              </a:lnSpc>
              <a:spcBef>
                <a:spcPts val="0"/>
              </a:spcBef>
              <a:spcAft>
                <a:spcPts val="1200"/>
              </a:spcAft>
            </a:pPr>
            <a:r>
              <a:rPr lang="sr-Latn-CS" dirty="0" smtClean="0"/>
              <a:t> </a:t>
            </a:r>
            <a:r>
              <a:rPr lang="sr-Latn-CS" dirty="0"/>
              <a:t>Ako se državne obveznice prodaju po </a:t>
            </a:r>
            <a:r>
              <a:rPr lang="sr-Latn-CS" u="sng" dirty="0"/>
              <a:t>nominalnoj vrednosti</a:t>
            </a:r>
            <a:r>
              <a:rPr lang="sr-Latn-CS" dirty="0"/>
              <a:t>, u obveznice se iskazuje nominalna vrednost i kamatna stopa po kojoj će se kamata obračunati i platiti kupcu obveznice na dan dospeća zajedno sa nominalnom vrednošću obveznice. </a:t>
            </a:r>
            <a:endParaRPr lang="sr-Latn-CS" dirty="0" smtClean="0"/>
          </a:p>
          <a:p>
            <a:pPr algn="just">
              <a:lnSpc>
                <a:spcPct val="100000"/>
              </a:lnSpc>
              <a:spcBef>
                <a:spcPts val="0"/>
              </a:spcBef>
              <a:spcAft>
                <a:spcPts val="600"/>
              </a:spcAft>
              <a:buFontTx/>
              <a:buChar char="-"/>
            </a:pPr>
            <a:r>
              <a:rPr lang="sr-Latn-CS" dirty="0" smtClean="0"/>
              <a:t>U </a:t>
            </a:r>
            <a:r>
              <a:rPr lang="sr-Latn-CS" dirty="0"/>
              <a:t>ovom slučaju prva prodajna cena ravna je nominalnoj vrednosti obverznice a cena na dan dospeća naplate obveznice ravna je zbiru nominalne vrednosti i kamate</a:t>
            </a:r>
            <a:r>
              <a:rPr lang="sr-Latn-CS" dirty="0" smtClean="0"/>
              <a:t>.</a:t>
            </a:r>
          </a:p>
          <a:p>
            <a:pPr marL="0" indent="0" algn="just">
              <a:lnSpc>
                <a:spcPct val="100000"/>
              </a:lnSpc>
              <a:spcBef>
                <a:spcPts val="0"/>
              </a:spcBef>
              <a:spcAft>
                <a:spcPts val="600"/>
              </a:spcAft>
              <a:buNone/>
            </a:pPr>
            <a:endParaRPr lang="sr-Cyrl-RS" dirty="0"/>
          </a:p>
          <a:p>
            <a:endParaRPr lang="sr-Cyrl-RS" dirty="0"/>
          </a:p>
        </p:txBody>
      </p:sp>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1. TR</a:t>
            </a:r>
            <a:r>
              <a:rPr lang="sr-Latn-RS" sz="1600" i="1" dirty="0" smtClean="0">
                <a:latin typeface="Times New Roman" panose="02020603050405020304" pitchFamily="18" charset="0"/>
                <a:cs typeface="Times New Roman" panose="02020603050405020304" pitchFamily="18" charset="0"/>
              </a:rPr>
              <a:t>ŽIŠTE NOVCA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1.</a:t>
            </a:r>
            <a:r>
              <a:rPr lang="en-US" sz="1600" i="1" dirty="0">
                <a:latin typeface="Times New Roman" panose="02020603050405020304" pitchFamily="18" charset="0"/>
                <a:cs typeface="Times New Roman" panose="02020603050405020304" pitchFamily="18" charset="0"/>
              </a:rPr>
              <a:t>4</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K r a t k o r o </a:t>
            </a:r>
            <a:r>
              <a:rPr lang="sr-Latn-RS" sz="1600" i="1" dirty="0" smtClean="0">
                <a:latin typeface="Times New Roman" panose="02020603050405020304" pitchFamily="18" charset="0"/>
                <a:cs typeface="Times New Roman" panose="02020603050405020304" pitchFamily="18" charset="0"/>
              </a:rPr>
              <a:t>č n e   H O V</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10829305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332" y="618978"/>
            <a:ext cx="11915337" cy="6020973"/>
          </a:xfrm>
        </p:spPr>
        <p:txBody>
          <a:bodyPr>
            <a:normAutofit/>
          </a:bodyPr>
          <a:lstStyle/>
          <a:p>
            <a:pPr algn="just">
              <a:lnSpc>
                <a:spcPct val="100000"/>
              </a:lnSpc>
              <a:spcBef>
                <a:spcPts val="0"/>
              </a:spcBef>
              <a:spcAft>
                <a:spcPts val="2400"/>
              </a:spcAft>
            </a:pPr>
            <a:r>
              <a:rPr lang="sr-Latn-CS" sz="3200" dirty="0"/>
              <a:t>Državne obveznice se izdaju sa rokom dospeća 3</a:t>
            </a:r>
            <a:r>
              <a:rPr lang="sr-Latn-CS" sz="3200" dirty="0" smtClean="0"/>
              <a:t>, 6, 9, 12 </a:t>
            </a:r>
            <a:r>
              <a:rPr lang="sr-Latn-CS" sz="3200" dirty="0"/>
              <a:t>meseci, a ponekad i na dve godine</a:t>
            </a:r>
            <a:r>
              <a:rPr lang="sr-Latn-CS" sz="3200" dirty="0" smtClean="0"/>
              <a:t>.</a:t>
            </a:r>
          </a:p>
          <a:p>
            <a:pPr algn="just">
              <a:lnSpc>
                <a:spcPct val="100000"/>
              </a:lnSpc>
              <a:spcBef>
                <a:spcPts val="0"/>
              </a:spcBef>
              <a:spcAft>
                <a:spcPts val="2400"/>
              </a:spcAft>
              <a:buFontTx/>
              <a:buChar char="-"/>
            </a:pPr>
            <a:r>
              <a:rPr lang="sr-Latn-CS" sz="3200" dirty="0" smtClean="0"/>
              <a:t>Prva </a:t>
            </a:r>
            <a:r>
              <a:rPr lang="sr-Latn-CS" sz="3200" dirty="0"/>
              <a:t>prodaja državnih obveznica može se izvršiti aukcijom koju može da organizuje centralna </a:t>
            </a:r>
            <a:r>
              <a:rPr lang="sr-Latn-CS" sz="3200" dirty="0" smtClean="0"/>
              <a:t>banka (NBS) </a:t>
            </a:r>
            <a:r>
              <a:rPr lang="sr-Latn-CS" sz="3200" dirty="0"/>
              <a:t>ili druga finansijska organizacija koju država poveri prodaju</a:t>
            </a:r>
            <a:r>
              <a:rPr lang="sr-Latn-CS" sz="3200" dirty="0" smtClean="0"/>
              <a:t>.  </a:t>
            </a:r>
          </a:p>
          <a:p>
            <a:pPr algn="just">
              <a:lnSpc>
                <a:spcPct val="100000"/>
              </a:lnSpc>
            </a:pPr>
            <a:r>
              <a:rPr lang="sr-Latn-CS" sz="3200" dirty="0" smtClean="0"/>
              <a:t>Kupci </a:t>
            </a:r>
            <a:r>
              <a:rPr lang="sr-Latn-CS" sz="3200" dirty="0"/>
              <a:t>državnih obveznica na </a:t>
            </a:r>
            <a:r>
              <a:rPr lang="sr-Latn-CS" sz="3200" dirty="0" smtClean="0"/>
              <a:t>aukciji </a:t>
            </a:r>
            <a:r>
              <a:rPr lang="sr-Latn-CS" sz="3200" dirty="0"/>
              <a:t>mogu da budu banke, pa čak i fizička lica. </a:t>
            </a:r>
            <a:endParaRPr lang="sr-Latn-CS" sz="3200" dirty="0" smtClean="0"/>
          </a:p>
          <a:p>
            <a:pPr algn="just">
              <a:lnSpc>
                <a:spcPct val="100000"/>
              </a:lnSpc>
              <a:buFontTx/>
              <a:buChar char="-"/>
            </a:pPr>
            <a:r>
              <a:rPr lang="sr-Latn-CS" sz="3200" dirty="0" smtClean="0"/>
              <a:t>Svaka </a:t>
            </a:r>
            <a:r>
              <a:rPr lang="sr-Latn-CS" sz="3200" dirty="0"/>
              <a:t>dalja prodaja od imaoca obveznice </a:t>
            </a:r>
            <a:r>
              <a:rPr lang="sr-Latn-CS" sz="3200" dirty="0" smtClean="0"/>
              <a:t>jeste </a:t>
            </a:r>
            <a:r>
              <a:rPr lang="sr-Latn-CS" sz="3200" u="sng" dirty="0" smtClean="0"/>
              <a:t>sekundarno </a:t>
            </a:r>
            <a:r>
              <a:rPr lang="sr-Latn-CS" sz="3200" u="sng" dirty="0"/>
              <a:t>tržište </a:t>
            </a:r>
            <a:r>
              <a:rPr lang="sr-Latn-CS" sz="3200" dirty="0"/>
              <a:t>državnih obveznica i odvija se ili u neposrednom kontaktu kupca i prodavca ili na institucionalizovanom novčanom tržištu</a:t>
            </a:r>
            <a:r>
              <a:rPr lang="sr-Latn-CS" sz="3200" dirty="0" smtClean="0"/>
              <a:t>.</a:t>
            </a:r>
          </a:p>
          <a:p>
            <a:pPr marL="0" indent="0" algn="just">
              <a:lnSpc>
                <a:spcPct val="100000"/>
              </a:lnSpc>
              <a:buNone/>
            </a:pPr>
            <a:endParaRPr lang="sr-Cyrl-RS" sz="3200" dirty="0"/>
          </a:p>
        </p:txBody>
      </p:sp>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1. TR</a:t>
            </a:r>
            <a:r>
              <a:rPr lang="sr-Latn-RS" sz="1600" i="1" dirty="0" smtClean="0">
                <a:latin typeface="Times New Roman" panose="02020603050405020304" pitchFamily="18" charset="0"/>
                <a:cs typeface="Times New Roman" panose="02020603050405020304" pitchFamily="18" charset="0"/>
              </a:rPr>
              <a:t>ŽIŠTE NOVCA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1.</a:t>
            </a:r>
            <a:r>
              <a:rPr lang="en-US" sz="1600" i="1" dirty="0">
                <a:latin typeface="Times New Roman" panose="02020603050405020304" pitchFamily="18" charset="0"/>
                <a:cs typeface="Times New Roman" panose="02020603050405020304" pitchFamily="18" charset="0"/>
              </a:rPr>
              <a:t>4</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K r a t k o r o </a:t>
            </a:r>
            <a:r>
              <a:rPr lang="sr-Latn-RS" sz="1600" i="1" dirty="0" smtClean="0">
                <a:latin typeface="Times New Roman" panose="02020603050405020304" pitchFamily="18" charset="0"/>
                <a:cs typeface="Times New Roman" panose="02020603050405020304" pitchFamily="18" charset="0"/>
              </a:rPr>
              <a:t>č n e   H O V</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9627593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323556"/>
            <a:ext cx="11915336" cy="1071710"/>
          </a:xfrm>
        </p:spPr>
        <p:txBody>
          <a:bodyPr>
            <a:noAutofit/>
          </a:bodyPr>
          <a:lstStyle/>
          <a:p>
            <a:pPr algn="ctr"/>
            <a:r>
              <a:rPr lang="sr-Latn-CS" dirty="0"/>
              <a:t>2. TRŽIŠTE KAPITALA </a:t>
            </a:r>
            <a:r>
              <a:rPr lang="sr-Cyrl-RS" dirty="0"/>
              <a:t/>
            </a:r>
            <a:br>
              <a:rPr lang="sr-Cyrl-RS" dirty="0"/>
            </a:br>
            <a:endParaRPr lang="sr-Cyrl-RS" dirty="0"/>
          </a:p>
        </p:txBody>
      </p:sp>
      <p:sp>
        <p:nvSpPr>
          <p:cNvPr id="3" name="Content Placeholder 2"/>
          <p:cNvSpPr>
            <a:spLocks noGrp="1"/>
          </p:cNvSpPr>
          <p:nvPr>
            <p:ph idx="1"/>
          </p:nvPr>
        </p:nvSpPr>
        <p:spPr>
          <a:xfrm>
            <a:off x="138332" y="1395267"/>
            <a:ext cx="11915336" cy="5188414"/>
          </a:xfrm>
        </p:spPr>
        <p:txBody>
          <a:bodyPr/>
          <a:lstStyle/>
          <a:p>
            <a:pPr marL="0" indent="0">
              <a:spcBef>
                <a:spcPts val="0"/>
              </a:spcBef>
              <a:spcAft>
                <a:spcPts val="2400"/>
              </a:spcAft>
              <a:buNone/>
            </a:pPr>
            <a:r>
              <a:rPr lang="sr-Latn-CS" sz="3200" b="1" dirty="0"/>
              <a:t>2.1. POJAM I ULOGA TRŽIŠTA KAPITALA</a:t>
            </a:r>
            <a:endParaRPr lang="sr-Cyrl-RS" sz="3200" dirty="0"/>
          </a:p>
          <a:p>
            <a:pPr algn="just">
              <a:lnSpc>
                <a:spcPct val="100000"/>
              </a:lnSpc>
              <a:spcAft>
                <a:spcPts val="600"/>
              </a:spcAft>
              <a:buFontTx/>
              <a:buChar char="-"/>
            </a:pPr>
            <a:r>
              <a:rPr lang="sr-Latn-CS" dirty="0" smtClean="0"/>
              <a:t>Pod </a:t>
            </a:r>
            <a:r>
              <a:rPr lang="sr-Latn-CS" b="1" dirty="0"/>
              <a:t>tržištem kapitala </a:t>
            </a:r>
            <a:r>
              <a:rPr lang="sr-Latn-CS" dirty="0"/>
              <a:t>u najširem smislu se podrazumeva susret subjekata  koji imaju i nude kapital i subjekata koji traže kapital. </a:t>
            </a:r>
            <a:endParaRPr lang="en-US" dirty="0"/>
          </a:p>
          <a:p>
            <a:pPr algn="just">
              <a:lnSpc>
                <a:spcPct val="100000"/>
              </a:lnSpc>
              <a:spcAft>
                <a:spcPts val="2400"/>
              </a:spcAft>
              <a:buFontTx/>
              <a:buChar char="-"/>
            </a:pPr>
            <a:r>
              <a:rPr lang="sr-Latn-CS" dirty="0" smtClean="0"/>
              <a:t>Pod </a:t>
            </a:r>
            <a:r>
              <a:rPr lang="sr-Latn-CS" b="1" dirty="0"/>
              <a:t>kapitalom</a:t>
            </a:r>
            <a:r>
              <a:rPr lang="sr-Latn-CS" dirty="0"/>
              <a:t> se smatra novac raspoloživ u roku dužem od godine dana. </a:t>
            </a:r>
            <a:endParaRPr lang="en-US" dirty="0" smtClean="0"/>
          </a:p>
          <a:p>
            <a:pPr algn="just">
              <a:lnSpc>
                <a:spcPct val="100000"/>
              </a:lnSpc>
              <a:spcAft>
                <a:spcPts val="2400"/>
              </a:spcAft>
              <a:buFont typeface="Wingdings" panose="05000000000000000000" pitchFamily="2" charset="2"/>
              <a:buChar char="Ø"/>
            </a:pPr>
            <a:r>
              <a:rPr lang="sr-Latn-CS" dirty="0" smtClean="0"/>
              <a:t>Dok </a:t>
            </a:r>
            <a:r>
              <a:rPr lang="sr-Latn-CS" dirty="0"/>
              <a:t>se preko tržišta novca obezbeđuje kratkoročno finansiranje tekućeg poslovanaja i održavanje likvidnosti, dotle se preko tržišta kapitala obezbeđuje dugoročno funansiranje rasta i razvoja preduzeća, a time i ukupne nacionalne privrede. </a:t>
            </a:r>
            <a:endParaRPr lang="sr-Cyrl-RS" dirty="0"/>
          </a:p>
        </p:txBody>
      </p:sp>
    </p:spTree>
    <p:extLst>
      <p:ext uri="{BB962C8B-B14F-4D97-AF65-F5344CB8AC3E}">
        <p14:creationId xmlns:p14="http://schemas.microsoft.com/office/powerpoint/2010/main" xmlns="" val="5811799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152" y="672520"/>
            <a:ext cx="11915336" cy="1325563"/>
          </a:xfrm>
        </p:spPr>
        <p:txBody>
          <a:bodyPr>
            <a:normAutofit/>
          </a:bodyPr>
          <a:lstStyle/>
          <a:p>
            <a:r>
              <a:rPr lang="sr-Latn-CS" sz="3200" dirty="0"/>
              <a:t>Za </a:t>
            </a:r>
            <a:r>
              <a:rPr lang="sr-Latn-CS" sz="3200" b="1" dirty="0"/>
              <a:t>efikasno delovanje novčanog tržišta</a:t>
            </a:r>
            <a:r>
              <a:rPr lang="sr-Latn-CS" sz="3200" dirty="0"/>
              <a:t> potrebno je da se ostvare sledeći preduslovi :</a:t>
            </a:r>
            <a:endParaRPr lang="sr-Cyrl-RS" sz="3200" dirty="0"/>
          </a:p>
        </p:txBody>
      </p:sp>
      <p:sp>
        <p:nvSpPr>
          <p:cNvPr id="3" name="Content Placeholder 2"/>
          <p:cNvSpPr>
            <a:spLocks noGrp="1"/>
          </p:cNvSpPr>
          <p:nvPr>
            <p:ph idx="1"/>
          </p:nvPr>
        </p:nvSpPr>
        <p:spPr>
          <a:xfrm>
            <a:off x="317694" y="2219508"/>
            <a:ext cx="11724252" cy="4638492"/>
          </a:xfrm>
        </p:spPr>
        <p:txBody>
          <a:bodyPr>
            <a:normAutofit/>
          </a:bodyPr>
          <a:lstStyle/>
          <a:p>
            <a:pPr marL="514350" indent="-514350" algn="just">
              <a:buAutoNum type="arabicPeriod"/>
            </a:pPr>
            <a:r>
              <a:rPr lang="en-US" dirty="0" smtClean="0"/>
              <a:t>Da </a:t>
            </a:r>
            <a:r>
              <a:rPr lang="en-US" dirty="0" err="1"/>
              <a:t>postoje</a:t>
            </a:r>
            <a:r>
              <a:rPr lang="en-US" dirty="0"/>
              <a:t> </a:t>
            </a:r>
            <a:r>
              <a:rPr lang="en-US" dirty="0" err="1"/>
              <a:t>viškovi</a:t>
            </a:r>
            <a:r>
              <a:rPr lang="en-US" dirty="0"/>
              <a:t> </a:t>
            </a:r>
            <a:r>
              <a:rPr lang="en-US" dirty="0" err="1"/>
              <a:t>slobodnih</a:t>
            </a:r>
            <a:r>
              <a:rPr lang="en-US" dirty="0"/>
              <a:t> </a:t>
            </a:r>
            <a:r>
              <a:rPr lang="en-US" dirty="0" err="1"/>
              <a:t>likvidnih</a:t>
            </a:r>
            <a:r>
              <a:rPr lang="en-US" dirty="0"/>
              <a:t> </a:t>
            </a:r>
            <a:r>
              <a:rPr lang="en-US" dirty="0" err="1" smtClean="0"/>
              <a:t>sredstava</a:t>
            </a:r>
            <a:endParaRPr lang="sr-Latn-RS" dirty="0" smtClean="0"/>
          </a:p>
          <a:p>
            <a:pPr marL="514350" indent="-514350" algn="just">
              <a:buAutoNum type="arabicPeriod"/>
            </a:pPr>
            <a:r>
              <a:rPr lang="en-US" dirty="0" smtClean="0"/>
              <a:t>Da </a:t>
            </a:r>
            <a:r>
              <a:rPr lang="en-US" dirty="0" err="1"/>
              <a:t>postoji</a:t>
            </a:r>
            <a:r>
              <a:rPr lang="en-US" dirty="0"/>
              <a:t> </a:t>
            </a:r>
            <a:r>
              <a:rPr lang="en-US" dirty="0" err="1"/>
              <a:t>ekonomski</a:t>
            </a:r>
            <a:r>
              <a:rPr lang="en-US" dirty="0"/>
              <a:t> </a:t>
            </a:r>
            <a:r>
              <a:rPr lang="en-US" dirty="0" err="1"/>
              <a:t>interes</a:t>
            </a:r>
            <a:r>
              <a:rPr lang="en-US" dirty="0"/>
              <a:t> </a:t>
            </a:r>
            <a:r>
              <a:rPr lang="en-US" dirty="0" err="1"/>
              <a:t>vlasnika</a:t>
            </a:r>
            <a:r>
              <a:rPr lang="en-US" dirty="0"/>
              <a:t> </a:t>
            </a:r>
            <a:r>
              <a:rPr lang="en-US" dirty="0" err="1"/>
              <a:t>slobodnog</a:t>
            </a:r>
            <a:r>
              <a:rPr lang="en-US" dirty="0"/>
              <a:t> </a:t>
            </a:r>
            <a:r>
              <a:rPr lang="en-US" dirty="0" err="1"/>
              <a:t>novca</a:t>
            </a:r>
            <a:r>
              <a:rPr lang="en-US" dirty="0"/>
              <a:t> </a:t>
            </a:r>
            <a:r>
              <a:rPr lang="en-US" dirty="0" err="1"/>
              <a:t>za</a:t>
            </a:r>
            <a:r>
              <a:rPr lang="en-US" dirty="0"/>
              <a:t> </a:t>
            </a:r>
            <a:r>
              <a:rPr lang="en-US" dirty="0" err="1"/>
              <a:t>ulaganje</a:t>
            </a:r>
            <a:r>
              <a:rPr lang="en-US" dirty="0"/>
              <a:t> u </a:t>
            </a:r>
            <a:r>
              <a:rPr lang="en-US" dirty="0" err="1"/>
              <a:t>državne</a:t>
            </a:r>
            <a:r>
              <a:rPr lang="en-US" dirty="0"/>
              <a:t> HOV </a:t>
            </a:r>
            <a:r>
              <a:rPr lang="en-US" dirty="0" err="1"/>
              <a:t>i</a:t>
            </a:r>
            <a:r>
              <a:rPr lang="en-US" dirty="0"/>
              <a:t> </a:t>
            </a:r>
            <a:r>
              <a:rPr lang="en-US" dirty="0" err="1"/>
              <a:t>druge</a:t>
            </a:r>
            <a:r>
              <a:rPr lang="en-US" dirty="0"/>
              <a:t> </a:t>
            </a:r>
            <a:r>
              <a:rPr lang="en-US" dirty="0" smtClean="0"/>
              <a:t>HOV</a:t>
            </a:r>
            <a:endParaRPr lang="sr-Latn-RS" dirty="0" smtClean="0"/>
          </a:p>
          <a:p>
            <a:pPr marL="514350" indent="-514350" algn="just">
              <a:buAutoNum type="arabicPeriod"/>
            </a:pPr>
            <a:r>
              <a:rPr lang="en-US" dirty="0" smtClean="0"/>
              <a:t>Da </a:t>
            </a:r>
            <a:r>
              <a:rPr lang="en-US" dirty="0" err="1"/>
              <a:t>postoji</a:t>
            </a:r>
            <a:r>
              <a:rPr lang="en-US" dirty="0"/>
              <a:t> </a:t>
            </a:r>
            <a:r>
              <a:rPr lang="en-US" dirty="0" err="1"/>
              <a:t>sigurnost</a:t>
            </a:r>
            <a:r>
              <a:rPr lang="en-US" dirty="0"/>
              <a:t> da </a:t>
            </a:r>
            <a:r>
              <a:rPr lang="en-US" dirty="0" err="1"/>
              <a:t>će</a:t>
            </a:r>
            <a:r>
              <a:rPr lang="en-US" dirty="0"/>
              <a:t> </a:t>
            </a:r>
            <a:r>
              <a:rPr lang="en-US" dirty="0" err="1"/>
              <a:t>vlasnik</a:t>
            </a:r>
            <a:r>
              <a:rPr lang="en-US" dirty="0"/>
              <a:t> </a:t>
            </a:r>
            <a:r>
              <a:rPr lang="en-US" dirty="0" err="1"/>
              <a:t>kupljene</a:t>
            </a:r>
            <a:r>
              <a:rPr lang="en-US" dirty="0"/>
              <a:t> HOV </a:t>
            </a:r>
            <a:r>
              <a:rPr lang="en-US" dirty="0" err="1"/>
              <a:t>moći</a:t>
            </a:r>
            <a:r>
              <a:rPr lang="en-US" dirty="0"/>
              <a:t> </a:t>
            </a:r>
            <a:r>
              <a:rPr lang="en-US" dirty="0" err="1"/>
              <a:t>slobodno</a:t>
            </a:r>
            <a:r>
              <a:rPr lang="en-US" dirty="0"/>
              <a:t> </a:t>
            </a:r>
            <a:r>
              <a:rPr lang="sr-Latn-RS" dirty="0" smtClean="0"/>
              <a:t>da proda</a:t>
            </a:r>
            <a:r>
              <a:rPr lang="en-US" dirty="0" smtClean="0"/>
              <a:t> </a:t>
            </a:r>
            <a:endParaRPr lang="sr-Latn-RS" dirty="0" smtClean="0"/>
          </a:p>
          <a:p>
            <a:pPr marL="514350" indent="-514350" algn="just">
              <a:buAutoNum type="arabicPeriod"/>
            </a:pPr>
            <a:r>
              <a:rPr lang="en-US" dirty="0" smtClean="0"/>
              <a:t>Da </a:t>
            </a:r>
            <a:r>
              <a:rPr lang="en-US" dirty="0"/>
              <a:t>se </a:t>
            </a:r>
            <a:r>
              <a:rPr lang="en-US" dirty="0" err="1"/>
              <a:t>osigura</a:t>
            </a:r>
            <a:r>
              <a:rPr lang="en-US" dirty="0"/>
              <a:t> </a:t>
            </a:r>
            <a:r>
              <a:rPr lang="en-US" dirty="0" err="1"/>
              <a:t>vlasnicima</a:t>
            </a:r>
            <a:r>
              <a:rPr lang="en-US" dirty="0"/>
              <a:t> HOV </a:t>
            </a:r>
            <a:r>
              <a:rPr lang="en-US" dirty="0" err="1"/>
              <a:t>održavanje</a:t>
            </a:r>
            <a:r>
              <a:rPr lang="en-US" dirty="0"/>
              <a:t> </a:t>
            </a:r>
            <a:r>
              <a:rPr lang="en-US" dirty="0" err="1"/>
              <a:t>iste</a:t>
            </a:r>
            <a:r>
              <a:rPr lang="en-US" dirty="0"/>
              <a:t> </a:t>
            </a:r>
            <a:r>
              <a:rPr lang="en-US" dirty="0" err="1"/>
              <a:t>vrednosti</a:t>
            </a:r>
            <a:r>
              <a:rPr lang="en-US" dirty="0"/>
              <a:t> </a:t>
            </a:r>
            <a:r>
              <a:rPr lang="en-US" dirty="0" err="1"/>
              <a:t>uloženih</a:t>
            </a:r>
            <a:r>
              <a:rPr lang="en-US" dirty="0"/>
              <a:t> </a:t>
            </a:r>
            <a:r>
              <a:rPr lang="en-US" dirty="0" err="1"/>
              <a:t>sredstava</a:t>
            </a:r>
            <a:r>
              <a:rPr lang="en-US" dirty="0"/>
              <a:t> </a:t>
            </a:r>
            <a:r>
              <a:rPr lang="en-US" dirty="0" err="1"/>
              <a:t>koja</a:t>
            </a:r>
            <a:r>
              <a:rPr lang="en-US" dirty="0"/>
              <a:t> </a:t>
            </a:r>
            <a:r>
              <a:rPr lang="en-US" dirty="0" err="1"/>
              <a:t>bih</a:t>
            </a:r>
            <a:r>
              <a:rPr lang="en-US" dirty="0"/>
              <a:t> </a:t>
            </a:r>
            <a:r>
              <a:rPr lang="en-US" dirty="0" err="1"/>
              <a:t>mogla</a:t>
            </a:r>
            <a:r>
              <a:rPr lang="en-US" dirty="0"/>
              <a:t> </a:t>
            </a:r>
            <a:r>
              <a:rPr lang="en-US" dirty="0" err="1"/>
              <a:t>biti</a:t>
            </a:r>
            <a:r>
              <a:rPr lang="en-US" dirty="0"/>
              <a:t> </a:t>
            </a:r>
            <a:r>
              <a:rPr lang="en-US" dirty="0" err="1"/>
              <a:t>smanjena</a:t>
            </a:r>
            <a:r>
              <a:rPr lang="en-US" dirty="0"/>
              <a:t> </a:t>
            </a:r>
            <a:r>
              <a:rPr lang="en-US" dirty="0" err="1"/>
              <a:t>inflacijom</a:t>
            </a:r>
            <a:r>
              <a:rPr lang="en-US" dirty="0"/>
              <a:t> </a:t>
            </a:r>
            <a:r>
              <a:rPr lang="en-US" dirty="0" err="1"/>
              <a:t>ili</a:t>
            </a:r>
            <a:r>
              <a:rPr lang="en-US" dirty="0"/>
              <a:t> </a:t>
            </a:r>
            <a:r>
              <a:rPr lang="en-US" dirty="0" err="1"/>
              <a:t>drugim</a:t>
            </a:r>
            <a:r>
              <a:rPr lang="en-US" dirty="0"/>
              <a:t> </a:t>
            </a:r>
            <a:r>
              <a:rPr lang="en-US" dirty="0" err="1"/>
              <a:t>uticajima</a:t>
            </a:r>
            <a:r>
              <a:rPr lang="en-US" dirty="0"/>
              <a:t> </a:t>
            </a:r>
            <a:r>
              <a:rPr lang="en-US" dirty="0" err="1"/>
              <a:t>na</a:t>
            </a:r>
            <a:r>
              <a:rPr lang="en-US" dirty="0"/>
              <a:t> </a:t>
            </a:r>
            <a:r>
              <a:rPr lang="en-US" dirty="0" err="1" smtClean="0"/>
              <a:t>tržištu</a:t>
            </a:r>
            <a:endParaRPr lang="sr-Latn-RS" dirty="0" smtClean="0"/>
          </a:p>
          <a:p>
            <a:pPr marL="514350" indent="-514350" algn="just">
              <a:buAutoNum type="arabicPeriod"/>
            </a:pPr>
            <a:r>
              <a:rPr lang="en-US" dirty="0" smtClean="0"/>
              <a:t>Da </a:t>
            </a:r>
            <a:r>
              <a:rPr lang="en-US" dirty="0" err="1"/>
              <a:t>postoji</a:t>
            </a:r>
            <a:r>
              <a:rPr lang="en-US" dirty="0"/>
              <a:t> </a:t>
            </a:r>
            <a:r>
              <a:rPr lang="en-US" dirty="0" err="1"/>
              <a:t>potreban</a:t>
            </a:r>
            <a:r>
              <a:rPr lang="en-US" dirty="0"/>
              <a:t> </a:t>
            </a:r>
            <a:r>
              <a:rPr lang="en-US" dirty="0" err="1"/>
              <a:t>broj</a:t>
            </a:r>
            <a:r>
              <a:rPr lang="en-US" dirty="0"/>
              <a:t> </a:t>
            </a:r>
            <a:r>
              <a:rPr lang="en-US" dirty="0" err="1"/>
              <a:t>finansijskih</a:t>
            </a:r>
            <a:r>
              <a:rPr lang="en-US" dirty="0"/>
              <a:t> </a:t>
            </a:r>
            <a:r>
              <a:rPr lang="en-US" dirty="0" err="1" smtClean="0"/>
              <a:t>institucija</a:t>
            </a:r>
            <a:endParaRPr lang="sr-Latn-RS" dirty="0" smtClean="0"/>
          </a:p>
          <a:p>
            <a:pPr marL="514350" indent="-514350" algn="just">
              <a:buAutoNum type="arabicPeriod"/>
            </a:pPr>
            <a:r>
              <a:rPr lang="en-US" dirty="0" smtClean="0"/>
              <a:t>Da </a:t>
            </a:r>
            <a:r>
              <a:rPr lang="en-US" dirty="0" err="1"/>
              <a:t>postoje</a:t>
            </a:r>
            <a:r>
              <a:rPr lang="en-US" dirty="0"/>
              <a:t> </a:t>
            </a:r>
            <a:r>
              <a:rPr lang="en-US" dirty="0" err="1"/>
              <a:t>odgovarajuće</a:t>
            </a:r>
            <a:r>
              <a:rPr lang="en-US" dirty="0"/>
              <a:t> </a:t>
            </a:r>
            <a:r>
              <a:rPr lang="en-US" dirty="0" err="1"/>
              <a:t>službe</a:t>
            </a:r>
            <a:r>
              <a:rPr lang="en-US" dirty="0"/>
              <a:t> </a:t>
            </a:r>
            <a:r>
              <a:rPr lang="en-US" dirty="0" err="1"/>
              <a:t>za</a:t>
            </a:r>
            <a:r>
              <a:rPr lang="en-US" dirty="0"/>
              <a:t> </a:t>
            </a:r>
            <a:r>
              <a:rPr lang="en-US" dirty="0" err="1"/>
              <a:t>davanje</a:t>
            </a:r>
            <a:r>
              <a:rPr lang="en-US" dirty="0"/>
              <a:t> </a:t>
            </a:r>
            <a:r>
              <a:rPr lang="en-US" dirty="0" err="1"/>
              <a:t>potrebnih</a:t>
            </a:r>
            <a:r>
              <a:rPr lang="en-US" dirty="0"/>
              <a:t> </a:t>
            </a:r>
            <a:r>
              <a:rPr lang="en-US" dirty="0" err="1"/>
              <a:t>informacija</a:t>
            </a:r>
            <a:r>
              <a:rPr lang="en-US" dirty="0"/>
              <a:t> o </a:t>
            </a:r>
            <a:r>
              <a:rPr lang="en-US" dirty="0" err="1"/>
              <a:t>svim</a:t>
            </a:r>
            <a:r>
              <a:rPr lang="en-US" dirty="0"/>
              <a:t> </a:t>
            </a:r>
            <a:r>
              <a:rPr lang="en-US" dirty="0" err="1"/>
              <a:t>pokazateljima</a:t>
            </a:r>
            <a:r>
              <a:rPr lang="en-US" dirty="0"/>
              <a:t> </a:t>
            </a:r>
            <a:r>
              <a:rPr lang="en-US" dirty="0" err="1"/>
              <a:t>kretanja</a:t>
            </a:r>
            <a:r>
              <a:rPr lang="en-US" dirty="0"/>
              <a:t> </a:t>
            </a:r>
            <a:r>
              <a:rPr lang="en-US" dirty="0" err="1"/>
              <a:t>novčanog</a:t>
            </a:r>
            <a:r>
              <a:rPr lang="en-US" dirty="0"/>
              <a:t> </a:t>
            </a:r>
            <a:r>
              <a:rPr lang="en-US" dirty="0" err="1"/>
              <a:t>tržišta</a:t>
            </a:r>
            <a:r>
              <a:rPr lang="en-US" dirty="0"/>
              <a:t>.</a:t>
            </a:r>
          </a:p>
          <a:p>
            <a:pPr marL="0" indent="0">
              <a:buNone/>
            </a:pPr>
            <a:endParaRPr lang="sr-Cyrl-RS" dirty="0"/>
          </a:p>
        </p:txBody>
      </p:sp>
      <p:sp>
        <p:nvSpPr>
          <p:cNvPr id="5" name="TextBox 4"/>
          <p:cNvSpPr txBox="1"/>
          <p:nvPr/>
        </p:nvSpPr>
        <p:spPr>
          <a:xfrm>
            <a:off x="126610" y="112541"/>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1. TR</a:t>
            </a:r>
            <a:r>
              <a:rPr lang="sr-Latn-RS" sz="1600" i="1" dirty="0" smtClean="0">
                <a:latin typeface="Times New Roman" panose="02020603050405020304" pitchFamily="18" charset="0"/>
                <a:cs typeface="Times New Roman" panose="02020603050405020304" pitchFamily="18" charset="0"/>
              </a:rPr>
              <a:t>ŽIŠTE NOVCA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1.1. P o j a m   i   u l o g a   t r ž i š t a   n o v c 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49152709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700209"/>
            <a:ext cx="11915336" cy="1057642"/>
          </a:xfrm>
        </p:spPr>
        <p:txBody>
          <a:bodyPr>
            <a:normAutofit/>
          </a:bodyPr>
          <a:lstStyle/>
          <a:p>
            <a:r>
              <a:rPr lang="sr-Latn-CS" sz="3600" dirty="0"/>
              <a:t>Rast nacionalnog dohotka ima višestruke pozitivne posledice :</a:t>
            </a:r>
            <a:endParaRPr lang="sr-Cyrl-RS" sz="3600" dirty="0"/>
          </a:p>
        </p:txBody>
      </p:sp>
      <p:sp>
        <p:nvSpPr>
          <p:cNvPr id="3" name="Content Placeholder 2"/>
          <p:cNvSpPr>
            <a:spLocks noGrp="1"/>
          </p:cNvSpPr>
          <p:nvPr>
            <p:ph idx="1"/>
          </p:nvPr>
        </p:nvSpPr>
        <p:spPr>
          <a:xfrm>
            <a:off x="250874" y="2106979"/>
            <a:ext cx="11481582" cy="4351338"/>
          </a:xfrm>
        </p:spPr>
        <p:txBody>
          <a:bodyPr>
            <a:noAutofit/>
          </a:bodyPr>
          <a:lstStyle/>
          <a:p>
            <a:pPr marL="514350" lvl="0" indent="-514350" algn="just">
              <a:lnSpc>
                <a:spcPct val="100000"/>
              </a:lnSpc>
              <a:spcBef>
                <a:spcPts val="0"/>
              </a:spcBef>
              <a:spcAft>
                <a:spcPts val="1800"/>
              </a:spcAft>
              <a:buFont typeface="+mj-lt"/>
              <a:buAutoNum type="alphaLcParenR"/>
            </a:pPr>
            <a:r>
              <a:rPr lang="sr-Latn-CS" sz="3200" dirty="0" smtClean="0"/>
              <a:t>sa </a:t>
            </a:r>
            <a:r>
              <a:rPr lang="sr-Latn-CS" sz="3200" dirty="0"/>
              <a:t>rastom nacionalnog dohotka raste standard </a:t>
            </a:r>
            <a:r>
              <a:rPr lang="sr-Latn-CS" sz="3200" dirty="0" smtClean="0"/>
              <a:t>stanovništva</a:t>
            </a:r>
            <a:endParaRPr lang="sr-Cyrl-RS" sz="3200" dirty="0"/>
          </a:p>
          <a:p>
            <a:pPr marL="514350" lvl="0" indent="-514350" algn="just">
              <a:lnSpc>
                <a:spcPct val="100000"/>
              </a:lnSpc>
              <a:spcBef>
                <a:spcPts val="0"/>
              </a:spcBef>
              <a:spcAft>
                <a:spcPts val="1800"/>
              </a:spcAft>
              <a:buFont typeface="+mj-lt"/>
              <a:buAutoNum type="alphaLcParenR"/>
            </a:pPr>
            <a:r>
              <a:rPr lang="sr-Latn-CS" sz="3200" dirty="0"/>
              <a:t>sa rastom nacionalnog dohotka raste nacionalno </a:t>
            </a:r>
            <a:r>
              <a:rPr lang="sr-Latn-CS" sz="3200" dirty="0" smtClean="0"/>
              <a:t>bogatstvo</a:t>
            </a:r>
            <a:endParaRPr lang="sr-Cyrl-RS" sz="3200" dirty="0"/>
          </a:p>
          <a:p>
            <a:pPr marL="514350" lvl="0" indent="-514350" algn="just">
              <a:lnSpc>
                <a:spcPct val="100000"/>
              </a:lnSpc>
              <a:spcBef>
                <a:spcPts val="0"/>
              </a:spcBef>
              <a:spcAft>
                <a:spcPts val="1800"/>
              </a:spcAft>
              <a:buFont typeface="+mj-lt"/>
              <a:buAutoNum type="alphaLcParenR"/>
            </a:pPr>
            <a:r>
              <a:rPr lang="sr-Latn-CS" sz="3200" dirty="0"/>
              <a:t>sa rastom nacionalnog dohotka raste i kapital, jer kapital je u suštini nepotrošeni deo nacionalnog dohodka, a sa rastom kapitala raste i privredni razvoj.</a:t>
            </a:r>
            <a:endParaRPr lang="sr-Cyrl-RS" sz="3200" dirty="0"/>
          </a:p>
          <a:p>
            <a:endParaRPr lang="sr-Cyrl-RS" sz="3200" dirty="0"/>
          </a:p>
        </p:txBody>
      </p:sp>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a:latin typeface="Times New Roman" panose="02020603050405020304" pitchFamily="18" charset="0"/>
                <a:cs typeface="Times New Roman" panose="02020603050405020304" pitchFamily="18" charset="0"/>
              </a:rPr>
              <a:t>2</a:t>
            </a:r>
            <a:r>
              <a:rPr lang="en-US" sz="1600" i="1" dirty="0" smtClean="0">
                <a:latin typeface="Times New Roman" panose="02020603050405020304" pitchFamily="18" charset="0"/>
                <a:cs typeface="Times New Roman" panose="02020603050405020304" pitchFamily="18" charset="0"/>
              </a:rPr>
              <a:t>. TR</a:t>
            </a:r>
            <a:r>
              <a:rPr lang="sr-Latn-RS" sz="1600" i="1" dirty="0" smtClean="0">
                <a:latin typeface="Times New Roman" panose="02020603050405020304" pitchFamily="18" charset="0"/>
                <a:cs typeface="Times New Roman" panose="02020603050405020304" pitchFamily="18" charset="0"/>
              </a:rPr>
              <a:t>ŽIŠTE </a:t>
            </a:r>
            <a:r>
              <a:rPr lang="en-US" sz="1600" i="1" dirty="0" smtClean="0">
                <a:latin typeface="Times New Roman" panose="02020603050405020304" pitchFamily="18" charset="0"/>
                <a:cs typeface="Times New Roman" panose="02020603050405020304" pitchFamily="18" charset="0"/>
              </a:rPr>
              <a:t>KAPITALA</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2</a:t>
            </a:r>
            <a:r>
              <a:rPr lang="sr-Latn-RS" sz="1600" i="1" dirty="0" smtClean="0">
                <a:latin typeface="Times New Roman" panose="02020603050405020304" pitchFamily="18" charset="0"/>
                <a:cs typeface="Times New Roman" panose="02020603050405020304" pitchFamily="18" charset="0"/>
              </a:rPr>
              <a:t>.</a:t>
            </a:r>
            <a:r>
              <a:rPr lang="en-US" sz="1600" i="1" dirty="0">
                <a:latin typeface="Times New Roman" panose="02020603050405020304" pitchFamily="18" charset="0"/>
                <a:cs typeface="Times New Roman" panose="02020603050405020304" pitchFamily="18" charset="0"/>
              </a:rPr>
              <a:t>1</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P o j a m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u l o g 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3960125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521855"/>
            <a:ext cx="11915336" cy="773723"/>
          </a:xfrm>
        </p:spPr>
        <p:txBody>
          <a:bodyPr>
            <a:noAutofit/>
          </a:bodyPr>
          <a:lstStyle/>
          <a:p>
            <a:r>
              <a:rPr lang="sr-Latn-CS" sz="3200" dirty="0"/>
              <a:t>U kojoj meri će tržište kapitala biti efikasno, pre svega zavisi od :</a:t>
            </a:r>
            <a:endParaRPr lang="sr-Cyrl-RS" sz="3200" dirty="0"/>
          </a:p>
        </p:txBody>
      </p:sp>
      <p:sp>
        <p:nvSpPr>
          <p:cNvPr id="3" name="Content Placeholder 2"/>
          <p:cNvSpPr>
            <a:spLocks noGrp="1"/>
          </p:cNvSpPr>
          <p:nvPr>
            <p:ph idx="1"/>
          </p:nvPr>
        </p:nvSpPr>
        <p:spPr>
          <a:xfrm>
            <a:off x="138332" y="1350499"/>
            <a:ext cx="11915336" cy="5373859"/>
          </a:xfrm>
        </p:spPr>
        <p:txBody>
          <a:bodyPr>
            <a:normAutofit/>
          </a:bodyPr>
          <a:lstStyle/>
          <a:p>
            <a:pPr marL="514350" lvl="0" indent="-514350">
              <a:lnSpc>
                <a:spcPct val="100000"/>
              </a:lnSpc>
              <a:buFont typeface="+mj-lt"/>
              <a:buAutoNum type="arabicParenR"/>
            </a:pPr>
            <a:r>
              <a:rPr lang="sr-Latn-CS" sz="2400" b="1" dirty="0"/>
              <a:t>Visine akumulirane štednje, </a:t>
            </a:r>
            <a:r>
              <a:rPr lang="sr-Latn-CS" sz="2400" dirty="0"/>
              <a:t>odnosno kapitala, što je povezano sa visinom ličnih dohodaka i nacionalnog dohodka i sa sklonošću štednje</a:t>
            </a:r>
            <a:endParaRPr lang="sr-Cyrl-RS" sz="2400" dirty="0"/>
          </a:p>
          <a:p>
            <a:pPr marL="514350" lvl="0" indent="-514350">
              <a:lnSpc>
                <a:spcPct val="100000"/>
              </a:lnSpc>
              <a:buFont typeface="+mj-lt"/>
              <a:buAutoNum type="arabicParenR"/>
            </a:pPr>
            <a:r>
              <a:rPr lang="sr-Latn-CS" sz="2400" b="1" dirty="0"/>
              <a:t>Razvijenosti i efikasnosti bankarskog sektora</a:t>
            </a:r>
            <a:r>
              <a:rPr lang="sr-Latn-CS" sz="2400" dirty="0"/>
              <a:t>, jer što je bankarski sektor razvijeniji i efikasniji u mogućnosti je da prikupi više štedjne</a:t>
            </a:r>
            <a:endParaRPr lang="sr-Cyrl-RS" sz="2400" dirty="0"/>
          </a:p>
          <a:p>
            <a:pPr marL="514350" lvl="0" indent="-514350">
              <a:lnSpc>
                <a:spcPct val="100000"/>
              </a:lnSpc>
              <a:buFont typeface="+mj-lt"/>
              <a:buAutoNum type="arabicParenR"/>
            </a:pPr>
            <a:r>
              <a:rPr lang="sr-Latn-CS" sz="2400" b="1" dirty="0"/>
              <a:t>Većeg ili manjeg podsticanja štednje poreskom politikom</a:t>
            </a:r>
            <a:r>
              <a:rPr lang="sr-Latn-CS" sz="2400" dirty="0"/>
              <a:t>,</a:t>
            </a:r>
            <a:r>
              <a:rPr lang="sr-Latn-CS" sz="2400" b="1" dirty="0"/>
              <a:t> </a:t>
            </a:r>
            <a:r>
              <a:rPr lang="sr-Latn-CS" sz="2400" dirty="0"/>
              <a:t>jer ako poreska politika manje oporezuje štednju i daje više poreskih olakšica za invenstiranje, u toliko će biti veća štednja.</a:t>
            </a:r>
            <a:endParaRPr lang="sr-Cyrl-RS" sz="2400" dirty="0"/>
          </a:p>
          <a:p>
            <a:pPr marL="514350" lvl="0" indent="-514350">
              <a:lnSpc>
                <a:spcPct val="100000"/>
              </a:lnSpc>
              <a:buFont typeface="+mj-lt"/>
              <a:buAutoNum type="arabicParenR"/>
            </a:pPr>
            <a:r>
              <a:rPr lang="sr-Latn-CS" sz="2400" b="1" dirty="0"/>
              <a:t>Razvijenosti i rasprostranjenosti različitih vrsta dugoročnih HOV </a:t>
            </a:r>
            <a:endParaRPr lang="sr-Cyrl-RS" sz="2400" dirty="0"/>
          </a:p>
          <a:p>
            <a:pPr marL="514350" lvl="0" indent="-514350">
              <a:lnSpc>
                <a:spcPct val="100000"/>
              </a:lnSpc>
              <a:buFont typeface="+mj-lt"/>
              <a:buAutoNum type="arabicParenR"/>
            </a:pPr>
            <a:r>
              <a:rPr lang="sr-Latn-CS" sz="2400" b="1" dirty="0"/>
              <a:t>Razvijenosti i efikasnosti berzi za trgovinu dugoročnim HOV</a:t>
            </a:r>
            <a:endParaRPr lang="sr-Cyrl-RS" sz="2400" dirty="0"/>
          </a:p>
          <a:p>
            <a:pPr marL="514350" lvl="0" indent="-514350">
              <a:lnSpc>
                <a:spcPct val="100000"/>
              </a:lnSpc>
              <a:buFont typeface="+mj-lt"/>
              <a:buAutoNum type="arabicParenR"/>
            </a:pPr>
            <a:r>
              <a:rPr lang="sr-Latn-CS" sz="2400" b="1" dirty="0"/>
              <a:t>Efikasnosti tržišta novca</a:t>
            </a:r>
            <a:endParaRPr lang="sr-Cyrl-RS" sz="2400" dirty="0"/>
          </a:p>
          <a:p>
            <a:pPr marL="514350" lvl="0" indent="-514350">
              <a:lnSpc>
                <a:spcPct val="100000"/>
              </a:lnSpc>
              <a:buFont typeface="+mj-lt"/>
              <a:buAutoNum type="arabicParenR"/>
            </a:pPr>
            <a:r>
              <a:rPr lang="sr-Latn-CS" sz="2400" b="1" dirty="0"/>
              <a:t>Političke, ekonomske i monetarne stabilnosti</a:t>
            </a:r>
            <a:endParaRPr lang="sr-Cyrl-RS" sz="2400" dirty="0"/>
          </a:p>
          <a:p>
            <a:pPr marL="514350" lvl="0" indent="-514350">
              <a:lnSpc>
                <a:spcPct val="100000"/>
              </a:lnSpc>
              <a:buFont typeface="+mj-lt"/>
              <a:buAutoNum type="arabicParenR"/>
            </a:pPr>
            <a:r>
              <a:rPr lang="sr-Latn-CS" sz="2400" b="1" dirty="0"/>
              <a:t>Razvijenosti tržišnog ambijenta uopšte i otvorenosti tržišta</a:t>
            </a:r>
            <a:endParaRPr lang="sr-Cyrl-RS" sz="2400" dirty="0"/>
          </a:p>
          <a:p>
            <a:endParaRPr lang="sr-Cyrl-RS" sz="2400" dirty="0"/>
          </a:p>
        </p:txBody>
      </p:sp>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a:latin typeface="Times New Roman" panose="02020603050405020304" pitchFamily="18" charset="0"/>
                <a:cs typeface="Times New Roman" panose="02020603050405020304" pitchFamily="18" charset="0"/>
              </a:rPr>
              <a:t>2</a:t>
            </a:r>
            <a:r>
              <a:rPr lang="en-US" sz="1600" i="1" dirty="0" smtClean="0">
                <a:latin typeface="Times New Roman" panose="02020603050405020304" pitchFamily="18" charset="0"/>
                <a:cs typeface="Times New Roman" panose="02020603050405020304" pitchFamily="18" charset="0"/>
              </a:rPr>
              <a:t>. TR</a:t>
            </a:r>
            <a:r>
              <a:rPr lang="sr-Latn-RS" sz="1600" i="1" dirty="0" smtClean="0">
                <a:latin typeface="Times New Roman" panose="02020603050405020304" pitchFamily="18" charset="0"/>
                <a:cs typeface="Times New Roman" panose="02020603050405020304" pitchFamily="18" charset="0"/>
              </a:rPr>
              <a:t>ŽIŠTE </a:t>
            </a:r>
            <a:r>
              <a:rPr lang="en-US" sz="1600" i="1" dirty="0" smtClean="0">
                <a:latin typeface="Times New Roman" panose="02020603050405020304" pitchFamily="18" charset="0"/>
                <a:cs typeface="Times New Roman" panose="02020603050405020304" pitchFamily="18" charset="0"/>
              </a:rPr>
              <a:t>KAPITALA</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2</a:t>
            </a:r>
            <a:r>
              <a:rPr lang="sr-Latn-RS" sz="1600" i="1" dirty="0" smtClean="0">
                <a:latin typeface="Times New Roman" panose="02020603050405020304" pitchFamily="18" charset="0"/>
                <a:cs typeface="Times New Roman" panose="02020603050405020304" pitchFamily="18" charset="0"/>
              </a:rPr>
              <a:t>.</a:t>
            </a:r>
            <a:r>
              <a:rPr lang="en-US" sz="1600" i="1" dirty="0">
                <a:latin typeface="Times New Roman" panose="02020603050405020304" pitchFamily="18" charset="0"/>
                <a:cs typeface="Times New Roman" panose="02020603050405020304" pitchFamily="18" charset="0"/>
              </a:rPr>
              <a:t>1</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P o j a m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u l o g 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78208306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772" y="0"/>
            <a:ext cx="11732456" cy="1325563"/>
          </a:xfrm>
        </p:spPr>
        <p:txBody>
          <a:bodyPr>
            <a:normAutofit/>
          </a:bodyPr>
          <a:lstStyle/>
          <a:p>
            <a:pPr algn="ctr"/>
            <a:r>
              <a:rPr lang="sr-Latn-CS" sz="4000" b="1" dirty="0"/>
              <a:t>2.2. FORMIRANJE PONUDE I TRAŽNJE KAPITALA</a:t>
            </a:r>
            <a:endParaRPr lang="sr-Cyrl-RS" sz="4000" dirty="0"/>
          </a:p>
        </p:txBody>
      </p:sp>
      <p:sp>
        <p:nvSpPr>
          <p:cNvPr id="3" name="Content Placeholder 2"/>
          <p:cNvSpPr>
            <a:spLocks noGrp="1"/>
          </p:cNvSpPr>
          <p:nvPr>
            <p:ph idx="1"/>
          </p:nvPr>
        </p:nvSpPr>
        <p:spPr>
          <a:xfrm>
            <a:off x="229772" y="1828800"/>
            <a:ext cx="11732456" cy="4360985"/>
          </a:xfrm>
        </p:spPr>
        <p:txBody>
          <a:bodyPr>
            <a:normAutofit/>
          </a:bodyPr>
          <a:lstStyle/>
          <a:p>
            <a:pPr marL="0" indent="0">
              <a:spcBef>
                <a:spcPts val="0"/>
              </a:spcBef>
              <a:spcAft>
                <a:spcPts val="4200"/>
              </a:spcAft>
              <a:buNone/>
            </a:pPr>
            <a:r>
              <a:rPr lang="sr-Latn-CS" sz="3200" b="1" u="sng" dirty="0"/>
              <a:t>2.2.1.FORMIRANJE </a:t>
            </a:r>
            <a:r>
              <a:rPr lang="sr-Latn-CS" sz="3200" b="1" u="sng" dirty="0" smtClean="0"/>
              <a:t>PONUDE KAPITALA</a:t>
            </a:r>
            <a:endParaRPr lang="en-US" sz="3200" b="1" u="sng" dirty="0" smtClean="0"/>
          </a:p>
          <a:p>
            <a:pPr marL="0" indent="0">
              <a:spcBef>
                <a:spcPts val="0"/>
              </a:spcBef>
              <a:spcAft>
                <a:spcPts val="1200"/>
              </a:spcAft>
              <a:buNone/>
            </a:pPr>
            <a:r>
              <a:rPr lang="sr-Latn-CS" sz="3200" dirty="0"/>
              <a:t>Kapital potiče iz tri izvora </a:t>
            </a:r>
            <a:r>
              <a:rPr lang="sr-Latn-CS" sz="3200" dirty="0" smtClean="0"/>
              <a:t>:</a:t>
            </a:r>
            <a:endParaRPr lang="en-US" sz="3200" dirty="0" smtClean="0"/>
          </a:p>
          <a:p>
            <a:pPr marL="0" lvl="0" indent="0">
              <a:lnSpc>
                <a:spcPct val="100000"/>
              </a:lnSpc>
              <a:spcAft>
                <a:spcPts val="600"/>
              </a:spcAft>
              <a:buNone/>
            </a:pPr>
            <a:r>
              <a:rPr lang="en-US" sz="3200" b="1" dirty="0" smtClean="0"/>
              <a:t>	I     </a:t>
            </a:r>
            <a:r>
              <a:rPr lang="sr-Latn-CS" sz="3200" b="1" dirty="0" smtClean="0"/>
              <a:t>Štednje</a:t>
            </a:r>
            <a:endParaRPr lang="sr-Cyrl-RS" sz="3200" dirty="0"/>
          </a:p>
          <a:p>
            <a:pPr marL="0" lvl="0" indent="0">
              <a:lnSpc>
                <a:spcPct val="100000"/>
              </a:lnSpc>
              <a:spcAft>
                <a:spcPts val="600"/>
              </a:spcAft>
              <a:buNone/>
            </a:pPr>
            <a:r>
              <a:rPr lang="en-US" sz="3200" b="1" dirty="0" smtClean="0"/>
              <a:t>	II   </a:t>
            </a:r>
            <a:r>
              <a:rPr lang="sr-Latn-CS" sz="3200" b="1" dirty="0" smtClean="0"/>
              <a:t>Transformacije </a:t>
            </a:r>
            <a:r>
              <a:rPr lang="sr-Latn-CS" sz="3200" b="1" dirty="0"/>
              <a:t>mobilisanog novca u kapital u bankama</a:t>
            </a:r>
            <a:endParaRPr lang="sr-Cyrl-RS" sz="3200" dirty="0"/>
          </a:p>
          <a:p>
            <a:pPr marL="0" lvl="0" indent="0">
              <a:lnSpc>
                <a:spcPct val="100000"/>
              </a:lnSpc>
              <a:buNone/>
            </a:pPr>
            <a:r>
              <a:rPr lang="en-US" sz="3200" b="1" dirty="0"/>
              <a:t>	</a:t>
            </a:r>
            <a:r>
              <a:rPr lang="en-US" sz="3200" b="1" dirty="0" smtClean="0"/>
              <a:t>III  </a:t>
            </a:r>
            <a:r>
              <a:rPr lang="sr-Latn-CS" sz="3200" b="1" dirty="0" smtClean="0"/>
              <a:t>Pribavljenog </a:t>
            </a:r>
            <a:r>
              <a:rPr lang="sr-Latn-CS" sz="3200" b="1" dirty="0"/>
              <a:t>kapitala u inostranstvu</a:t>
            </a:r>
            <a:endParaRPr lang="sr-Cyrl-RS" sz="3200" dirty="0"/>
          </a:p>
          <a:p>
            <a:pPr marL="0" indent="0">
              <a:buNone/>
            </a:pPr>
            <a:endParaRPr lang="sr-Cyrl-RS" sz="3200" b="1" u="sng" dirty="0"/>
          </a:p>
        </p:txBody>
      </p:sp>
    </p:spTree>
    <p:extLst>
      <p:ext uri="{BB962C8B-B14F-4D97-AF65-F5344CB8AC3E}">
        <p14:creationId xmlns:p14="http://schemas.microsoft.com/office/powerpoint/2010/main" xmlns="" val="34738651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390844"/>
            <a:ext cx="11915336" cy="1099845"/>
          </a:xfrm>
        </p:spPr>
        <p:txBody>
          <a:bodyPr>
            <a:normAutofit/>
          </a:bodyPr>
          <a:lstStyle/>
          <a:p>
            <a:r>
              <a:rPr lang="sr-Latn-CS" sz="3200" b="1" dirty="0" smtClean="0"/>
              <a:t>I   ŠTEDNJA odnosno </a:t>
            </a:r>
            <a:r>
              <a:rPr lang="sr-Latn-CS" sz="3200" b="1" dirty="0"/>
              <a:t>ODLOŽENA </a:t>
            </a:r>
            <a:r>
              <a:rPr lang="sr-Latn-CS" sz="3200" b="1" dirty="0" smtClean="0"/>
              <a:t>POTROŠNJA </a:t>
            </a:r>
            <a:endParaRPr lang="sr-Cyrl-RS" sz="3200" b="1" dirty="0"/>
          </a:p>
        </p:txBody>
      </p:sp>
      <p:sp>
        <p:nvSpPr>
          <p:cNvPr id="3" name="Content Placeholder 2"/>
          <p:cNvSpPr>
            <a:spLocks noGrp="1"/>
          </p:cNvSpPr>
          <p:nvPr>
            <p:ph idx="1"/>
          </p:nvPr>
        </p:nvSpPr>
        <p:spPr>
          <a:xfrm>
            <a:off x="138332" y="1490689"/>
            <a:ext cx="11915336" cy="5149262"/>
          </a:xfrm>
        </p:spPr>
        <p:txBody>
          <a:bodyPr/>
          <a:lstStyle/>
          <a:p>
            <a:pPr marL="0" indent="0" algn="just">
              <a:lnSpc>
                <a:spcPct val="100000"/>
              </a:lnSpc>
              <a:spcBef>
                <a:spcPts val="0"/>
              </a:spcBef>
              <a:spcAft>
                <a:spcPts val="2400"/>
              </a:spcAft>
              <a:buNone/>
            </a:pPr>
            <a:r>
              <a:rPr lang="sr-Latn-CS" dirty="0"/>
              <a:t>F</a:t>
            </a:r>
            <a:r>
              <a:rPr lang="sr-Latn-CS" dirty="0" smtClean="0"/>
              <a:t>ormira </a:t>
            </a:r>
            <a:r>
              <a:rPr lang="sr-Latn-CS" dirty="0"/>
              <a:t>se u okviru sektora stanovištva u vidu razlike između  ukupnih primanja novca stanovništva, i u okviru privrednog novca za tekuće potrebe stanovništva  i u okviru privrednog i javnog sektora u vidu akumuliranog neto dohodka, odnosno akumulacije. </a:t>
            </a:r>
            <a:endParaRPr lang="sr-Latn-CS" dirty="0" smtClean="0"/>
          </a:p>
          <a:p>
            <a:pPr marL="0" indent="0" algn="just">
              <a:lnSpc>
                <a:spcPct val="100000"/>
              </a:lnSpc>
              <a:spcBef>
                <a:spcPts val="0"/>
              </a:spcBef>
              <a:spcAft>
                <a:spcPts val="1200"/>
              </a:spcAft>
              <a:buNone/>
            </a:pPr>
            <a:r>
              <a:rPr lang="sr-Latn-CS" u="sng" dirty="0"/>
              <a:t>Visina štednje zavisi od</a:t>
            </a:r>
            <a:r>
              <a:rPr lang="sr-Latn-CS" dirty="0" smtClean="0"/>
              <a:t>:</a:t>
            </a:r>
          </a:p>
          <a:p>
            <a:pPr marL="514350" indent="-514350" algn="just">
              <a:lnSpc>
                <a:spcPct val="100000"/>
              </a:lnSpc>
              <a:spcBef>
                <a:spcPts val="0"/>
              </a:spcBef>
              <a:spcAft>
                <a:spcPts val="1200"/>
              </a:spcAft>
              <a:buFont typeface="+mj-lt"/>
              <a:buAutoNum type="alphaLcParenR"/>
            </a:pPr>
            <a:r>
              <a:rPr lang="sr-Latn-CS" b="1" dirty="0" smtClean="0"/>
              <a:t>Visine </a:t>
            </a:r>
            <a:r>
              <a:rPr lang="sr-Latn-CS" b="1" dirty="0"/>
              <a:t>novčanih </a:t>
            </a:r>
            <a:r>
              <a:rPr lang="sr-Latn-CS" b="1" dirty="0" smtClean="0"/>
              <a:t>primanja </a:t>
            </a:r>
            <a:r>
              <a:rPr lang="sr-Latn-CS" b="1" dirty="0"/>
              <a:t>i motiva štednje stanovništva </a:t>
            </a:r>
            <a:endParaRPr lang="sr-Latn-CS" b="1" dirty="0" smtClean="0"/>
          </a:p>
          <a:p>
            <a:pPr marL="514350" indent="-514350" algn="just">
              <a:lnSpc>
                <a:spcPct val="100000"/>
              </a:lnSpc>
              <a:spcBef>
                <a:spcPts val="0"/>
              </a:spcBef>
              <a:spcAft>
                <a:spcPts val="1200"/>
              </a:spcAft>
              <a:buFont typeface="+mj-lt"/>
              <a:buAutoNum type="alphaLcParenR"/>
            </a:pPr>
            <a:r>
              <a:rPr lang="sr-Latn-CS" b="1" dirty="0"/>
              <a:t>Visine ostvarenog neto dobitka i njegove raspodele </a:t>
            </a:r>
            <a:endParaRPr lang="sr-Latn-CS" b="1" dirty="0" smtClean="0"/>
          </a:p>
          <a:p>
            <a:pPr marL="514350" indent="-514350" algn="just">
              <a:lnSpc>
                <a:spcPct val="100000"/>
              </a:lnSpc>
              <a:spcBef>
                <a:spcPts val="0"/>
              </a:spcBef>
              <a:spcAft>
                <a:spcPts val="1200"/>
              </a:spcAft>
              <a:buFont typeface="+mj-lt"/>
              <a:buAutoNum type="alphaLcParenR"/>
            </a:pPr>
            <a:r>
              <a:rPr lang="sr-Latn-CS" b="1" dirty="0"/>
              <a:t>Razvijenosti istrumenata za stimulisanje štednje </a:t>
            </a:r>
            <a:endParaRPr lang="sr-Latn-CS" b="1" dirty="0" smtClean="0"/>
          </a:p>
          <a:p>
            <a:pPr marL="514350" lvl="0" indent="-514350" algn="just">
              <a:lnSpc>
                <a:spcPct val="100000"/>
              </a:lnSpc>
              <a:spcBef>
                <a:spcPts val="0"/>
              </a:spcBef>
              <a:spcAft>
                <a:spcPts val="600"/>
              </a:spcAft>
              <a:buFont typeface="+mj-lt"/>
              <a:buAutoNum type="alphaLcParenR"/>
            </a:pPr>
            <a:r>
              <a:rPr lang="sr-Latn-CS" b="1" dirty="0"/>
              <a:t>Razvijenosti i uspešnosti funkcionisanja sekundarnog tržišta HOV</a:t>
            </a:r>
            <a:endParaRPr lang="sr-Cyrl-RS" b="1" dirty="0"/>
          </a:p>
          <a:p>
            <a:pPr marL="0" indent="0" algn="just">
              <a:spcBef>
                <a:spcPts val="0"/>
              </a:spcBef>
              <a:spcAft>
                <a:spcPts val="600"/>
              </a:spcAft>
              <a:buNone/>
            </a:pPr>
            <a:endParaRPr lang="sr-Cyrl-RS" dirty="0"/>
          </a:p>
        </p:txBody>
      </p:sp>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a:latin typeface="Times New Roman" panose="02020603050405020304" pitchFamily="18" charset="0"/>
                <a:cs typeface="Times New Roman" panose="02020603050405020304" pitchFamily="18" charset="0"/>
              </a:rPr>
              <a:t>2</a:t>
            </a:r>
            <a:r>
              <a:rPr lang="en-US" sz="1600" i="1" dirty="0" smtClean="0">
                <a:latin typeface="Times New Roman" panose="02020603050405020304" pitchFamily="18" charset="0"/>
                <a:cs typeface="Times New Roman" panose="02020603050405020304" pitchFamily="18" charset="0"/>
              </a:rPr>
              <a:t>. TR</a:t>
            </a:r>
            <a:r>
              <a:rPr lang="sr-Latn-RS" sz="1600" i="1" dirty="0" smtClean="0">
                <a:latin typeface="Times New Roman" panose="02020603050405020304" pitchFamily="18" charset="0"/>
                <a:cs typeface="Times New Roman" panose="02020603050405020304" pitchFamily="18" charset="0"/>
              </a:rPr>
              <a:t>ŽIŠTE </a:t>
            </a:r>
            <a:r>
              <a:rPr lang="en-US" sz="1600" i="1" dirty="0" smtClean="0">
                <a:latin typeface="Times New Roman" panose="02020603050405020304" pitchFamily="18" charset="0"/>
                <a:cs typeface="Times New Roman" panose="02020603050405020304" pitchFamily="18" charset="0"/>
              </a:rPr>
              <a:t>KAPITALA</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2</a:t>
            </a:r>
            <a:r>
              <a:rPr lang="sr-Latn-RS" sz="1600" i="1" dirty="0" smtClean="0">
                <a:latin typeface="Times New Roman" panose="02020603050405020304" pitchFamily="18" charset="0"/>
                <a:cs typeface="Times New Roman" panose="02020603050405020304" pitchFamily="18" charset="0"/>
              </a:rPr>
              <a:t>.</a:t>
            </a:r>
            <a:r>
              <a:rPr lang="en-US" sz="1600" i="1" dirty="0">
                <a:latin typeface="Times New Roman" panose="02020603050405020304" pitchFamily="18" charset="0"/>
                <a:cs typeface="Times New Roman" panose="02020603050405020304" pitchFamily="18" charset="0"/>
              </a:rPr>
              <a:t>2</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F o r m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r a </a:t>
            </a:r>
            <a:r>
              <a:rPr lang="en-US" sz="1600" i="1" dirty="0" err="1" smtClean="0">
                <a:latin typeface="Times New Roman" panose="02020603050405020304" pitchFamily="18" charset="0"/>
                <a:cs typeface="Times New Roman" panose="02020603050405020304" pitchFamily="18" charset="0"/>
              </a:rPr>
              <a:t>nj</a:t>
            </a:r>
            <a:r>
              <a:rPr lang="en-US" sz="1600" i="1" dirty="0" smtClean="0">
                <a:latin typeface="Times New Roman" panose="02020603050405020304" pitchFamily="18" charset="0"/>
                <a:cs typeface="Times New Roman" panose="02020603050405020304" pitchFamily="18" charset="0"/>
              </a:rPr>
              <a:t> e</a:t>
            </a:r>
            <a:r>
              <a:rPr lang="sr-Latn-RS" sz="1600" i="1" dirty="0" smtClean="0">
                <a:latin typeface="Times New Roman" panose="02020603050405020304" pitchFamily="18" charset="0"/>
                <a:cs typeface="Times New Roman" panose="02020603050405020304" pitchFamily="18" charset="0"/>
              </a:rPr>
              <a:t>   p o n u d e  </a:t>
            </a:r>
            <a:r>
              <a:rPr lang="en-US" sz="1600" i="1" dirty="0" smtClean="0">
                <a:latin typeface="Times New Roman" panose="02020603050405020304" pitchFamily="18" charset="0"/>
                <a:cs typeface="Times New Roman" panose="02020603050405020304" pitchFamily="18" charset="0"/>
              </a:rPr>
              <a:t>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t r a </a:t>
            </a:r>
            <a:r>
              <a:rPr lang="sr-Latn-RS" sz="1600" i="1" dirty="0" smtClean="0">
                <a:latin typeface="Times New Roman" panose="02020603050405020304" pitchFamily="18" charset="0"/>
                <a:cs typeface="Times New Roman" panose="02020603050405020304" pitchFamily="18" charset="0"/>
              </a:rPr>
              <a:t>ž nj e   k a p i t a l a </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6827313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826954"/>
            <a:ext cx="11915336" cy="1223754"/>
          </a:xfrm>
        </p:spPr>
        <p:txBody>
          <a:bodyPr>
            <a:noAutofit/>
          </a:bodyPr>
          <a:lstStyle/>
          <a:p>
            <a:r>
              <a:rPr lang="sr-Latn-CS" sz="3200" b="1" dirty="0" smtClean="0"/>
              <a:t>a) Visina </a:t>
            </a:r>
            <a:r>
              <a:rPr lang="sr-Latn-CS" sz="3200" b="1" dirty="0"/>
              <a:t>novčanih primanja i motiva štednje stanovništva </a:t>
            </a:r>
            <a:br>
              <a:rPr lang="sr-Latn-CS" sz="3200" b="1" dirty="0"/>
            </a:br>
            <a:endParaRPr lang="sr-Cyrl-RS" sz="3200" dirty="0"/>
          </a:p>
        </p:txBody>
      </p:sp>
      <p:sp>
        <p:nvSpPr>
          <p:cNvPr id="3" name="Content Placeholder 2"/>
          <p:cNvSpPr>
            <a:spLocks noGrp="1"/>
          </p:cNvSpPr>
          <p:nvPr>
            <p:ph idx="1"/>
          </p:nvPr>
        </p:nvSpPr>
        <p:spPr>
          <a:xfrm>
            <a:off x="138332" y="1825625"/>
            <a:ext cx="11915336" cy="4800258"/>
          </a:xfrm>
        </p:spPr>
        <p:txBody>
          <a:bodyPr/>
          <a:lstStyle/>
          <a:p>
            <a:pPr lvl="0" algn="just">
              <a:lnSpc>
                <a:spcPct val="100000"/>
              </a:lnSpc>
              <a:spcAft>
                <a:spcPts val="1200"/>
              </a:spcAft>
            </a:pPr>
            <a:r>
              <a:rPr lang="sr-Latn-CS" dirty="0" smtClean="0"/>
              <a:t>Viši </a:t>
            </a:r>
            <a:r>
              <a:rPr lang="sr-Latn-CS" dirty="0"/>
              <a:t>nacionalni dohodak po glavi stanovnika obezbeđuje veća primanja iz raspodele nacionalnog dohodka, razliku između novčanih primanja i izdavanja za tekuću potrošnju čini štednja. </a:t>
            </a:r>
            <a:endParaRPr lang="sr-Latn-CS" dirty="0" smtClean="0"/>
          </a:p>
          <a:p>
            <a:pPr lvl="0" algn="just">
              <a:lnSpc>
                <a:spcPct val="100000"/>
              </a:lnSpc>
              <a:spcAft>
                <a:spcPts val="600"/>
              </a:spcAft>
            </a:pPr>
            <a:r>
              <a:rPr lang="sr-Latn-CS" dirty="0" smtClean="0"/>
              <a:t>Motivi </a:t>
            </a:r>
            <a:r>
              <a:rPr lang="sr-Latn-CS" dirty="0"/>
              <a:t>štednje mogu biti</a:t>
            </a:r>
            <a:r>
              <a:rPr lang="sr-Latn-CS" i="1" dirty="0"/>
              <a:t> nematerijalni</a:t>
            </a:r>
            <a:r>
              <a:rPr lang="sr-Latn-CS" dirty="0"/>
              <a:t> i </a:t>
            </a:r>
            <a:r>
              <a:rPr lang="sr-Latn-CS" i="1" dirty="0"/>
              <a:t>materijalni. </a:t>
            </a:r>
            <a:r>
              <a:rPr lang="sr-Latn-CS" dirty="0"/>
              <a:t> </a:t>
            </a:r>
            <a:endParaRPr lang="sr-Latn-CS" dirty="0" smtClean="0"/>
          </a:p>
          <a:p>
            <a:pPr lvl="0" algn="just">
              <a:lnSpc>
                <a:spcPct val="100000"/>
              </a:lnSpc>
              <a:spcAft>
                <a:spcPts val="600"/>
              </a:spcAft>
              <a:buFontTx/>
              <a:buChar char="-"/>
            </a:pPr>
            <a:r>
              <a:rPr lang="sr-Latn-CS" b="1" dirty="0" smtClean="0"/>
              <a:t>Nematerijalni </a:t>
            </a:r>
            <a:r>
              <a:rPr lang="sr-Latn-CS" b="1" dirty="0"/>
              <a:t>motivi štednje</a:t>
            </a:r>
            <a:r>
              <a:rPr lang="sr-Latn-CS" dirty="0"/>
              <a:t> stanovništva leže u neizvesnosti budućnosti svakog pojedinca, pa pojedinac želi da putem štednje tu budućnost bar u materijalnom pogledu učini izvesnom. </a:t>
            </a:r>
            <a:endParaRPr lang="sr-Latn-CS" dirty="0" smtClean="0"/>
          </a:p>
          <a:p>
            <a:pPr lvl="0" algn="just">
              <a:lnSpc>
                <a:spcPct val="100000"/>
              </a:lnSpc>
              <a:buFontTx/>
              <a:buChar char="-"/>
            </a:pPr>
            <a:r>
              <a:rPr lang="sr-Latn-CS" b="1" dirty="0" smtClean="0"/>
              <a:t>Materijalni </a:t>
            </a:r>
            <a:r>
              <a:rPr lang="sr-Latn-CS" b="1" dirty="0"/>
              <a:t>motivi štednje </a:t>
            </a:r>
            <a:r>
              <a:rPr lang="sr-Latn-CS" dirty="0"/>
              <a:t>leže u želji pojedinca da uveća ličnu imovinu.</a:t>
            </a:r>
            <a:endParaRPr lang="sr-Cyrl-RS" dirty="0"/>
          </a:p>
          <a:p>
            <a:pPr algn="just">
              <a:lnSpc>
                <a:spcPct val="100000"/>
              </a:lnSpc>
            </a:pPr>
            <a:endParaRPr lang="sr-Cyrl-RS" dirty="0"/>
          </a:p>
        </p:txBody>
      </p:sp>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a:latin typeface="Times New Roman" panose="02020603050405020304" pitchFamily="18" charset="0"/>
                <a:cs typeface="Times New Roman" panose="02020603050405020304" pitchFamily="18" charset="0"/>
              </a:rPr>
              <a:t>2</a:t>
            </a:r>
            <a:r>
              <a:rPr lang="en-US" sz="1600" i="1" dirty="0" smtClean="0">
                <a:latin typeface="Times New Roman" panose="02020603050405020304" pitchFamily="18" charset="0"/>
                <a:cs typeface="Times New Roman" panose="02020603050405020304" pitchFamily="18" charset="0"/>
              </a:rPr>
              <a:t>. TR</a:t>
            </a:r>
            <a:r>
              <a:rPr lang="sr-Latn-RS" sz="1600" i="1" dirty="0" smtClean="0">
                <a:latin typeface="Times New Roman" panose="02020603050405020304" pitchFamily="18" charset="0"/>
                <a:cs typeface="Times New Roman" panose="02020603050405020304" pitchFamily="18" charset="0"/>
              </a:rPr>
              <a:t>ŽIŠTE </a:t>
            </a:r>
            <a:r>
              <a:rPr lang="en-US" sz="1600" i="1" dirty="0" smtClean="0">
                <a:latin typeface="Times New Roman" panose="02020603050405020304" pitchFamily="18" charset="0"/>
                <a:cs typeface="Times New Roman" panose="02020603050405020304" pitchFamily="18" charset="0"/>
              </a:rPr>
              <a:t>KAPITALA</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2</a:t>
            </a:r>
            <a:r>
              <a:rPr lang="sr-Latn-RS" sz="1600" i="1" dirty="0" smtClean="0">
                <a:latin typeface="Times New Roman" panose="02020603050405020304" pitchFamily="18" charset="0"/>
                <a:cs typeface="Times New Roman" panose="02020603050405020304" pitchFamily="18" charset="0"/>
              </a:rPr>
              <a:t>.</a:t>
            </a:r>
            <a:r>
              <a:rPr lang="en-US" sz="1600" i="1" dirty="0">
                <a:latin typeface="Times New Roman" panose="02020603050405020304" pitchFamily="18" charset="0"/>
                <a:cs typeface="Times New Roman" panose="02020603050405020304" pitchFamily="18" charset="0"/>
              </a:rPr>
              <a:t>2</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F o r m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r a </a:t>
            </a:r>
            <a:r>
              <a:rPr lang="en-US" sz="1600" i="1" dirty="0" err="1" smtClean="0">
                <a:latin typeface="Times New Roman" panose="02020603050405020304" pitchFamily="18" charset="0"/>
                <a:cs typeface="Times New Roman" panose="02020603050405020304" pitchFamily="18" charset="0"/>
              </a:rPr>
              <a:t>nj</a:t>
            </a:r>
            <a:r>
              <a:rPr lang="en-US" sz="1600" i="1" dirty="0" smtClean="0">
                <a:latin typeface="Times New Roman" panose="02020603050405020304" pitchFamily="18" charset="0"/>
                <a:cs typeface="Times New Roman" panose="02020603050405020304" pitchFamily="18" charset="0"/>
              </a:rPr>
              <a:t> e</a:t>
            </a:r>
            <a:r>
              <a:rPr lang="sr-Latn-RS" sz="1600" i="1" dirty="0" smtClean="0">
                <a:latin typeface="Times New Roman" panose="02020603050405020304" pitchFamily="18" charset="0"/>
                <a:cs typeface="Times New Roman" panose="02020603050405020304" pitchFamily="18" charset="0"/>
              </a:rPr>
              <a:t>   p o n u d e  </a:t>
            </a:r>
            <a:r>
              <a:rPr lang="en-US" sz="1600" i="1" dirty="0" smtClean="0">
                <a:latin typeface="Times New Roman" panose="02020603050405020304" pitchFamily="18" charset="0"/>
                <a:cs typeface="Times New Roman" panose="02020603050405020304" pitchFamily="18" charset="0"/>
              </a:rPr>
              <a:t>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t r a </a:t>
            </a:r>
            <a:r>
              <a:rPr lang="sr-Latn-RS" sz="1600" i="1" dirty="0" smtClean="0">
                <a:latin typeface="Times New Roman" panose="02020603050405020304" pitchFamily="18" charset="0"/>
                <a:cs typeface="Times New Roman" panose="02020603050405020304" pitchFamily="18" charset="0"/>
              </a:rPr>
              <a:t>ž nj e   k a p i t a l a </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81889450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998806"/>
            <a:ext cx="11915336" cy="787791"/>
          </a:xfrm>
        </p:spPr>
        <p:txBody>
          <a:bodyPr>
            <a:noAutofit/>
          </a:bodyPr>
          <a:lstStyle/>
          <a:p>
            <a:r>
              <a:rPr lang="sr-Latn-CS" sz="3200" b="1" dirty="0" smtClean="0"/>
              <a:t>b) Visina </a:t>
            </a:r>
            <a:r>
              <a:rPr lang="sr-Latn-CS" sz="3200" b="1" dirty="0"/>
              <a:t>ostvarenog neto dobitka i njegove raspodele </a:t>
            </a:r>
            <a:br>
              <a:rPr lang="sr-Latn-CS" sz="3200" b="1" dirty="0"/>
            </a:br>
            <a:endParaRPr lang="sr-Cyrl-RS" sz="3200" dirty="0"/>
          </a:p>
        </p:txBody>
      </p:sp>
      <p:sp>
        <p:nvSpPr>
          <p:cNvPr id="3" name="Content Placeholder 2"/>
          <p:cNvSpPr>
            <a:spLocks noGrp="1"/>
          </p:cNvSpPr>
          <p:nvPr>
            <p:ph idx="1"/>
          </p:nvPr>
        </p:nvSpPr>
        <p:spPr>
          <a:xfrm>
            <a:off x="138332" y="2004646"/>
            <a:ext cx="11805139" cy="4241409"/>
          </a:xfrm>
        </p:spPr>
        <p:txBody>
          <a:bodyPr/>
          <a:lstStyle/>
          <a:p>
            <a:pPr algn="just">
              <a:lnSpc>
                <a:spcPct val="100000"/>
              </a:lnSpc>
              <a:spcAft>
                <a:spcPts val="1800"/>
              </a:spcAft>
            </a:pPr>
            <a:r>
              <a:rPr lang="sr-Latn-CS" dirty="0"/>
              <a:t>Vrhunski cilj svakog preduzeća je da maksimira neto dobitak, jer je to osnova njegovog opstanka, rasta i razvoja. </a:t>
            </a:r>
            <a:endParaRPr lang="sr-Latn-CS" dirty="0" smtClean="0"/>
          </a:p>
          <a:p>
            <a:pPr algn="just">
              <a:lnSpc>
                <a:spcPct val="100000"/>
              </a:lnSpc>
              <a:spcAft>
                <a:spcPts val="1200"/>
              </a:spcAft>
            </a:pPr>
            <a:r>
              <a:rPr lang="sr-Latn-CS" dirty="0" smtClean="0"/>
              <a:t>Za </a:t>
            </a:r>
            <a:r>
              <a:rPr lang="sr-Latn-CS" dirty="0"/>
              <a:t>upravu preduzeća nije samo interes maksimirati neto dobitak, već prilikom njegove raspodele </a:t>
            </a:r>
            <a:r>
              <a:rPr lang="sr-Latn-CS" u="sng" dirty="0"/>
              <a:t>što veći deo akumulirati za preduzeće</a:t>
            </a:r>
            <a:r>
              <a:rPr lang="sr-Latn-CS" dirty="0"/>
              <a:t>, čime </a:t>
            </a:r>
            <a:r>
              <a:rPr lang="sr-Latn-CS" dirty="0" smtClean="0"/>
              <a:t>se stvara </a:t>
            </a:r>
            <a:r>
              <a:rPr lang="sr-Latn-CS" dirty="0"/>
              <a:t>sopstveni kapital</a:t>
            </a:r>
            <a:r>
              <a:rPr lang="sr-Latn-CS" dirty="0" smtClean="0"/>
              <a:t>.</a:t>
            </a:r>
          </a:p>
          <a:p>
            <a:pPr algn="just">
              <a:lnSpc>
                <a:spcPct val="100000"/>
              </a:lnSpc>
              <a:buFontTx/>
              <a:buChar char="-"/>
            </a:pPr>
            <a:r>
              <a:rPr lang="sr-Latn-CS" dirty="0" smtClean="0"/>
              <a:t>Motivi </a:t>
            </a:r>
            <a:r>
              <a:rPr lang="sr-Latn-CS" dirty="0"/>
              <a:t>akumuliranja neto dobitka su supstitucije pozajmljenog kapitala sa ciljem da se prosta reprodukcija finansira iz sopstvenih sredstava</a:t>
            </a:r>
            <a:r>
              <a:rPr lang="sr-Latn-CS" dirty="0" smtClean="0"/>
              <a:t>.</a:t>
            </a:r>
          </a:p>
          <a:p>
            <a:pPr algn="just">
              <a:lnSpc>
                <a:spcPct val="100000"/>
              </a:lnSpc>
              <a:buFontTx/>
              <a:buChar char="-"/>
            </a:pPr>
            <a:endParaRPr lang="sr-Cyrl-RS" dirty="0"/>
          </a:p>
        </p:txBody>
      </p:sp>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a:latin typeface="Times New Roman" panose="02020603050405020304" pitchFamily="18" charset="0"/>
                <a:cs typeface="Times New Roman" panose="02020603050405020304" pitchFamily="18" charset="0"/>
              </a:rPr>
              <a:t>2</a:t>
            </a:r>
            <a:r>
              <a:rPr lang="en-US" sz="1600" i="1" dirty="0" smtClean="0">
                <a:latin typeface="Times New Roman" panose="02020603050405020304" pitchFamily="18" charset="0"/>
                <a:cs typeface="Times New Roman" panose="02020603050405020304" pitchFamily="18" charset="0"/>
              </a:rPr>
              <a:t>. TR</a:t>
            </a:r>
            <a:r>
              <a:rPr lang="sr-Latn-RS" sz="1600" i="1" dirty="0" smtClean="0">
                <a:latin typeface="Times New Roman" panose="02020603050405020304" pitchFamily="18" charset="0"/>
                <a:cs typeface="Times New Roman" panose="02020603050405020304" pitchFamily="18" charset="0"/>
              </a:rPr>
              <a:t>ŽIŠTE </a:t>
            </a:r>
            <a:r>
              <a:rPr lang="en-US" sz="1600" i="1" dirty="0" smtClean="0">
                <a:latin typeface="Times New Roman" panose="02020603050405020304" pitchFamily="18" charset="0"/>
                <a:cs typeface="Times New Roman" panose="02020603050405020304" pitchFamily="18" charset="0"/>
              </a:rPr>
              <a:t>KAPITALA</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2</a:t>
            </a:r>
            <a:r>
              <a:rPr lang="sr-Latn-RS" sz="1600" i="1" dirty="0" smtClean="0">
                <a:latin typeface="Times New Roman" panose="02020603050405020304" pitchFamily="18" charset="0"/>
                <a:cs typeface="Times New Roman" panose="02020603050405020304" pitchFamily="18" charset="0"/>
              </a:rPr>
              <a:t>.</a:t>
            </a:r>
            <a:r>
              <a:rPr lang="en-US" sz="1600" i="1" dirty="0">
                <a:latin typeface="Times New Roman" panose="02020603050405020304" pitchFamily="18" charset="0"/>
                <a:cs typeface="Times New Roman" panose="02020603050405020304" pitchFamily="18" charset="0"/>
              </a:rPr>
              <a:t>2</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F o r m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r a </a:t>
            </a:r>
            <a:r>
              <a:rPr lang="en-US" sz="1600" i="1" dirty="0" err="1" smtClean="0">
                <a:latin typeface="Times New Roman" panose="02020603050405020304" pitchFamily="18" charset="0"/>
                <a:cs typeface="Times New Roman" panose="02020603050405020304" pitchFamily="18" charset="0"/>
              </a:rPr>
              <a:t>nj</a:t>
            </a:r>
            <a:r>
              <a:rPr lang="en-US" sz="1600" i="1" dirty="0" smtClean="0">
                <a:latin typeface="Times New Roman" panose="02020603050405020304" pitchFamily="18" charset="0"/>
                <a:cs typeface="Times New Roman" panose="02020603050405020304" pitchFamily="18" charset="0"/>
              </a:rPr>
              <a:t> e</a:t>
            </a:r>
            <a:r>
              <a:rPr lang="sr-Latn-RS" sz="1600" i="1" dirty="0" smtClean="0">
                <a:latin typeface="Times New Roman" panose="02020603050405020304" pitchFamily="18" charset="0"/>
                <a:cs typeface="Times New Roman" panose="02020603050405020304" pitchFamily="18" charset="0"/>
              </a:rPr>
              <a:t>   p o n u d e  </a:t>
            </a:r>
            <a:r>
              <a:rPr lang="en-US" sz="1600" i="1" dirty="0" smtClean="0">
                <a:latin typeface="Times New Roman" panose="02020603050405020304" pitchFamily="18" charset="0"/>
                <a:cs typeface="Times New Roman" panose="02020603050405020304" pitchFamily="18" charset="0"/>
              </a:rPr>
              <a:t>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t r a </a:t>
            </a:r>
            <a:r>
              <a:rPr lang="sr-Latn-RS" sz="1600" i="1" dirty="0" smtClean="0">
                <a:latin typeface="Times New Roman" panose="02020603050405020304" pitchFamily="18" charset="0"/>
                <a:cs typeface="Times New Roman" panose="02020603050405020304" pitchFamily="18" charset="0"/>
              </a:rPr>
              <a:t>ž nj e   k a p i t a l a </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7686637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1136919"/>
            <a:ext cx="11215468" cy="973236"/>
          </a:xfrm>
        </p:spPr>
        <p:txBody>
          <a:bodyPr>
            <a:normAutofit/>
          </a:bodyPr>
          <a:lstStyle/>
          <a:p>
            <a:r>
              <a:rPr lang="sr-Latn-CS" sz="3200" b="1" dirty="0" smtClean="0"/>
              <a:t>c) Razvijenost </a:t>
            </a:r>
            <a:r>
              <a:rPr lang="sr-Latn-CS" sz="3200" b="1" dirty="0"/>
              <a:t>istrumenata za stimulisanje štednje </a:t>
            </a:r>
            <a:br>
              <a:rPr lang="sr-Latn-CS" sz="3200" b="1" dirty="0"/>
            </a:br>
            <a:endParaRPr lang="sr-Cyrl-RS" sz="3200" dirty="0"/>
          </a:p>
        </p:txBody>
      </p:sp>
      <p:sp>
        <p:nvSpPr>
          <p:cNvPr id="3" name="Content Placeholder 2"/>
          <p:cNvSpPr>
            <a:spLocks noGrp="1"/>
          </p:cNvSpPr>
          <p:nvPr>
            <p:ph idx="1"/>
          </p:nvPr>
        </p:nvSpPr>
        <p:spPr>
          <a:xfrm>
            <a:off x="138332" y="2307102"/>
            <a:ext cx="11915336" cy="3657600"/>
          </a:xfrm>
        </p:spPr>
        <p:txBody>
          <a:bodyPr/>
          <a:lstStyle/>
          <a:p>
            <a:pPr algn="just">
              <a:lnSpc>
                <a:spcPct val="100000"/>
              </a:lnSpc>
            </a:pPr>
            <a:r>
              <a:rPr lang="sr-Latn-CS" dirty="0"/>
              <a:t>Štednja građana biće utoliko veća što su više razvijeni različiti oblici štednje u bankama i specijalizovanim štedionicama, što su ti različiti oblici štednje više stimulisani kamatom na štednju, različitim mogućnostima ulaganja, što je domaća valuta čvršća, što su veće poreske olakšice pri investiranju štednje</a:t>
            </a:r>
            <a:r>
              <a:rPr lang="sr-Latn-CS" dirty="0" smtClean="0"/>
              <a:t>...</a:t>
            </a:r>
            <a:endParaRPr lang="sr-Cyrl-RS" dirty="0"/>
          </a:p>
        </p:txBody>
      </p:sp>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a:latin typeface="Times New Roman" panose="02020603050405020304" pitchFamily="18" charset="0"/>
                <a:cs typeface="Times New Roman" panose="02020603050405020304" pitchFamily="18" charset="0"/>
              </a:rPr>
              <a:t>2</a:t>
            </a:r>
            <a:r>
              <a:rPr lang="en-US" sz="1600" i="1" dirty="0" smtClean="0">
                <a:latin typeface="Times New Roman" panose="02020603050405020304" pitchFamily="18" charset="0"/>
                <a:cs typeface="Times New Roman" panose="02020603050405020304" pitchFamily="18" charset="0"/>
              </a:rPr>
              <a:t>. TR</a:t>
            </a:r>
            <a:r>
              <a:rPr lang="sr-Latn-RS" sz="1600" i="1" dirty="0" smtClean="0">
                <a:latin typeface="Times New Roman" panose="02020603050405020304" pitchFamily="18" charset="0"/>
                <a:cs typeface="Times New Roman" panose="02020603050405020304" pitchFamily="18" charset="0"/>
              </a:rPr>
              <a:t>ŽIŠTE </a:t>
            </a:r>
            <a:r>
              <a:rPr lang="en-US" sz="1600" i="1" dirty="0" smtClean="0">
                <a:latin typeface="Times New Roman" panose="02020603050405020304" pitchFamily="18" charset="0"/>
                <a:cs typeface="Times New Roman" panose="02020603050405020304" pitchFamily="18" charset="0"/>
              </a:rPr>
              <a:t>KAPITALA</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2</a:t>
            </a:r>
            <a:r>
              <a:rPr lang="sr-Latn-RS" sz="1600" i="1" dirty="0" smtClean="0">
                <a:latin typeface="Times New Roman" panose="02020603050405020304" pitchFamily="18" charset="0"/>
                <a:cs typeface="Times New Roman" panose="02020603050405020304" pitchFamily="18" charset="0"/>
              </a:rPr>
              <a:t>.</a:t>
            </a:r>
            <a:r>
              <a:rPr lang="en-US" sz="1600" i="1" dirty="0">
                <a:latin typeface="Times New Roman" panose="02020603050405020304" pitchFamily="18" charset="0"/>
                <a:cs typeface="Times New Roman" panose="02020603050405020304" pitchFamily="18" charset="0"/>
              </a:rPr>
              <a:t>2</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F o r m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r a </a:t>
            </a:r>
            <a:r>
              <a:rPr lang="en-US" sz="1600" i="1" dirty="0" err="1" smtClean="0">
                <a:latin typeface="Times New Roman" panose="02020603050405020304" pitchFamily="18" charset="0"/>
                <a:cs typeface="Times New Roman" panose="02020603050405020304" pitchFamily="18" charset="0"/>
              </a:rPr>
              <a:t>nj</a:t>
            </a:r>
            <a:r>
              <a:rPr lang="en-US" sz="1600" i="1" dirty="0" smtClean="0">
                <a:latin typeface="Times New Roman" panose="02020603050405020304" pitchFamily="18" charset="0"/>
                <a:cs typeface="Times New Roman" panose="02020603050405020304" pitchFamily="18" charset="0"/>
              </a:rPr>
              <a:t> e</a:t>
            </a:r>
            <a:r>
              <a:rPr lang="sr-Latn-RS" sz="1600" i="1" dirty="0" smtClean="0">
                <a:latin typeface="Times New Roman" panose="02020603050405020304" pitchFamily="18" charset="0"/>
                <a:cs typeface="Times New Roman" panose="02020603050405020304" pitchFamily="18" charset="0"/>
              </a:rPr>
              <a:t>   p o n u d e  </a:t>
            </a:r>
            <a:r>
              <a:rPr lang="en-US" sz="1600" i="1" dirty="0" smtClean="0">
                <a:latin typeface="Times New Roman" panose="02020603050405020304" pitchFamily="18" charset="0"/>
                <a:cs typeface="Times New Roman" panose="02020603050405020304" pitchFamily="18" charset="0"/>
              </a:rPr>
              <a:t>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t r a </a:t>
            </a:r>
            <a:r>
              <a:rPr lang="sr-Latn-RS" sz="1600" i="1" dirty="0" smtClean="0">
                <a:latin typeface="Times New Roman" panose="02020603050405020304" pitchFamily="18" charset="0"/>
                <a:cs typeface="Times New Roman" panose="02020603050405020304" pitchFamily="18" charset="0"/>
              </a:rPr>
              <a:t>ž nj e   k a p i t a l a </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5899119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0" y="1052510"/>
            <a:ext cx="12053670" cy="1113913"/>
          </a:xfrm>
        </p:spPr>
        <p:txBody>
          <a:bodyPr>
            <a:noAutofit/>
          </a:bodyPr>
          <a:lstStyle/>
          <a:p>
            <a:pPr lvl="0"/>
            <a:r>
              <a:rPr lang="sr-Latn-CS" sz="3200" b="1" dirty="0" smtClean="0"/>
              <a:t>d) Razvijenost </a:t>
            </a:r>
            <a:r>
              <a:rPr lang="sr-Latn-CS" sz="3200" b="1" dirty="0"/>
              <a:t>i </a:t>
            </a:r>
            <a:r>
              <a:rPr lang="sr-Latn-CS" sz="3200" b="1" dirty="0" smtClean="0"/>
              <a:t>uspešnost </a:t>
            </a:r>
            <a:r>
              <a:rPr lang="sr-Latn-CS" sz="3200" b="1" dirty="0"/>
              <a:t>funkcionisanja sekundarnog tržišta HOV</a:t>
            </a:r>
            <a:r>
              <a:rPr lang="sr-Cyrl-RS" sz="3200" b="1" dirty="0"/>
              <a:t/>
            </a:r>
            <a:br>
              <a:rPr lang="sr-Cyrl-RS" sz="3200" b="1" dirty="0"/>
            </a:br>
            <a:endParaRPr lang="sr-Cyrl-RS" sz="3200" dirty="0"/>
          </a:p>
        </p:txBody>
      </p:sp>
      <p:sp>
        <p:nvSpPr>
          <p:cNvPr id="3" name="Content Placeholder 2"/>
          <p:cNvSpPr>
            <a:spLocks noGrp="1"/>
          </p:cNvSpPr>
          <p:nvPr>
            <p:ph idx="1"/>
          </p:nvPr>
        </p:nvSpPr>
        <p:spPr>
          <a:xfrm>
            <a:off x="138330" y="2377440"/>
            <a:ext cx="11915335" cy="2869809"/>
          </a:xfrm>
        </p:spPr>
        <p:txBody>
          <a:bodyPr/>
          <a:lstStyle/>
          <a:p>
            <a:pPr algn="just">
              <a:lnSpc>
                <a:spcPct val="100000"/>
              </a:lnSpc>
            </a:pPr>
            <a:r>
              <a:rPr lang="sr-Latn-CS" dirty="0"/>
              <a:t>Razvijeno i uspešno tržište utiče na povećanje štednje zato što vlasnici kapitala imaju široku lepezu mogućnosti ulaganja u dugoročne hartije od vrednosti različitog stepena rizika i različite stope prinosa.</a:t>
            </a:r>
            <a:endParaRPr lang="sr-Cyrl-RS" dirty="0"/>
          </a:p>
        </p:txBody>
      </p:sp>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a:latin typeface="Times New Roman" panose="02020603050405020304" pitchFamily="18" charset="0"/>
                <a:cs typeface="Times New Roman" panose="02020603050405020304" pitchFamily="18" charset="0"/>
              </a:rPr>
              <a:t>2</a:t>
            </a:r>
            <a:r>
              <a:rPr lang="en-US" sz="1600" i="1" dirty="0" smtClean="0">
                <a:latin typeface="Times New Roman" panose="02020603050405020304" pitchFamily="18" charset="0"/>
                <a:cs typeface="Times New Roman" panose="02020603050405020304" pitchFamily="18" charset="0"/>
              </a:rPr>
              <a:t>. TR</a:t>
            </a:r>
            <a:r>
              <a:rPr lang="sr-Latn-RS" sz="1600" i="1" dirty="0" smtClean="0">
                <a:latin typeface="Times New Roman" panose="02020603050405020304" pitchFamily="18" charset="0"/>
                <a:cs typeface="Times New Roman" panose="02020603050405020304" pitchFamily="18" charset="0"/>
              </a:rPr>
              <a:t>ŽIŠTE </a:t>
            </a:r>
            <a:r>
              <a:rPr lang="en-US" sz="1600" i="1" dirty="0" smtClean="0">
                <a:latin typeface="Times New Roman" panose="02020603050405020304" pitchFamily="18" charset="0"/>
                <a:cs typeface="Times New Roman" panose="02020603050405020304" pitchFamily="18" charset="0"/>
              </a:rPr>
              <a:t>KAPITALA</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2</a:t>
            </a:r>
            <a:r>
              <a:rPr lang="sr-Latn-RS" sz="1600" i="1" dirty="0" smtClean="0">
                <a:latin typeface="Times New Roman" panose="02020603050405020304" pitchFamily="18" charset="0"/>
                <a:cs typeface="Times New Roman" panose="02020603050405020304" pitchFamily="18" charset="0"/>
              </a:rPr>
              <a:t>.</a:t>
            </a:r>
            <a:r>
              <a:rPr lang="en-US" sz="1600" i="1" dirty="0">
                <a:latin typeface="Times New Roman" panose="02020603050405020304" pitchFamily="18" charset="0"/>
                <a:cs typeface="Times New Roman" panose="02020603050405020304" pitchFamily="18" charset="0"/>
              </a:rPr>
              <a:t>2</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F o r m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r a </a:t>
            </a:r>
            <a:r>
              <a:rPr lang="en-US" sz="1600" i="1" dirty="0" err="1" smtClean="0">
                <a:latin typeface="Times New Roman" panose="02020603050405020304" pitchFamily="18" charset="0"/>
                <a:cs typeface="Times New Roman" panose="02020603050405020304" pitchFamily="18" charset="0"/>
              </a:rPr>
              <a:t>nj</a:t>
            </a:r>
            <a:r>
              <a:rPr lang="en-US" sz="1600" i="1" dirty="0" smtClean="0">
                <a:latin typeface="Times New Roman" panose="02020603050405020304" pitchFamily="18" charset="0"/>
                <a:cs typeface="Times New Roman" panose="02020603050405020304" pitchFamily="18" charset="0"/>
              </a:rPr>
              <a:t> e</a:t>
            </a:r>
            <a:r>
              <a:rPr lang="sr-Latn-RS" sz="1600" i="1" dirty="0" smtClean="0">
                <a:latin typeface="Times New Roman" panose="02020603050405020304" pitchFamily="18" charset="0"/>
                <a:cs typeface="Times New Roman" panose="02020603050405020304" pitchFamily="18" charset="0"/>
              </a:rPr>
              <a:t>   p o n u d e  </a:t>
            </a:r>
            <a:r>
              <a:rPr lang="en-US" sz="1600" i="1" dirty="0" smtClean="0">
                <a:latin typeface="Times New Roman" panose="02020603050405020304" pitchFamily="18" charset="0"/>
                <a:cs typeface="Times New Roman" panose="02020603050405020304" pitchFamily="18" charset="0"/>
              </a:rPr>
              <a:t>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t r a </a:t>
            </a:r>
            <a:r>
              <a:rPr lang="sr-Latn-RS" sz="1600" i="1" dirty="0" smtClean="0">
                <a:latin typeface="Times New Roman" panose="02020603050405020304" pitchFamily="18" charset="0"/>
                <a:cs typeface="Times New Roman" panose="02020603050405020304" pitchFamily="18" charset="0"/>
              </a:rPr>
              <a:t>ž nj e   k a p i t a l a </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82721097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6664" y="968105"/>
            <a:ext cx="11915336" cy="959168"/>
          </a:xfrm>
        </p:spPr>
        <p:txBody>
          <a:bodyPr>
            <a:noAutofit/>
          </a:bodyPr>
          <a:lstStyle/>
          <a:p>
            <a:r>
              <a:rPr lang="sr-Latn-CS" sz="3200" b="1" dirty="0" smtClean="0"/>
              <a:t>II  TRANSAKCIJA </a:t>
            </a:r>
            <a:r>
              <a:rPr lang="sr-Latn-CS" sz="3200" b="1" dirty="0"/>
              <a:t>MOBILISANOG NOVCA U KAPITAL U </a:t>
            </a:r>
            <a:r>
              <a:rPr lang="sr-Latn-CS" sz="3200" b="1" dirty="0" smtClean="0"/>
              <a:t>  </a:t>
            </a:r>
            <a:br>
              <a:rPr lang="sr-Latn-CS" sz="3200" b="1" dirty="0" smtClean="0"/>
            </a:br>
            <a:r>
              <a:rPr lang="sr-Latn-CS" sz="3200" b="1" dirty="0"/>
              <a:t> </a:t>
            </a:r>
            <a:r>
              <a:rPr lang="sr-Latn-CS" sz="3200" b="1" dirty="0" smtClean="0"/>
              <a:t>    BANKAMA </a:t>
            </a:r>
            <a:br>
              <a:rPr lang="sr-Latn-CS" sz="3200" b="1" dirty="0" smtClean="0"/>
            </a:br>
            <a:endParaRPr lang="sr-Cyrl-RS" sz="3200" b="1" dirty="0"/>
          </a:p>
        </p:txBody>
      </p:sp>
      <p:sp>
        <p:nvSpPr>
          <p:cNvPr id="3" name="Content Placeholder 2"/>
          <p:cNvSpPr>
            <a:spLocks noGrp="1"/>
          </p:cNvSpPr>
          <p:nvPr>
            <p:ph idx="1"/>
          </p:nvPr>
        </p:nvSpPr>
        <p:spPr>
          <a:xfrm>
            <a:off x="325901" y="2428444"/>
            <a:ext cx="11540198" cy="4249689"/>
          </a:xfrm>
        </p:spPr>
        <p:txBody>
          <a:bodyPr/>
          <a:lstStyle/>
          <a:p>
            <a:pPr algn="just">
              <a:lnSpc>
                <a:spcPct val="100000"/>
              </a:lnSpc>
              <a:spcAft>
                <a:spcPts val="1800"/>
              </a:spcAft>
            </a:pPr>
            <a:r>
              <a:rPr lang="sr-Latn-CS" dirty="0"/>
              <a:t>Samo depoziti raspololoživi preko godinu dana imaju karakter kapitala ali banka ima sposobnost da i deo depozita ročnosti do godine dana transformiše u kapital plasirajući ih na dug rok. </a:t>
            </a:r>
            <a:endParaRPr lang="sr-Latn-CS" dirty="0" smtClean="0"/>
          </a:p>
          <a:p>
            <a:pPr algn="just">
              <a:lnSpc>
                <a:spcPct val="100000"/>
              </a:lnSpc>
              <a:buFontTx/>
              <a:buChar char="-"/>
            </a:pPr>
            <a:r>
              <a:rPr lang="sr-Latn-CS" dirty="0" smtClean="0"/>
              <a:t>Da </a:t>
            </a:r>
            <a:r>
              <a:rPr lang="sr-Latn-CS" dirty="0"/>
              <a:t>bi to banka uspešnije radila, ona se trudi da ima što više oročenih depozita, da ima što više vlasnika depozita (deponenata), a da vlasnici depozita po viđenju budu međusobno poslovno povezani</a:t>
            </a:r>
            <a:r>
              <a:rPr lang="sr-Latn-CS" dirty="0" smtClean="0"/>
              <a:t>.</a:t>
            </a:r>
          </a:p>
          <a:p>
            <a:pPr marL="0" indent="0" algn="just">
              <a:lnSpc>
                <a:spcPct val="100000"/>
              </a:lnSpc>
              <a:buNone/>
            </a:pPr>
            <a:endParaRPr lang="sr-Cyrl-RS" dirty="0"/>
          </a:p>
        </p:txBody>
      </p:sp>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a:latin typeface="Times New Roman" panose="02020603050405020304" pitchFamily="18" charset="0"/>
                <a:cs typeface="Times New Roman" panose="02020603050405020304" pitchFamily="18" charset="0"/>
              </a:rPr>
              <a:t>2</a:t>
            </a:r>
            <a:r>
              <a:rPr lang="en-US" sz="1600" i="1" dirty="0" smtClean="0">
                <a:latin typeface="Times New Roman" panose="02020603050405020304" pitchFamily="18" charset="0"/>
                <a:cs typeface="Times New Roman" panose="02020603050405020304" pitchFamily="18" charset="0"/>
              </a:rPr>
              <a:t>. TR</a:t>
            </a:r>
            <a:r>
              <a:rPr lang="sr-Latn-RS" sz="1600" i="1" dirty="0" smtClean="0">
                <a:latin typeface="Times New Roman" panose="02020603050405020304" pitchFamily="18" charset="0"/>
                <a:cs typeface="Times New Roman" panose="02020603050405020304" pitchFamily="18" charset="0"/>
              </a:rPr>
              <a:t>ŽIŠTE </a:t>
            </a:r>
            <a:r>
              <a:rPr lang="en-US" sz="1600" i="1" dirty="0" smtClean="0">
                <a:latin typeface="Times New Roman" panose="02020603050405020304" pitchFamily="18" charset="0"/>
                <a:cs typeface="Times New Roman" panose="02020603050405020304" pitchFamily="18" charset="0"/>
              </a:rPr>
              <a:t>KAPITALA</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2</a:t>
            </a:r>
            <a:r>
              <a:rPr lang="sr-Latn-RS" sz="1600" i="1" dirty="0" smtClean="0">
                <a:latin typeface="Times New Roman" panose="02020603050405020304" pitchFamily="18" charset="0"/>
                <a:cs typeface="Times New Roman" panose="02020603050405020304" pitchFamily="18" charset="0"/>
              </a:rPr>
              <a:t>.</a:t>
            </a:r>
            <a:r>
              <a:rPr lang="en-US" sz="1600" i="1" dirty="0">
                <a:latin typeface="Times New Roman" panose="02020603050405020304" pitchFamily="18" charset="0"/>
                <a:cs typeface="Times New Roman" panose="02020603050405020304" pitchFamily="18" charset="0"/>
              </a:rPr>
              <a:t>2</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F o r m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r a </a:t>
            </a:r>
            <a:r>
              <a:rPr lang="en-US" sz="1600" i="1" dirty="0" err="1" smtClean="0">
                <a:latin typeface="Times New Roman" panose="02020603050405020304" pitchFamily="18" charset="0"/>
                <a:cs typeface="Times New Roman" panose="02020603050405020304" pitchFamily="18" charset="0"/>
              </a:rPr>
              <a:t>nj</a:t>
            </a:r>
            <a:r>
              <a:rPr lang="en-US" sz="1600" i="1" dirty="0" smtClean="0">
                <a:latin typeface="Times New Roman" panose="02020603050405020304" pitchFamily="18" charset="0"/>
                <a:cs typeface="Times New Roman" panose="02020603050405020304" pitchFamily="18" charset="0"/>
              </a:rPr>
              <a:t> e</a:t>
            </a:r>
            <a:r>
              <a:rPr lang="sr-Latn-RS" sz="1600" i="1" dirty="0" smtClean="0">
                <a:latin typeface="Times New Roman" panose="02020603050405020304" pitchFamily="18" charset="0"/>
                <a:cs typeface="Times New Roman" panose="02020603050405020304" pitchFamily="18" charset="0"/>
              </a:rPr>
              <a:t>   p o n u d e  </a:t>
            </a:r>
            <a:r>
              <a:rPr lang="en-US" sz="1600" i="1" dirty="0" smtClean="0">
                <a:latin typeface="Times New Roman" panose="02020603050405020304" pitchFamily="18" charset="0"/>
                <a:cs typeface="Times New Roman" panose="02020603050405020304" pitchFamily="18" charset="0"/>
              </a:rPr>
              <a:t>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t r a </a:t>
            </a:r>
            <a:r>
              <a:rPr lang="sr-Latn-RS" sz="1600" i="1" dirty="0" smtClean="0">
                <a:latin typeface="Times New Roman" panose="02020603050405020304" pitchFamily="18" charset="0"/>
                <a:cs typeface="Times New Roman" panose="02020603050405020304" pitchFamily="18" charset="0"/>
              </a:rPr>
              <a:t>ž nj e   k a p i t a l a </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9471561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3218" y="1125415"/>
            <a:ext cx="11549576" cy="5051548"/>
          </a:xfrm>
        </p:spPr>
        <p:txBody>
          <a:bodyPr/>
          <a:lstStyle/>
          <a:p>
            <a:pPr algn="just">
              <a:lnSpc>
                <a:spcPct val="100000"/>
              </a:lnSpc>
              <a:spcAft>
                <a:spcPts val="1200"/>
              </a:spcAft>
            </a:pPr>
            <a:r>
              <a:rPr lang="sr-Latn-CS" b="1" dirty="0"/>
              <a:t>Rizik poslovanja </a:t>
            </a:r>
            <a:r>
              <a:rPr lang="sr-Latn-CS" dirty="0"/>
              <a:t>je utoliko veći što je obim transformacije novca u kapital veći, jer ako dođe do podizanja novca sa depozita u većem obimu nego što je razlika između ukupnih depozita dugoročnih plasmana pokrivenih tim depozitom, banka pada u nelikvidnost. </a:t>
            </a:r>
            <a:endParaRPr lang="sr-Latn-CS" dirty="0" smtClean="0"/>
          </a:p>
          <a:p>
            <a:pPr algn="just">
              <a:lnSpc>
                <a:spcPct val="100000"/>
              </a:lnSpc>
              <a:buFontTx/>
              <a:buChar char="-"/>
            </a:pPr>
            <a:r>
              <a:rPr lang="sr-Latn-CS" dirty="0" smtClean="0"/>
              <a:t>Ako </a:t>
            </a:r>
            <a:r>
              <a:rPr lang="sr-Latn-CS" dirty="0"/>
              <a:t>se ta </a:t>
            </a:r>
            <a:r>
              <a:rPr lang="sr-Latn-CS" dirty="0" smtClean="0"/>
              <a:t>nelikvidnost </a:t>
            </a:r>
            <a:r>
              <a:rPr lang="sr-Latn-CS" dirty="0"/>
              <a:t>ne može brzo prevazići banka pada u sankciju i bankrotstvo. </a:t>
            </a:r>
            <a:endParaRPr lang="sr-Latn-CS" dirty="0" smtClean="0"/>
          </a:p>
          <a:p>
            <a:pPr algn="just">
              <a:lnSpc>
                <a:spcPct val="100000"/>
              </a:lnSpc>
              <a:buFontTx/>
              <a:buChar char="-"/>
            </a:pPr>
            <a:r>
              <a:rPr lang="sr-Latn-CS" dirty="0" smtClean="0"/>
              <a:t>Mnoge </a:t>
            </a:r>
            <a:r>
              <a:rPr lang="sr-Latn-CS" dirty="0"/>
              <a:t>banke su bankrotirale upravo zbog preterane transformacije novca u kapital</a:t>
            </a:r>
            <a:r>
              <a:rPr lang="sr-Latn-CS" dirty="0" smtClean="0"/>
              <a:t>.</a:t>
            </a:r>
          </a:p>
          <a:p>
            <a:pPr algn="just">
              <a:lnSpc>
                <a:spcPct val="100000"/>
              </a:lnSpc>
              <a:buFontTx/>
              <a:buChar char="-"/>
            </a:pPr>
            <a:endParaRPr lang="sr-Cyrl-RS" dirty="0"/>
          </a:p>
        </p:txBody>
      </p:sp>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a:latin typeface="Times New Roman" panose="02020603050405020304" pitchFamily="18" charset="0"/>
                <a:cs typeface="Times New Roman" panose="02020603050405020304" pitchFamily="18" charset="0"/>
              </a:rPr>
              <a:t>2</a:t>
            </a:r>
            <a:r>
              <a:rPr lang="en-US" sz="1600" i="1" dirty="0" smtClean="0">
                <a:latin typeface="Times New Roman" panose="02020603050405020304" pitchFamily="18" charset="0"/>
                <a:cs typeface="Times New Roman" panose="02020603050405020304" pitchFamily="18" charset="0"/>
              </a:rPr>
              <a:t>. TR</a:t>
            </a:r>
            <a:r>
              <a:rPr lang="sr-Latn-RS" sz="1600" i="1" dirty="0" smtClean="0">
                <a:latin typeface="Times New Roman" panose="02020603050405020304" pitchFamily="18" charset="0"/>
                <a:cs typeface="Times New Roman" panose="02020603050405020304" pitchFamily="18" charset="0"/>
              </a:rPr>
              <a:t>ŽIŠTE </a:t>
            </a:r>
            <a:r>
              <a:rPr lang="en-US" sz="1600" i="1" dirty="0" smtClean="0">
                <a:latin typeface="Times New Roman" panose="02020603050405020304" pitchFamily="18" charset="0"/>
                <a:cs typeface="Times New Roman" panose="02020603050405020304" pitchFamily="18" charset="0"/>
              </a:rPr>
              <a:t>KAPITALA</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2</a:t>
            </a:r>
            <a:r>
              <a:rPr lang="sr-Latn-RS" sz="1600" i="1" dirty="0" smtClean="0">
                <a:latin typeface="Times New Roman" panose="02020603050405020304" pitchFamily="18" charset="0"/>
                <a:cs typeface="Times New Roman" panose="02020603050405020304" pitchFamily="18" charset="0"/>
              </a:rPr>
              <a:t>.</a:t>
            </a:r>
            <a:r>
              <a:rPr lang="en-US" sz="1600" i="1" dirty="0">
                <a:latin typeface="Times New Roman" panose="02020603050405020304" pitchFamily="18" charset="0"/>
                <a:cs typeface="Times New Roman" panose="02020603050405020304" pitchFamily="18" charset="0"/>
              </a:rPr>
              <a:t>2</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F o r m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r a </a:t>
            </a:r>
            <a:r>
              <a:rPr lang="en-US" sz="1600" i="1" dirty="0" err="1" smtClean="0">
                <a:latin typeface="Times New Roman" panose="02020603050405020304" pitchFamily="18" charset="0"/>
                <a:cs typeface="Times New Roman" panose="02020603050405020304" pitchFamily="18" charset="0"/>
              </a:rPr>
              <a:t>nj</a:t>
            </a:r>
            <a:r>
              <a:rPr lang="en-US" sz="1600" i="1" dirty="0" smtClean="0">
                <a:latin typeface="Times New Roman" panose="02020603050405020304" pitchFamily="18" charset="0"/>
                <a:cs typeface="Times New Roman" panose="02020603050405020304" pitchFamily="18" charset="0"/>
              </a:rPr>
              <a:t> e</a:t>
            </a:r>
            <a:r>
              <a:rPr lang="sr-Latn-RS" sz="1600" i="1" dirty="0" smtClean="0">
                <a:latin typeface="Times New Roman" panose="02020603050405020304" pitchFamily="18" charset="0"/>
                <a:cs typeface="Times New Roman" panose="02020603050405020304" pitchFamily="18" charset="0"/>
              </a:rPr>
              <a:t>   p o n u d e  </a:t>
            </a:r>
            <a:r>
              <a:rPr lang="en-US" sz="1600" i="1" dirty="0" smtClean="0">
                <a:latin typeface="Times New Roman" panose="02020603050405020304" pitchFamily="18" charset="0"/>
                <a:cs typeface="Times New Roman" panose="02020603050405020304" pitchFamily="18" charset="0"/>
              </a:rPr>
              <a:t>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t r a </a:t>
            </a:r>
            <a:r>
              <a:rPr lang="sr-Latn-RS" sz="1600" i="1" dirty="0" smtClean="0">
                <a:latin typeface="Times New Roman" panose="02020603050405020304" pitchFamily="18" charset="0"/>
                <a:cs typeface="Times New Roman" panose="02020603050405020304" pitchFamily="18" charset="0"/>
              </a:rPr>
              <a:t>ž nj e   k a p i t a l a </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931732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4998" y="1206646"/>
            <a:ext cx="11338560" cy="4351338"/>
          </a:xfrm>
        </p:spPr>
        <p:txBody>
          <a:bodyPr>
            <a:normAutofit/>
          </a:bodyPr>
          <a:lstStyle/>
          <a:p>
            <a:pPr algn="just">
              <a:lnSpc>
                <a:spcPct val="100000"/>
              </a:lnSpc>
            </a:pPr>
            <a:r>
              <a:rPr lang="sr-Latn-CS" sz="3200" b="1" dirty="0"/>
              <a:t>Država ima mogućnost da pokrije deficit budžeta za izdavanje kratkoročnih </a:t>
            </a:r>
            <a:r>
              <a:rPr lang="sr-Latn-CS" sz="3200" b="1" dirty="0" smtClean="0"/>
              <a:t>HOV</a:t>
            </a:r>
            <a:r>
              <a:rPr lang="sr-Latn-CS" sz="3200" dirty="0" smtClean="0"/>
              <a:t>, time </a:t>
            </a:r>
            <a:r>
              <a:rPr lang="sr-Latn-CS" sz="3200" dirty="0"/>
              <a:t>se deficit budžeta pokriva iz štednje kupaca kratkoročnih HOV, što je važno za stabilnost novčane mase, jer ako bih se deficit pokrivao iz emisije centralne banke, povećala bih se novčana masa, što negativno deluje na stabilnost novčane jedinice.</a:t>
            </a:r>
            <a:endParaRPr lang="sr-Cyrl-RS" sz="3200" dirty="0"/>
          </a:p>
        </p:txBody>
      </p:sp>
      <p:sp>
        <p:nvSpPr>
          <p:cNvPr id="6" name="TextBox 5"/>
          <p:cNvSpPr txBox="1"/>
          <p:nvPr/>
        </p:nvSpPr>
        <p:spPr>
          <a:xfrm>
            <a:off x="126610" y="112541"/>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1. TR</a:t>
            </a:r>
            <a:r>
              <a:rPr lang="sr-Latn-RS" sz="1600" i="1" dirty="0" smtClean="0">
                <a:latin typeface="Times New Roman" panose="02020603050405020304" pitchFamily="18" charset="0"/>
                <a:cs typeface="Times New Roman" panose="02020603050405020304" pitchFamily="18" charset="0"/>
              </a:rPr>
              <a:t>ŽIŠTE NOVCA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1.1. P o j a m   i   u l o g a   t r ž i š t a   n o v c 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44514193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151" y="365125"/>
            <a:ext cx="11619914" cy="1325563"/>
          </a:xfrm>
        </p:spPr>
        <p:txBody>
          <a:bodyPr>
            <a:normAutofit/>
          </a:bodyPr>
          <a:lstStyle/>
          <a:p>
            <a:r>
              <a:rPr lang="sr-Latn-CS" sz="3200" b="1" dirty="0" smtClean="0"/>
              <a:t>III   PRIBAVLJANJE </a:t>
            </a:r>
            <a:r>
              <a:rPr lang="sr-Latn-CS" sz="3200" b="1" dirty="0"/>
              <a:t>KAPITALA U INOSTRANSTVU </a:t>
            </a:r>
            <a:endParaRPr lang="sr-Cyrl-RS" sz="3200" b="1" dirty="0"/>
          </a:p>
        </p:txBody>
      </p:sp>
      <p:sp>
        <p:nvSpPr>
          <p:cNvPr id="3" name="Content Placeholder 2"/>
          <p:cNvSpPr>
            <a:spLocks noGrp="1"/>
          </p:cNvSpPr>
          <p:nvPr>
            <p:ph idx="1"/>
          </p:nvPr>
        </p:nvSpPr>
        <p:spPr>
          <a:xfrm>
            <a:off x="138332" y="2025907"/>
            <a:ext cx="11619914" cy="4107607"/>
          </a:xfrm>
        </p:spPr>
        <p:txBody>
          <a:bodyPr/>
          <a:lstStyle/>
          <a:p>
            <a:pPr algn="just">
              <a:lnSpc>
                <a:spcPct val="100000"/>
              </a:lnSpc>
              <a:spcAft>
                <a:spcPts val="1800"/>
              </a:spcAft>
            </a:pPr>
            <a:r>
              <a:rPr lang="sr-Latn-CS" dirty="0"/>
              <a:t>Pribavljanje kapitala u inostranstvu može se ostvariti </a:t>
            </a:r>
            <a:r>
              <a:rPr lang="sr-Latn-CS" b="1" dirty="0"/>
              <a:t>pozajmljivanjem na  kreditnoj osnovi </a:t>
            </a:r>
            <a:r>
              <a:rPr lang="sr-Latn-CS" dirty="0"/>
              <a:t>i </a:t>
            </a:r>
            <a:r>
              <a:rPr lang="sr-Latn-CS" b="1" dirty="0"/>
              <a:t>ulaganjem u domaća preduzeća na vlasničkoj</a:t>
            </a:r>
            <a:r>
              <a:rPr lang="sr-Latn-CS" dirty="0"/>
              <a:t>, odnosno suvlasničkoj osnovi. </a:t>
            </a:r>
            <a:endParaRPr lang="sr-Latn-CS" dirty="0" smtClean="0"/>
          </a:p>
          <a:p>
            <a:pPr algn="just">
              <a:lnSpc>
                <a:spcPct val="100000"/>
              </a:lnSpc>
              <a:buFontTx/>
              <a:buChar char="-"/>
            </a:pPr>
            <a:r>
              <a:rPr lang="sr-Latn-CS" dirty="0" smtClean="0"/>
              <a:t>Obe </a:t>
            </a:r>
            <a:r>
              <a:rPr lang="sr-Latn-CS" dirty="0"/>
              <a:t>mugućnosti zavise od profitabilnosti domaćih preduzeća i sigurnosti i stabilnosti makroekonomskog i političkog ambijenta u zemlji. </a:t>
            </a:r>
            <a:endParaRPr lang="sr-Latn-CS" dirty="0" smtClean="0"/>
          </a:p>
          <a:p>
            <a:pPr algn="just">
              <a:lnSpc>
                <a:spcPct val="100000"/>
              </a:lnSpc>
              <a:buFontTx/>
              <a:buChar char="-"/>
            </a:pPr>
            <a:endParaRPr lang="sr-Cyrl-RS" dirty="0"/>
          </a:p>
        </p:txBody>
      </p:sp>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smtClean="0">
                <a:latin typeface="Times New Roman" panose="02020603050405020304" pitchFamily="18" charset="0"/>
                <a:cs typeface="Times New Roman" panose="02020603050405020304" pitchFamily="18" charset="0"/>
              </a:rPr>
              <a:t>2. TR</a:t>
            </a:r>
            <a:r>
              <a:rPr lang="sr-Latn-RS" sz="1600" i="1" smtClean="0">
                <a:latin typeface="Times New Roman" panose="02020603050405020304" pitchFamily="18" charset="0"/>
                <a:cs typeface="Times New Roman" panose="02020603050405020304" pitchFamily="18" charset="0"/>
              </a:rPr>
              <a:t>ŽIŠTE </a:t>
            </a:r>
            <a:r>
              <a:rPr lang="en-US" sz="1600" i="1" smtClean="0">
                <a:latin typeface="Times New Roman" panose="02020603050405020304" pitchFamily="18" charset="0"/>
                <a:cs typeface="Times New Roman" panose="02020603050405020304" pitchFamily="18" charset="0"/>
              </a:rPr>
              <a:t>KAPITALA</a:t>
            </a:r>
            <a:r>
              <a:rPr lang="sr-Latn-RS" sz="1600" i="1" smtClean="0">
                <a:latin typeface="Times New Roman" panose="02020603050405020304" pitchFamily="18" charset="0"/>
                <a:cs typeface="Times New Roman" panose="02020603050405020304" pitchFamily="18" charset="0"/>
              </a:rPr>
              <a:t>                                                    </a:t>
            </a:r>
            <a:r>
              <a:rPr lang="en-US" sz="1600" i="1" smtClean="0">
                <a:latin typeface="Times New Roman" panose="02020603050405020304" pitchFamily="18" charset="0"/>
                <a:cs typeface="Times New Roman" panose="02020603050405020304" pitchFamily="18" charset="0"/>
              </a:rPr>
              <a:t>                             </a:t>
            </a:r>
            <a:r>
              <a:rPr lang="sr-Latn-RS" sz="1600" i="1" smtClean="0">
                <a:latin typeface="Times New Roman" panose="02020603050405020304" pitchFamily="18" charset="0"/>
                <a:cs typeface="Times New Roman" panose="02020603050405020304" pitchFamily="18" charset="0"/>
              </a:rPr>
              <a:t>            </a:t>
            </a:r>
            <a:r>
              <a:rPr lang="en-US" sz="1600" i="1" smtClean="0">
                <a:latin typeface="Times New Roman" panose="02020603050405020304" pitchFamily="18" charset="0"/>
                <a:cs typeface="Times New Roman" panose="02020603050405020304" pitchFamily="18" charset="0"/>
              </a:rPr>
              <a:t>2</a:t>
            </a:r>
            <a:r>
              <a:rPr lang="sr-Latn-RS" sz="1600" i="1" smtClean="0">
                <a:latin typeface="Times New Roman" panose="02020603050405020304" pitchFamily="18" charset="0"/>
                <a:cs typeface="Times New Roman" panose="02020603050405020304" pitchFamily="18" charset="0"/>
              </a:rPr>
              <a:t>.</a:t>
            </a:r>
            <a:r>
              <a:rPr lang="en-US" sz="1600" i="1" smtClean="0">
                <a:latin typeface="Times New Roman" panose="02020603050405020304" pitchFamily="18" charset="0"/>
                <a:cs typeface="Times New Roman" panose="02020603050405020304" pitchFamily="18" charset="0"/>
              </a:rPr>
              <a:t>2</a:t>
            </a:r>
            <a:r>
              <a:rPr lang="sr-Latn-RS" sz="1600" i="1" smtClean="0">
                <a:latin typeface="Times New Roman" panose="02020603050405020304" pitchFamily="18" charset="0"/>
                <a:cs typeface="Times New Roman" panose="02020603050405020304" pitchFamily="18" charset="0"/>
              </a:rPr>
              <a:t>. </a:t>
            </a:r>
            <a:r>
              <a:rPr lang="en-US" sz="1600" i="1" smtClean="0">
                <a:latin typeface="Times New Roman" panose="02020603050405020304" pitchFamily="18" charset="0"/>
                <a:cs typeface="Times New Roman" panose="02020603050405020304" pitchFamily="18" charset="0"/>
              </a:rPr>
              <a:t>F o r m i r a nj e</a:t>
            </a:r>
            <a:r>
              <a:rPr lang="sr-Latn-RS" sz="1600" i="1" smtClean="0">
                <a:latin typeface="Times New Roman" panose="02020603050405020304" pitchFamily="18" charset="0"/>
                <a:cs typeface="Times New Roman" panose="02020603050405020304" pitchFamily="18" charset="0"/>
              </a:rPr>
              <a:t>   p o n u d e  </a:t>
            </a:r>
            <a:r>
              <a:rPr lang="en-US" sz="1600" i="1" smtClean="0">
                <a:latin typeface="Times New Roman" panose="02020603050405020304" pitchFamily="18" charset="0"/>
                <a:cs typeface="Times New Roman" panose="02020603050405020304" pitchFamily="18" charset="0"/>
              </a:rPr>
              <a:t> i   t r a </a:t>
            </a:r>
            <a:r>
              <a:rPr lang="sr-Latn-RS" sz="1600" i="1" smtClean="0">
                <a:latin typeface="Times New Roman" panose="02020603050405020304" pitchFamily="18" charset="0"/>
                <a:cs typeface="Times New Roman" panose="02020603050405020304" pitchFamily="18" charset="0"/>
              </a:rPr>
              <a:t>ž nj e   k a p i t a l a </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20309213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332" y="914399"/>
            <a:ext cx="11915336" cy="5824026"/>
          </a:xfrm>
        </p:spPr>
        <p:txBody>
          <a:bodyPr/>
          <a:lstStyle/>
          <a:p>
            <a:pPr marL="0" indent="0" algn="just">
              <a:lnSpc>
                <a:spcPct val="100000"/>
              </a:lnSpc>
              <a:spcAft>
                <a:spcPts val="1200"/>
              </a:spcAft>
              <a:buNone/>
            </a:pPr>
            <a:r>
              <a:rPr lang="sr-Latn-CS" b="1" dirty="0"/>
              <a:t>Pribavljanje kapitala na kreditnoj osnovi </a:t>
            </a:r>
            <a:r>
              <a:rPr lang="sr-Latn-CS" dirty="0"/>
              <a:t>povećava u momentu pribavljanja domaću ponudu kapitala, a u momentu vraćanja je </a:t>
            </a:r>
            <a:r>
              <a:rPr lang="sr-Latn-CS" dirty="0" smtClean="0"/>
              <a:t>smanjenje.</a:t>
            </a:r>
          </a:p>
          <a:p>
            <a:pPr algn="just">
              <a:lnSpc>
                <a:spcPct val="100000"/>
              </a:lnSpc>
              <a:spcAft>
                <a:spcPts val="2400"/>
              </a:spcAft>
              <a:buFontTx/>
              <a:buChar char="-"/>
            </a:pPr>
            <a:r>
              <a:rPr lang="sr-Latn-CS" dirty="0" smtClean="0"/>
              <a:t>Preterano </a:t>
            </a:r>
            <a:r>
              <a:rPr lang="sr-Latn-CS" dirty="0"/>
              <a:t>zaduženje u inostranstvu nosi sa sobom niz opasnosti, kao </a:t>
            </a:r>
            <a:r>
              <a:rPr lang="sr-Latn-CS" dirty="0" smtClean="0"/>
              <a:t>što </a:t>
            </a:r>
            <a:r>
              <a:rPr lang="sr-Latn-CS" dirty="0"/>
              <a:t>je gubitak autonomije u vođenju ekonomske politike, izazivanje visokih inflatornih gubitaka kada je  domaća stopa inflacije viša od stope inflacije zemalja poverilaca</a:t>
            </a:r>
            <a:r>
              <a:rPr lang="sr-Latn-CS" dirty="0" smtClean="0"/>
              <a:t>.</a:t>
            </a:r>
          </a:p>
          <a:p>
            <a:pPr marL="0" indent="0" algn="just">
              <a:lnSpc>
                <a:spcPct val="100000"/>
              </a:lnSpc>
              <a:buNone/>
            </a:pPr>
            <a:r>
              <a:rPr lang="sr-Latn-CS" b="1" dirty="0"/>
              <a:t>Pribavljanje kapitala na vlasničkoj osnovi </a:t>
            </a:r>
            <a:r>
              <a:rPr lang="sr-Latn-CS" dirty="0"/>
              <a:t>povećava ponudu kapitala na domaćem tržištu u momentu pribavljanja, a ne smanjuje domaći kapital po osnovu otplate glavnice već samo po osnovu odliva dela neto dobitka koji pripada inostranim vlasnicima pod uslovom da se ne reinvenstira u zemlji.</a:t>
            </a:r>
            <a:endParaRPr lang="sr-Cyrl-RS" dirty="0"/>
          </a:p>
        </p:txBody>
      </p:sp>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2. TR</a:t>
            </a:r>
            <a:r>
              <a:rPr lang="sr-Latn-RS" sz="1600" i="1" dirty="0" smtClean="0">
                <a:latin typeface="Times New Roman" panose="02020603050405020304" pitchFamily="18" charset="0"/>
                <a:cs typeface="Times New Roman" panose="02020603050405020304" pitchFamily="18" charset="0"/>
              </a:rPr>
              <a:t>ŽIŠTE </a:t>
            </a:r>
            <a:r>
              <a:rPr lang="en-US" sz="1600" i="1" dirty="0" smtClean="0">
                <a:latin typeface="Times New Roman" panose="02020603050405020304" pitchFamily="18" charset="0"/>
                <a:cs typeface="Times New Roman" panose="02020603050405020304" pitchFamily="18" charset="0"/>
              </a:rPr>
              <a:t>KAPITALA</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2</a:t>
            </a:r>
            <a:r>
              <a:rPr lang="sr-Latn-RS" sz="1600" i="1" dirty="0" smtClean="0">
                <a:latin typeface="Times New Roman" panose="02020603050405020304" pitchFamily="18" charset="0"/>
                <a:cs typeface="Times New Roman" panose="02020603050405020304" pitchFamily="18" charset="0"/>
              </a:rPr>
              <a:t>.</a:t>
            </a:r>
            <a:r>
              <a:rPr lang="en-US" sz="1600" i="1" dirty="0" smtClean="0">
                <a:latin typeface="Times New Roman" panose="02020603050405020304" pitchFamily="18" charset="0"/>
                <a:cs typeface="Times New Roman" panose="02020603050405020304" pitchFamily="18" charset="0"/>
              </a:rPr>
              <a:t>2</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F o r m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r a </a:t>
            </a:r>
            <a:r>
              <a:rPr lang="en-US" sz="1600" i="1" dirty="0" err="1" smtClean="0">
                <a:latin typeface="Times New Roman" panose="02020603050405020304" pitchFamily="18" charset="0"/>
                <a:cs typeface="Times New Roman" panose="02020603050405020304" pitchFamily="18" charset="0"/>
              </a:rPr>
              <a:t>nj</a:t>
            </a:r>
            <a:r>
              <a:rPr lang="en-US" sz="1600" i="1" dirty="0" smtClean="0">
                <a:latin typeface="Times New Roman" panose="02020603050405020304" pitchFamily="18" charset="0"/>
                <a:cs typeface="Times New Roman" panose="02020603050405020304" pitchFamily="18" charset="0"/>
              </a:rPr>
              <a:t> e</a:t>
            </a:r>
            <a:r>
              <a:rPr lang="sr-Latn-RS" sz="1600" i="1" dirty="0" smtClean="0">
                <a:latin typeface="Times New Roman" panose="02020603050405020304" pitchFamily="18" charset="0"/>
                <a:cs typeface="Times New Roman" panose="02020603050405020304" pitchFamily="18" charset="0"/>
              </a:rPr>
              <a:t>   p o n u d e  </a:t>
            </a:r>
            <a:r>
              <a:rPr lang="en-US" sz="1600" i="1" dirty="0" smtClean="0">
                <a:latin typeface="Times New Roman" panose="02020603050405020304" pitchFamily="18" charset="0"/>
                <a:cs typeface="Times New Roman" panose="02020603050405020304" pitchFamily="18" charset="0"/>
              </a:rPr>
              <a:t>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t r a </a:t>
            </a:r>
            <a:r>
              <a:rPr lang="sr-Latn-RS" sz="1600" i="1" dirty="0" smtClean="0">
                <a:latin typeface="Times New Roman" panose="02020603050405020304" pitchFamily="18" charset="0"/>
                <a:cs typeface="Times New Roman" panose="02020603050405020304" pitchFamily="18" charset="0"/>
              </a:rPr>
              <a:t>ž nj e   k a p i t a l a </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00621589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647114"/>
            <a:ext cx="11915336" cy="1043574"/>
          </a:xfrm>
        </p:spPr>
        <p:txBody>
          <a:bodyPr>
            <a:normAutofit/>
          </a:bodyPr>
          <a:lstStyle/>
          <a:p>
            <a:r>
              <a:rPr lang="sr-Latn-CS" sz="3600" dirty="0"/>
              <a:t>Ukupna ponuda kapitala u okviru zemlje može se izraziti:</a:t>
            </a:r>
            <a:endParaRPr lang="sr-Cyrl-RS" sz="3600" dirty="0"/>
          </a:p>
        </p:txBody>
      </p:sp>
      <p:pic>
        <p:nvPicPr>
          <p:cNvPr id="19" name="Content Placeholder 18"/>
          <p:cNvPicPr>
            <a:picLocks noGrp="1" noChangeAspect="1"/>
          </p:cNvPicPr>
          <p:nvPr>
            <p:ph idx="1"/>
          </p:nvPr>
        </p:nvPicPr>
        <p:blipFill>
          <a:blip r:embed="rId2" cstate="print"/>
          <a:stretch>
            <a:fillRect/>
          </a:stretch>
        </p:blipFill>
        <p:spPr>
          <a:xfrm>
            <a:off x="580322" y="2011678"/>
            <a:ext cx="4216761" cy="494599"/>
          </a:xfrm>
          <a:prstGeom prst="rect">
            <a:avLst/>
          </a:prstGeom>
          <a:solidFill>
            <a:schemeClr val="bg1"/>
          </a:solidFill>
          <a:ln>
            <a:solidFill>
              <a:schemeClr val="tx1"/>
            </a:solidFill>
          </a:ln>
        </p:spPr>
      </p:pic>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2. TR</a:t>
            </a:r>
            <a:r>
              <a:rPr lang="sr-Latn-RS" sz="1600" i="1" dirty="0" smtClean="0">
                <a:latin typeface="Times New Roman" panose="02020603050405020304" pitchFamily="18" charset="0"/>
                <a:cs typeface="Times New Roman" panose="02020603050405020304" pitchFamily="18" charset="0"/>
              </a:rPr>
              <a:t>ŽIŠTE </a:t>
            </a:r>
            <a:r>
              <a:rPr lang="en-US" sz="1600" i="1" dirty="0" smtClean="0">
                <a:latin typeface="Times New Roman" panose="02020603050405020304" pitchFamily="18" charset="0"/>
                <a:cs typeface="Times New Roman" panose="02020603050405020304" pitchFamily="18" charset="0"/>
              </a:rPr>
              <a:t>KAPITALA</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2</a:t>
            </a:r>
            <a:r>
              <a:rPr lang="sr-Latn-RS" sz="1600" i="1" dirty="0" smtClean="0">
                <a:latin typeface="Times New Roman" panose="02020603050405020304" pitchFamily="18" charset="0"/>
                <a:cs typeface="Times New Roman" panose="02020603050405020304" pitchFamily="18" charset="0"/>
              </a:rPr>
              <a:t>.</a:t>
            </a:r>
            <a:r>
              <a:rPr lang="en-US" sz="1600" i="1" dirty="0" smtClean="0">
                <a:latin typeface="Times New Roman" panose="02020603050405020304" pitchFamily="18" charset="0"/>
                <a:cs typeface="Times New Roman" panose="02020603050405020304" pitchFamily="18" charset="0"/>
              </a:rPr>
              <a:t>2</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F o r m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r a </a:t>
            </a:r>
            <a:r>
              <a:rPr lang="en-US" sz="1600" i="1" dirty="0" err="1" smtClean="0">
                <a:latin typeface="Times New Roman" panose="02020603050405020304" pitchFamily="18" charset="0"/>
                <a:cs typeface="Times New Roman" panose="02020603050405020304" pitchFamily="18" charset="0"/>
              </a:rPr>
              <a:t>nj</a:t>
            </a:r>
            <a:r>
              <a:rPr lang="en-US" sz="1600" i="1" dirty="0" smtClean="0">
                <a:latin typeface="Times New Roman" panose="02020603050405020304" pitchFamily="18" charset="0"/>
                <a:cs typeface="Times New Roman" panose="02020603050405020304" pitchFamily="18" charset="0"/>
              </a:rPr>
              <a:t> e</a:t>
            </a:r>
            <a:r>
              <a:rPr lang="sr-Latn-RS" sz="1600" i="1" dirty="0" smtClean="0">
                <a:latin typeface="Times New Roman" panose="02020603050405020304" pitchFamily="18" charset="0"/>
                <a:cs typeface="Times New Roman" panose="02020603050405020304" pitchFamily="18" charset="0"/>
              </a:rPr>
              <a:t>   p o n u d e  </a:t>
            </a:r>
            <a:r>
              <a:rPr lang="en-US" sz="1600" i="1" dirty="0" smtClean="0">
                <a:latin typeface="Times New Roman" panose="02020603050405020304" pitchFamily="18" charset="0"/>
                <a:cs typeface="Times New Roman" panose="02020603050405020304" pitchFamily="18" charset="0"/>
              </a:rPr>
              <a:t>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t r a </a:t>
            </a:r>
            <a:r>
              <a:rPr lang="sr-Latn-RS" sz="1600" i="1" dirty="0" smtClean="0">
                <a:latin typeface="Times New Roman" panose="02020603050405020304" pitchFamily="18" charset="0"/>
                <a:cs typeface="Times New Roman" panose="02020603050405020304" pitchFamily="18" charset="0"/>
              </a:rPr>
              <a:t>ž nj e   k a p i t a l a </a:t>
            </a:r>
            <a:endParaRPr lang="sr-Cyrl-RS" sz="1600" i="1" dirty="0">
              <a:latin typeface="Times New Roman" panose="02020603050405020304" pitchFamily="18" charset="0"/>
              <a:cs typeface="Times New Roman" panose="02020603050405020304" pitchFamily="18" charset="0"/>
            </a:endParaRPr>
          </a:p>
        </p:txBody>
      </p:sp>
      <p:sp>
        <p:nvSpPr>
          <p:cNvPr id="17" name="Rectangle 14"/>
          <p:cNvSpPr>
            <a:spLocks noChangeArrowheads="1"/>
          </p:cNvSpPr>
          <p:nvPr/>
        </p:nvSpPr>
        <p:spPr bwMode="auto">
          <a:xfrm>
            <a:off x="138332" y="0"/>
            <a:ext cx="12192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r-Cyrl-RS"/>
          </a:p>
        </p:txBody>
      </p:sp>
      <p:sp>
        <p:nvSpPr>
          <p:cNvPr id="21" name="Rectangle 20"/>
          <p:cNvSpPr/>
          <p:nvPr/>
        </p:nvSpPr>
        <p:spPr>
          <a:xfrm>
            <a:off x="580322" y="3156748"/>
            <a:ext cx="11011456" cy="3139321"/>
          </a:xfrm>
          <a:prstGeom prst="rect">
            <a:avLst/>
          </a:prstGeom>
        </p:spPr>
        <p:txBody>
          <a:bodyPr wrap="square">
            <a:spAutoFit/>
          </a:bodyPr>
          <a:lstStyle/>
          <a:p>
            <a:pPr algn="just">
              <a:spcAft>
                <a:spcPts val="1200"/>
              </a:spcAft>
            </a:pPr>
            <a:r>
              <a:rPr lang="sr-Latn-CS" sz="2800" dirty="0" smtClean="0">
                <a:latin typeface="Times New Roman" panose="02020603050405020304" pitchFamily="18" charset="0"/>
                <a:ea typeface="Times New Roman" panose="02020603050405020304" pitchFamily="18" charset="0"/>
              </a:rPr>
              <a:t>Gde je: </a:t>
            </a:r>
          </a:p>
          <a:p>
            <a:pPr algn="just">
              <a:spcAft>
                <a:spcPts val="600"/>
              </a:spcAft>
            </a:pPr>
            <a:r>
              <a:rPr lang="sr-Latn-CS" sz="2800" b="1" dirty="0" smtClean="0">
                <a:latin typeface="Times New Roman" panose="02020603050405020304" pitchFamily="18" charset="0"/>
                <a:ea typeface="Times New Roman" panose="02020603050405020304" pitchFamily="18" charset="0"/>
              </a:rPr>
              <a:t>PK</a:t>
            </a:r>
            <a:r>
              <a:rPr lang="sr-Latn-CS" sz="2800" dirty="0" smtClean="0">
                <a:latin typeface="Times New Roman" panose="02020603050405020304" pitchFamily="18" charset="0"/>
                <a:ea typeface="Times New Roman" panose="02020603050405020304" pitchFamily="18" charset="0"/>
              </a:rPr>
              <a:t> </a:t>
            </a:r>
            <a:r>
              <a:rPr lang="sr-Latn-CS" sz="2800" dirty="0">
                <a:latin typeface="Times New Roman" panose="02020603050405020304" pitchFamily="18" charset="0"/>
                <a:ea typeface="Times New Roman" panose="02020603050405020304" pitchFamily="18" charset="0"/>
              </a:rPr>
              <a:t>- ponuda kapitala</a:t>
            </a:r>
            <a:endParaRPr lang="sr-Cyrl-RS" sz="2800" dirty="0">
              <a:latin typeface="Times New Roman" panose="02020603050405020304" pitchFamily="18" charset="0"/>
              <a:ea typeface="Times New Roman" panose="02020603050405020304" pitchFamily="18" charset="0"/>
            </a:endParaRPr>
          </a:p>
          <a:p>
            <a:pPr algn="just">
              <a:spcAft>
                <a:spcPts val="600"/>
              </a:spcAft>
            </a:pPr>
            <a:r>
              <a:rPr lang="sr-Latn-CS" sz="2800" b="1" dirty="0">
                <a:latin typeface="Times New Roman" panose="02020603050405020304" pitchFamily="18" charset="0"/>
                <a:ea typeface="Times New Roman" panose="02020603050405020304" pitchFamily="18" charset="0"/>
              </a:rPr>
              <a:t>FK</a:t>
            </a:r>
            <a:r>
              <a:rPr lang="sr-Latn-CS" sz="2800" dirty="0">
                <a:latin typeface="Times New Roman" panose="02020603050405020304" pitchFamily="18" charset="0"/>
                <a:ea typeface="Times New Roman" panose="02020603050405020304" pitchFamily="18" charset="0"/>
              </a:rPr>
              <a:t> - formirani kapital iz svih izvora</a:t>
            </a:r>
            <a:endParaRPr lang="sr-Cyrl-RS" sz="2800" dirty="0">
              <a:latin typeface="Times New Roman" panose="02020603050405020304" pitchFamily="18" charset="0"/>
              <a:ea typeface="Times New Roman" panose="02020603050405020304" pitchFamily="18" charset="0"/>
            </a:endParaRPr>
          </a:p>
          <a:p>
            <a:pPr algn="just">
              <a:spcAft>
                <a:spcPts val="600"/>
              </a:spcAft>
            </a:pPr>
            <a:r>
              <a:rPr lang="sr-Latn-CS" sz="2800" b="1" dirty="0">
                <a:latin typeface="Times New Roman" panose="02020603050405020304" pitchFamily="18" charset="0"/>
                <a:ea typeface="Times New Roman" panose="02020603050405020304" pitchFamily="18" charset="0"/>
              </a:rPr>
              <a:t>MK</a:t>
            </a:r>
            <a:r>
              <a:rPr lang="sr-Latn-CS" sz="2800" dirty="0">
                <a:latin typeface="Times New Roman" panose="02020603050405020304" pitchFamily="18" charset="0"/>
                <a:ea typeface="Times New Roman" panose="02020603050405020304" pitchFamily="18" charset="0"/>
              </a:rPr>
              <a:t>- ponovno aktiviran kapital uložen u dugoročne HOV</a:t>
            </a:r>
            <a:endParaRPr lang="sr-Cyrl-RS" sz="2800" dirty="0">
              <a:latin typeface="Times New Roman" panose="02020603050405020304" pitchFamily="18" charset="0"/>
              <a:ea typeface="Times New Roman" panose="02020603050405020304" pitchFamily="18" charset="0"/>
            </a:endParaRPr>
          </a:p>
          <a:p>
            <a:pPr algn="just">
              <a:spcAft>
                <a:spcPts val="600"/>
              </a:spcAft>
            </a:pPr>
            <a:r>
              <a:rPr lang="sr-Latn-CS" sz="2800" b="1" dirty="0">
                <a:latin typeface="Times New Roman" panose="02020603050405020304" pitchFamily="18" charset="0"/>
                <a:ea typeface="Times New Roman" panose="02020603050405020304" pitchFamily="18" charset="0"/>
              </a:rPr>
              <a:t>IK</a:t>
            </a:r>
            <a:r>
              <a:rPr lang="sr-Latn-CS" sz="2800" dirty="0">
                <a:latin typeface="Times New Roman" panose="02020603050405020304" pitchFamily="18" charset="0"/>
                <a:ea typeface="Times New Roman" panose="02020603050405020304" pitchFamily="18" charset="0"/>
              </a:rPr>
              <a:t> -  odliv kapitala u inostranstvu po osnovu otplate dugoročnog duga</a:t>
            </a:r>
            <a:endParaRPr lang="sr-Cyrl-RS" sz="2800" dirty="0">
              <a:latin typeface="Times New Roman" panose="02020603050405020304" pitchFamily="18" charset="0"/>
              <a:ea typeface="Times New Roman" panose="02020603050405020304" pitchFamily="18" charset="0"/>
            </a:endParaRPr>
          </a:p>
          <a:p>
            <a:pPr algn="just">
              <a:spcAft>
                <a:spcPts val="0"/>
              </a:spcAft>
            </a:pPr>
            <a:r>
              <a:rPr lang="sr-Latn-CS" sz="2800" b="1" dirty="0">
                <a:latin typeface="Times New Roman" panose="02020603050405020304" pitchFamily="18" charset="0"/>
                <a:ea typeface="Times New Roman" panose="02020603050405020304" pitchFamily="18" charset="0"/>
              </a:rPr>
              <a:t>AK</a:t>
            </a:r>
            <a:r>
              <a:rPr lang="sr-Latn-CS" sz="2800" dirty="0">
                <a:latin typeface="Times New Roman" panose="02020603050405020304" pitchFamily="18" charset="0"/>
                <a:ea typeface="Times New Roman" panose="02020603050405020304" pitchFamily="18" charset="0"/>
              </a:rPr>
              <a:t> - uloženi kapital domaćih vlasnika kapitala u realni aktiv</a:t>
            </a:r>
            <a:endParaRPr lang="sr-Cyrl-R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208812471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6664" y="970671"/>
            <a:ext cx="11915336" cy="1105415"/>
          </a:xfrm>
        </p:spPr>
        <p:txBody>
          <a:bodyPr>
            <a:normAutofit/>
          </a:bodyPr>
          <a:lstStyle/>
          <a:p>
            <a:r>
              <a:rPr lang="sr-Latn-CS" sz="3600" b="1" dirty="0"/>
              <a:t>Vlasnici kapitala </a:t>
            </a:r>
            <a:r>
              <a:rPr lang="sr-Latn-CS" sz="3600" dirty="0"/>
              <a:t>mogu biti:</a:t>
            </a:r>
            <a:r>
              <a:rPr lang="sr-Cyrl-RS" sz="3600" dirty="0"/>
              <a:t/>
            </a:r>
            <a:br>
              <a:rPr lang="sr-Cyrl-RS" sz="3600" dirty="0"/>
            </a:br>
            <a:endParaRPr lang="sr-Cyrl-RS" sz="3600" dirty="0"/>
          </a:p>
        </p:txBody>
      </p:sp>
      <p:sp>
        <p:nvSpPr>
          <p:cNvPr id="3" name="Content Placeholder 2"/>
          <p:cNvSpPr>
            <a:spLocks noGrp="1"/>
          </p:cNvSpPr>
          <p:nvPr>
            <p:ph idx="1"/>
          </p:nvPr>
        </p:nvSpPr>
        <p:spPr>
          <a:xfrm>
            <a:off x="485335" y="2076086"/>
            <a:ext cx="11497994" cy="4351338"/>
          </a:xfrm>
        </p:spPr>
        <p:txBody>
          <a:bodyPr>
            <a:normAutofit/>
          </a:bodyPr>
          <a:lstStyle/>
          <a:p>
            <a:pPr marL="514350" lvl="0" indent="-514350">
              <a:lnSpc>
                <a:spcPct val="100000"/>
              </a:lnSpc>
              <a:buFont typeface="+mj-lt"/>
              <a:buAutoNum type="arabicPeriod"/>
            </a:pPr>
            <a:r>
              <a:rPr lang="sr-Latn-CS" sz="3600" dirty="0"/>
              <a:t>građani pojedinci</a:t>
            </a:r>
            <a:endParaRPr lang="sr-Cyrl-RS" sz="3600" dirty="0"/>
          </a:p>
          <a:p>
            <a:pPr marL="514350" lvl="0" indent="-514350">
              <a:lnSpc>
                <a:spcPct val="100000"/>
              </a:lnSpc>
              <a:buFont typeface="+mj-lt"/>
              <a:buAutoNum type="arabicPeriod"/>
            </a:pPr>
            <a:r>
              <a:rPr lang="sr-Latn-CS" sz="3600" dirty="0"/>
              <a:t>preduzeća</a:t>
            </a:r>
            <a:endParaRPr lang="sr-Cyrl-RS" sz="3600" dirty="0"/>
          </a:p>
          <a:p>
            <a:pPr marL="514350" lvl="0" indent="-514350">
              <a:lnSpc>
                <a:spcPct val="100000"/>
              </a:lnSpc>
              <a:buFont typeface="+mj-lt"/>
              <a:buAutoNum type="arabicPeriod"/>
            </a:pPr>
            <a:r>
              <a:rPr lang="sr-Latn-CS" sz="3600" dirty="0"/>
              <a:t>banke i finansijske organizacije</a:t>
            </a:r>
            <a:endParaRPr lang="sr-Cyrl-RS" sz="3600" dirty="0"/>
          </a:p>
          <a:p>
            <a:pPr marL="514350" lvl="0" indent="-514350">
              <a:lnSpc>
                <a:spcPct val="100000"/>
              </a:lnSpc>
              <a:buFont typeface="+mj-lt"/>
              <a:buAutoNum type="arabicPeriod"/>
            </a:pPr>
            <a:r>
              <a:rPr lang="sr-Latn-CS" sz="3600" dirty="0"/>
              <a:t>državne i paradržavne institucije i sve ostale organizacije javnog sektora</a:t>
            </a:r>
            <a:endParaRPr lang="sr-Cyrl-RS" sz="3600" dirty="0"/>
          </a:p>
          <a:p>
            <a:endParaRPr lang="sr-Cyrl-RS" sz="3600" dirty="0"/>
          </a:p>
        </p:txBody>
      </p:sp>
      <p:sp>
        <p:nvSpPr>
          <p:cNvPr id="5" name="TextBox 4"/>
          <p:cNvSpPr txBox="1"/>
          <p:nvPr/>
        </p:nvSpPr>
        <p:spPr>
          <a:xfrm>
            <a:off x="67993" y="100244"/>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2. TR</a:t>
            </a:r>
            <a:r>
              <a:rPr lang="sr-Latn-RS" sz="1600" i="1" dirty="0" smtClean="0">
                <a:latin typeface="Times New Roman" panose="02020603050405020304" pitchFamily="18" charset="0"/>
                <a:cs typeface="Times New Roman" panose="02020603050405020304" pitchFamily="18" charset="0"/>
              </a:rPr>
              <a:t>ŽIŠTE </a:t>
            </a:r>
            <a:r>
              <a:rPr lang="en-US" sz="1600" i="1" dirty="0" smtClean="0">
                <a:latin typeface="Times New Roman" panose="02020603050405020304" pitchFamily="18" charset="0"/>
                <a:cs typeface="Times New Roman" panose="02020603050405020304" pitchFamily="18" charset="0"/>
              </a:rPr>
              <a:t>KAPITALA</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2</a:t>
            </a:r>
            <a:r>
              <a:rPr lang="sr-Latn-RS" sz="1600" i="1" dirty="0" smtClean="0">
                <a:latin typeface="Times New Roman" panose="02020603050405020304" pitchFamily="18" charset="0"/>
                <a:cs typeface="Times New Roman" panose="02020603050405020304" pitchFamily="18" charset="0"/>
              </a:rPr>
              <a:t>.</a:t>
            </a:r>
            <a:r>
              <a:rPr lang="en-US" sz="1600" i="1" dirty="0" smtClean="0">
                <a:latin typeface="Times New Roman" panose="02020603050405020304" pitchFamily="18" charset="0"/>
                <a:cs typeface="Times New Roman" panose="02020603050405020304" pitchFamily="18" charset="0"/>
              </a:rPr>
              <a:t>2</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F o r m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r a </a:t>
            </a:r>
            <a:r>
              <a:rPr lang="en-US" sz="1600" i="1" dirty="0" err="1" smtClean="0">
                <a:latin typeface="Times New Roman" panose="02020603050405020304" pitchFamily="18" charset="0"/>
                <a:cs typeface="Times New Roman" panose="02020603050405020304" pitchFamily="18" charset="0"/>
              </a:rPr>
              <a:t>nj</a:t>
            </a:r>
            <a:r>
              <a:rPr lang="en-US" sz="1600" i="1" dirty="0" smtClean="0">
                <a:latin typeface="Times New Roman" panose="02020603050405020304" pitchFamily="18" charset="0"/>
                <a:cs typeface="Times New Roman" panose="02020603050405020304" pitchFamily="18" charset="0"/>
              </a:rPr>
              <a:t> e</a:t>
            </a:r>
            <a:r>
              <a:rPr lang="sr-Latn-RS" sz="1600" i="1" dirty="0" smtClean="0">
                <a:latin typeface="Times New Roman" panose="02020603050405020304" pitchFamily="18" charset="0"/>
                <a:cs typeface="Times New Roman" panose="02020603050405020304" pitchFamily="18" charset="0"/>
              </a:rPr>
              <a:t>   p o n u d e  </a:t>
            </a:r>
            <a:r>
              <a:rPr lang="en-US" sz="1600" i="1" dirty="0" smtClean="0">
                <a:latin typeface="Times New Roman" panose="02020603050405020304" pitchFamily="18" charset="0"/>
                <a:cs typeface="Times New Roman" panose="02020603050405020304" pitchFamily="18" charset="0"/>
              </a:rPr>
              <a:t>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t r a </a:t>
            </a:r>
            <a:r>
              <a:rPr lang="sr-Latn-RS" sz="1600" i="1" dirty="0" smtClean="0">
                <a:latin typeface="Times New Roman" panose="02020603050405020304" pitchFamily="18" charset="0"/>
                <a:cs typeface="Times New Roman" panose="02020603050405020304" pitchFamily="18" charset="0"/>
              </a:rPr>
              <a:t>ž nj e   k a p i t a l a </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7282659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993" y="438798"/>
            <a:ext cx="11915336" cy="1071710"/>
          </a:xfrm>
        </p:spPr>
        <p:txBody>
          <a:bodyPr>
            <a:normAutofit/>
          </a:bodyPr>
          <a:lstStyle/>
          <a:p>
            <a:r>
              <a:rPr lang="sr-Latn-CS" sz="3200" b="1" u="sng" dirty="0"/>
              <a:t>2.2.2. FORMIRANJE TRAŽNJE KAPITALA</a:t>
            </a:r>
            <a:endParaRPr lang="sr-Cyrl-RS" sz="3200" b="1" u="sng" dirty="0"/>
          </a:p>
        </p:txBody>
      </p:sp>
      <p:sp>
        <p:nvSpPr>
          <p:cNvPr id="3" name="Content Placeholder 2"/>
          <p:cNvSpPr>
            <a:spLocks noGrp="1"/>
          </p:cNvSpPr>
          <p:nvPr>
            <p:ph idx="1"/>
          </p:nvPr>
        </p:nvSpPr>
        <p:spPr>
          <a:xfrm>
            <a:off x="67993" y="1975671"/>
            <a:ext cx="11915336" cy="3763947"/>
          </a:xfrm>
        </p:spPr>
        <p:txBody>
          <a:bodyPr/>
          <a:lstStyle/>
          <a:p>
            <a:pPr algn="just">
              <a:lnSpc>
                <a:spcPct val="100000"/>
              </a:lnSpc>
              <a:spcAft>
                <a:spcPts val="1800"/>
              </a:spcAft>
            </a:pPr>
            <a:r>
              <a:rPr lang="sr-Latn-CS" dirty="0" smtClean="0"/>
              <a:t>Tražnju </a:t>
            </a:r>
            <a:r>
              <a:rPr lang="sr-Latn-CS" dirty="0"/>
              <a:t>kapitala formiraju preduzetnici, čiji skup aktivnosti čini </a:t>
            </a:r>
            <a:r>
              <a:rPr lang="sr-Latn-CS" b="1" dirty="0"/>
              <a:t>preduzetništvo</a:t>
            </a:r>
            <a:r>
              <a:rPr lang="sr-Latn-CS" dirty="0"/>
              <a:t>. Motivi preduzetništva su </a:t>
            </a:r>
            <a:r>
              <a:rPr lang="sr-Latn-CS" u="sng" dirty="0"/>
              <a:t>ostvarenje dobitka</a:t>
            </a:r>
            <a:r>
              <a:rPr lang="sr-Latn-CS" dirty="0"/>
              <a:t>. Taj motiv podstiče preduzetnika da osmišljava poslovne ideje i akcije za ostvarenje dobitka. Time on postaje </a:t>
            </a:r>
            <a:r>
              <a:rPr lang="sr-Latn-CS" i="1" dirty="0"/>
              <a:t>vlasnik ideja</a:t>
            </a:r>
            <a:r>
              <a:rPr lang="sr-Latn-CS" dirty="0"/>
              <a:t>, ali za ostvarenje tih ideja preduzetnih najčešće nema dovoljno sopstvenog kapitala pa zbog toga traži kapital. </a:t>
            </a:r>
            <a:endParaRPr lang="sr-Latn-CS" dirty="0" smtClean="0"/>
          </a:p>
          <a:p>
            <a:pPr algn="just">
              <a:lnSpc>
                <a:spcPct val="100000"/>
              </a:lnSpc>
              <a:buFont typeface="Wingdings" panose="05000000000000000000" pitchFamily="2" charset="2"/>
              <a:buChar char="Ø"/>
            </a:pPr>
            <a:r>
              <a:rPr lang="sr-Latn-CS" dirty="0" smtClean="0"/>
              <a:t>Tako </a:t>
            </a:r>
            <a:r>
              <a:rPr lang="sr-Latn-CS" dirty="0"/>
              <a:t>se formira tražnja kapitala</a:t>
            </a:r>
            <a:r>
              <a:rPr lang="sr-Latn-CS" dirty="0" smtClean="0"/>
              <a:t>.</a:t>
            </a:r>
          </a:p>
          <a:p>
            <a:pPr marL="0" indent="0" algn="just">
              <a:lnSpc>
                <a:spcPct val="100000"/>
              </a:lnSpc>
              <a:buNone/>
            </a:pPr>
            <a:endParaRPr lang="sr-Cyrl-RS" dirty="0"/>
          </a:p>
        </p:txBody>
      </p:sp>
      <p:sp>
        <p:nvSpPr>
          <p:cNvPr id="4" name="TextBox 3"/>
          <p:cNvSpPr txBox="1"/>
          <p:nvPr/>
        </p:nvSpPr>
        <p:spPr>
          <a:xfrm>
            <a:off x="67993" y="100244"/>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2. TR</a:t>
            </a:r>
            <a:r>
              <a:rPr lang="sr-Latn-RS" sz="1600" i="1" dirty="0" smtClean="0">
                <a:latin typeface="Times New Roman" panose="02020603050405020304" pitchFamily="18" charset="0"/>
                <a:cs typeface="Times New Roman" panose="02020603050405020304" pitchFamily="18" charset="0"/>
              </a:rPr>
              <a:t>ŽIŠTE </a:t>
            </a:r>
            <a:r>
              <a:rPr lang="en-US" sz="1600" i="1" dirty="0" smtClean="0">
                <a:latin typeface="Times New Roman" panose="02020603050405020304" pitchFamily="18" charset="0"/>
                <a:cs typeface="Times New Roman" panose="02020603050405020304" pitchFamily="18" charset="0"/>
              </a:rPr>
              <a:t>KAPITALA</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2</a:t>
            </a:r>
            <a:r>
              <a:rPr lang="sr-Latn-RS" sz="1600" i="1" dirty="0" smtClean="0">
                <a:latin typeface="Times New Roman" panose="02020603050405020304" pitchFamily="18" charset="0"/>
                <a:cs typeface="Times New Roman" panose="02020603050405020304" pitchFamily="18" charset="0"/>
              </a:rPr>
              <a:t>.</a:t>
            </a:r>
            <a:r>
              <a:rPr lang="en-US" sz="1600" i="1" dirty="0" smtClean="0">
                <a:latin typeface="Times New Roman" panose="02020603050405020304" pitchFamily="18" charset="0"/>
                <a:cs typeface="Times New Roman" panose="02020603050405020304" pitchFamily="18" charset="0"/>
              </a:rPr>
              <a:t>2</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F o r m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r a </a:t>
            </a:r>
            <a:r>
              <a:rPr lang="en-US" sz="1600" i="1" dirty="0" err="1" smtClean="0">
                <a:latin typeface="Times New Roman" panose="02020603050405020304" pitchFamily="18" charset="0"/>
                <a:cs typeface="Times New Roman" panose="02020603050405020304" pitchFamily="18" charset="0"/>
              </a:rPr>
              <a:t>nj</a:t>
            </a:r>
            <a:r>
              <a:rPr lang="en-US" sz="1600" i="1" dirty="0" smtClean="0">
                <a:latin typeface="Times New Roman" panose="02020603050405020304" pitchFamily="18" charset="0"/>
                <a:cs typeface="Times New Roman" panose="02020603050405020304" pitchFamily="18" charset="0"/>
              </a:rPr>
              <a:t> e</a:t>
            </a:r>
            <a:r>
              <a:rPr lang="sr-Latn-RS" sz="1600" i="1" dirty="0" smtClean="0">
                <a:latin typeface="Times New Roman" panose="02020603050405020304" pitchFamily="18" charset="0"/>
                <a:cs typeface="Times New Roman" panose="02020603050405020304" pitchFamily="18" charset="0"/>
              </a:rPr>
              <a:t>   p o n u d e  </a:t>
            </a:r>
            <a:r>
              <a:rPr lang="en-US" sz="1600" i="1" dirty="0" smtClean="0">
                <a:latin typeface="Times New Roman" panose="02020603050405020304" pitchFamily="18" charset="0"/>
                <a:cs typeface="Times New Roman" panose="02020603050405020304" pitchFamily="18" charset="0"/>
              </a:rPr>
              <a:t>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t r a </a:t>
            </a:r>
            <a:r>
              <a:rPr lang="sr-Latn-RS" sz="1600" i="1" dirty="0" smtClean="0">
                <a:latin typeface="Times New Roman" panose="02020603050405020304" pitchFamily="18" charset="0"/>
                <a:cs typeface="Times New Roman" panose="02020603050405020304" pitchFamily="18" charset="0"/>
              </a:rPr>
              <a:t>ž nj e   k a p i t a l a </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21707793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5083" y="858129"/>
            <a:ext cx="11758246" cy="5318834"/>
          </a:xfrm>
        </p:spPr>
        <p:txBody>
          <a:bodyPr>
            <a:normAutofit/>
          </a:bodyPr>
          <a:lstStyle/>
          <a:p>
            <a:pPr marL="0" indent="0">
              <a:buNone/>
            </a:pPr>
            <a:r>
              <a:rPr lang="sr-Latn-CS" sz="3600" dirty="0"/>
              <a:t>Preduzetnici su:</a:t>
            </a:r>
            <a:endParaRPr lang="sr-Cyrl-RS" sz="3600" dirty="0"/>
          </a:p>
          <a:p>
            <a:pPr marL="0" indent="0">
              <a:buNone/>
            </a:pPr>
            <a:endParaRPr lang="sr-Cyrl-RS" dirty="0"/>
          </a:p>
          <a:p>
            <a:pPr marL="514350" lvl="0" indent="-514350">
              <a:spcAft>
                <a:spcPts val="600"/>
              </a:spcAft>
              <a:buFont typeface="+mj-lt"/>
              <a:buAutoNum type="arabicParenR"/>
            </a:pPr>
            <a:r>
              <a:rPr lang="sr-Latn-CS" dirty="0"/>
              <a:t>Građani pojedinci koji imaju ideju da pribave trajna dobra, kuću, stan, ali nemaju dovoljno </a:t>
            </a:r>
            <a:r>
              <a:rPr lang="sr-Latn-CS" dirty="0" smtClean="0"/>
              <a:t>kapitala;</a:t>
            </a:r>
            <a:endParaRPr lang="sr-Cyrl-RS" dirty="0"/>
          </a:p>
          <a:p>
            <a:pPr marL="514350" lvl="0" indent="-514350">
              <a:spcAft>
                <a:spcPts val="600"/>
              </a:spcAft>
              <a:buFont typeface="+mj-lt"/>
              <a:buAutoNum type="arabicParenR"/>
            </a:pPr>
            <a:r>
              <a:rPr lang="sr-Latn-CS" dirty="0"/>
              <a:t>Preduzeća, koja putem ulaganja kapitala žele da povećaju svoj </a:t>
            </a:r>
            <a:r>
              <a:rPr lang="sr-Latn-CS" dirty="0" smtClean="0"/>
              <a:t>dobitak;</a:t>
            </a:r>
            <a:endParaRPr lang="sr-Cyrl-RS" dirty="0"/>
          </a:p>
          <a:p>
            <a:pPr marL="514350" lvl="0" indent="-514350">
              <a:spcAft>
                <a:spcPts val="600"/>
              </a:spcAft>
              <a:buFont typeface="+mj-lt"/>
              <a:buAutoNum type="arabicParenR"/>
            </a:pPr>
            <a:r>
              <a:rPr lang="sr-Latn-CS" dirty="0"/>
              <a:t>Banke i druge finansijske organizacije koje žele da plasiranjem kapitala ostvare </a:t>
            </a:r>
            <a:r>
              <a:rPr lang="sr-Latn-CS" dirty="0" smtClean="0"/>
              <a:t>dobitak;</a:t>
            </a:r>
            <a:r>
              <a:rPr lang="sr-Latn-CS" dirty="0"/>
              <a:t> </a:t>
            </a:r>
            <a:endParaRPr lang="sr-Cyrl-RS" dirty="0"/>
          </a:p>
          <a:p>
            <a:pPr marL="514350" lvl="0" indent="-514350">
              <a:buFont typeface="+mj-lt"/>
              <a:buAutoNum type="arabicParenR"/>
            </a:pPr>
            <a:r>
              <a:rPr lang="sr-Latn-CS" dirty="0"/>
              <a:t>Državne, paradržavne institucije i sve organizacije javnog sektora.</a:t>
            </a:r>
            <a:endParaRPr lang="sr-Cyrl-RS" dirty="0"/>
          </a:p>
          <a:p>
            <a:endParaRPr lang="sr-Cyrl-RS" dirty="0"/>
          </a:p>
        </p:txBody>
      </p:sp>
      <p:sp>
        <p:nvSpPr>
          <p:cNvPr id="4" name="TextBox 3"/>
          <p:cNvSpPr txBox="1"/>
          <p:nvPr/>
        </p:nvSpPr>
        <p:spPr>
          <a:xfrm>
            <a:off x="67993" y="100244"/>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2. TR</a:t>
            </a:r>
            <a:r>
              <a:rPr lang="sr-Latn-RS" sz="1600" i="1" dirty="0" smtClean="0">
                <a:latin typeface="Times New Roman" panose="02020603050405020304" pitchFamily="18" charset="0"/>
                <a:cs typeface="Times New Roman" panose="02020603050405020304" pitchFamily="18" charset="0"/>
              </a:rPr>
              <a:t>ŽIŠTE </a:t>
            </a:r>
            <a:r>
              <a:rPr lang="en-US" sz="1600" i="1" dirty="0" smtClean="0">
                <a:latin typeface="Times New Roman" panose="02020603050405020304" pitchFamily="18" charset="0"/>
                <a:cs typeface="Times New Roman" panose="02020603050405020304" pitchFamily="18" charset="0"/>
              </a:rPr>
              <a:t>KAPITALA</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2</a:t>
            </a:r>
            <a:r>
              <a:rPr lang="sr-Latn-RS" sz="1600" i="1" dirty="0" smtClean="0">
                <a:latin typeface="Times New Roman" panose="02020603050405020304" pitchFamily="18" charset="0"/>
                <a:cs typeface="Times New Roman" panose="02020603050405020304" pitchFamily="18" charset="0"/>
              </a:rPr>
              <a:t>.</a:t>
            </a:r>
            <a:r>
              <a:rPr lang="en-US" sz="1600" i="1" dirty="0" smtClean="0">
                <a:latin typeface="Times New Roman" panose="02020603050405020304" pitchFamily="18" charset="0"/>
                <a:cs typeface="Times New Roman" panose="02020603050405020304" pitchFamily="18" charset="0"/>
              </a:rPr>
              <a:t>2</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F o r m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r a </a:t>
            </a:r>
            <a:r>
              <a:rPr lang="en-US" sz="1600" i="1" dirty="0" err="1" smtClean="0">
                <a:latin typeface="Times New Roman" panose="02020603050405020304" pitchFamily="18" charset="0"/>
                <a:cs typeface="Times New Roman" panose="02020603050405020304" pitchFamily="18" charset="0"/>
              </a:rPr>
              <a:t>nj</a:t>
            </a:r>
            <a:r>
              <a:rPr lang="en-US" sz="1600" i="1" dirty="0" smtClean="0">
                <a:latin typeface="Times New Roman" panose="02020603050405020304" pitchFamily="18" charset="0"/>
                <a:cs typeface="Times New Roman" panose="02020603050405020304" pitchFamily="18" charset="0"/>
              </a:rPr>
              <a:t> e</a:t>
            </a:r>
            <a:r>
              <a:rPr lang="sr-Latn-RS" sz="1600" i="1" dirty="0" smtClean="0">
                <a:latin typeface="Times New Roman" panose="02020603050405020304" pitchFamily="18" charset="0"/>
                <a:cs typeface="Times New Roman" panose="02020603050405020304" pitchFamily="18" charset="0"/>
              </a:rPr>
              <a:t>   p o n u d e  </a:t>
            </a:r>
            <a:r>
              <a:rPr lang="en-US" sz="1600" i="1" dirty="0" smtClean="0">
                <a:latin typeface="Times New Roman" panose="02020603050405020304" pitchFamily="18" charset="0"/>
                <a:cs typeface="Times New Roman" panose="02020603050405020304" pitchFamily="18" charset="0"/>
              </a:rPr>
              <a:t>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t r a </a:t>
            </a:r>
            <a:r>
              <a:rPr lang="sr-Latn-RS" sz="1600" i="1" dirty="0" smtClean="0">
                <a:latin typeface="Times New Roman" panose="02020603050405020304" pitchFamily="18" charset="0"/>
                <a:cs typeface="Times New Roman" panose="02020603050405020304" pitchFamily="18" charset="0"/>
              </a:rPr>
              <a:t>ž nj e   k a p i t a l a </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83056967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993" y="365125"/>
            <a:ext cx="11915336" cy="1325563"/>
          </a:xfrm>
        </p:spPr>
        <p:txBody>
          <a:bodyPr>
            <a:noAutofit/>
          </a:bodyPr>
          <a:lstStyle/>
          <a:p>
            <a:pPr algn="ctr"/>
            <a:r>
              <a:rPr lang="sr-Latn-CS" sz="3600" b="1" dirty="0"/>
              <a:t>2.3. INSTITUCIONALNE FORME TRŽIŠTA KAPITALA I OBLICI TRGOVANJA KAPITALOM</a:t>
            </a:r>
            <a:r>
              <a:rPr lang="sr-Cyrl-RS" sz="3600" dirty="0"/>
              <a:t/>
            </a:r>
            <a:br>
              <a:rPr lang="sr-Cyrl-RS" sz="3600" dirty="0"/>
            </a:br>
            <a:endParaRPr lang="sr-Cyrl-RS" sz="3600" dirty="0"/>
          </a:p>
        </p:txBody>
      </p:sp>
      <p:sp>
        <p:nvSpPr>
          <p:cNvPr id="3" name="Content Placeholder 2"/>
          <p:cNvSpPr>
            <a:spLocks noGrp="1"/>
          </p:cNvSpPr>
          <p:nvPr>
            <p:ph idx="1"/>
          </p:nvPr>
        </p:nvSpPr>
        <p:spPr>
          <a:xfrm>
            <a:off x="67993" y="1831365"/>
            <a:ext cx="11915336" cy="3910818"/>
          </a:xfrm>
        </p:spPr>
        <p:txBody>
          <a:bodyPr>
            <a:normAutofit/>
          </a:bodyPr>
          <a:lstStyle/>
          <a:p>
            <a:pPr algn="just">
              <a:lnSpc>
                <a:spcPct val="100000"/>
              </a:lnSpc>
              <a:spcAft>
                <a:spcPts val="600"/>
              </a:spcAft>
            </a:pPr>
            <a:r>
              <a:rPr lang="sr-Latn-CS" dirty="0"/>
              <a:t>Tržište kapitala u najširem smislu susret lica koja nude kapital i lica koja traže kapital. </a:t>
            </a:r>
            <a:endParaRPr lang="sr-Latn-CS" dirty="0" smtClean="0"/>
          </a:p>
          <a:p>
            <a:pPr algn="just">
              <a:lnSpc>
                <a:spcPct val="100000"/>
              </a:lnSpc>
              <a:spcAft>
                <a:spcPts val="600"/>
              </a:spcAft>
              <a:buFontTx/>
              <a:buChar char="-"/>
            </a:pPr>
            <a:r>
              <a:rPr lang="sr-Latn-CS" dirty="0" smtClean="0"/>
              <a:t>Taj </a:t>
            </a:r>
            <a:r>
              <a:rPr lang="sr-Latn-CS" dirty="0"/>
              <a:t>susret može da bude </a:t>
            </a:r>
            <a:r>
              <a:rPr lang="sr-Latn-CS" dirty="0" smtClean="0"/>
              <a:t>:</a:t>
            </a:r>
          </a:p>
          <a:p>
            <a:pPr marL="514350" indent="-514350" algn="just">
              <a:lnSpc>
                <a:spcPct val="100000"/>
              </a:lnSpc>
              <a:spcAft>
                <a:spcPts val="600"/>
              </a:spcAft>
              <a:buAutoNum type="alphaLcParenR"/>
            </a:pPr>
            <a:r>
              <a:rPr lang="sr-Latn-CS" b="1" dirty="0" smtClean="0"/>
              <a:t>Neposredni</a:t>
            </a:r>
            <a:r>
              <a:rPr lang="sr-Latn-CS" b="1" dirty="0"/>
              <a:t>, direktni </a:t>
            </a:r>
            <a:r>
              <a:rPr lang="sr-Latn-CS" b="1" dirty="0" smtClean="0"/>
              <a:t>kontakt </a:t>
            </a:r>
            <a:r>
              <a:rPr lang="sr-Latn-CS" dirty="0" smtClean="0"/>
              <a:t>- </a:t>
            </a:r>
            <a:r>
              <a:rPr lang="sr-Latn-CS" dirty="0"/>
              <a:t>predstavlja neorganizovano tržište kapitala</a:t>
            </a:r>
            <a:r>
              <a:rPr lang="sr-Latn-CS" dirty="0" smtClean="0"/>
              <a:t> </a:t>
            </a:r>
            <a:endParaRPr lang="sr-Latn-CS" dirty="0"/>
          </a:p>
          <a:p>
            <a:pPr marL="514350" indent="-514350" algn="just">
              <a:lnSpc>
                <a:spcPct val="100000"/>
              </a:lnSpc>
              <a:spcAft>
                <a:spcPts val="600"/>
              </a:spcAft>
              <a:buAutoNum type="alphaLcParenR"/>
            </a:pPr>
            <a:r>
              <a:rPr lang="sr-Latn-CS" b="1" dirty="0" smtClean="0"/>
              <a:t>Posredan</a:t>
            </a:r>
            <a:r>
              <a:rPr lang="sr-Latn-CS" b="1" dirty="0"/>
              <a:t>, preko banke i druge finansijske organizacije</a:t>
            </a:r>
            <a:r>
              <a:rPr lang="sr-Latn-CS" dirty="0"/>
              <a:t> </a:t>
            </a:r>
            <a:endParaRPr lang="sr-Latn-CS" dirty="0" smtClean="0"/>
          </a:p>
          <a:p>
            <a:pPr marL="514350" indent="-514350" algn="just">
              <a:lnSpc>
                <a:spcPct val="100000"/>
              </a:lnSpc>
              <a:buAutoNum type="alphaLcParenR"/>
            </a:pPr>
            <a:r>
              <a:rPr lang="en-US" b="1" dirty="0" err="1" smtClean="0"/>
              <a:t>Profesionalne</a:t>
            </a:r>
            <a:r>
              <a:rPr lang="en-US" b="1" dirty="0" smtClean="0"/>
              <a:t> </a:t>
            </a:r>
            <a:r>
              <a:rPr lang="en-US" b="1" dirty="0" err="1"/>
              <a:t>posredničke</a:t>
            </a:r>
            <a:r>
              <a:rPr lang="en-US" b="1" dirty="0"/>
              <a:t> </a:t>
            </a:r>
            <a:r>
              <a:rPr lang="en-US" b="1" dirty="0" err="1"/>
              <a:t>organizacije</a:t>
            </a:r>
            <a:r>
              <a:rPr lang="en-US" b="1" dirty="0"/>
              <a:t> </a:t>
            </a:r>
            <a:r>
              <a:rPr lang="en-US" b="1" dirty="0" err="1"/>
              <a:t>trgovanje</a:t>
            </a:r>
            <a:r>
              <a:rPr lang="en-US" b="1" dirty="0"/>
              <a:t> </a:t>
            </a:r>
            <a:r>
              <a:rPr lang="en-US" b="1" dirty="0" err="1"/>
              <a:t>dugoročnih</a:t>
            </a:r>
            <a:r>
              <a:rPr lang="en-US" b="1" dirty="0"/>
              <a:t> HOV </a:t>
            </a:r>
            <a:endParaRPr lang="sr-Cyrl-RS" b="1" dirty="0" smtClean="0"/>
          </a:p>
          <a:p>
            <a:pPr algn="just"/>
            <a:endParaRPr lang="sr-Cyrl-RS" dirty="0"/>
          </a:p>
        </p:txBody>
      </p:sp>
    </p:spTree>
    <p:extLst>
      <p:ext uri="{BB962C8B-B14F-4D97-AF65-F5344CB8AC3E}">
        <p14:creationId xmlns:p14="http://schemas.microsoft.com/office/powerpoint/2010/main" xmlns="" val="353625081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993" y="623027"/>
            <a:ext cx="11915336" cy="939360"/>
          </a:xfrm>
        </p:spPr>
        <p:txBody>
          <a:bodyPr>
            <a:normAutofit/>
          </a:bodyPr>
          <a:lstStyle/>
          <a:p>
            <a:pPr>
              <a:lnSpc>
                <a:spcPct val="100000"/>
              </a:lnSpc>
            </a:pPr>
            <a:r>
              <a:rPr lang="sr-Latn-CS" sz="3200" b="1" dirty="0" smtClean="0"/>
              <a:t>b) Posredan</a:t>
            </a:r>
            <a:r>
              <a:rPr lang="sr-Latn-CS" sz="3200" b="1" dirty="0"/>
              <a:t>, preko banke i druge finansijske organizacije</a:t>
            </a:r>
            <a:r>
              <a:rPr lang="sr-Latn-CS" sz="3200" dirty="0"/>
              <a:t> </a:t>
            </a:r>
            <a:endParaRPr lang="sr-Cyrl-RS" sz="3200" dirty="0"/>
          </a:p>
        </p:txBody>
      </p:sp>
      <p:sp>
        <p:nvSpPr>
          <p:cNvPr id="3" name="Content Placeholder 2"/>
          <p:cNvSpPr>
            <a:spLocks noGrp="1"/>
          </p:cNvSpPr>
          <p:nvPr>
            <p:ph idx="1"/>
          </p:nvPr>
        </p:nvSpPr>
        <p:spPr>
          <a:xfrm>
            <a:off x="67993" y="2053883"/>
            <a:ext cx="11915336" cy="3235570"/>
          </a:xfrm>
        </p:spPr>
        <p:txBody>
          <a:bodyPr>
            <a:normAutofit/>
          </a:bodyPr>
          <a:lstStyle/>
          <a:p>
            <a:pPr marL="0" indent="0" algn="just">
              <a:lnSpc>
                <a:spcPct val="110000"/>
              </a:lnSpc>
              <a:spcBef>
                <a:spcPts val="0"/>
              </a:spcBef>
              <a:spcAft>
                <a:spcPts val="1800"/>
              </a:spcAft>
              <a:buNone/>
            </a:pPr>
            <a:r>
              <a:rPr lang="sr-Latn-CS" sz="3200" dirty="0"/>
              <a:t>V</a:t>
            </a:r>
            <a:r>
              <a:rPr lang="sr-Latn-CS" sz="3200" dirty="0" smtClean="0"/>
              <a:t>elike </a:t>
            </a:r>
            <a:r>
              <a:rPr lang="sr-Latn-CS" sz="3200" dirty="0"/>
              <a:t>banke i specijalizovane finansijske organizacije kod prve prodaje dugoročnih HOV mogu se javiti </a:t>
            </a:r>
            <a:r>
              <a:rPr lang="sr-Latn-CS" sz="3200" dirty="0" smtClean="0"/>
              <a:t>:  </a:t>
            </a:r>
          </a:p>
          <a:p>
            <a:pPr marL="0" indent="0" algn="just">
              <a:lnSpc>
                <a:spcPct val="110000"/>
              </a:lnSpc>
              <a:spcBef>
                <a:spcPts val="0"/>
              </a:spcBef>
              <a:spcAft>
                <a:spcPts val="600"/>
              </a:spcAft>
              <a:buNone/>
            </a:pPr>
            <a:r>
              <a:rPr lang="sr-Latn-CS" sz="3200" dirty="0"/>
              <a:t>	</a:t>
            </a:r>
            <a:r>
              <a:rPr lang="sr-Latn-CS" sz="3200" dirty="0" smtClean="0"/>
              <a:t>	1- Kao </a:t>
            </a:r>
            <a:r>
              <a:rPr lang="sr-Latn-CS" sz="3200" dirty="0"/>
              <a:t>posrednici na komisionoj </a:t>
            </a:r>
            <a:r>
              <a:rPr lang="sr-Latn-CS" sz="3200" dirty="0" smtClean="0"/>
              <a:t>osnovi</a:t>
            </a:r>
          </a:p>
          <a:p>
            <a:pPr marL="0" indent="0" algn="just">
              <a:lnSpc>
                <a:spcPct val="110000"/>
              </a:lnSpc>
              <a:spcBef>
                <a:spcPts val="0"/>
              </a:spcBef>
              <a:spcAft>
                <a:spcPts val="600"/>
              </a:spcAft>
              <a:buNone/>
            </a:pPr>
            <a:r>
              <a:rPr lang="sr-Latn-CS" sz="3200" dirty="0"/>
              <a:t> </a:t>
            </a:r>
            <a:r>
              <a:rPr lang="sr-Latn-CS" sz="3200" dirty="0" smtClean="0"/>
              <a:t>        	2- Kao investitori</a:t>
            </a:r>
            <a:endParaRPr lang="sr-Latn-CS" sz="3200" b="1" dirty="0" smtClean="0"/>
          </a:p>
          <a:p>
            <a:pPr marL="0" indent="0" algn="just">
              <a:buNone/>
            </a:pPr>
            <a:endParaRPr lang="sr-Latn-RS" sz="3200" dirty="0" smtClean="0"/>
          </a:p>
          <a:p>
            <a:pPr marL="0" indent="0" algn="just">
              <a:buNone/>
            </a:pPr>
            <a:endParaRPr lang="sr-Cyrl-RS" sz="3200" dirty="0"/>
          </a:p>
        </p:txBody>
      </p:sp>
      <p:sp>
        <p:nvSpPr>
          <p:cNvPr id="4" name="TextBox 3"/>
          <p:cNvSpPr txBox="1"/>
          <p:nvPr/>
        </p:nvSpPr>
        <p:spPr>
          <a:xfrm>
            <a:off x="67993" y="100244"/>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2. TR</a:t>
            </a:r>
            <a:r>
              <a:rPr lang="sr-Latn-RS" sz="1600" i="1" dirty="0" smtClean="0">
                <a:latin typeface="Times New Roman" panose="02020603050405020304" pitchFamily="18" charset="0"/>
                <a:cs typeface="Times New Roman" panose="02020603050405020304" pitchFamily="18" charset="0"/>
              </a:rPr>
              <a:t>ŽIŠTE </a:t>
            </a:r>
            <a:r>
              <a:rPr lang="en-US" sz="1600" i="1" dirty="0" smtClean="0">
                <a:latin typeface="Times New Roman" panose="02020603050405020304" pitchFamily="18" charset="0"/>
                <a:cs typeface="Times New Roman" panose="02020603050405020304" pitchFamily="18" charset="0"/>
              </a:rPr>
              <a:t>KAPITALA</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2</a:t>
            </a:r>
            <a:r>
              <a:rPr lang="sr-Latn-RS" sz="1600" i="1" dirty="0" smtClean="0">
                <a:latin typeface="Times New Roman" panose="02020603050405020304" pitchFamily="18" charset="0"/>
                <a:cs typeface="Times New Roman" panose="02020603050405020304" pitchFamily="18" charset="0"/>
              </a:rPr>
              <a:t>.</a:t>
            </a:r>
            <a:r>
              <a:rPr lang="sr-Latn-RS" sz="1600" i="1" dirty="0">
                <a:latin typeface="Times New Roman" panose="02020603050405020304" pitchFamily="18" charset="0"/>
                <a:cs typeface="Times New Roman" panose="02020603050405020304" pitchFamily="18" charset="0"/>
              </a:rPr>
              <a:t>3</a:t>
            </a:r>
            <a:r>
              <a:rPr lang="sr-Latn-RS" sz="1600" i="1" dirty="0" smtClean="0">
                <a:latin typeface="Times New Roman" panose="02020603050405020304" pitchFamily="18" charset="0"/>
                <a:cs typeface="Times New Roman" panose="02020603050405020304" pitchFamily="18" charset="0"/>
              </a:rPr>
              <a:t>. I n s t i t u c i o n a l n e   f o r m e   i   o b l i c i   t r g o v a nj a   k a p i t a l o m</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58638096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993" y="661179"/>
            <a:ext cx="11732456" cy="5978771"/>
          </a:xfrm>
        </p:spPr>
        <p:txBody>
          <a:bodyPr>
            <a:normAutofit lnSpcReduction="10000"/>
          </a:bodyPr>
          <a:lstStyle/>
          <a:p>
            <a:pPr marL="0" lvl="0" indent="0" algn="just">
              <a:spcAft>
                <a:spcPts val="1800"/>
              </a:spcAft>
              <a:buNone/>
            </a:pPr>
            <a:r>
              <a:rPr lang="sr-Latn-CS" sz="3200" b="1" dirty="0" smtClean="0"/>
              <a:t>1-</a:t>
            </a:r>
            <a:r>
              <a:rPr lang="sr-Latn-CS" sz="3200" dirty="0" smtClean="0"/>
              <a:t> Kad </a:t>
            </a:r>
            <a:r>
              <a:rPr lang="sr-Latn-CS" sz="3200" dirty="0"/>
              <a:t>se javljaju </a:t>
            </a:r>
            <a:r>
              <a:rPr lang="sr-Latn-CS" sz="3200" b="1" dirty="0"/>
              <a:t>kao posrednici </a:t>
            </a:r>
            <a:r>
              <a:rPr lang="sr-Latn-CS" sz="3200" dirty="0"/>
              <a:t>na komisionoj osnovi banke zaključuju ugovor sa preduzećem kojim se reguliše:</a:t>
            </a:r>
            <a:endParaRPr lang="sr-Latn-CS" sz="3200" b="1" dirty="0"/>
          </a:p>
          <a:p>
            <a:pPr lvl="0" algn="just">
              <a:spcAft>
                <a:spcPts val="600"/>
              </a:spcAft>
              <a:buFontTx/>
              <a:buChar char="-"/>
            </a:pPr>
            <a:r>
              <a:rPr lang="sr-Latn-CS" sz="3200" b="1" dirty="0"/>
              <a:t>obaveze posrednika o pružanju stručne pomoći preduzeću oko izdavanja dugoročnih HOV</a:t>
            </a:r>
            <a:endParaRPr lang="sr-Latn-RS" sz="3200" b="1" dirty="0"/>
          </a:p>
          <a:p>
            <a:pPr lvl="0" algn="just">
              <a:spcAft>
                <a:spcPts val="600"/>
              </a:spcAft>
              <a:buFontTx/>
              <a:buChar char="-"/>
            </a:pPr>
            <a:r>
              <a:rPr lang="sr-Latn-CS" sz="3200" b="1" dirty="0"/>
              <a:t>provizija za usluge oko posredovanja u prodaji dugoročnih HOV</a:t>
            </a:r>
            <a:endParaRPr lang="sr-Latn-RS" sz="3200" b="1" dirty="0"/>
          </a:p>
          <a:p>
            <a:pPr lvl="0" algn="just">
              <a:spcAft>
                <a:spcPts val="600"/>
              </a:spcAft>
              <a:buFontTx/>
              <a:buChar char="-"/>
            </a:pPr>
            <a:r>
              <a:rPr lang="sr-Latn-CS" sz="3200" b="1" dirty="0"/>
              <a:t>eventualna obaveza posrednika da otkupi za sebe ostatak dugoročnih </a:t>
            </a:r>
            <a:r>
              <a:rPr lang="sr-Latn-CS" sz="3200" b="1" dirty="0" smtClean="0"/>
              <a:t>HOV</a:t>
            </a:r>
          </a:p>
          <a:p>
            <a:pPr lvl="0" algn="just">
              <a:spcAft>
                <a:spcPts val="600"/>
              </a:spcAft>
              <a:buFontTx/>
              <a:buChar char="-"/>
            </a:pPr>
            <a:endParaRPr lang="sr-Latn-CS" sz="3200" b="1" dirty="0"/>
          </a:p>
          <a:p>
            <a:pPr marL="0" lvl="0" indent="0" algn="just">
              <a:lnSpc>
                <a:spcPct val="110000"/>
              </a:lnSpc>
              <a:spcAft>
                <a:spcPts val="600"/>
              </a:spcAft>
              <a:buNone/>
            </a:pPr>
            <a:r>
              <a:rPr lang="sr-Latn-CS" sz="3200" b="1" dirty="0" smtClean="0"/>
              <a:t>2- </a:t>
            </a:r>
            <a:r>
              <a:rPr lang="sr-Latn-CS" sz="3200" dirty="0"/>
              <a:t>Kada se banke i specijalizovane finansijske organizacije javljaju </a:t>
            </a:r>
            <a:r>
              <a:rPr lang="sr-Latn-CS" sz="3200" b="1" dirty="0"/>
              <a:t>u ulozi invenstitora</a:t>
            </a:r>
            <a:r>
              <a:rPr lang="sr-Latn-CS" sz="3200" dirty="0"/>
              <a:t>, one otkupljuju autorizovane dugoročne HOV za svoj portfelj naznačavajući preduzeću njihovu protiv vrednost.</a:t>
            </a:r>
            <a:endParaRPr lang="sr-Cyrl-RS" sz="3200" b="1" dirty="0"/>
          </a:p>
          <a:p>
            <a:endParaRPr lang="sr-Cyrl-RS" sz="3200" dirty="0"/>
          </a:p>
        </p:txBody>
      </p:sp>
      <p:sp>
        <p:nvSpPr>
          <p:cNvPr id="4" name="TextBox 3"/>
          <p:cNvSpPr txBox="1"/>
          <p:nvPr/>
        </p:nvSpPr>
        <p:spPr>
          <a:xfrm>
            <a:off x="67993" y="322625"/>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2. TR</a:t>
            </a:r>
            <a:r>
              <a:rPr lang="sr-Latn-RS" sz="1600" i="1" dirty="0" smtClean="0">
                <a:latin typeface="Times New Roman" panose="02020603050405020304" pitchFamily="18" charset="0"/>
                <a:cs typeface="Times New Roman" panose="02020603050405020304" pitchFamily="18" charset="0"/>
              </a:rPr>
              <a:t>ŽIŠTE </a:t>
            </a:r>
            <a:r>
              <a:rPr lang="en-US" sz="1600" i="1" dirty="0" smtClean="0">
                <a:latin typeface="Times New Roman" panose="02020603050405020304" pitchFamily="18" charset="0"/>
                <a:cs typeface="Times New Roman" panose="02020603050405020304" pitchFamily="18" charset="0"/>
              </a:rPr>
              <a:t>KAPITALA</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2</a:t>
            </a:r>
            <a:r>
              <a:rPr lang="sr-Latn-RS" sz="1600" i="1" dirty="0" smtClean="0">
                <a:latin typeface="Times New Roman" panose="02020603050405020304" pitchFamily="18" charset="0"/>
                <a:cs typeface="Times New Roman" panose="02020603050405020304" pitchFamily="18" charset="0"/>
              </a:rPr>
              <a:t>.</a:t>
            </a:r>
            <a:r>
              <a:rPr lang="sr-Latn-RS" sz="1600" i="1" dirty="0">
                <a:latin typeface="Times New Roman" panose="02020603050405020304" pitchFamily="18" charset="0"/>
                <a:cs typeface="Times New Roman" panose="02020603050405020304" pitchFamily="18" charset="0"/>
              </a:rPr>
              <a:t>3</a:t>
            </a:r>
            <a:r>
              <a:rPr lang="sr-Latn-RS" sz="1600" i="1" dirty="0" smtClean="0">
                <a:latin typeface="Times New Roman" panose="02020603050405020304" pitchFamily="18" charset="0"/>
                <a:cs typeface="Times New Roman" panose="02020603050405020304" pitchFamily="18" charset="0"/>
              </a:rPr>
              <a:t>. I n s t i t u c i o n a l n e   f o r m e   i   o b l i c i   t r g o v a nj a   k a p i t a l o m</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79143393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632411"/>
            <a:ext cx="11915336" cy="1325563"/>
          </a:xfrm>
        </p:spPr>
        <p:txBody>
          <a:bodyPr>
            <a:normAutofit/>
          </a:bodyPr>
          <a:lstStyle/>
          <a:p>
            <a:r>
              <a:rPr lang="sr-Latn-CS" sz="3200" b="1" dirty="0" smtClean="0"/>
              <a:t>c) Profesionalne </a:t>
            </a:r>
            <a:r>
              <a:rPr lang="sr-Latn-CS" sz="3200" b="1" dirty="0"/>
              <a:t>posredničke organizacije trgovanje dugoročnih </a:t>
            </a:r>
            <a:r>
              <a:rPr lang="sr-Latn-CS" sz="3200" b="1" dirty="0" smtClean="0"/>
              <a:t>   </a:t>
            </a:r>
            <a:br>
              <a:rPr lang="sr-Latn-CS" sz="3200" b="1" dirty="0" smtClean="0"/>
            </a:br>
            <a:r>
              <a:rPr lang="sr-Latn-CS" sz="3200" b="1" dirty="0"/>
              <a:t> </a:t>
            </a:r>
            <a:r>
              <a:rPr lang="sr-Latn-CS" sz="3200" b="1" dirty="0" smtClean="0"/>
              <a:t>   HOV</a:t>
            </a:r>
            <a:endParaRPr lang="sr-Cyrl-RS" sz="3200" dirty="0"/>
          </a:p>
        </p:txBody>
      </p:sp>
      <p:sp>
        <p:nvSpPr>
          <p:cNvPr id="3" name="Content Placeholder 2"/>
          <p:cNvSpPr>
            <a:spLocks noGrp="1"/>
          </p:cNvSpPr>
          <p:nvPr>
            <p:ph idx="1"/>
          </p:nvPr>
        </p:nvSpPr>
        <p:spPr>
          <a:xfrm>
            <a:off x="253217" y="2123451"/>
            <a:ext cx="11605847" cy="3250407"/>
          </a:xfrm>
        </p:spPr>
        <p:txBody>
          <a:bodyPr/>
          <a:lstStyle/>
          <a:p>
            <a:pPr lvl="0" algn="just">
              <a:lnSpc>
                <a:spcPct val="100000"/>
              </a:lnSpc>
              <a:spcAft>
                <a:spcPts val="600"/>
              </a:spcAft>
            </a:pPr>
            <a:r>
              <a:rPr lang="sr-Latn-CS" dirty="0"/>
              <a:t>Ove </a:t>
            </a:r>
            <a:r>
              <a:rPr lang="sr-Latn-CS" dirty="0" smtClean="0"/>
              <a:t>organizacije </a:t>
            </a:r>
            <a:r>
              <a:rPr lang="sr-Latn-CS" dirty="0"/>
              <a:t>popularno su nazvane </a:t>
            </a:r>
            <a:r>
              <a:rPr lang="sr-Latn-CS" b="1" dirty="0"/>
              <a:t>berze dugoročnih HOV</a:t>
            </a:r>
            <a:r>
              <a:rPr lang="sr-Latn-CS" dirty="0"/>
              <a:t>. </a:t>
            </a:r>
            <a:endParaRPr lang="sr-Latn-CS" dirty="0" smtClean="0"/>
          </a:p>
          <a:p>
            <a:pPr lvl="0" algn="just">
              <a:lnSpc>
                <a:spcPct val="100000"/>
              </a:lnSpc>
              <a:buFontTx/>
              <a:buChar char="-"/>
            </a:pPr>
            <a:r>
              <a:rPr lang="sr-Latn-CS" dirty="0" smtClean="0"/>
              <a:t>Dugoročne </a:t>
            </a:r>
            <a:r>
              <a:rPr lang="sr-Latn-CS" dirty="0"/>
              <a:t>HOV koje se kotiraju na berzi </a:t>
            </a:r>
            <a:r>
              <a:rPr lang="sr-Latn-CS" dirty="0" smtClean="0"/>
              <a:t>pse </a:t>
            </a:r>
            <a:r>
              <a:rPr lang="sr-Latn-CS" dirty="0"/>
              <a:t>zovu </a:t>
            </a:r>
            <a:r>
              <a:rPr lang="sr-Latn-CS" b="1" dirty="0"/>
              <a:t>efekti</a:t>
            </a:r>
            <a:r>
              <a:rPr lang="sr-Latn-CS" dirty="0"/>
              <a:t>. </a:t>
            </a:r>
            <a:endParaRPr lang="sr-Latn-CS" dirty="0" smtClean="0"/>
          </a:p>
          <a:p>
            <a:pPr lvl="0" algn="just">
              <a:lnSpc>
                <a:spcPct val="100000"/>
              </a:lnSpc>
              <a:buFontTx/>
              <a:buChar char="-"/>
            </a:pPr>
            <a:r>
              <a:rPr lang="sr-Latn-CS" dirty="0" smtClean="0"/>
              <a:t>Na </a:t>
            </a:r>
            <a:r>
              <a:rPr lang="sr-Latn-CS" dirty="0"/>
              <a:t>berzama se na tačno određeni dan i u tačno određeno vreme putem javne licitacije (aukcije) kupuju i prodaju dugoročne HOV.</a:t>
            </a:r>
            <a:endParaRPr lang="sr-Cyrl-RS" dirty="0"/>
          </a:p>
          <a:p>
            <a:pPr algn="just"/>
            <a:endParaRPr lang="sr-Cyrl-RS" dirty="0"/>
          </a:p>
        </p:txBody>
      </p:sp>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2. TR</a:t>
            </a:r>
            <a:r>
              <a:rPr lang="sr-Latn-RS" sz="1600" i="1" dirty="0" smtClean="0">
                <a:latin typeface="Times New Roman" panose="02020603050405020304" pitchFamily="18" charset="0"/>
                <a:cs typeface="Times New Roman" panose="02020603050405020304" pitchFamily="18" charset="0"/>
              </a:rPr>
              <a:t>ŽIŠTE </a:t>
            </a:r>
            <a:r>
              <a:rPr lang="en-US" sz="1600" i="1" dirty="0" smtClean="0">
                <a:latin typeface="Times New Roman" panose="02020603050405020304" pitchFamily="18" charset="0"/>
                <a:cs typeface="Times New Roman" panose="02020603050405020304" pitchFamily="18" charset="0"/>
              </a:rPr>
              <a:t>KAPITALA</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2</a:t>
            </a:r>
            <a:r>
              <a:rPr lang="sr-Latn-RS" sz="1600" i="1" dirty="0" smtClean="0">
                <a:latin typeface="Times New Roman" panose="02020603050405020304" pitchFamily="18" charset="0"/>
                <a:cs typeface="Times New Roman" panose="02020603050405020304" pitchFamily="18" charset="0"/>
              </a:rPr>
              <a:t>.</a:t>
            </a:r>
            <a:r>
              <a:rPr lang="sr-Latn-RS" sz="1600" i="1" dirty="0">
                <a:latin typeface="Times New Roman" panose="02020603050405020304" pitchFamily="18" charset="0"/>
                <a:cs typeface="Times New Roman" panose="02020603050405020304" pitchFamily="18" charset="0"/>
              </a:rPr>
              <a:t>3</a:t>
            </a:r>
            <a:r>
              <a:rPr lang="sr-Latn-RS" sz="1600" i="1" dirty="0" smtClean="0">
                <a:latin typeface="Times New Roman" panose="02020603050405020304" pitchFamily="18" charset="0"/>
                <a:cs typeface="Times New Roman" panose="02020603050405020304" pitchFamily="18" charset="0"/>
              </a:rPr>
              <a:t>. I n s t i t u c i o n a l n e   f o r m e   i   o b l i c i   t r g o v a nj a   k a p i t a l o m</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776011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sr-Latn-CS" b="1" dirty="0"/>
              <a:t>1.2. VRSTE TRŽIŠTA NOVCA</a:t>
            </a:r>
            <a:r>
              <a:rPr lang="sr-Cyrl-RS" dirty="0"/>
              <a:t/>
            </a:r>
            <a:br>
              <a:rPr lang="sr-Cyrl-RS" dirty="0"/>
            </a:br>
            <a:r>
              <a:rPr lang="en-US" b="1" dirty="0"/>
              <a:t/>
            </a:r>
            <a:br>
              <a:rPr lang="en-US" b="1" dirty="0"/>
            </a:br>
            <a:endParaRPr lang="sr-Cyrl-RS" dirty="0"/>
          </a:p>
        </p:txBody>
      </p:sp>
      <p:sp>
        <p:nvSpPr>
          <p:cNvPr id="4" name="Text Placeholder 3"/>
          <p:cNvSpPr>
            <a:spLocks noGrp="1"/>
          </p:cNvSpPr>
          <p:nvPr>
            <p:ph type="body" idx="1"/>
          </p:nvPr>
        </p:nvSpPr>
        <p:spPr>
          <a:xfrm>
            <a:off x="137013" y="1257510"/>
            <a:ext cx="5592666" cy="1019432"/>
          </a:xfrm>
        </p:spPr>
        <p:txBody>
          <a:bodyPr>
            <a:noAutofit/>
          </a:bodyPr>
          <a:lstStyle/>
          <a:p>
            <a:endParaRPr lang="sr-Cyrl-RS" sz="2800" dirty="0"/>
          </a:p>
          <a:p>
            <a:r>
              <a:rPr lang="sr-Latn-CS" sz="2800" dirty="0" smtClean="0"/>
              <a:t>1. </a:t>
            </a:r>
            <a:r>
              <a:rPr lang="sr-Latn-CS" sz="2800" u="sng" dirty="0" smtClean="0"/>
              <a:t>Međubankarska </a:t>
            </a:r>
            <a:r>
              <a:rPr lang="sr-Latn-CS" sz="2800" u="sng" dirty="0"/>
              <a:t>kupovina novca</a:t>
            </a:r>
            <a:r>
              <a:rPr lang="sr-Latn-CS" sz="2800" dirty="0"/>
              <a:t> </a:t>
            </a:r>
            <a:endParaRPr lang="sr-Cyrl-RS" sz="2800" dirty="0"/>
          </a:p>
          <a:p>
            <a:endParaRPr lang="sr-Cyrl-RS" sz="2800" dirty="0"/>
          </a:p>
        </p:txBody>
      </p:sp>
      <p:sp>
        <p:nvSpPr>
          <p:cNvPr id="3" name="Content Placeholder 2"/>
          <p:cNvSpPr>
            <a:spLocks noGrp="1"/>
          </p:cNvSpPr>
          <p:nvPr>
            <p:ph sz="half" idx="2"/>
          </p:nvPr>
        </p:nvSpPr>
        <p:spPr>
          <a:xfrm>
            <a:off x="137013" y="2485627"/>
            <a:ext cx="5312532" cy="4767921"/>
          </a:xfrm>
        </p:spPr>
        <p:txBody>
          <a:bodyPr/>
          <a:lstStyle/>
          <a:p>
            <a:pPr marL="0" indent="0" algn="just">
              <a:lnSpc>
                <a:spcPct val="100000"/>
              </a:lnSpc>
              <a:buNone/>
            </a:pPr>
            <a:r>
              <a:rPr lang="sr-Latn-CS" dirty="0"/>
              <a:t>T</a:t>
            </a:r>
            <a:r>
              <a:rPr lang="sr-Latn-CS" dirty="0" smtClean="0"/>
              <a:t>ržište </a:t>
            </a:r>
            <a:r>
              <a:rPr lang="sr-Latn-CS" dirty="0"/>
              <a:t>kratkoročnih kredita na kome jedna banka daje kratkoročni kredit drugoj banci. </a:t>
            </a:r>
            <a:endParaRPr lang="sr-Latn-CS" dirty="0" smtClean="0"/>
          </a:p>
          <a:p>
            <a:pPr marL="0" indent="0" algn="just">
              <a:buNone/>
            </a:pPr>
            <a:endParaRPr lang="sr-Latn-CS" dirty="0" smtClean="0"/>
          </a:p>
          <a:p>
            <a:pPr marL="0" indent="0" algn="just">
              <a:buNone/>
            </a:pPr>
            <a:r>
              <a:rPr lang="sr-Latn-CS" dirty="0"/>
              <a:t>Zavisno od roka na koji se novac pozajmljuje, razlikujemo : </a:t>
            </a:r>
            <a:endParaRPr lang="sr-Latn-CS" dirty="0" smtClean="0"/>
          </a:p>
          <a:p>
            <a:pPr marL="514350" indent="-514350" algn="just">
              <a:buAutoNum type="alphaLcParenR"/>
            </a:pPr>
            <a:r>
              <a:rPr lang="sr-Latn-CS" b="1" dirty="0" smtClean="0"/>
              <a:t>Dnevni </a:t>
            </a:r>
            <a:r>
              <a:rPr lang="sr-Latn-CS" b="1" dirty="0"/>
              <a:t>novac </a:t>
            </a:r>
            <a:endParaRPr lang="sr-Latn-CS" b="1" dirty="0" smtClean="0"/>
          </a:p>
          <a:p>
            <a:pPr marL="514350" indent="-514350" algn="just">
              <a:buAutoNum type="alphaLcParenR"/>
            </a:pPr>
            <a:r>
              <a:rPr lang="sr-Latn-CS" b="1" dirty="0"/>
              <a:t>Terminski novac </a:t>
            </a:r>
            <a:endParaRPr lang="sr-Cyrl-RS" dirty="0"/>
          </a:p>
        </p:txBody>
      </p:sp>
      <p:sp>
        <p:nvSpPr>
          <p:cNvPr id="5" name="Text Placeholder 4"/>
          <p:cNvSpPr>
            <a:spLocks noGrp="1"/>
          </p:cNvSpPr>
          <p:nvPr>
            <p:ph type="body" sz="quarter" idx="3"/>
          </p:nvPr>
        </p:nvSpPr>
        <p:spPr>
          <a:xfrm>
            <a:off x="6295487" y="1257510"/>
            <a:ext cx="5896513" cy="823912"/>
          </a:xfrm>
        </p:spPr>
        <p:txBody>
          <a:bodyPr>
            <a:noAutofit/>
          </a:bodyPr>
          <a:lstStyle/>
          <a:p>
            <a:pPr algn="ctr"/>
            <a:r>
              <a:rPr lang="sr-Latn-CS" sz="2800" dirty="0" smtClean="0"/>
              <a:t>2. </a:t>
            </a:r>
            <a:r>
              <a:rPr lang="sr-Latn-CS" sz="2800" u="sng" dirty="0" smtClean="0"/>
              <a:t>Kupovina </a:t>
            </a:r>
            <a:r>
              <a:rPr lang="sr-Latn-CS" sz="2800" u="sng" dirty="0"/>
              <a:t>i prodaja kratkoročnih </a:t>
            </a:r>
            <a:r>
              <a:rPr lang="sr-Latn-CS" sz="2800" u="sng" dirty="0" smtClean="0"/>
              <a:t>HOV na </a:t>
            </a:r>
            <a:r>
              <a:rPr lang="sr-Latn-CS" sz="2800" u="sng" dirty="0"/>
              <a:t>tržištu novca </a:t>
            </a:r>
            <a:endParaRPr lang="sr-Cyrl-RS" sz="2800" dirty="0"/>
          </a:p>
        </p:txBody>
      </p:sp>
      <p:sp>
        <p:nvSpPr>
          <p:cNvPr id="6" name="Content Placeholder 5"/>
          <p:cNvSpPr>
            <a:spLocks noGrp="1"/>
          </p:cNvSpPr>
          <p:nvPr>
            <p:ph sz="quarter" idx="4"/>
          </p:nvPr>
        </p:nvSpPr>
        <p:spPr>
          <a:xfrm>
            <a:off x="6295487" y="2472156"/>
            <a:ext cx="5574323" cy="4139660"/>
          </a:xfrm>
        </p:spPr>
        <p:txBody>
          <a:bodyPr/>
          <a:lstStyle/>
          <a:p>
            <a:pPr marL="0" indent="0" algn="just">
              <a:lnSpc>
                <a:spcPct val="100000"/>
              </a:lnSpc>
              <a:spcAft>
                <a:spcPts val="1200"/>
              </a:spcAft>
              <a:buNone/>
            </a:pPr>
            <a:r>
              <a:rPr lang="sr-Latn-CS" dirty="0"/>
              <a:t>P</a:t>
            </a:r>
            <a:r>
              <a:rPr lang="sr-Latn-CS" dirty="0" smtClean="0"/>
              <a:t>rodaju </a:t>
            </a:r>
            <a:r>
              <a:rPr lang="sr-Latn-CS" dirty="0"/>
              <a:t>se i kupuju kratkoročni HOV pod uslovom da postoji bonitet HOV, t.j. kreditna sposobnost izdavaoca HOV, a time i sigurnost kupca HOV da će je o roku dospeća moći naplatiti</a:t>
            </a:r>
            <a:r>
              <a:rPr lang="sr-Latn-CS" dirty="0" smtClean="0"/>
              <a:t>.</a:t>
            </a:r>
          </a:p>
          <a:p>
            <a:pPr marL="514350" indent="-514350" algn="just">
              <a:buAutoNum type="alphaLcParenR"/>
            </a:pPr>
            <a:r>
              <a:rPr lang="sr-Latn-CS" b="1" dirty="0" smtClean="0"/>
              <a:t>Primarno tržište HOV</a:t>
            </a:r>
          </a:p>
          <a:p>
            <a:pPr marL="514350" indent="-514350" algn="just">
              <a:buAutoNum type="alphaLcParenR"/>
            </a:pPr>
            <a:r>
              <a:rPr lang="sr-Latn-CS" b="1" dirty="0" smtClean="0"/>
              <a:t>Sekundarno tržište HOV </a:t>
            </a:r>
            <a:endParaRPr lang="sr-Cyrl-RS" b="1" dirty="0"/>
          </a:p>
        </p:txBody>
      </p:sp>
    </p:spTree>
    <p:extLst>
      <p:ext uri="{BB962C8B-B14F-4D97-AF65-F5344CB8AC3E}">
        <p14:creationId xmlns:p14="http://schemas.microsoft.com/office/powerpoint/2010/main" xmlns="" val="370858182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43" y="124089"/>
            <a:ext cx="11915336" cy="1069144"/>
          </a:xfrm>
        </p:spPr>
        <p:txBody>
          <a:bodyPr>
            <a:noAutofit/>
          </a:bodyPr>
          <a:lstStyle/>
          <a:p>
            <a:pPr algn="ctr"/>
            <a:r>
              <a:rPr lang="sr-Latn-CS" sz="3600" b="1" dirty="0"/>
              <a:t>2.4. DUGOROČNE HARTIJE OD VREDNOSTI</a:t>
            </a:r>
            <a:r>
              <a:rPr lang="sr-Cyrl-RS" sz="3600" dirty="0"/>
              <a:t/>
            </a:r>
            <a:br>
              <a:rPr lang="sr-Cyrl-RS" sz="3600" dirty="0"/>
            </a:br>
            <a:endParaRPr lang="sr-Cyrl-RS" sz="3600" dirty="0"/>
          </a:p>
        </p:txBody>
      </p:sp>
      <p:sp>
        <p:nvSpPr>
          <p:cNvPr id="3" name="Content Placeholder 2"/>
          <p:cNvSpPr>
            <a:spLocks noGrp="1"/>
          </p:cNvSpPr>
          <p:nvPr>
            <p:ph idx="1"/>
          </p:nvPr>
        </p:nvSpPr>
        <p:spPr>
          <a:xfrm>
            <a:off x="133643" y="921435"/>
            <a:ext cx="11915336" cy="5936565"/>
          </a:xfrm>
        </p:spPr>
        <p:txBody>
          <a:bodyPr>
            <a:normAutofit lnSpcReduction="10000"/>
          </a:bodyPr>
          <a:lstStyle/>
          <a:p>
            <a:pPr marL="0" indent="0" algn="just">
              <a:lnSpc>
                <a:spcPct val="100000"/>
              </a:lnSpc>
              <a:buNone/>
            </a:pPr>
            <a:r>
              <a:rPr lang="sr-Latn-CS" dirty="0"/>
              <a:t>U pripremi za izdavanje dugoročnih HOV postoji čitava procedura koja se sastoji </a:t>
            </a:r>
            <a:r>
              <a:rPr lang="sr-Latn-CS" dirty="0" smtClean="0"/>
              <a:t>od:</a:t>
            </a:r>
          </a:p>
          <a:p>
            <a:pPr marL="514350" lvl="0" indent="-514350" algn="just">
              <a:lnSpc>
                <a:spcPct val="110000"/>
              </a:lnSpc>
              <a:buFont typeface="+mj-lt"/>
              <a:buAutoNum type="arabicParenR"/>
            </a:pPr>
            <a:r>
              <a:rPr lang="sr-Latn-CS" dirty="0"/>
              <a:t>Utvrđivanje koliko treba pribaviti kapitala emisijom i prodajom dugoročnih HOV</a:t>
            </a:r>
            <a:endParaRPr lang="sr-Cyrl-RS" dirty="0"/>
          </a:p>
          <a:p>
            <a:pPr marL="514350" lvl="0" indent="-514350" algn="just">
              <a:lnSpc>
                <a:spcPct val="110000"/>
              </a:lnSpc>
              <a:buFont typeface="+mj-lt"/>
              <a:buAutoNum type="arabicParenR"/>
            </a:pPr>
            <a:r>
              <a:rPr lang="sr-Latn-CS" dirty="0"/>
              <a:t>Koju vrstu dugoročnih HOV emitovati s obzirom na strukturu kapitala</a:t>
            </a:r>
            <a:endParaRPr lang="sr-Cyrl-RS" dirty="0"/>
          </a:p>
          <a:p>
            <a:pPr marL="514350" lvl="0" indent="-514350" algn="just">
              <a:lnSpc>
                <a:spcPct val="110000"/>
              </a:lnSpc>
              <a:buFont typeface="+mj-lt"/>
              <a:buAutoNum type="arabicParenR"/>
            </a:pPr>
            <a:r>
              <a:rPr lang="sr-Latn-CS" dirty="0"/>
              <a:t>Koliko tereba da bude nominalna vrednost jedne dugoročne HOV</a:t>
            </a:r>
            <a:endParaRPr lang="sr-Cyrl-RS" dirty="0"/>
          </a:p>
          <a:p>
            <a:pPr marL="514350" lvl="0" indent="-514350" algn="just">
              <a:lnSpc>
                <a:spcPct val="110000"/>
              </a:lnSpc>
              <a:buFont typeface="+mj-lt"/>
              <a:buAutoNum type="arabicParenR"/>
            </a:pPr>
            <a:r>
              <a:rPr lang="sr-Latn-CS" dirty="0"/>
              <a:t>Kolika treba da bude kamata ako se izdaju dugoročne obveznice</a:t>
            </a:r>
            <a:endParaRPr lang="sr-Cyrl-RS" dirty="0"/>
          </a:p>
          <a:p>
            <a:pPr marL="514350" lvl="0" indent="-514350" algn="just">
              <a:lnSpc>
                <a:spcPct val="110000"/>
              </a:lnSpc>
              <a:buFont typeface="+mj-lt"/>
              <a:buAutoNum type="arabicParenR"/>
            </a:pPr>
            <a:r>
              <a:rPr lang="sr-Latn-CS" dirty="0"/>
              <a:t>Kolika treba da bude fiksna dividenda</a:t>
            </a:r>
            <a:endParaRPr lang="sr-Cyrl-RS" dirty="0"/>
          </a:p>
          <a:p>
            <a:pPr marL="514350" lvl="0" indent="-514350" algn="just">
              <a:lnSpc>
                <a:spcPct val="110000"/>
              </a:lnSpc>
              <a:buFont typeface="+mj-lt"/>
              <a:buAutoNum type="arabicParenR"/>
            </a:pPr>
            <a:r>
              <a:rPr lang="sr-Latn-CS" dirty="0"/>
              <a:t>Kako će se vršiti prva prodaja i s tim u vezi kontakrtiranje sa bankama i finansijskim organizacijama koje se bave posredovanjem</a:t>
            </a:r>
            <a:endParaRPr lang="sr-Cyrl-RS" dirty="0"/>
          </a:p>
          <a:p>
            <a:pPr marL="514350" lvl="0" indent="-514350" algn="just">
              <a:lnSpc>
                <a:spcPct val="110000"/>
              </a:lnSpc>
              <a:buFont typeface="+mj-lt"/>
              <a:buAutoNum type="arabicParenR"/>
            </a:pPr>
            <a:r>
              <a:rPr lang="sr-Latn-CS" dirty="0"/>
              <a:t>Na kraju se usvaja odluka o emisiji dugoročnih HOV čime se one autorizuju</a:t>
            </a:r>
            <a:endParaRPr lang="sr-Cyrl-RS" dirty="0"/>
          </a:p>
          <a:p>
            <a:pPr marL="0" indent="0" algn="just">
              <a:lnSpc>
                <a:spcPct val="100000"/>
              </a:lnSpc>
              <a:buNone/>
            </a:pPr>
            <a:endParaRPr lang="sr-Cyrl-RS" dirty="0"/>
          </a:p>
        </p:txBody>
      </p:sp>
    </p:spTree>
    <p:extLst>
      <p:ext uri="{BB962C8B-B14F-4D97-AF65-F5344CB8AC3E}">
        <p14:creationId xmlns:p14="http://schemas.microsoft.com/office/powerpoint/2010/main" xmlns="" val="77973732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855430"/>
            <a:ext cx="11915336" cy="1164443"/>
          </a:xfrm>
        </p:spPr>
        <p:txBody>
          <a:bodyPr>
            <a:noAutofit/>
          </a:bodyPr>
          <a:lstStyle/>
          <a:p>
            <a:r>
              <a:rPr lang="sr-Latn-CS" sz="3200" dirty="0"/>
              <a:t>U pogledu </a:t>
            </a:r>
            <a:r>
              <a:rPr lang="sr-Latn-CS" sz="3200" u="sng" dirty="0"/>
              <a:t>zaštite investitora </a:t>
            </a:r>
            <a:r>
              <a:rPr lang="sr-Latn-CS" sz="3200" dirty="0"/>
              <a:t>u svetu postoje u osnovi dva sistema :</a:t>
            </a:r>
            <a:r>
              <a:rPr lang="sr-Cyrl-RS" sz="3200" dirty="0"/>
              <a:t/>
            </a:r>
            <a:br>
              <a:rPr lang="sr-Cyrl-RS" sz="3200" dirty="0"/>
            </a:br>
            <a:endParaRPr lang="sr-Cyrl-RS" sz="3200" dirty="0"/>
          </a:p>
        </p:txBody>
      </p:sp>
      <p:sp>
        <p:nvSpPr>
          <p:cNvPr id="3" name="Content Placeholder 2"/>
          <p:cNvSpPr>
            <a:spLocks noGrp="1"/>
          </p:cNvSpPr>
          <p:nvPr>
            <p:ph idx="1"/>
          </p:nvPr>
        </p:nvSpPr>
        <p:spPr>
          <a:xfrm>
            <a:off x="138332" y="2019873"/>
            <a:ext cx="11650394" cy="4351338"/>
          </a:xfrm>
        </p:spPr>
        <p:txBody>
          <a:bodyPr/>
          <a:lstStyle/>
          <a:p>
            <a:pPr marL="514350" indent="-514350" algn="just">
              <a:lnSpc>
                <a:spcPct val="100000"/>
              </a:lnSpc>
              <a:spcAft>
                <a:spcPts val="1800"/>
              </a:spcAft>
              <a:buAutoNum type="alphaLcParenR"/>
            </a:pPr>
            <a:r>
              <a:rPr lang="sr-Latn-CS" b="1" dirty="0"/>
              <a:t>S</a:t>
            </a:r>
            <a:r>
              <a:rPr lang="sr-Latn-CS" b="1" dirty="0" smtClean="0"/>
              <a:t>istem </a:t>
            </a:r>
            <a:r>
              <a:rPr lang="sr-Latn-CS" b="1" dirty="0"/>
              <a:t>koji obezbeđuje javnosti maksimalno pouzdane informacije o bonitetu izadavaoca HOV, njegovoj kreditnoj sposobnosti, mogućnosti da se ostvari profit </a:t>
            </a:r>
            <a:r>
              <a:rPr lang="sr-Latn-CS" b="1" dirty="0" smtClean="0"/>
              <a:t>(</a:t>
            </a:r>
            <a:r>
              <a:rPr lang="sr-Latn-CS" b="1" dirty="0"/>
              <a:t>dobit), a budući invenstitor sam donosi odluku da li će ili neće kupiti dugoročni HOV (primenjuje se u SAD) </a:t>
            </a:r>
            <a:endParaRPr lang="sr-Latn-CS" b="1" dirty="0" smtClean="0"/>
          </a:p>
          <a:p>
            <a:pPr marL="514350" indent="-514350" algn="just">
              <a:lnSpc>
                <a:spcPct val="100000"/>
              </a:lnSpc>
              <a:buAutoNum type="alphaLcParenR"/>
            </a:pPr>
            <a:r>
              <a:rPr lang="sr-Latn-CS" b="1" dirty="0"/>
              <a:t>Paternalistički sistem - </a:t>
            </a:r>
            <a:r>
              <a:rPr lang="sr-Latn-CS" dirty="0"/>
              <a:t>ovlašćeni organ na osnovu stručne ocene boniteta izdavaoca dugoročnih HOV daje odobrenje za emisiju dugoročnih HOV. Time se želi smanjiti rizik budućih investitora.</a:t>
            </a:r>
            <a:endParaRPr lang="sr-Latn-CS" b="1" dirty="0" smtClean="0"/>
          </a:p>
          <a:p>
            <a:pPr marL="514350" indent="-514350" algn="just">
              <a:lnSpc>
                <a:spcPct val="100000"/>
              </a:lnSpc>
              <a:buAutoNum type="alphaLcParenR"/>
            </a:pPr>
            <a:endParaRPr lang="sr-Latn-CS" b="1" dirty="0" smtClean="0"/>
          </a:p>
          <a:p>
            <a:pPr marL="514350" indent="-514350" algn="just">
              <a:lnSpc>
                <a:spcPct val="100000"/>
              </a:lnSpc>
              <a:buAutoNum type="alphaLcParenR"/>
            </a:pPr>
            <a:endParaRPr lang="sr-Cyrl-RS" dirty="0"/>
          </a:p>
        </p:txBody>
      </p:sp>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2. TR</a:t>
            </a:r>
            <a:r>
              <a:rPr lang="sr-Latn-RS" sz="1600" i="1" dirty="0" smtClean="0">
                <a:latin typeface="Times New Roman" panose="02020603050405020304" pitchFamily="18" charset="0"/>
                <a:cs typeface="Times New Roman" panose="02020603050405020304" pitchFamily="18" charset="0"/>
              </a:rPr>
              <a:t>ŽIŠTE </a:t>
            </a:r>
            <a:r>
              <a:rPr lang="en-US" sz="1600" i="1" dirty="0" smtClean="0">
                <a:latin typeface="Times New Roman" panose="02020603050405020304" pitchFamily="18" charset="0"/>
                <a:cs typeface="Times New Roman" panose="02020603050405020304" pitchFamily="18" charset="0"/>
              </a:rPr>
              <a:t>KAPITALA</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2</a:t>
            </a:r>
            <a:r>
              <a:rPr lang="sr-Latn-RS" sz="1600" i="1" dirty="0" smtClean="0">
                <a:latin typeface="Times New Roman" panose="02020603050405020304" pitchFamily="18" charset="0"/>
                <a:cs typeface="Times New Roman" panose="02020603050405020304" pitchFamily="18" charset="0"/>
              </a:rPr>
              <a:t>.4. D u g o r o č n e   H O V</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04027622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466934"/>
            <a:ext cx="11915336" cy="1015439"/>
          </a:xfrm>
        </p:spPr>
        <p:txBody>
          <a:bodyPr>
            <a:normAutofit/>
          </a:bodyPr>
          <a:lstStyle/>
          <a:p>
            <a:r>
              <a:rPr lang="sr-Latn-CS" sz="3200" b="1" u="sng" dirty="0"/>
              <a:t>2.4.1. DEONICE</a:t>
            </a:r>
            <a:endParaRPr lang="sr-Cyrl-RS" sz="3200" b="1" u="sng" dirty="0"/>
          </a:p>
        </p:txBody>
      </p:sp>
      <p:sp>
        <p:nvSpPr>
          <p:cNvPr id="3" name="Content Placeholder 2"/>
          <p:cNvSpPr>
            <a:spLocks noGrp="1"/>
          </p:cNvSpPr>
          <p:nvPr>
            <p:ph idx="1"/>
          </p:nvPr>
        </p:nvSpPr>
        <p:spPr>
          <a:xfrm>
            <a:off x="138332" y="1482374"/>
            <a:ext cx="11915336" cy="5256052"/>
          </a:xfrm>
        </p:spPr>
        <p:txBody>
          <a:bodyPr>
            <a:normAutofit/>
          </a:bodyPr>
          <a:lstStyle/>
          <a:p>
            <a:pPr algn="just">
              <a:lnSpc>
                <a:spcPct val="100000"/>
              </a:lnSpc>
              <a:spcBef>
                <a:spcPts val="0"/>
              </a:spcBef>
              <a:spcAft>
                <a:spcPts val="1800"/>
              </a:spcAft>
            </a:pPr>
            <a:r>
              <a:rPr lang="sr-Latn-CS" dirty="0"/>
              <a:t>Prodajom deonica preduzeće stiče sopstveni kapital i ta prodaja je uvek prva prodaja </a:t>
            </a:r>
            <a:r>
              <a:rPr lang="sr-Latn-CS" dirty="0" smtClean="0"/>
              <a:t>(</a:t>
            </a:r>
            <a:r>
              <a:rPr lang="sr-Latn-CS" dirty="0"/>
              <a:t>prodaja na primarnom tržištu). Ako se emitovane deonice prodaju iznad nominalne vrednosti preduzeće stiče sopstveni kapital u visini nominalne vrednosti prodatih deoniica plus </a:t>
            </a:r>
            <a:r>
              <a:rPr lang="sr-Latn-CS" dirty="0" smtClean="0"/>
              <a:t>premija (razlika </a:t>
            </a:r>
            <a:r>
              <a:rPr lang="sr-Latn-CS" dirty="0"/>
              <a:t>između prodajne i nominalne vrednosti).</a:t>
            </a:r>
            <a:endParaRPr lang="sr-Cyrl-RS" dirty="0"/>
          </a:p>
          <a:p>
            <a:pPr>
              <a:spcAft>
                <a:spcPts val="1200"/>
              </a:spcAft>
              <a:buFont typeface="Wingdings" panose="05000000000000000000" pitchFamily="2" charset="2"/>
              <a:buChar char="Ø"/>
            </a:pPr>
            <a:r>
              <a:rPr lang="sr-Latn-CS" dirty="0"/>
              <a:t>Deonica ima tri </a:t>
            </a:r>
            <a:r>
              <a:rPr lang="sr-Latn-CS" dirty="0" smtClean="0"/>
              <a:t>vrednosti:</a:t>
            </a:r>
            <a:endParaRPr lang="sr-Cyrl-RS" dirty="0"/>
          </a:p>
          <a:p>
            <a:pPr marL="514350" lvl="0" indent="-514350">
              <a:buFont typeface="+mj-lt"/>
              <a:buAutoNum type="arabicParenR"/>
            </a:pPr>
            <a:r>
              <a:rPr lang="sr-Latn-CS" b="1" dirty="0"/>
              <a:t>nominalnu</a:t>
            </a:r>
            <a:endParaRPr lang="sr-Cyrl-RS" dirty="0"/>
          </a:p>
          <a:p>
            <a:pPr marL="514350" lvl="0" indent="-514350">
              <a:buFont typeface="+mj-lt"/>
              <a:buAutoNum type="arabicParenR"/>
            </a:pPr>
            <a:r>
              <a:rPr lang="sr-Latn-CS" b="1" dirty="0"/>
              <a:t>bilansnu</a:t>
            </a:r>
            <a:endParaRPr lang="sr-Cyrl-RS" dirty="0"/>
          </a:p>
          <a:p>
            <a:pPr marL="514350" lvl="0" indent="-514350">
              <a:buFont typeface="+mj-lt"/>
              <a:buAutoNum type="arabicParenR"/>
            </a:pPr>
            <a:r>
              <a:rPr lang="sr-Latn-CS" b="1" dirty="0"/>
              <a:t>tržišnu</a:t>
            </a:r>
            <a:endParaRPr lang="sr-Cyrl-RS" dirty="0"/>
          </a:p>
          <a:p>
            <a:pPr algn="just">
              <a:lnSpc>
                <a:spcPct val="100000"/>
              </a:lnSpc>
            </a:pPr>
            <a:endParaRPr lang="sr-Cyrl-RS" dirty="0"/>
          </a:p>
        </p:txBody>
      </p:sp>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2. TR</a:t>
            </a:r>
            <a:r>
              <a:rPr lang="sr-Latn-RS" sz="1600" i="1" dirty="0" smtClean="0">
                <a:latin typeface="Times New Roman" panose="02020603050405020304" pitchFamily="18" charset="0"/>
                <a:cs typeface="Times New Roman" panose="02020603050405020304" pitchFamily="18" charset="0"/>
              </a:rPr>
              <a:t>ŽIŠTE </a:t>
            </a:r>
            <a:r>
              <a:rPr lang="en-US" sz="1600" i="1" dirty="0" smtClean="0">
                <a:latin typeface="Times New Roman" panose="02020603050405020304" pitchFamily="18" charset="0"/>
                <a:cs typeface="Times New Roman" panose="02020603050405020304" pitchFamily="18" charset="0"/>
              </a:rPr>
              <a:t>KAPITALA</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2</a:t>
            </a:r>
            <a:r>
              <a:rPr lang="sr-Latn-RS" sz="1600" i="1" dirty="0" smtClean="0">
                <a:latin typeface="Times New Roman" panose="02020603050405020304" pitchFamily="18" charset="0"/>
                <a:cs typeface="Times New Roman" panose="02020603050405020304" pitchFamily="18" charset="0"/>
              </a:rPr>
              <a:t>.4. D u g o r o č n e   H O V</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72025439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9009" y="1083212"/>
            <a:ext cx="11633981" cy="4797084"/>
          </a:xfrm>
        </p:spPr>
        <p:txBody>
          <a:bodyPr/>
          <a:lstStyle/>
          <a:p>
            <a:pPr lvl="0" algn="just">
              <a:lnSpc>
                <a:spcPct val="100000"/>
              </a:lnSpc>
            </a:pPr>
            <a:r>
              <a:rPr lang="sr-Latn-CS" b="1" dirty="0" smtClean="0"/>
              <a:t>NOMINALNA </a:t>
            </a:r>
            <a:r>
              <a:rPr lang="sr-Latn-CS" b="1" dirty="0"/>
              <a:t>VREDNOST -</a:t>
            </a:r>
            <a:r>
              <a:rPr lang="sr-Latn-CS" dirty="0" smtClean="0"/>
              <a:t>je </a:t>
            </a:r>
            <a:r>
              <a:rPr lang="sr-Latn-CS" dirty="0"/>
              <a:t>u stvari, emisiona vrednost </a:t>
            </a:r>
            <a:endParaRPr lang="sr-Latn-CS" dirty="0" smtClean="0"/>
          </a:p>
          <a:p>
            <a:pPr marL="0" lvl="0" indent="0" algn="just">
              <a:lnSpc>
                <a:spcPct val="100000"/>
              </a:lnSpc>
              <a:buNone/>
            </a:pPr>
            <a:endParaRPr lang="sr-Cyrl-RS" dirty="0"/>
          </a:p>
          <a:p>
            <a:pPr lvl="0" algn="just">
              <a:lnSpc>
                <a:spcPct val="100000"/>
              </a:lnSpc>
            </a:pPr>
            <a:r>
              <a:rPr lang="sr-Latn-CS" b="1" dirty="0"/>
              <a:t>BILANSNA VREDNOST - </a:t>
            </a:r>
            <a:r>
              <a:rPr lang="sr-Latn-CS" dirty="0"/>
              <a:t>je veća od nominalne  vrednosti, ako preduzeće na strani pasive iskazuje kapitalni dobitak, akumulirani neto dobitak i rezerve u većem iznosu od gubitka iskazanog na strani aktive i obrnuto</a:t>
            </a:r>
            <a:endParaRPr lang="sr-Cyrl-RS" dirty="0"/>
          </a:p>
          <a:p>
            <a:pPr marL="0" indent="0" algn="just">
              <a:lnSpc>
                <a:spcPct val="100000"/>
              </a:lnSpc>
              <a:buNone/>
            </a:pPr>
            <a:endParaRPr lang="sr-Cyrl-RS" dirty="0"/>
          </a:p>
          <a:p>
            <a:pPr lvl="0" algn="just">
              <a:lnSpc>
                <a:spcPct val="100000"/>
              </a:lnSpc>
            </a:pPr>
            <a:r>
              <a:rPr lang="sr-Latn-CS" b="1" dirty="0"/>
              <a:t>TRŽIŠNA VREDNOST DEONICA</a:t>
            </a:r>
            <a:r>
              <a:rPr lang="sr-Latn-CS" dirty="0"/>
              <a:t> - je cena po kojoj se deonica prodaje na sekundarnom tržištu HOV.</a:t>
            </a:r>
            <a:endParaRPr lang="sr-Cyrl-RS" dirty="0"/>
          </a:p>
          <a:p>
            <a:pPr algn="just">
              <a:lnSpc>
                <a:spcPct val="100000"/>
              </a:lnSpc>
            </a:pPr>
            <a:endParaRPr lang="sr-Cyrl-RS" dirty="0"/>
          </a:p>
        </p:txBody>
      </p:sp>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2. TR</a:t>
            </a:r>
            <a:r>
              <a:rPr lang="sr-Latn-RS" sz="1600" i="1" dirty="0" smtClean="0">
                <a:latin typeface="Times New Roman" panose="02020603050405020304" pitchFamily="18" charset="0"/>
                <a:cs typeface="Times New Roman" panose="02020603050405020304" pitchFamily="18" charset="0"/>
              </a:rPr>
              <a:t>ŽIŠTE </a:t>
            </a:r>
            <a:r>
              <a:rPr lang="en-US" sz="1600" i="1" dirty="0" smtClean="0">
                <a:latin typeface="Times New Roman" panose="02020603050405020304" pitchFamily="18" charset="0"/>
                <a:cs typeface="Times New Roman" panose="02020603050405020304" pitchFamily="18" charset="0"/>
              </a:rPr>
              <a:t>KAPITALA</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2</a:t>
            </a:r>
            <a:r>
              <a:rPr lang="sr-Latn-RS" sz="1600" i="1" dirty="0" smtClean="0">
                <a:latin typeface="Times New Roman" panose="02020603050405020304" pitchFamily="18" charset="0"/>
                <a:cs typeface="Times New Roman" panose="02020603050405020304" pitchFamily="18" charset="0"/>
              </a:rPr>
              <a:t>.4. D u g o r o č n e   H O V</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38340815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332" y="808892"/>
            <a:ext cx="11915336" cy="6049108"/>
          </a:xfrm>
        </p:spPr>
        <p:txBody>
          <a:bodyPr>
            <a:normAutofit lnSpcReduction="10000"/>
          </a:bodyPr>
          <a:lstStyle/>
          <a:p>
            <a:pPr algn="just">
              <a:lnSpc>
                <a:spcPct val="100000"/>
              </a:lnSpc>
            </a:pPr>
            <a:r>
              <a:rPr lang="sr-Latn-CS" dirty="0"/>
              <a:t>Deonica kao vlasnički papir sastoji se iz dva dela : </a:t>
            </a:r>
            <a:endParaRPr lang="sr-Latn-CS" dirty="0" smtClean="0"/>
          </a:p>
          <a:p>
            <a:pPr algn="just">
              <a:lnSpc>
                <a:spcPct val="100000"/>
              </a:lnSpc>
              <a:buFontTx/>
              <a:buChar char="-"/>
            </a:pPr>
            <a:r>
              <a:rPr lang="sr-Latn-CS" dirty="0" smtClean="0"/>
              <a:t>prvi </a:t>
            </a:r>
            <a:r>
              <a:rPr lang="sr-Latn-CS" dirty="0"/>
              <a:t>deo se naziva </a:t>
            </a:r>
            <a:r>
              <a:rPr lang="sr-Latn-CS" b="1" i="1" dirty="0"/>
              <a:t>plašt</a:t>
            </a:r>
            <a:r>
              <a:rPr lang="sr-Latn-CS" i="1" dirty="0"/>
              <a:t> </a:t>
            </a:r>
            <a:r>
              <a:rPr lang="sr-Latn-CS" dirty="0"/>
              <a:t> i na njemu se </a:t>
            </a:r>
            <a:r>
              <a:rPr lang="sr-Latn-CS" dirty="0" smtClean="0"/>
              <a:t>označavaju: </a:t>
            </a:r>
            <a:r>
              <a:rPr lang="sr-Latn-CS" dirty="0"/>
              <a:t>firma koja je izdala deonicu, vrsta deonice, nominalna vrednost, broj i serja deonice, datum i potpis </a:t>
            </a:r>
            <a:r>
              <a:rPr lang="sr-Latn-CS" dirty="0" smtClean="0"/>
              <a:t>izdavaoca.</a:t>
            </a:r>
          </a:p>
          <a:p>
            <a:pPr algn="just">
              <a:lnSpc>
                <a:spcPct val="100000"/>
              </a:lnSpc>
              <a:buFontTx/>
              <a:buChar char="-"/>
            </a:pPr>
            <a:r>
              <a:rPr lang="sr-Latn-CS" dirty="0"/>
              <a:t>d</a:t>
            </a:r>
            <a:r>
              <a:rPr lang="sr-Latn-CS" dirty="0" smtClean="0"/>
              <a:t>rugi </a:t>
            </a:r>
            <a:r>
              <a:rPr lang="sr-Latn-CS" dirty="0"/>
              <a:t>deo deonice je </a:t>
            </a:r>
            <a:r>
              <a:rPr lang="sr-Latn-CS" b="1" i="1" dirty="0"/>
              <a:t>talon kupona</a:t>
            </a:r>
            <a:r>
              <a:rPr lang="sr-Latn-CS" b="1" dirty="0"/>
              <a:t> </a:t>
            </a:r>
            <a:r>
              <a:rPr lang="sr-Latn-CS" dirty="0"/>
              <a:t>za naplatu dividende. Svaki kupon nosi oznaku broja deonica, vreme kada se naplaćuje dividenda i iznos dividende ako se radi o preferencijalnoj deonici</a:t>
            </a:r>
            <a:r>
              <a:rPr lang="sr-Latn-CS" dirty="0" smtClean="0"/>
              <a:t>.</a:t>
            </a:r>
          </a:p>
          <a:p>
            <a:pPr marL="0" indent="0" algn="just">
              <a:lnSpc>
                <a:spcPct val="100000"/>
              </a:lnSpc>
              <a:buNone/>
            </a:pPr>
            <a:endParaRPr lang="sr-Latn-CS" dirty="0" smtClean="0"/>
          </a:p>
          <a:p>
            <a:pPr algn="just">
              <a:lnSpc>
                <a:spcPct val="100000"/>
              </a:lnSpc>
              <a:buFont typeface="Wingdings" panose="05000000000000000000" pitchFamily="2" charset="2"/>
              <a:buChar char="v"/>
            </a:pPr>
            <a:r>
              <a:rPr lang="sr-Latn-CS" dirty="0" smtClean="0"/>
              <a:t>Postoje </a:t>
            </a:r>
            <a:r>
              <a:rPr lang="sr-Latn-CS" dirty="0"/>
              <a:t>sledeće vrste deonica: </a:t>
            </a:r>
            <a:r>
              <a:rPr lang="sr-Latn-CS" dirty="0" smtClean="0"/>
              <a:t> </a:t>
            </a:r>
            <a:r>
              <a:rPr lang="sr-Latn-CS" b="1" i="1" dirty="0" smtClean="0"/>
              <a:t>obična</a:t>
            </a:r>
            <a:r>
              <a:rPr lang="sr-Latn-CS" b="1" i="1" dirty="0"/>
              <a:t>, </a:t>
            </a:r>
            <a:endParaRPr lang="sr-Latn-CS" b="1" i="1" dirty="0" smtClean="0"/>
          </a:p>
          <a:p>
            <a:pPr marL="0" indent="0" algn="just">
              <a:lnSpc>
                <a:spcPct val="100000"/>
              </a:lnSpc>
              <a:buNone/>
            </a:pPr>
            <a:r>
              <a:rPr lang="sr-Latn-CS" b="1" i="1" dirty="0"/>
              <a:t>	</a:t>
            </a:r>
            <a:r>
              <a:rPr lang="sr-Latn-CS" b="1" i="1" dirty="0" smtClean="0"/>
              <a:t>				 preferencijalna</a:t>
            </a:r>
            <a:r>
              <a:rPr lang="sr-Latn-CS" b="1" i="1" dirty="0"/>
              <a:t>, </a:t>
            </a:r>
            <a:endParaRPr lang="sr-Latn-CS" b="1" i="1" dirty="0" smtClean="0"/>
          </a:p>
          <a:p>
            <a:pPr marL="0" indent="0" algn="just">
              <a:lnSpc>
                <a:spcPct val="100000"/>
              </a:lnSpc>
              <a:buNone/>
            </a:pPr>
            <a:r>
              <a:rPr lang="sr-Latn-CS" b="1" i="1" dirty="0"/>
              <a:t>	</a:t>
            </a:r>
            <a:r>
              <a:rPr lang="sr-Latn-CS" b="1" i="1" dirty="0" smtClean="0"/>
              <a:t>				 užitnička</a:t>
            </a:r>
            <a:r>
              <a:rPr lang="sr-Latn-CS" b="1" i="1" dirty="0"/>
              <a:t>, </a:t>
            </a:r>
            <a:endParaRPr lang="sr-Latn-CS" b="1" i="1" dirty="0" smtClean="0"/>
          </a:p>
          <a:p>
            <a:pPr marL="0" indent="0" algn="just">
              <a:lnSpc>
                <a:spcPct val="100000"/>
              </a:lnSpc>
              <a:buNone/>
            </a:pPr>
            <a:r>
              <a:rPr lang="sr-Latn-CS" b="1" i="1" dirty="0"/>
              <a:t>	</a:t>
            </a:r>
            <a:r>
              <a:rPr lang="sr-Latn-CS" b="1" i="1" dirty="0" smtClean="0"/>
              <a:t>				 interna</a:t>
            </a:r>
            <a:r>
              <a:rPr lang="sr-Latn-CS" b="1" i="1" dirty="0"/>
              <a:t>.</a:t>
            </a:r>
            <a:endParaRPr lang="sr-Cyrl-RS" b="1" dirty="0"/>
          </a:p>
        </p:txBody>
      </p:sp>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2. TR</a:t>
            </a:r>
            <a:r>
              <a:rPr lang="sr-Latn-RS" sz="1600" i="1" dirty="0" smtClean="0">
                <a:latin typeface="Times New Roman" panose="02020603050405020304" pitchFamily="18" charset="0"/>
                <a:cs typeface="Times New Roman" panose="02020603050405020304" pitchFamily="18" charset="0"/>
              </a:rPr>
              <a:t>ŽIŠTE </a:t>
            </a:r>
            <a:r>
              <a:rPr lang="en-US" sz="1600" i="1" dirty="0" smtClean="0">
                <a:latin typeface="Times New Roman" panose="02020603050405020304" pitchFamily="18" charset="0"/>
                <a:cs typeface="Times New Roman" panose="02020603050405020304" pitchFamily="18" charset="0"/>
              </a:rPr>
              <a:t>KAPITALA</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2</a:t>
            </a:r>
            <a:r>
              <a:rPr lang="sr-Latn-RS" sz="1600" i="1" dirty="0" smtClean="0">
                <a:latin typeface="Times New Roman" panose="02020603050405020304" pitchFamily="18" charset="0"/>
                <a:cs typeface="Times New Roman" panose="02020603050405020304" pitchFamily="18" charset="0"/>
              </a:rPr>
              <a:t>.4. D u g o r o č n e   H O V</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56858772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851096"/>
            <a:ext cx="11915336" cy="661181"/>
          </a:xfrm>
        </p:spPr>
        <p:txBody>
          <a:bodyPr>
            <a:normAutofit/>
          </a:bodyPr>
          <a:lstStyle/>
          <a:p>
            <a:r>
              <a:rPr lang="sr-Latn-CS" sz="3200" dirty="0"/>
              <a:t>2.4.1.1. </a:t>
            </a:r>
            <a:r>
              <a:rPr lang="sr-Latn-CS" sz="3200" b="1" i="1" dirty="0"/>
              <a:t>Obična deonica</a:t>
            </a:r>
            <a:endParaRPr lang="sr-Cyrl-RS" sz="3200" dirty="0"/>
          </a:p>
        </p:txBody>
      </p:sp>
      <p:sp>
        <p:nvSpPr>
          <p:cNvPr id="3" name="Content Placeholder 2"/>
          <p:cNvSpPr>
            <a:spLocks noGrp="1"/>
          </p:cNvSpPr>
          <p:nvPr>
            <p:ph idx="1"/>
          </p:nvPr>
        </p:nvSpPr>
        <p:spPr>
          <a:xfrm>
            <a:off x="138332" y="1896439"/>
            <a:ext cx="11605846" cy="4660352"/>
          </a:xfrm>
        </p:spPr>
        <p:txBody>
          <a:bodyPr/>
          <a:lstStyle/>
          <a:p>
            <a:pPr algn="just">
              <a:lnSpc>
                <a:spcPct val="100000"/>
              </a:lnSpc>
            </a:pPr>
            <a:r>
              <a:rPr lang="sr-Latn-CS" dirty="0"/>
              <a:t>Vlasnik obične deonice ostvariće dividendu ako preduzeće ostvari neto dobitak pri čemu ceo neto dobitak ne pripada vlasnicima običnih deonica. </a:t>
            </a:r>
            <a:endParaRPr lang="sr-Latn-CS" dirty="0" smtClean="0"/>
          </a:p>
          <a:p>
            <a:pPr algn="just">
              <a:lnSpc>
                <a:spcPct val="100000"/>
              </a:lnSpc>
              <a:buFontTx/>
              <a:buChar char="-"/>
            </a:pPr>
            <a:r>
              <a:rPr lang="sr-Latn-CS" dirty="0" smtClean="0"/>
              <a:t>Iz </a:t>
            </a:r>
            <a:r>
              <a:rPr lang="sr-Latn-CS" dirty="0"/>
              <a:t>ostvarenog neto dobitka prvo se izdvaja fiksna dividenda na preferencijalne deonice. </a:t>
            </a:r>
            <a:endParaRPr lang="sr-Latn-CS" dirty="0" smtClean="0"/>
          </a:p>
          <a:p>
            <a:pPr algn="just">
              <a:lnSpc>
                <a:spcPct val="100000"/>
              </a:lnSpc>
              <a:buFontTx/>
              <a:buChar char="-"/>
            </a:pPr>
            <a:r>
              <a:rPr lang="sr-Latn-CS" dirty="0" smtClean="0"/>
              <a:t>Potom </a:t>
            </a:r>
            <a:r>
              <a:rPr lang="sr-Latn-CS" dirty="0"/>
              <a:t>se odlučuje koliko će se od ostatka neto dobitka izdvajati za preduzeće po osnovu stvaranja sopstvenog kapitala iz akumuliranog neto dobitka i stvaranja rezervi iz neto dohotka, a koliko će se odvojiti za dividendu vlasnika običnih deonica.</a:t>
            </a:r>
            <a:endParaRPr lang="sr-Cyrl-RS" dirty="0"/>
          </a:p>
        </p:txBody>
      </p:sp>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2. TR</a:t>
            </a:r>
            <a:r>
              <a:rPr lang="sr-Latn-RS" sz="1600" i="1" dirty="0" smtClean="0">
                <a:latin typeface="Times New Roman" panose="02020603050405020304" pitchFamily="18" charset="0"/>
                <a:cs typeface="Times New Roman" panose="02020603050405020304" pitchFamily="18" charset="0"/>
              </a:rPr>
              <a:t>ŽIŠTE </a:t>
            </a:r>
            <a:r>
              <a:rPr lang="en-US" sz="1600" i="1" dirty="0" smtClean="0">
                <a:latin typeface="Times New Roman" panose="02020603050405020304" pitchFamily="18" charset="0"/>
                <a:cs typeface="Times New Roman" panose="02020603050405020304" pitchFamily="18" charset="0"/>
              </a:rPr>
              <a:t>KAPITALA</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2</a:t>
            </a:r>
            <a:r>
              <a:rPr lang="sr-Latn-RS" sz="1600" i="1" dirty="0" smtClean="0">
                <a:latin typeface="Times New Roman" panose="02020603050405020304" pitchFamily="18" charset="0"/>
                <a:cs typeface="Times New Roman" panose="02020603050405020304" pitchFamily="18" charset="0"/>
              </a:rPr>
              <a:t>.4. D u g o r o č n e   H O V</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17628610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332" y="703384"/>
            <a:ext cx="11915336" cy="6154615"/>
          </a:xfrm>
        </p:spPr>
        <p:txBody>
          <a:bodyPr>
            <a:normAutofit lnSpcReduction="10000"/>
          </a:bodyPr>
          <a:lstStyle/>
          <a:p>
            <a:pPr algn="just">
              <a:lnSpc>
                <a:spcPct val="100000"/>
              </a:lnSpc>
            </a:pPr>
            <a:r>
              <a:rPr lang="sr-Latn-CS" dirty="0"/>
              <a:t>Vlasnik obične deonice snosi potpun rizik ostvarenja neto dobitka u preduzeću kao i rizik gubitka. </a:t>
            </a:r>
            <a:endParaRPr lang="sr-Latn-CS" dirty="0" smtClean="0"/>
          </a:p>
          <a:p>
            <a:pPr algn="just">
              <a:lnSpc>
                <a:spcPct val="100000"/>
              </a:lnSpc>
              <a:buFontTx/>
              <a:buChar char="-"/>
            </a:pPr>
            <a:r>
              <a:rPr lang="sr-Latn-CS" dirty="0" smtClean="0"/>
              <a:t>U </a:t>
            </a:r>
            <a:r>
              <a:rPr lang="sr-Latn-CS" dirty="0"/>
              <a:t>slučaju likvidacije preduzeća, iz likvidacione mase, prvo se isplaćuju obaveze prema poveriocima, zatim prema vlasnicima preferencijalnih deonica, a na kraju ostatak likvidacione mase, ako ga bude, dele vlasnici običnih deonica srazmerno broju deonica koji poseduju. </a:t>
            </a:r>
            <a:endParaRPr lang="sr-Latn-CS" dirty="0" smtClean="0"/>
          </a:p>
          <a:p>
            <a:pPr algn="just">
              <a:lnSpc>
                <a:spcPct val="100000"/>
              </a:lnSpc>
              <a:spcAft>
                <a:spcPts val="1200"/>
              </a:spcAft>
              <a:buFontTx/>
              <a:buChar char="-"/>
            </a:pPr>
            <a:r>
              <a:rPr lang="sr-Latn-CS" dirty="0"/>
              <a:t>U</a:t>
            </a:r>
            <a:r>
              <a:rPr lang="sr-Latn-CS" dirty="0" smtClean="0"/>
              <a:t>pravo </a:t>
            </a:r>
            <a:r>
              <a:rPr lang="sr-Latn-CS" dirty="0"/>
              <a:t>zato vlasnici običnih deonica stiču pravo </a:t>
            </a:r>
            <a:r>
              <a:rPr lang="sr-Latn-CS" dirty="0" smtClean="0"/>
              <a:t>upravljanja </a:t>
            </a:r>
            <a:r>
              <a:rPr lang="sr-Latn-CS" dirty="0"/>
              <a:t>preduzeća, koje se ostvaruje preko skupštine deoničara </a:t>
            </a:r>
            <a:r>
              <a:rPr lang="sr-Latn-CS" dirty="0" smtClean="0"/>
              <a:t>koja:</a:t>
            </a:r>
            <a:endParaRPr lang="sr-Cyrl-RS" dirty="0"/>
          </a:p>
          <a:p>
            <a:pPr lvl="1"/>
            <a:r>
              <a:rPr lang="sr-Latn-CS" dirty="0" smtClean="0"/>
              <a:t> prihvata </a:t>
            </a:r>
            <a:r>
              <a:rPr lang="sr-Latn-CS" dirty="0"/>
              <a:t>bilans preduzeća i izveštaj uprave preduzeća</a:t>
            </a:r>
            <a:endParaRPr lang="sr-Cyrl-RS" dirty="0"/>
          </a:p>
          <a:p>
            <a:pPr lvl="1"/>
            <a:r>
              <a:rPr lang="sr-Latn-CS" dirty="0" smtClean="0"/>
              <a:t> bira </a:t>
            </a:r>
            <a:r>
              <a:rPr lang="sr-Latn-CS" dirty="0"/>
              <a:t>upravni odbor</a:t>
            </a:r>
            <a:endParaRPr lang="sr-Cyrl-RS" dirty="0"/>
          </a:p>
          <a:p>
            <a:pPr lvl="1"/>
            <a:r>
              <a:rPr lang="sr-Latn-CS" dirty="0" smtClean="0"/>
              <a:t> odobrava </a:t>
            </a:r>
            <a:r>
              <a:rPr lang="sr-Latn-CS" dirty="0"/>
              <a:t>fuziju preduzeća i druge statusne promene</a:t>
            </a:r>
            <a:endParaRPr lang="sr-Cyrl-RS" dirty="0"/>
          </a:p>
          <a:p>
            <a:pPr lvl="1"/>
            <a:r>
              <a:rPr lang="sr-Latn-CS" dirty="0" smtClean="0"/>
              <a:t> bira </a:t>
            </a:r>
            <a:r>
              <a:rPr lang="sr-Latn-CS" dirty="0"/>
              <a:t>nezavisnog kontrolora poslovanja </a:t>
            </a:r>
            <a:endParaRPr lang="sr-Cyrl-RS" dirty="0"/>
          </a:p>
          <a:p>
            <a:pPr lvl="1"/>
            <a:r>
              <a:rPr lang="sr-Latn-CS" dirty="0" smtClean="0"/>
              <a:t> donosi </a:t>
            </a:r>
            <a:r>
              <a:rPr lang="sr-Latn-CS" dirty="0"/>
              <a:t>i menja statut preduzeća</a:t>
            </a:r>
            <a:endParaRPr lang="sr-Cyrl-RS" dirty="0"/>
          </a:p>
          <a:p>
            <a:pPr lvl="1"/>
            <a:r>
              <a:rPr lang="sr-Latn-CS" dirty="0" smtClean="0"/>
              <a:t> određuje </a:t>
            </a:r>
            <a:r>
              <a:rPr lang="sr-Latn-CS" dirty="0"/>
              <a:t>plate preduzetnicima</a:t>
            </a:r>
            <a:endParaRPr lang="sr-Cyrl-RS" dirty="0"/>
          </a:p>
          <a:p>
            <a:pPr lvl="1"/>
            <a:r>
              <a:rPr lang="sr-Latn-CS" dirty="0" smtClean="0"/>
              <a:t> odlučuje </a:t>
            </a:r>
            <a:r>
              <a:rPr lang="sr-Latn-CS" dirty="0"/>
              <a:t>o novoj emisiji deonica i sl.</a:t>
            </a:r>
            <a:endParaRPr lang="sr-Cyrl-RS" dirty="0"/>
          </a:p>
          <a:p>
            <a:pPr algn="just">
              <a:lnSpc>
                <a:spcPct val="100000"/>
              </a:lnSpc>
            </a:pPr>
            <a:endParaRPr lang="sr-Cyrl-RS" dirty="0"/>
          </a:p>
        </p:txBody>
      </p:sp>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2. TR</a:t>
            </a:r>
            <a:r>
              <a:rPr lang="sr-Latn-RS" sz="1600" i="1" dirty="0" smtClean="0">
                <a:latin typeface="Times New Roman" panose="02020603050405020304" pitchFamily="18" charset="0"/>
                <a:cs typeface="Times New Roman" panose="02020603050405020304" pitchFamily="18" charset="0"/>
              </a:rPr>
              <a:t>ŽIŠTE </a:t>
            </a:r>
            <a:r>
              <a:rPr lang="en-US" sz="1600" i="1" dirty="0" smtClean="0">
                <a:latin typeface="Times New Roman" panose="02020603050405020304" pitchFamily="18" charset="0"/>
                <a:cs typeface="Times New Roman" panose="02020603050405020304" pitchFamily="18" charset="0"/>
              </a:rPr>
              <a:t>KAPITALA</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2</a:t>
            </a:r>
            <a:r>
              <a:rPr lang="sr-Latn-RS" sz="1600" i="1" dirty="0" smtClean="0">
                <a:latin typeface="Times New Roman" panose="02020603050405020304" pitchFamily="18" charset="0"/>
                <a:cs typeface="Times New Roman" panose="02020603050405020304" pitchFamily="18" charset="0"/>
              </a:rPr>
              <a:t>.4. D u g o r o č n e   H O V</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25831659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297657"/>
            <a:ext cx="11215468" cy="1325563"/>
          </a:xfrm>
        </p:spPr>
        <p:txBody>
          <a:bodyPr>
            <a:normAutofit/>
          </a:bodyPr>
          <a:lstStyle/>
          <a:p>
            <a:r>
              <a:rPr lang="sr-Latn-CS" sz="3200" dirty="0"/>
              <a:t>2.4.1.2. </a:t>
            </a:r>
            <a:r>
              <a:rPr lang="sr-Latn-CS" sz="3200" b="1" i="1" dirty="0"/>
              <a:t>Preferencijalne deonice</a:t>
            </a:r>
            <a:r>
              <a:rPr lang="sr-Latn-CS" sz="3200" dirty="0"/>
              <a:t> (često se zovu i povlašćene) </a:t>
            </a:r>
            <a:endParaRPr lang="sr-Cyrl-RS" sz="3200" dirty="0"/>
          </a:p>
        </p:txBody>
      </p:sp>
      <p:sp>
        <p:nvSpPr>
          <p:cNvPr id="3" name="Content Placeholder 2"/>
          <p:cNvSpPr>
            <a:spLocks noGrp="1"/>
          </p:cNvSpPr>
          <p:nvPr>
            <p:ph idx="1"/>
          </p:nvPr>
        </p:nvSpPr>
        <p:spPr>
          <a:xfrm>
            <a:off x="138332" y="1505243"/>
            <a:ext cx="11720733" cy="5164090"/>
          </a:xfrm>
        </p:spPr>
        <p:txBody>
          <a:bodyPr>
            <a:normAutofit lnSpcReduction="10000"/>
          </a:bodyPr>
          <a:lstStyle/>
          <a:p>
            <a:pPr algn="just">
              <a:lnSpc>
                <a:spcPct val="100000"/>
              </a:lnSpc>
              <a:spcAft>
                <a:spcPts val="1200"/>
              </a:spcAft>
              <a:buFont typeface="Wingdings" panose="05000000000000000000" pitchFamily="2" charset="2"/>
              <a:buChar char="Ø"/>
            </a:pPr>
            <a:r>
              <a:rPr lang="sr-Latn-CS" dirty="0"/>
              <a:t>Njihova osnovna karakteristika je u tome što nose </a:t>
            </a:r>
            <a:r>
              <a:rPr lang="sr-Latn-CS" u="sng" dirty="0"/>
              <a:t>fiksnu dividendu</a:t>
            </a:r>
            <a:r>
              <a:rPr lang="sr-Latn-CS" dirty="0"/>
              <a:t>, obično u procentu od nominalne vrednosti, ali bez prava učestvovanja njihovoh vlasnika preferencijalne deonice u slučaju likvidacije preduzeća manji je od rizika vlasnika običnih deonica</a:t>
            </a:r>
            <a:r>
              <a:rPr lang="sr-Latn-CS" dirty="0" smtClean="0"/>
              <a:t>.</a:t>
            </a:r>
          </a:p>
          <a:p>
            <a:pPr algn="just">
              <a:lnSpc>
                <a:spcPct val="100000"/>
              </a:lnSpc>
              <a:spcAft>
                <a:spcPts val="1200"/>
              </a:spcAft>
            </a:pPr>
            <a:r>
              <a:rPr lang="sr-Latn-CS" dirty="0"/>
              <a:t>Mada je preferencijalna deonica sa stanovišta troškova finansiranja, nepovoljnija od dugoročne obveznice, preduzeća često izdaju i preferencijalne deonice iz sledećih </a:t>
            </a:r>
            <a:r>
              <a:rPr lang="sr-Latn-CS" dirty="0" smtClean="0"/>
              <a:t>razloga:</a:t>
            </a:r>
            <a:endParaRPr lang="sr-Cyrl-RS" dirty="0"/>
          </a:p>
          <a:p>
            <a:pPr marL="514350" lvl="0" indent="-514350" algn="just">
              <a:lnSpc>
                <a:spcPct val="100000"/>
              </a:lnSpc>
              <a:buAutoNum type="arabicPeriod"/>
            </a:pPr>
            <a:r>
              <a:rPr lang="sr-Latn-CS" dirty="0" smtClean="0"/>
              <a:t>Ako </a:t>
            </a:r>
            <a:r>
              <a:rPr lang="sr-Latn-CS" dirty="0"/>
              <a:t>je vlasnička struktura kapitala nepovoljna (nizak sopstveni kapital), preduzeće izdaje preferencijalne deonice s ciljem da proširi krug </a:t>
            </a:r>
            <a:r>
              <a:rPr lang="sr-Latn-CS" dirty="0" smtClean="0"/>
              <a:t>invenstitora.</a:t>
            </a:r>
            <a:endParaRPr lang="sr-Latn-RS" dirty="0"/>
          </a:p>
          <a:p>
            <a:pPr marL="514350" lvl="0" indent="-514350" algn="just">
              <a:lnSpc>
                <a:spcPct val="100000"/>
              </a:lnSpc>
              <a:buAutoNum type="arabicPeriod"/>
            </a:pPr>
            <a:r>
              <a:rPr lang="sr-Latn-CS" dirty="0" smtClean="0"/>
              <a:t>Preduzeće </a:t>
            </a:r>
            <a:r>
              <a:rPr lang="sr-Latn-CS" dirty="0"/>
              <a:t>izdavanjem preferencijalnih deonica želi da izbegne širenje kruga deoničara koji upravljaju preduzećem.</a:t>
            </a:r>
            <a:endParaRPr lang="sr-Cyrl-RS" dirty="0"/>
          </a:p>
          <a:p>
            <a:pPr algn="just">
              <a:lnSpc>
                <a:spcPct val="100000"/>
              </a:lnSpc>
            </a:pPr>
            <a:endParaRPr lang="sr-Cyrl-RS" dirty="0"/>
          </a:p>
        </p:txBody>
      </p:sp>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2. TR</a:t>
            </a:r>
            <a:r>
              <a:rPr lang="sr-Latn-RS" sz="1600" i="1" dirty="0" smtClean="0">
                <a:latin typeface="Times New Roman" panose="02020603050405020304" pitchFamily="18" charset="0"/>
                <a:cs typeface="Times New Roman" panose="02020603050405020304" pitchFamily="18" charset="0"/>
              </a:rPr>
              <a:t>ŽIŠTE </a:t>
            </a:r>
            <a:r>
              <a:rPr lang="en-US" sz="1600" i="1" dirty="0" smtClean="0">
                <a:latin typeface="Times New Roman" panose="02020603050405020304" pitchFamily="18" charset="0"/>
                <a:cs typeface="Times New Roman" panose="02020603050405020304" pitchFamily="18" charset="0"/>
              </a:rPr>
              <a:t>KAPITALA</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2</a:t>
            </a:r>
            <a:r>
              <a:rPr lang="sr-Latn-RS" sz="1600" i="1" dirty="0" smtClean="0">
                <a:latin typeface="Times New Roman" panose="02020603050405020304" pitchFamily="18" charset="0"/>
                <a:cs typeface="Times New Roman" panose="02020603050405020304" pitchFamily="18" charset="0"/>
              </a:rPr>
              <a:t>.4. D u g o r o č n e   H O V</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03095376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665509"/>
            <a:ext cx="11915336" cy="1055077"/>
          </a:xfrm>
        </p:spPr>
        <p:txBody>
          <a:bodyPr>
            <a:normAutofit/>
          </a:bodyPr>
          <a:lstStyle/>
          <a:p>
            <a:r>
              <a:rPr lang="sr-Latn-CS" sz="3200" dirty="0"/>
              <a:t>Tržišna vrednost preferencijalne deonice  (P) je :</a:t>
            </a:r>
            <a:endParaRPr lang="sr-Cyrl-RS" sz="3200" dirty="0"/>
          </a:p>
        </p:txBody>
      </p:sp>
      <p:pic>
        <p:nvPicPr>
          <p:cNvPr id="5" name="Content Placeholder 4"/>
          <p:cNvPicPr>
            <a:picLocks noGrp="1" noChangeAspect="1"/>
          </p:cNvPicPr>
          <p:nvPr>
            <p:ph idx="1"/>
          </p:nvPr>
        </p:nvPicPr>
        <p:blipFill>
          <a:blip r:embed="rId2" cstate="print"/>
          <a:stretch>
            <a:fillRect/>
          </a:stretch>
        </p:blipFill>
        <p:spPr>
          <a:xfrm>
            <a:off x="344842" y="2546769"/>
            <a:ext cx="1282321" cy="1325064"/>
          </a:xfrm>
          <a:prstGeom prst="rect">
            <a:avLst/>
          </a:prstGeom>
          <a:solidFill>
            <a:schemeClr val="bg1"/>
          </a:solidFill>
          <a:ln>
            <a:solidFill>
              <a:schemeClr val="tx1"/>
            </a:solidFill>
          </a:ln>
        </p:spPr>
      </p:pic>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2. TR</a:t>
            </a:r>
            <a:r>
              <a:rPr lang="sr-Latn-RS" sz="1600" i="1" dirty="0" smtClean="0">
                <a:latin typeface="Times New Roman" panose="02020603050405020304" pitchFamily="18" charset="0"/>
                <a:cs typeface="Times New Roman" panose="02020603050405020304" pitchFamily="18" charset="0"/>
              </a:rPr>
              <a:t>ŽIŠTE </a:t>
            </a:r>
            <a:r>
              <a:rPr lang="en-US" sz="1600" i="1" dirty="0" smtClean="0">
                <a:latin typeface="Times New Roman" panose="02020603050405020304" pitchFamily="18" charset="0"/>
                <a:cs typeface="Times New Roman" panose="02020603050405020304" pitchFamily="18" charset="0"/>
              </a:rPr>
              <a:t>KAPITALA</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2</a:t>
            </a:r>
            <a:r>
              <a:rPr lang="sr-Latn-RS" sz="1600" i="1" dirty="0" smtClean="0">
                <a:latin typeface="Times New Roman" panose="02020603050405020304" pitchFamily="18" charset="0"/>
                <a:cs typeface="Times New Roman" panose="02020603050405020304" pitchFamily="18" charset="0"/>
              </a:rPr>
              <a:t>.4. D u g o r o č n e   H O V</a:t>
            </a:r>
            <a:endParaRPr lang="sr-Cyrl-RS" sz="1600" i="1" dirty="0">
              <a:latin typeface="Times New Roman" panose="02020603050405020304" pitchFamily="18" charset="0"/>
              <a:cs typeface="Times New Roman" panose="02020603050405020304" pitchFamily="18" charset="0"/>
            </a:endParaRPr>
          </a:p>
        </p:txBody>
      </p:sp>
      <p:sp>
        <p:nvSpPr>
          <p:cNvPr id="6" name="TextBox 5"/>
          <p:cNvSpPr txBox="1"/>
          <p:nvPr/>
        </p:nvSpPr>
        <p:spPr>
          <a:xfrm>
            <a:off x="1856935" y="2746174"/>
            <a:ext cx="2067951" cy="523220"/>
          </a:xfrm>
          <a:prstGeom prst="rect">
            <a:avLst/>
          </a:prstGeom>
          <a:noFill/>
        </p:spPr>
        <p:txBody>
          <a:bodyPr wrap="square" rtlCol="0">
            <a:spAutoFit/>
          </a:bodyPr>
          <a:lstStyle/>
          <a:p>
            <a:r>
              <a:rPr lang="sr-Latn-RS" sz="2800" dirty="0" smtClean="0"/>
              <a:t>odnosno</a:t>
            </a:r>
            <a:endParaRPr lang="sr-Cyrl-RS" sz="2800" dirty="0"/>
          </a:p>
        </p:txBody>
      </p:sp>
      <p:pic>
        <p:nvPicPr>
          <p:cNvPr id="7" name="Picture 6"/>
          <p:cNvPicPr>
            <a:picLocks noChangeAspect="1"/>
          </p:cNvPicPr>
          <p:nvPr/>
        </p:nvPicPr>
        <p:blipFill>
          <a:blip r:embed="rId3" cstate="print"/>
          <a:stretch>
            <a:fillRect/>
          </a:stretch>
        </p:blipFill>
        <p:spPr>
          <a:xfrm>
            <a:off x="3595147" y="2514567"/>
            <a:ext cx="1738001" cy="986433"/>
          </a:xfrm>
          <a:prstGeom prst="rect">
            <a:avLst/>
          </a:prstGeom>
          <a:solidFill>
            <a:schemeClr val="bg1"/>
          </a:solidFill>
          <a:ln>
            <a:solidFill>
              <a:schemeClr val="tx1"/>
            </a:solidFill>
          </a:ln>
        </p:spPr>
      </p:pic>
      <p:sp>
        <p:nvSpPr>
          <p:cNvPr id="8" name="Rectangle 7"/>
          <p:cNvSpPr/>
          <p:nvPr/>
        </p:nvSpPr>
        <p:spPr>
          <a:xfrm>
            <a:off x="6096000" y="2314024"/>
            <a:ext cx="6096000" cy="2677656"/>
          </a:xfrm>
          <a:prstGeom prst="rect">
            <a:avLst/>
          </a:prstGeom>
        </p:spPr>
        <p:txBody>
          <a:bodyPr>
            <a:spAutoFit/>
          </a:bodyPr>
          <a:lstStyle/>
          <a:p>
            <a:pPr algn="just">
              <a:spcAft>
                <a:spcPts val="0"/>
              </a:spcAft>
            </a:pPr>
            <a:r>
              <a:rPr lang="sr-Latn-CS" sz="2800" b="1" i="1" dirty="0">
                <a:latin typeface="Times New Roman" panose="02020603050405020304" pitchFamily="18" charset="0"/>
                <a:ea typeface="Times New Roman" panose="02020603050405020304" pitchFamily="18" charset="0"/>
              </a:rPr>
              <a:t>D</a:t>
            </a:r>
            <a:r>
              <a:rPr lang="sr-Latn-CS" sz="2800" dirty="0">
                <a:latin typeface="Times New Roman" panose="02020603050405020304" pitchFamily="18" charset="0"/>
                <a:ea typeface="Times New Roman" panose="02020603050405020304" pitchFamily="18" charset="0"/>
              </a:rPr>
              <a:t> - fiksna dividenda</a:t>
            </a:r>
            <a:endParaRPr lang="sr-Cyrl-RS" sz="2800" dirty="0">
              <a:latin typeface="Times New Roman" panose="02020603050405020304" pitchFamily="18" charset="0"/>
              <a:ea typeface="Times New Roman" panose="02020603050405020304" pitchFamily="18" charset="0"/>
            </a:endParaRPr>
          </a:p>
          <a:p>
            <a:pPr algn="just">
              <a:spcAft>
                <a:spcPts val="0"/>
              </a:spcAft>
            </a:pPr>
            <a:r>
              <a:rPr lang="sr-Latn-CS" sz="2800" b="1" i="1" dirty="0">
                <a:latin typeface="Times New Roman" panose="02020603050405020304" pitchFamily="18" charset="0"/>
                <a:ea typeface="Times New Roman" panose="02020603050405020304" pitchFamily="18" charset="0"/>
              </a:rPr>
              <a:t>K</a:t>
            </a:r>
            <a:r>
              <a:rPr lang="sr-Latn-CS" sz="2800" dirty="0">
                <a:latin typeface="Times New Roman" panose="02020603050405020304" pitchFamily="18" charset="0"/>
                <a:ea typeface="Times New Roman" panose="02020603050405020304" pitchFamily="18" charset="0"/>
              </a:rPr>
              <a:t> - kamatna stopa</a:t>
            </a:r>
            <a:endParaRPr lang="sr-Cyrl-RS" sz="2800" dirty="0">
              <a:latin typeface="Times New Roman" panose="02020603050405020304" pitchFamily="18" charset="0"/>
              <a:ea typeface="Times New Roman" panose="02020603050405020304" pitchFamily="18" charset="0"/>
            </a:endParaRPr>
          </a:p>
          <a:p>
            <a:pPr algn="just">
              <a:spcAft>
                <a:spcPts val="0"/>
              </a:spcAft>
            </a:pPr>
            <a:r>
              <a:rPr lang="sr-Latn-CS" sz="2800" b="1" i="1" dirty="0">
                <a:latin typeface="Times New Roman" panose="02020603050405020304" pitchFamily="18" charset="0"/>
                <a:ea typeface="Times New Roman" panose="02020603050405020304" pitchFamily="18" charset="0"/>
              </a:rPr>
              <a:t>N</a:t>
            </a:r>
            <a:r>
              <a:rPr lang="sr-Latn-CS" sz="2800" dirty="0">
                <a:latin typeface="Times New Roman" panose="02020603050405020304" pitchFamily="18" charset="0"/>
                <a:ea typeface="Times New Roman" panose="02020603050405020304" pitchFamily="18" charset="0"/>
              </a:rPr>
              <a:t> - nominalna vrednost</a:t>
            </a:r>
            <a:endParaRPr lang="sr-Cyrl-RS" sz="2800" dirty="0">
              <a:latin typeface="Times New Roman" panose="02020603050405020304" pitchFamily="18" charset="0"/>
              <a:ea typeface="Times New Roman" panose="02020603050405020304" pitchFamily="18" charset="0"/>
            </a:endParaRPr>
          </a:p>
          <a:p>
            <a:pPr algn="just">
              <a:spcAft>
                <a:spcPts val="0"/>
              </a:spcAft>
            </a:pPr>
            <a:r>
              <a:rPr lang="sr-Latn-CS" sz="2800" b="1" i="1" dirty="0">
                <a:latin typeface="Times New Roman" panose="02020603050405020304" pitchFamily="18" charset="0"/>
                <a:ea typeface="Times New Roman" panose="02020603050405020304" pitchFamily="18" charset="0"/>
              </a:rPr>
              <a:t>Sd</a:t>
            </a:r>
            <a:r>
              <a:rPr lang="sr-Latn-CS" sz="2800" dirty="0">
                <a:latin typeface="Times New Roman" panose="02020603050405020304" pitchFamily="18" charset="0"/>
                <a:ea typeface="Times New Roman" panose="02020603050405020304" pitchFamily="18" charset="0"/>
              </a:rPr>
              <a:t> - stopa fiksne </a:t>
            </a:r>
            <a:r>
              <a:rPr lang="sr-Latn-CS" sz="2800" dirty="0" smtClean="0">
                <a:latin typeface="Times New Roman" panose="02020603050405020304" pitchFamily="18" charset="0"/>
                <a:ea typeface="Times New Roman" panose="02020603050405020304" pitchFamily="18" charset="0"/>
              </a:rPr>
              <a:t>dividende računata iz   </a:t>
            </a:r>
          </a:p>
          <a:p>
            <a:pPr algn="just">
              <a:spcAft>
                <a:spcPts val="0"/>
              </a:spcAft>
            </a:pPr>
            <a:r>
              <a:rPr lang="sr-Latn-CS" sz="2800" dirty="0">
                <a:latin typeface="Times New Roman" panose="02020603050405020304" pitchFamily="18" charset="0"/>
                <a:ea typeface="Times New Roman" panose="02020603050405020304" pitchFamily="18" charset="0"/>
              </a:rPr>
              <a:t> </a:t>
            </a:r>
            <a:r>
              <a:rPr lang="sr-Latn-CS" sz="2800" dirty="0" smtClean="0">
                <a:latin typeface="Times New Roman" panose="02020603050405020304" pitchFamily="18" charset="0"/>
                <a:ea typeface="Times New Roman" panose="02020603050405020304" pitchFamily="18" charset="0"/>
              </a:rPr>
              <a:t>      odnosa </a:t>
            </a:r>
            <a:r>
              <a:rPr lang="sr-Latn-CS" sz="2800" dirty="0">
                <a:latin typeface="Times New Roman" panose="02020603050405020304" pitchFamily="18" charset="0"/>
                <a:ea typeface="Times New Roman" panose="02020603050405020304" pitchFamily="18" charset="0"/>
              </a:rPr>
              <a:t>fiksne </a:t>
            </a:r>
            <a:r>
              <a:rPr lang="sr-Latn-CS" sz="2800" dirty="0" smtClean="0">
                <a:latin typeface="Times New Roman" panose="02020603050405020304" pitchFamily="18" charset="0"/>
                <a:ea typeface="Times New Roman" panose="02020603050405020304" pitchFamily="18" charset="0"/>
              </a:rPr>
              <a:t>dividende i </a:t>
            </a:r>
            <a:r>
              <a:rPr lang="sr-Latn-CS" sz="2800" dirty="0">
                <a:latin typeface="Times New Roman" panose="02020603050405020304" pitchFamily="18" charset="0"/>
                <a:ea typeface="Times New Roman" panose="02020603050405020304" pitchFamily="18" charset="0"/>
              </a:rPr>
              <a:t>nominalne </a:t>
            </a:r>
            <a:r>
              <a:rPr lang="sr-Latn-CS" sz="2800" dirty="0" smtClean="0">
                <a:latin typeface="Times New Roman" panose="02020603050405020304" pitchFamily="18" charset="0"/>
                <a:ea typeface="Times New Roman" panose="02020603050405020304" pitchFamily="18" charset="0"/>
              </a:rPr>
              <a:t> </a:t>
            </a:r>
          </a:p>
          <a:p>
            <a:pPr algn="just">
              <a:spcAft>
                <a:spcPts val="0"/>
              </a:spcAft>
            </a:pPr>
            <a:r>
              <a:rPr lang="sr-Latn-CS" sz="2800" dirty="0">
                <a:latin typeface="Times New Roman" panose="02020603050405020304" pitchFamily="18" charset="0"/>
                <a:ea typeface="Times New Roman" panose="02020603050405020304" pitchFamily="18" charset="0"/>
              </a:rPr>
              <a:t> </a:t>
            </a:r>
            <a:r>
              <a:rPr lang="sr-Latn-CS" sz="2800" dirty="0" smtClean="0">
                <a:latin typeface="Times New Roman" panose="02020603050405020304" pitchFamily="18" charset="0"/>
                <a:ea typeface="Times New Roman" panose="02020603050405020304" pitchFamily="18" charset="0"/>
              </a:rPr>
              <a:t>      vrednosti</a:t>
            </a:r>
            <a:endParaRPr lang="sr-Cyrl-R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358980651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590844"/>
            <a:ext cx="11915336" cy="1012874"/>
          </a:xfrm>
        </p:spPr>
        <p:txBody>
          <a:bodyPr>
            <a:normAutofit/>
          </a:bodyPr>
          <a:lstStyle/>
          <a:p>
            <a:r>
              <a:rPr lang="sr-Latn-CS" sz="3200" dirty="0"/>
              <a:t>2.4.1.3. </a:t>
            </a:r>
            <a:r>
              <a:rPr lang="sr-Latn-CS" sz="3200" b="1" i="1" dirty="0"/>
              <a:t>Užitničke deonice</a:t>
            </a:r>
            <a:endParaRPr lang="sr-Cyrl-RS" sz="3200" dirty="0"/>
          </a:p>
        </p:txBody>
      </p:sp>
      <p:sp>
        <p:nvSpPr>
          <p:cNvPr id="3" name="Content Placeholder 2"/>
          <p:cNvSpPr>
            <a:spLocks noGrp="1"/>
          </p:cNvSpPr>
          <p:nvPr>
            <p:ph idx="1"/>
          </p:nvPr>
        </p:nvSpPr>
        <p:spPr>
          <a:xfrm>
            <a:off x="138331" y="1603718"/>
            <a:ext cx="11622259" cy="4881488"/>
          </a:xfrm>
        </p:spPr>
        <p:txBody>
          <a:bodyPr/>
          <a:lstStyle/>
          <a:p>
            <a:pPr algn="just">
              <a:lnSpc>
                <a:spcPct val="100000"/>
              </a:lnSpc>
              <a:spcAft>
                <a:spcPts val="1800"/>
              </a:spcAft>
            </a:pPr>
            <a:r>
              <a:rPr lang="sr-Latn-CS" dirty="0"/>
              <a:t>Ako preduzeće želi da smanji deoničarski kapital jer mu nije potreban, ono se sa pojedinim deoničarima može sporazumeti da od njih otkupi deonice po nominalnoj vrednosti, a da im za razliku između tržišne i nominalne vrednosti izda tzv. </a:t>
            </a:r>
            <a:r>
              <a:rPr lang="sr-Latn-CS" i="1" dirty="0"/>
              <a:t> </a:t>
            </a:r>
            <a:r>
              <a:rPr lang="sr-Latn-CS" b="1" i="1" dirty="0"/>
              <a:t>užitničke deonice</a:t>
            </a:r>
            <a:r>
              <a:rPr lang="sr-Latn-CS" dirty="0"/>
              <a:t>. </a:t>
            </a:r>
          </a:p>
          <a:p>
            <a:pPr algn="just">
              <a:lnSpc>
                <a:spcPct val="100000"/>
              </a:lnSpc>
              <a:spcAft>
                <a:spcPts val="600"/>
              </a:spcAft>
              <a:buFontTx/>
              <a:buChar char="-"/>
            </a:pPr>
            <a:r>
              <a:rPr lang="sr-Latn-CS" dirty="0" smtClean="0"/>
              <a:t>Vlasnik </a:t>
            </a:r>
            <a:r>
              <a:rPr lang="sr-Latn-CS" dirty="0"/>
              <a:t>užitničkih deonica učestvuje u raspodeli neto dobitka tek posle isplate dividende po osnovu preferencijalnih i običnih deonica. </a:t>
            </a:r>
            <a:endParaRPr lang="sr-Latn-CS" dirty="0" smtClean="0"/>
          </a:p>
          <a:p>
            <a:pPr algn="just">
              <a:lnSpc>
                <a:spcPct val="100000"/>
              </a:lnSpc>
              <a:buFontTx/>
              <a:buChar char="-"/>
            </a:pPr>
            <a:r>
              <a:rPr lang="sr-Latn-CS" dirty="0" smtClean="0"/>
              <a:t>U </a:t>
            </a:r>
            <a:r>
              <a:rPr lang="sr-Latn-CS" dirty="0"/>
              <a:t>slučaju likvidacije preduzeća iz likvidacione mase se ispalćuju najpre obaveze, potom preferencijalne deonice, zatim obične deonice i na kraju užitničke i interne deonice (u društvu poznate kao mešovite).</a:t>
            </a:r>
            <a:endParaRPr lang="sr-Cyrl-RS" dirty="0"/>
          </a:p>
        </p:txBody>
      </p:sp>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2. TR</a:t>
            </a:r>
            <a:r>
              <a:rPr lang="sr-Latn-RS" sz="1600" i="1" dirty="0" smtClean="0">
                <a:latin typeface="Times New Roman" panose="02020603050405020304" pitchFamily="18" charset="0"/>
                <a:cs typeface="Times New Roman" panose="02020603050405020304" pitchFamily="18" charset="0"/>
              </a:rPr>
              <a:t>ŽIŠTE </a:t>
            </a:r>
            <a:r>
              <a:rPr lang="en-US" sz="1600" i="1" dirty="0" smtClean="0">
                <a:latin typeface="Times New Roman" panose="02020603050405020304" pitchFamily="18" charset="0"/>
                <a:cs typeface="Times New Roman" panose="02020603050405020304" pitchFamily="18" charset="0"/>
              </a:rPr>
              <a:t>KAPITALA</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2</a:t>
            </a:r>
            <a:r>
              <a:rPr lang="sr-Latn-RS" sz="1600" i="1" dirty="0" smtClean="0">
                <a:latin typeface="Times New Roman" panose="02020603050405020304" pitchFamily="18" charset="0"/>
                <a:cs typeface="Times New Roman" panose="02020603050405020304" pitchFamily="18" charset="0"/>
              </a:rPr>
              <a:t>.4. D u g o r o č n e   H O V</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35322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610" y="451095"/>
            <a:ext cx="11915336" cy="1099845"/>
          </a:xfrm>
        </p:spPr>
        <p:txBody>
          <a:bodyPr>
            <a:normAutofit/>
          </a:bodyPr>
          <a:lstStyle/>
          <a:p>
            <a:r>
              <a:rPr lang="sr-Latn-CS" sz="3600" dirty="0" smtClean="0"/>
              <a:t>1. </a:t>
            </a:r>
            <a:r>
              <a:rPr lang="sr-Latn-CS" sz="3600" u="sng" dirty="0" smtClean="0"/>
              <a:t>Međubankarska </a:t>
            </a:r>
            <a:r>
              <a:rPr lang="sr-Latn-CS" sz="3600" u="sng" dirty="0"/>
              <a:t>kupovina novca</a:t>
            </a:r>
            <a:r>
              <a:rPr lang="sr-Latn-CS" sz="3600" dirty="0"/>
              <a:t> </a:t>
            </a:r>
            <a:endParaRPr lang="sr-Cyrl-RS" sz="3600" dirty="0"/>
          </a:p>
        </p:txBody>
      </p:sp>
      <p:sp>
        <p:nvSpPr>
          <p:cNvPr id="3" name="Content Placeholder 2"/>
          <p:cNvSpPr>
            <a:spLocks noGrp="1"/>
          </p:cNvSpPr>
          <p:nvPr>
            <p:ph idx="1"/>
          </p:nvPr>
        </p:nvSpPr>
        <p:spPr>
          <a:xfrm>
            <a:off x="126610" y="1550940"/>
            <a:ext cx="11915336" cy="5159349"/>
          </a:xfrm>
        </p:spPr>
        <p:txBody>
          <a:bodyPr/>
          <a:lstStyle/>
          <a:p>
            <a:pPr marL="914400" lvl="1" indent="-457200" algn="just">
              <a:spcAft>
                <a:spcPts val="600"/>
              </a:spcAft>
              <a:buFont typeface="+mj-lt"/>
              <a:buAutoNum type="alphaLcParenR"/>
            </a:pPr>
            <a:r>
              <a:rPr lang="sr-Latn-CS" b="1" dirty="0" smtClean="0"/>
              <a:t>DNEVNI NOVAC </a:t>
            </a:r>
            <a:r>
              <a:rPr lang="sr-Latn-CS" dirty="0" smtClean="0"/>
              <a:t>je </a:t>
            </a:r>
            <a:r>
              <a:rPr lang="sr-Latn-CS" dirty="0"/>
              <a:t>onaj novac koji banka ponudi </a:t>
            </a:r>
            <a:r>
              <a:rPr lang="sr-Latn-CS" dirty="0" smtClean="0"/>
              <a:t>:</a:t>
            </a:r>
            <a:endParaRPr lang="sr-Cyrl-RS" dirty="0"/>
          </a:p>
          <a:p>
            <a:pPr lvl="1" algn="just">
              <a:spcAft>
                <a:spcPts val="600"/>
              </a:spcAft>
              <a:buFontTx/>
              <a:buChar char="-"/>
            </a:pPr>
            <a:r>
              <a:rPr lang="sr-Latn-CS" b="1" dirty="0" smtClean="0"/>
              <a:t>na </a:t>
            </a:r>
            <a:r>
              <a:rPr lang="sr-Latn-CS" b="1" dirty="0"/>
              <a:t>rok od jednog </a:t>
            </a:r>
            <a:r>
              <a:rPr lang="sr-Latn-CS" b="1" dirty="0" smtClean="0"/>
              <a:t>dana </a:t>
            </a:r>
            <a:r>
              <a:rPr lang="sr-Latn-CS" dirty="0" smtClean="0"/>
              <a:t>(</a:t>
            </a:r>
            <a:r>
              <a:rPr lang="sr-Latn-CS" dirty="0"/>
              <a:t>banka koja je uzela novac danas - taj koji mora da vrati </a:t>
            </a:r>
            <a:r>
              <a:rPr lang="sr-Latn-CS" dirty="0" smtClean="0"/>
              <a:t>sutra</a:t>
            </a:r>
            <a:r>
              <a:rPr lang="sr-Latn-CS" dirty="0"/>
              <a:t>)</a:t>
            </a:r>
            <a:endParaRPr lang="sr-Latn-RS" dirty="0"/>
          </a:p>
          <a:p>
            <a:pPr lvl="1" algn="just">
              <a:lnSpc>
                <a:spcPct val="100000"/>
              </a:lnSpc>
              <a:buFontTx/>
              <a:buChar char="-"/>
            </a:pPr>
            <a:r>
              <a:rPr lang="sr-Latn-CS" b="1" dirty="0" smtClean="0"/>
              <a:t>sa </a:t>
            </a:r>
            <a:r>
              <a:rPr lang="sr-Latn-CS" b="1" dirty="0"/>
              <a:t>otkazanim rokom od jednog dana </a:t>
            </a:r>
            <a:r>
              <a:rPr lang="sr-Latn-CS" dirty="0" smtClean="0"/>
              <a:t>(</a:t>
            </a:r>
            <a:r>
              <a:rPr lang="sr-Latn-CS" dirty="0"/>
              <a:t>banka koja je uzela novac koristeći taj novac sve do dana otkaza plus jedan </a:t>
            </a:r>
            <a:r>
              <a:rPr lang="sr-Latn-CS" dirty="0" smtClean="0"/>
              <a:t>dan)</a:t>
            </a:r>
          </a:p>
          <a:p>
            <a:pPr lvl="1" algn="just">
              <a:buFontTx/>
              <a:buChar char="-"/>
            </a:pPr>
            <a:endParaRPr lang="sr-Latn-CS" dirty="0"/>
          </a:p>
          <a:p>
            <a:pPr marL="914400" lvl="1" indent="-457200" algn="just">
              <a:lnSpc>
                <a:spcPct val="100000"/>
              </a:lnSpc>
              <a:buAutoNum type="alphaLcParenR" startAt="2"/>
            </a:pPr>
            <a:r>
              <a:rPr lang="sr-Latn-CS" b="1" dirty="0" smtClean="0"/>
              <a:t>TERMINSKI NOVAC </a:t>
            </a:r>
            <a:r>
              <a:rPr lang="sr-Latn-CS" dirty="0"/>
              <a:t>je onaj novac koji banka koja ga ima kao višak likvidnih sredstava ponudi sa rokom vraćanja od jednog do tri meseca, a ponekad i do dvanaest </a:t>
            </a:r>
            <a:r>
              <a:rPr lang="sr-Latn-CS" dirty="0" smtClean="0"/>
              <a:t>meseci.</a:t>
            </a:r>
          </a:p>
          <a:p>
            <a:pPr marL="457200" lvl="1" indent="0" algn="just">
              <a:buNone/>
            </a:pPr>
            <a:r>
              <a:rPr lang="sr-Latn-CS" dirty="0" smtClean="0"/>
              <a:t>Razlikujemo: </a:t>
            </a:r>
          </a:p>
          <a:p>
            <a:pPr lvl="1" algn="just">
              <a:lnSpc>
                <a:spcPct val="100000"/>
              </a:lnSpc>
              <a:buFontTx/>
              <a:buChar char="-"/>
            </a:pPr>
            <a:r>
              <a:rPr lang="sr-Latn-CS" b="1" dirty="0" smtClean="0"/>
              <a:t>terminski </a:t>
            </a:r>
            <a:r>
              <a:rPr lang="sr-Latn-CS" b="1" dirty="0"/>
              <a:t>novac mesečnog ultima </a:t>
            </a:r>
            <a:r>
              <a:rPr lang="sr-Latn-CS" dirty="0"/>
              <a:t>(vraćanje poverenog novca za nekoliko dana od početka narednog meseca) i </a:t>
            </a:r>
            <a:r>
              <a:rPr lang="sr-Latn-CS" i="1" dirty="0"/>
              <a:t> </a:t>
            </a:r>
            <a:endParaRPr lang="sr-Latn-CS" i="1" dirty="0" smtClean="0"/>
          </a:p>
          <a:p>
            <a:pPr lvl="1" algn="just">
              <a:buFontTx/>
              <a:buChar char="-"/>
            </a:pPr>
            <a:r>
              <a:rPr lang="sr-Latn-CS" b="1" dirty="0" smtClean="0"/>
              <a:t>terminski </a:t>
            </a:r>
            <a:r>
              <a:rPr lang="sr-Latn-CS" b="1" dirty="0"/>
              <a:t>novac godišnjeg ultima  </a:t>
            </a:r>
            <a:r>
              <a:rPr lang="sr-Latn-CS" dirty="0"/>
              <a:t>(vraćanje prvih dana januara meseca).</a:t>
            </a:r>
            <a:endParaRPr lang="sr-Cyrl-RS" dirty="0"/>
          </a:p>
          <a:p>
            <a:pPr marL="457200" lvl="1" indent="0" algn="just">
              <a:buNone/>
            </a:pPr>
            <a:endParaRPr lang="sr-Cyrl-RS" b="1" dirty="0"/>
          </a:p>
        </p:txBody>
      </p:sp>
      <p:sp>
        <p:nvSpPr>
          <p:cNvPr id="5" name="TextBox 4"/>
          <p:cNvSpPr txBox="1"/>
          <p:nvPr/>
        </p:nvSpPr>
        <p:spPr>
          <a:xfrm>
            <a:off x="126610" y="112541"/>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1. TR</a:t>
            </a:r>
            <a:r>
              <a:rPr lang="sr-Latn-RS" sz="1600" i="1" dirty="0" smtClean="0">
                <a:latin typeface="Times New Roman" panose="02020603050405020304" pitchFamily="18" charset="0"/>
                <a:cs typeface="Times New Roman" panose="02020603050405020304" pitchFamily="18" charset="0"/>
              </a:rPr>
              <a:t>ŽIŠTE NOVCA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1.2. V r s t e   t r ž i š t a   n o v c 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72922444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667978"/>
            <a:ext cx="11915336" cy="956603"/>
          </a:xfrm>
        </p:spPr>
        <p:txBody>
          <a:bodyPr>
            <a:noAutofit/>
          </a:bodyPr>
          <a:lstStyle/>
          <a:p>
            <a:r>
              <a:rPr lang="sr-Latn-CS" sz="3200" b="1" u="sng" dirty="0"/>
              <a:t>2.4.2. DUGOROČNE OBVEZNICE</a:t>
            </a:r>
            <a:r>
              <a:rPr lang="sr-Cyrl-RS" sz="3200" b="1" u="sng" dirty="0"/>
              <a:t/>
            </a:r>
            <a:br>
              <a:rPr lang="sr-Cyrl-RS" sz="3200" b="1" u="sng" dirty="0"/>
            </a:br>
            <a:endParaRPr lang="sr-Cyrl-RS" sz="3200" b="1" u="sng" dirty="0"/>
          </a:p>
        </p:txBody>
      </p:sp>
      <p:sp>
        <p:nvSpPr>
          <p:cNvPr id="3" name="Content Placeholder 2"/>
          <p:cNvSpPr>
            <a:spLocks noGrp="1"/>
          </p:cNvSpPr>
          <p:nvPr>
            <p:ph idx="1"/>
          </p:nvPr>
        </p:nvSpPr>
        <p:spPr>
          <a:xfrm>
            <a:off x="138332" y="1818354"/>
            <a:ext cx="11664462" cy="4888761"/>
          </a:xfrm>
        </p:spPr>
        <p:txBody>
          <a:bodyPr/>
          <a:lstStyle/>
          <a:p>
            <a:pPr algn="just">
              <a:lnSpc>
                <a:spcPct val="100000"/>
              </a:lnSpc>
              <a:spcAft>
                <a:spcPts val="1200"/>
              </a:spcAft>
            </a:pPr>
            <a:r>
              <a:rPr lang="sr-Latn-CS" dirty="0"/>
              <a:t>Dugoročne obveznice su </a:t>
            </a:r>
            <a:r>
              <a:rPr lang="sr-Latn-CS" b="1" i="1" dirty="0"/>
              <a:t>poverilačke HOV</a:t>
            </a:r>
            <a:r>
              <a:rPr lang="sr-Latn-CS" b="1" dirty="0"/>
              <a:t> </a:t>
            </a:r>
            <a:r>
              <a:rPr lang="sr-Latn-CS" dirty="0"/>
              <a:t>kojima se </a:t>
            </a:r>
            <a:r>
              <a:rPr lang="sr-Latn-CS" i="1" dirty="0"/>
              <a:t> </a:t>
            </a:r>
            <a:r>
              <a:rPr lang="sr-Latn-CS" dirty="0"/>
              <a:t>potvrđuje</a:t>
            </a:r>
            <a:r>
              <a:rPr lang="sr-Latn-CS" i="1" dirty="0"/>
              <a:t> </a:t>
            </a:r>
            <a:r>
              <a:rPr lang="sr-Latn-CS" dirty="0"/>
              <a:t> da je poverilac (kupac) platio dužniku (izdavaocu dugoročne obveznice) protivvrednost dugoročne obveznice  i da će dužnik isplatiti poveriocu kamatu po ugovorenoj kamatnoj stopi u ugovorenim rokovima i platiti glavnicu o roku dospeća. </a:t>
            </a:r>
            <a:endParaRPr lang="sr-Latn-CS" dirty="0" smtClean="0"/>
          </a:p>
          <a:p>
            <a:pPr algn="just">
              <a:lnSpc>
                <a:spcPct val="100000"/>
              </a:lnSpc>
              <a:buFontTx/>
              <a:buChar char="-"/>
            </a:pPr>
            <a:r>
              <a:rPr lang="sr-Latn-CS" dirty="0" smtClean="0"/>
              <a:t>Dugoročne </a:t>
            </a:r>
            <a:r>
              <a:rPr lang="sr-Latn-CS" dirty="0"/>
              <a:t>obveznice može izdati </a:t>
            </a:r>
            <a:r>
              <a:rPr lang="sr-Latn-CS" dirty="0" smtClean="0"/>
              <a:t>država, </a:t>
            </a:r>
            <a:r>
              <a:rPr lang="sr-Latn-CS" dirty="0"/>
              <a:t>preduzeće, banka i druge finansijske organizacije, a mogu da glase </a:t>
            </a:r>
            <a:r>
              <a:rPr lang="sr-Latn-CS" b="1" dirty="0"/>
              <a:t>na ime </a:t>
            </a:r>
            <a:r>
              <a:rPr lang="sr-Latn-CS" dirty="0"/>
              <a:t>ili </a:t>
            </a:r>
            <a:r>
              <a:rPr lang="sr-Latn-CS" b="1" dirty="0"/>
              <a:t>donoioca</a:t>
            </a:r>
            <a:r>
              <a:rPr lang="sr-Latn-CS" dirty="0" smtClean="0"/>
              <a:t>.</a:t>
            </a:r>
          </a:p>
          <a:p>
            <a:pPr algn="just">
              <a:lnSpc>
                <a:spcPct val="100000"/>
              </a:lnSpc>
              <a:buFontTx/>
              <a:buChar char="-"/>
            </a:pPr>
            <a:endParaRPr lang="sr-Cyrl-RS" dirty="0"/>
          </a:p>
        </p:txBody>
      </p:sp>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2. TR</a:t>
            </a:r>
            <a:r>
              <a:rPr lang="sr-Latn-RS" sz="1600" i="1" dirty="0" smtClean="0">
                <a:latin typeface="Times New Roman" panose="02020603050405020304" pitchFamily="18" charset="0"/>
                <a:cs typeface="Times New Roman" panose="02020603050405020304" pitchFamily="18" charset="0"/>
              </a:rPr>
              <a:t>ŽIŠTE </a:t>
            </a:r>
            <a:r>
              <a:rPr lang="en-US" sz="1600" i="1" dirty="0" smtClean="0">
                <a:latin typeface="Times New Roman" panose="02020603050405020304" pitchFamily="18" charset="0"/>
                <a:cs typeface="Times New Roman" panose="02020603050405020304" pitchFamily="18" charset="0"/>
              </a:rPr>
              <a:t>KAPITALA</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2</a:t>
            </a:r>
            <a:r>
              <a:rPr lang="sr-Latn-RS" sz="1600" i="1" dirty="0" smtClean="0">
                <a:latin typeface="Times New Roman" panose="02020603050405020304" pitchFamily="18" charset="0"/>
                <a:cs typeface="Times New Roman" panose="02020603050405020304" pitchFamily="18" charset="0"/>
              </a:rPr>
              <a:t>.4. D u g o r o č n e   H O V</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68750339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332" y="745588"/>
            <a:ext cx="11915336" cy="5431375"/>
          </a:xfrm>
        </p:spPr>
        <p:txBody>
          <a:bodyPr/>
          <a:lstStyle/>
          <a:p>
            <a:pPr algn="just">
              <a:lnSpc>
                <a:spcPct val="100000"/>
              </a:lnSpc>
              <a:spcAft>
                <a:spcPts val="1800"/>
              </a:spcAft>
            </a:pPr>
            <a:r>
              <a:rPr lang="sr-Latn-CS" dirty="0"/>
              <a:t>Preduzeće izdaje dugoročne obveznice sa ciljem da se za relativno visoku sumu kapitala lakše nađe zajmodavac u vidu niza sitnih kupaca dugoročnih obveznica, jer je za tako veliku sumu kapitala teško naće jednog zajmodavca. </a:t>
            </a:r>
            <a:endParaRPr lang="sr-Latn-CS" dirty="0" smtClean="0"/>
          </a:p>
          <a:p>
            <a:pPr algn="just">
              <a:lnSpc>
                <a:spcPct val="100000"/>
              </a:lnSpc>
              <a:spcAft>
                <a:spcPts val="1200"/>
              </a:spcAft>
              <a:buFont typeface="Wingdings" panose="05000000000000000000" pitchFamily="2" charset="2"/>
              <a:buChar char="Ø"/>
            </a:pPr>
            <a:r>
              <a:rPr lang="sr-Latn-CS" dirty="0" smtClean="0"/>
              <a:t>Da </a:t>
            </a:r>
            <a:r>
              <a:rPr lang="sr-Latn-CS" dirty="0"/>
              <a:t>bi preduzeće moglo emitovati dugoročne obveznice mora pribaviti saglasnost da se može dugoročno zadužiti. </a:t>
            </a:r>
            <a:endParaRPr lang="sr-Latn-CS" dirty="0" smtClean="0"/>
          </a:p>
          <a:p>
            <a:pPr algn="just">
              <a:lnSpc>
                <a:spcPct val="100000"/>
              </a:lnSpc>
              <a:spcAft>
                <a:spcPts val="600"/>
              </a:spcAft>
              <a:buFontTx/>
              <a:buChar char="-"/>
            </a:pPr>
            <a:r>
              <a:rPr lang="sr-Latn-CS" dirty="0" smtClean="0"/>
              <a:t>Tom </a:t>
            </a:r>
            <a:r>
              <a:rPr lang="sr-Latn-CS" dirty="0"/>
              <a:t>saglasnošću štite se  budući </a:t>
            </a:r>
            <a:r>
              <a:rPr lang="sr-Latn-CS" dirty="0" smtClean="0"/>
              <a:t>zajmodavci (</a:t>
            </a:r>
            <a:r>
              <a:rPr lang="sr-Latn-CS" dirty="0"/>
              <a:t>kupci obveznica) pa je njeno dobijanje uslovljeno kreditnom sposobnošću preduzeća. </a:t>
            </a:r>
            <a:endParaRPr lang="sr-Latn-CS" dirty="0" smtClean="0"/>
          </a:p>
          <a:p>
            <a:pPr algn="just">
              <a:lnSpc>
                <a:spcPct val="100000"/>
              </a:lnSpc>
              <a:buFontTx/>
              <a:buChar char="-"/>
            </a:pPr>
            <a:r>
              <a:rPr lang="sr-Latn-CS" dirty="0" smtClean="0"/>
              <a:t>Da </a:t>
            </a:r>
            <a:r>
              <a:rPr lang="sr-Latn-CS" dirty="0"/>
              <a:t>bi budući zajmodavci imali više poverenja u bonitet dužnika često se dugoročne obveznice izdaju </a:t>
            </a:r>
            <a:r>
              <a:rPr lang="sr-Latn-CS" b="1" dirty="0"/>
              <a:t>na osnovu zaloga nepokretne imovine</a:t>
            </a:r>
            <a:r>
              <a:rPr lang="sr-Latn-CS" dirty="0"/>
              <a:t> ili </a:t>
            </a:r>
            <a:r>
              <a:rPr lang="sr-Latn-CS" b="1" dirty="0"/>
              <a:t>garancije banke</a:t>
            </a:r>
            <a:r>
              <a:rPr lang="sr-Latn-CS" dirty="0"/>
              <a:t>.</a:t>
            </a:r>
            <a:endParaRPr lang="sr-Cyrl-RS" dirty="0"/>
          </a:p>
        </p:txBody>
      </p:sp>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2. TR</a:t>
            </a:r>
            <a:r>
              <a:rPr lang="sr-Latn-RS" sz="1600" i="1" dirty="0" smtClean="0">
                <a:latin typeface="Times New Roman" panose="02020603050405020304" pitchFamily="18" charset="0"/>
                <a:cs typeface="Times New Roman" panose="02020603050405020304" pitchFamily="18" charset="0"/>
              </a:rPr>
              <a:t>ŽIŠTE </a:t>
            </a:r>
            <a:r>
              <a:rPr lang="en-US" sz="1600" i="1" dirty="0" smtClean="0">
                <a:latin typeface="Times New Roman" panose="02020603050405020304" pitchFamily="18" charset="0"/>
                <a:cs typeface="Times New Roman" panose="02020603050405020304" pitchFamily="18" charset="0"/>
              </a:rPr>
              <a:t>KAPITALA</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2</a:t>
            </a:r>
            <a:r>
              <a:rPr lang="sr-Latn-RS" sz="1600" i="1" dirty="0" smtClean="0">
                <a:latin typeface="Times New Roman" panose="02020603050405020304" pitchFamily="18" charset="0"/>
                <a:cs typeface="Times New Roman" panose="02020603050405020304" pitchFamily="18" charset="0"/>
              </a:rPr>
              <a:t>.4. D u g o r o č n e   H O V</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15791509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332" y="787790"/>
            <a:ext cx="11915336" cy="5781821"/>
          </a:xfrm>
        </p:spPr>
        <p:txBody>
          <a:bodyPr/>
          <a:lstStyle/>
          <a:p>
            <a:pPr algn="just">
              <a:lnSpc>
                <a:spcPct val="100000"/>
              </a:lnSpc>
              <a:spcAft>
                <a:spcPts val="1800"/>
              </a:spcAft>
            </a:pPr>
            <a:r>
              <a:rPr lang="sr-Latn-CS" b="1" dirty="0"/>
              <a:t>Postupak izdavanja dugoročnih obveznica </a:t>
            </a:r>
            <a:r>
              <a:rPr lang="sr-Latn-CS" b="1" dirty="0" smtClean="0"/>
              <a:t>je: </a:t>
            </a:r>
          </a:p>
          <a:p>
            <a:pPr marL="514350" indent="-514350" algn="just">
              <a:lnSpc>
                <a:spcPct val="100000"/>
              </a:lnSpc>
              <a:buAutoNum type="arabicParenR"/>
            </a:pPr>
            <a:r>
              <a:rPr lang="sr-Latn-CS" dirty="0" smtClean="0"/>
              <a:t>Utvrđuje </a:t>
            </a:r>
            <a:r>
              <a:rPr lang="sr-Latn-CS" dirty="0"/>
              <a:t>se obim kapitala koji će se pribaviti izdavanjem obveznica, vrsta, kamatna stopa i nominalna vrednost pojedinačnih obaveza. </a:t>
            </a:r>
            <a:endParaRPr lang="sr-Latn-CS" dirty="0" smtClean="0"/>
          </a:p>
          <a:p>
            <a:pPr marL="514350" indent="-514350" algn="just">
              <a:lnSpc>
                <a:spcPct val="100000"/>
              </a:lnSpc>
              <a:buAutoNum type="arabicParenR"/>
            </a:pPr>
            <a:r>
              <a:rPr lang="sr-Latn-CS" dirty="0" smtClean="0"/>
              <a:t>Zatim </a:t>
            </a:r>
            <a:r>
              <a:rPr lang="sr-Latn-CS" dirty="0"/>
              <a:t>se pribavlja saglasnost za zaduženje i na osnovu svega toga donosi se odluka o izdavanju dugoročnih obveznica, čime se one autorizuju. </a:t>
            </a:r>
            <a:endParaRPr lang="sr-Latn-CS" dirty="0" smtClean="0"/>
          </a:p>
          <a:p>
            <a:pPr marL="514350" indent="-514350" algn="just">
              <a:lnSpc>
                <a:spcPct val="100000"/>
              </a:lnSpc>
              <a:buAutoNum type="arabicParenR"/>
            </a:pPr>
            <a:r>
              <a:rPr lang="sr-Latn-CS" dirty="0" smtClean="0"/>
              <a:t>Zatim </a:t>
            </a:r>
            <a:r>
              <a:rPr lang="sr-Latn-CS" dirty="0"/>
              <a:t>se vrši zaključivanje ugovora kojim se regulišu prava poverioca i obaveze dužnika u pogledu dospelosti glavnice, plaćanja kamate, zalaganje imovine idrugo. </a:t>
            </a:r>
            <a:endParaRPr lang="sr-Latn-CS" dirty="0" smtClean="0"/>
          </a:p>
          <a:p>
            <a:pPr marL="0" indent="0" algn="just">
              <a:lnSpc>
                <a:spcPct val="100000"/>
              </a:lnSpc>
              <a:buNone/>
            </a:pPr>
            <a:r>
              <a:rPr lang="sr-Latn-CS" dirty="0"/>
              <a:t> </a:t>
            </a:r>
            <a:r>
              <a:rPr lang="sr-Latn-CS" dirty="0" smtClean="0"/>
              <a:t>   - Taj </a:t>
            </a:r>
            <a:r>
              <a:rPr lang="sr-Latn-CS" dirty="0"/>
              <a:t>ugovor se obično zaključuje sa bankom koja time predstavlja legalnog </a:t>
            </a:r>
            <a:endParaRPr lang="sr-Latn-CS" dirty="0" smtClean="0"/>
          </a:p>
          <a:p>
            <a:pPr marL="0" indent="0" algn="just">
              <a:lnSpc>
                <a:spcPct val="100000"/>
              </a:lnSpc>
              <a:buNone/>
            </a:pPr>
            <a:r>
              <a:rPr lang="sr-Latn-CS" dirty="0"/>
              <a:t> </a:t>
            </a:r>
            <a:r>
              <a:rPr lang="sr-Latn-CS" dirty="0" smtClean="0"/>
              <a:t>      predstavnika </a:t>
            </a:r>
            <a:r>
              <a:rPr lang="sr-Latn-CS" dirty="0"/>
              <a:t>svih budućih kupaca obveznica i kija se često naziva staralac.</a:t>
            </a:r>
            <a:endParaRPr lang="sr-Cyrl-RS" dirty="0"/>
          </a:p>
        </p:txBody>
      </p:sp>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2. TR</a:t>
            </a:r>
            <a:r>
              <a:rPr lang="sr-Latn-RS" sz="1600" i="1" dirty="0" smtClean="0">
                <a:latin typeface="Times New Roman" panose="02020603050405020304" pitchFamily="18" charset="0"/>
                <a:cs typeface="Times New Roman" panose="02020603050405020304" pitchFamily="18" charset="0"/>
              </a:rPr>
              <a:t>ŽIŠTE </a:t>
            </a:r>
            <a:r>
              <a:rPr lang="en-US" sz="1600" i="1" dirty="0" smtClean="0">
                <a:latin typeface="Times New Roman" panose="02020603050405020304" pitchFamily="18" charset="0"/>
                <a:cs typeface="Times New Roman" panose="02020603050405020304" pitchFamily="18" charset="0"/>
              </a:rPr>
              <a:t>KAPITALA</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2</a:t>
            </a:r>
            <a:r>
              <a:rPr lang="sr-Latn-RS" sz="1600" i="1" dirty="0" smtClean="0">
                <a:latin typeface="Times New Roman" panose="02020603050405020304" pitchFamily="18" charset="0"/>
                <a:cs typeface="Times New Roman" panose="02020603050405020304" pitchFamily="18" charset="0"/>
              </a:rPr>
              <a:t>.4. D u g o r o č n e   H O V</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82344545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332" y="661182"/>
            <a:ext cx="11915336" cy="5824024"/>
          </a:xfrm>
        </p:spPr>
        <p:txBody>
          <a:bodyPr/>
          <a:lstStyle/>
          <a:p>
            <a:pPr algn="just">
              <a:lnSpc>
                <a:spcPct val="100000"/>
              </a:lnSpc>
              <a:spcAft>
                <a:spcPts val="3000"/>
              </a:spcAft>
            </a:pPr>
            <a:r>
              <a:rPr lang="sr-Latn-CS" dirty="0"/>
              <a:t>Dugoročne obveznice imaocu jamče otplatu kredita i ugovorenih kamata nezavisno od poslovnog uspeha, ili stanja finansija države. Obično dugoročne obveznice imaju dva puta veću kamatu nego u ulozi po viđenju. </a:t>
            </a:r>
            <a:endParaRPr lang="sr-Latn-CS" dirty="0" smtClean="0"/>
          </a:p>
          <a:p>
            <a:pPr algn="just">
              <a:lnSpc>
                <a:spcPct val="100000"/>
              </a:lnSpc>
              <a:spcAft>
                <a:spcPts val="1200"/>
              </a:spcAft>
            </a:pPr>
            <a:r>
              <a:rPr lang="sr-Latn-CS" dirty="0" smtClean="0"/>
              <a:t>Postoje </a:t>
            </a:r>
            <a:r>
              <a:rPr lang="sr-Latn-CS" dirty="0"/>
              <a:t>razne vrste dugoročnih </a:t>
            </a:r>
            <a:r>
              <a:rPr lang="sr-Latn-CS" dirty="0" smtClean="0"/>
              <a:t>obveznica:</a:t>
            </a:r>
          </a:p>
          <a:p>
            <a:pPr marL="514350" indent="-514350" algn="just">
              <a:lnSpc>
                <a:spcPct val="100000"/>
              </a:lnSpc>
              <a:buAutoNum type="arabicPeriod"/>
            </a:pPr>
            <a:r>
              <a:rPr lang="sr-Latn-CS" dirty="0" smtClean="0"/>
              <a:t>OBEZBEĐENE </a:t>
            </a:r>
            <a:r>
              <a:rPr lang="sr-Latn-CS" dirty="0"/>
              <a:t>I </a:t>
            </a:r>
            <a:r>
              <a:rPr lang="sr-Latn-CS" dirty="0" smtClean="0"/>
              <a:t>NEOBEZBEĐENE </a:t>
            </a:r>
            <a:r>
              <a:rPr lang="sr-Latn-CS" dirty="0"/>
              <a:t>DUGOROČNE OBVEZNICE </a:t>
            </a:r>
            <a:endParaRPr lang="sr-Latn-CS" dirty="0" smtClean="0"/>
          </a:p>
          <a:p>
            <a:pPr marL="514350" indent="-514350" algn="just">
              <a:lnSpc>
                <a:spcPct val="100000"/>
              </a:lnSpc>
              <a:buAutoNum type="arabicPeriod"/>
            </a:pPr>
            <a:r>
              <a:rPr lang="sr-Latn-CS" dirty="0"/>
              <a:t>KUPONSKE I REGISTARSKE DUGOROČNE OBVEZNICE </a:t>
            </a:r>
            <a:endParaRPr lang="sr-Latn-CS" dirty="0" smtClean="0"/>
          </a:p>
          <a:p>
            <a:pPr marL="514350" indent="-514350" algn="just">
              <a:lnSpc>
                <a:spcPct val="100000"/>
              </a:lnSpc>
              <a:buAutoNum type="arabicPeriod"/>
            </a:pPr>
            <a:r>
              <a:rPr lang="sr-Latn-CS" dirty="0"/>
              <a:t>DOHODNE DUGOROČNE OBVEZNICE </a:t>
            </a:r>
            <a:endParaRPr lang="sr-Latn-CS" dirty="0" smtClean="0"/>
          </a:p>
          <a:p>
            <a:pPr marL="514350" indent="-514350" algn="just">
              <a:lnSpc>
                <a:spcPct val="100000"/>
              </a:lnSpc>
              <a:buAutoNum type="arabicPeriod"/>
            </a:pPr>
            <a:r>
              <a:rPr lang="sr-Latn-CS" dirty="0"/>
              <a:t>PARTICIPIRAJUĆE DUGOROČNE </a:t>
            </a:r>
            <a:endParaRPr lang="sr-Latn-CS" dirty="0" smtClean="0"/>
          </a:p>
          <a:p>
            <a:pPr marL="514350" indent="-514350" algn="just">
              <a:lnSpc>
                <a:spcPct val="100000"/>
              </a:lnSpc>
              <a:buAutoNum type="arabicPeriod"/>
            </a:pPr>
            <a:r>
              <a:rPr lang="sr-Latn-CS" dirty="0"/>
              <a:t>KONVERTIBILNA DUGOROČNA OBVEZNICA </a:t>
            </a:r>
            <a:endParaRPr lang="sr-Latn-CS" dirty="0" smtClean="0"/>
          </a:p>
          <a:p>
            <a:pPr marL="514350" indent="-514350" algn="just">
              <a:lnSpc>
                <a:spcPct val="100000"/>
              </a:lnSpc>
              <a:buAutoNum type="arabicPeriod"/>
            </a:pPr>
            <a:r>
              <a:rPr lang="sr-Latn-CS" dirty="0"/>
              <a:t>DUGOROČNE OBVEZNICE SA PRAVOM POVLAČENJA </a:t>
            </a:r>
            <a:endParaRPr lang="sr-Cyrl-RS" dirty="0"/>
          </a:p>
        </p:txBody>
      </p:sp>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2. TR</a:t>
            </a:r>
            <a:r>
              <a:rPr lang="sr-Latn-RS" sz="1600" i="1" dirty="0" smtClean="0">
                <a:latin typeface="Times New Roman" panose="02020603050405020304" pitchFamily="18" charset="0"/>
                <a:cs typeface="Times New Roman" panose="02020603050405020304" pitchFamily="18" charset="0"/>
              </a:rPr>
              <a:t>ŽIŠTE </a:t>
            </a:r>
            <a:r>
              <a:rPr lang="en-US" sz="1600" i="1" dirty="0" smtClean="0">
                <a:latin typeface="Times New Roman" panose="02020603050405020304" pitchFamily="18" charset="0"/>
                <a:cs typeface="Times New Roman" panose="02020603050405020304" pitchFamily="18" charset="0"/>
              </a:rPr>
              <a:t>KAPITALA</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2</a:t>
            </a:r>
            <a:r>
              <a:rPr lang="sr-Latn-RS" sz="1600" i="1" dirty="0" smtClean="0">
                <a:latin typeface="Times New Roman" panose="02020603050405020304" pitchFamily="18" charset="0"/>
                <a:cs typeface="Times New Roman" panose="02020603050405020304" pitchFamily="18" charset="0"/>
              </a:rPr>
              <a:t>.4. D u g o r o č n e   H O V</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975881017"/>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869498"/>
            <a:ext cx="11915336" cy="900332"/>
          </a:xfrm>
        </p:spPr>
        <p:txBody>
          <a:bodyPr>
            <a:noAutofit/>
          </a:bodyPr>
          <a:lstStyle/>
          <a:p>
            <a:r>
              <a:rPr lang="sr-Latn-CS" sz="3200" b="1" u="sng" dirty="0"/>
              <a:t>2.4.3. OSTALE DUGOROČNE HARTIJE OD VREDNOSTI</a:t>
            </a:r>
            <a:r>
              <a:rPr lang="sr-Cyrl-RS" sz="3200" b="1" u="sng" dirty="0"/>
              <a:t/>
            </a:r>
            <a:br>
              <a:rPr lang="sr-Cyrl-RS" sz="3200" b="1" u="sng" dirty="0"/>
            </a:br>
            <a:endParaRPr lang="sr-Cyrl-RS" sz="3200" b="1" u="sng" dirty="0"/>
          </a:p>
        </p:txBody>
      </p:sp>
      <p:sp>
        <p:nvSpPr>
          <p:cNvPr id="3" name="Content Placeholder 2"/>
          <p:cNvSpPr>
            <a:spLocks noGrp="1"/>
          </p:cNvSpPr>
          <p:nvPr>
            <p:ph idx="1"/>
          </p:nvPr>
        </p:nvSpPr>
        <p:spPr>
          <a:xfrm>
            <a:off x="588498" y="2057742"/>
            <a:ext cx="10271760" cy="4357126"/>
          </a:xfrm>
        </p:spPr>
        <p:txBody>
          <a:bodyPr/>
          <a:lstStyle/>
          <a:p>
            <a:pPr marL="514350" indent="-514350">
              <a:lnSpc>
                <a:spcPct val="150000"/>
              </a:lnSpc>
              <a:buFont typeface="+mj-lt"/>
              <a:buAutoNum type="arabicPeriod"/>
            </a:pPr>
            <a:r>
              <a:rPr lang="sr-Latn-CS" dirty="0"/>
              <a:t>NEISKUPLJIVE OBVEZNICE </a:t>
            </a:r>
            <a:endParaRPr lang="sr-Latn-CS" dirty="0" smtClean="0"/>
          </a:p>
          <a:p>
            <a:pPr marL="514350" indent="-514350">
              <a:lnSpc>
                <a:spcPct val="150000"/>
              </a:lnSpc>
              <a:buFont typeface="+mj-lt"/>
              <a:buAutoNum type="arabicPeriod"/>
            </a:pPr>
            <a:r>
              <a:rPr lang="sr-Latn-CS" dirty="0" smtClean="0"/>
              <a:t>NEISKUPLJIVA </a:t>
            </a:r>
            <a:r>
              <a:rPr lang="sr-Latn-CS" dirty="0"/>
              <a:t>DUGOVNICA </a:t>
            </a:r>
            <a:endParaRPr lang="sr-Latn-CS" dirty="0" smtClean="0"/>
          </a:p>
          <a:p>
            <a:pPr marL="514350" indent="-514350">
              <a:lnSpc>
                <a:spcPct val="150000"/>
              </a:lnSpc>
              <a:buFont typeface="+mj-lt"/>
              <a:buAutoNum type="arabicPeriod"/>
            </a:pPr>
            <a:r>
              <a:rPr lang="sr-Latn-CS" dirty="0"/>
              <a:t>WARRANTS (OVLAŠĆENJE) </a:t>
            </a:r>
            <a:endParaRPr lang="sr-Latn-CS" dirty="0" smtClean="0"/>
          </a:p>
          <a:p>
            <a:pPr marL="514350" indent="-514350">
              <a:lnSpc>
                <a:spcPct val="150000"/>
              </a:lnSpc>
              <a:buFont typeface="+mj-lt"/>
              <a:buAutoNum type="arabicPeriod"/>
            </a:pPr>
            <a:r>
              <a:rPr lang="sr-Latn-CS" dirty="0"/>
              <a:t>RIGHTS (PRAVO) </a:t>
            </a:r>
            <a:endParaRPr lang="sr-Latn-CS" dirty="0" smtClean="0"/>
          </a:p>
          <a:p>
            <a:pPr marL="514350" indent="-514350">
              <a:lnSpc>
                <a:spcPct val="150000"/>
              </a:lnSpc>
              <a:buFont typeface="+mj-lt"/>
              <a:buAutoNum type="arabicPeriod"/>
            </a:pPr>
            <a:r>
              <a:rPr lang="sr-Latn-CS" dirty="0"/>
              <a:t>DUGOROČNI CERTIFIKAT </a:t>
            </a:r>
            <a:endParaRPr lang="sr-Cyrl-RS" dirty="0"/>
          </a:p>
        </p:txBody>
      </p:sp>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2. TR</a:t>
            </a:r>
            <a:r>
              <a:rPr lang="sr-Latn-RS" sz="1600" i="1" dirty="0" smtClean="0">
                <a:latin typeface="Times New Roman" panose="02020603050405020304" pitchFamily="18" charset="0"/>
                <a:cs typeface="Times New Roman" panose="02020603050405020304" pitchFamily="18" charset="0"/>
              </a:rPr>
              <a:t>ŽIŠTE </a:t>
            </a:r>
            <a:r>
              <a:rPr lang="en-US" sz="1600" i="1" dirty="0" smtClean="0">
                <a:latin typeface="Times New Roman" panose="02020603050405020304" pitchFamily="18" charset="0"/>
                <a:cs typeface="Times New Roman" panose="02020603050405020304" pitchFamily="18" charset="0"/>
              </a:rPr>
              <a:t>KAPITALA</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2</a:t>
            </a:r>
            <a:r>
              <a:rPr lang="sr-Latn-RS" sz="1600" i="1" dirty="0" smtClean="0">
                <a:latin typeface="Times New Roman" panose="02020603050405020304" pitchFamily="18" charset="0"/>
                <a:cs typeface="Times New Roman" panose="02020603050405020304" pitchFamily="18" charset="0"/>
              </a:rPr>
              <a:t>.4. D u g o r o č n e   H O V</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184374211"/>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332" y="815926"/>
            <a:ext cx="11915336" cy="5361037"/>
          </a:xfrm>
        </p:spPr>
        <p:txBody>
          <a:bodyPr/>
          <a:lstStyle/>
          <a:p>
            <a:pPr marL="514350" lvl="0" indent="-514350" algn="just">
              <a:lnSpc>
                <a:spcPct val="100000"/>
              </a:lnSpc>
              <a:spcAft>
                <a:spcPts val="1800"/>
              </a:spcAft>
              <a:buAutoNum type="arabicPeriod"/>
            </a:pPr>
            <a:r>
              <a:rPr lang="sr-Latn-CS" dirty="0" smtClean="0"/>
              <a:t>NEISKUPLJIVE </a:t>
            </a:r>
            <a:r>
              <a:rPr lang="sr-Latn-CS" dirty="0"/>
              <a:t>OBVEZNICE </a:t>
            </a:r>
            <a:endParaRPr lang="sr-Latn-CS" dirty="0" smtClean="0"/>
          </a:p>
          <a:p>
            <a:pPr lvl="0" algn="just">
              <a:lnSpc>
                <a:spcPct val="100000"/>
              </a:lnSpc>
              <a:spcAft>
                <a:spcPts val="1200"/>
              </a:spcAft>
              <a:buFontTx/>
              <a:buChar char="-"/>
            </a:pPr>
            <a:r>
              <a:rPr lang="sr-Latn-CS" dirty="0" smtClean="0"/>
              <a:t>ova </a:t>
            </a:r>
            <a:r>
              <a:rPr lang="sr-Latn-CS" dirty="0"/>
              <a:t>obveznica vlasniku obezbeđuje fiksnu kamatu, ali njen vlasnik ne učestvuje u upravljanju preduzećem koje je emitovalo </a:t>
            </a:r>
            <a:r>
              <a:rPr lang="sr-Latn-CS" dirty="0" smtClean="0"/>
              <a:t>obveznicu</a:t>
            </a:r>
          </a:p>
          <a:p>
            <a:pPr lvl="0" algn="just">
              <a:lnSpc>
                <a:spcPct val="100000"/>
              </a:lnSpc>
              <a:spcAft>
                <a:spcPts val="1200"/>
              </a:spcAft>
              <a:buFontTx/>
              <a:buChar char="-"/>
            </a:pPr>
            <a:r>
              <a:rPr lang="sr-Latn-CS" dirty="0"/>
              <a:t>o</a:t>
            </a:r>
            <a:r>
              <a:rPr lang="sr-Latn-CS" dirty="0" smtClean="0"/>
              <a:t>baveza </a:t>
            </a:r>
            <a:r>
              <a:rPr lang="sr-Latn-CS" dirty="0"/>
              <a:t>preduzeća za isplatu fiksne kamate nije vezana za finansijski </a:t>
            </a:r>
            <a:r>
              <a:rPr lang="sr-Latn-CS" dirty="0" smtClean="0"/>
              <a:t>rezultat</a:t>
            </a:r>
          </a:p>
          <a:p>
            <a:pPr lvl="0" algn="just">
              <a:lnSpc>
                <a:spcPct val="100000"/>
              </a:lnSpc>
              <a:buFontTx/>
              <a:buChar char="-"/>
            </a:pPr>
            <a:r>
              <a:rPr lang="sr-Latn-CS" dirty="0"/>
              <a:t>n</a:t>
            </a:r>
            <a:r>
              <a:rPr lang="sr-Latn-CS" dirty="0" smtClean="0"/>
              <a:t>eiskupljiva </a:t>
            </a:r>
            <a:r>
              <a:rPr lang="sr-Latn-CS" dirty="0"/>
              <a:t>obveznica nema fiksiran rok dospeća, što znači da predstavlja trajni izvor </a:t>
            </a:r>
            <a:r>
              <a:rPr lang="sr-Latn-CS" dirty="0" smtClean="0"/>
              <a:t>finansiranja</a:t>
            </a:r>
            <a:endParaRPr lang="sr-Cyrl-RS" dirty="0"/>
          </a:p>
          <a:p>
            <a:pPr algn="just">
              <a:lnSpc>
                <a:spcPct val="100000"/>
              </a:lnSpc>
            </a:pPr>
            <a:endParaRPr lang="sr-Cyrl-RS" dirty="0"/>
          </a:p>
        </p:txBody>
      </p:sp>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2. TR</a:t>
            </a:r>
            <a:r>
              <a:rPr lang="sr-Latn-RS" sz="1600" i="1" dirty="0" smtClean="0">
                <a:latin typeface="Times New Roman" panose="02020603050405020304" pitchFamily="18" charset="0"/>
                <a:cs typeface="Times New Roman" panose="02020603050405020304" pitchFamily="18" charset="0"/>
              </a:rPr>
              <a:t>ŽIŠTE </a:t>
            </a:r>
            <a:r>
              <a:rPr lang="en-US" sz="1600" i="1" dirty="0" smtClean="0">
                <a:latin typeface="Times New Roman" panose="02020603050405020304" pitchFamily="18" charset="0"/>
                <a:cs typeface="Times New Roman" panose="02020603050405020304" pitchFamily="18" charset="0"/>
              </a:rPr>
              <a:t>KAPITALA</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2</a:t>
            </a:r>
            <a:r>
              <a:rPr lang="sr-Latn-RS" sz="1600" i="1" dirty="0" smtClean="0">
                <a:latin typeface="Times New Roman" panose="02020603050405020304" pitchFamily="18" charset="0"/>
                <a:cs typeface="Times New Roman" panose="02020603050405020304" pitchFamily="18" charset="0"/>
              </a:rPr>
              <a:t>.4. D u g o r o č n e   H O V</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27163293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332" y="844062"/>
            <a:ext cx="11777003" cy="5332901"/>
          </a:xfrm>
        </p:spPr>
        <p:txBody>
          <a:bodyPr/>
          <a:lstStyle/>
          <a:p>
            <a:pPr marL="0" lvl="0" indent="0" algn="just">
              <a:lnSpc>
                <a:spcPct val="100000"/>
              </a:lnSpc>
              <a:spcAft>
                <a:spcPts val="2400"/>
              </a:spcAft>
              <a:buNone/>
            </a:pPr>
            <a:r>
              <a:rPr lang="sr-Latn-CS" dirty="0" smtClean="0"/>
              <a:t>2. NEISKUPLJIVA </a:t>
            </a:r>
            <a:r>
              <a:rPr lang="sr-Latn-CS" dirty="0"/>
              <a:t>DUGOVNICA </a:t>
            </a:r>
            <a:endParaRPr lang="sr-Latn-CS" dirty="0" smtClean="0"/>
          </a:p>
          <a:p>
            <a:pPr lvl="0" algn="just">
              <a:lnSpc>
                <a:spcPct val="100000"/>
              </a:lnSpc>
              <a:spcAft>
                <a:spcPts val="1200"/>
              </a:spcAft>
              <a:buFontTx/>
              <a:buChar char="-"/>
            </a:pPr>
            <a:r>
              <a:rPr lang="sr-Latn-CS" dirty="0" smtClean="0"/>
              <a:t>vlasniku </a:t>
            </a:r>
            <a:r>
              <a:rPr lang="sr-Latn-CS" dirty="0"/>
              <a:t>obezbeđuje fiksnu kamatu bez obzira na finansijski rezultat, ali nije fiksiran rok isplate glavnice, što znači da obezbeđuje trajni izvor </a:t>
            </a:r>
            <a:r>
              <a:rPr lang="sr-Latn-CS" dirty="0" smtClean="0"/>
              <a:t>finansiranja</a:t>
            </a:r>
          </a:p>
          <a:p>
            <a:pPr lvl="0" algn="just">
              <a:lnSpc>
                <a:spcPct val="100000"/>
              </a:lnSpc>
              <a:buFontTx/>
              <a:buChar char="-"/>
            </a:pPr>
            <a:r>
              <a:rPr lang="sr-Latn-CS" dirty="0" smtClean="0"/>
              <a:t>ako </a:t>
            </a:r>
            <a:r>
              <a:rPr lang="sr-Latn-CS" dirty="0"/>
              <a:t>preduzeće ne isplaćuje kamatu po neiskupljivim dugovnicama njihovi vlasnici imaju pravo prodati preduzeće i naplatiti svoja potraživanja (kamatu i glavnicu) mimo sudskog </a:t>
            </a:r>
            <a:r>
              <a:rPr lang="sr-Latn-CS" dirty="0" smtClean="0"/>
              <a:t>postupka</a:t>
            </a:r>
            <a:endParaRPr lang="sr-Cyrl-RS" dirty="0"/>
          </a:p>
          <a:p>
            <a:pPr algn="just">
              <a:lnSpc>
                <a:spcPct val="100000"/>
              </a:lnSpc>
            </a:pPr>
            <a:endParaRPr lang="sr-Cyrl-RS" dirty="0"/>
          </a:p>
        </p:txBody>
      </p:sp>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2. TR</a:t>
            </a:r>
            <a:r>
              <a:rPr lang="sr-Latn-RS" sz="1600" i="1" dirty="0" smtClean="0">
                <a:latin typeface="Times New Roman" panose="02020603050405020304" pitchFamily="18" charset="0"/>
                <a:cs typeface="Times New Roman" panose="02020603050405020304" pitchFamily="18" charset="0"/>
              </a:rPr>
              <a:t>ŽIŠTE </a:t>
            </a:r>
            <a:r>
              <a:rPr lang="en-US" sz="1600" i="1" dirty="0" smtClean="0">
                <a:latin typeface="Times New Roman" panose="02020603050405020304" pitchFamily="18" charset="0"/>
                <a:cs typeface="Times New Roman" panose="02020603050405020304" pitchFamily="18" charset="0"/>
              </a:rPr>
              <a:t>KAPITALA</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2</a:t>
            </a:r>
            <a:r>
              <a:rPr lang="sr-Latn-RS" sz="1600" i="1" dirty="0" smtClean="0">
                <a:latin typeface="Times New Roman" panose="02020603050405020304" pitchFamily="18" charset="0"/>
                <a:cs typeface="Times New Roman" panose="02020603050405020304" pitchFamily="18" charset="0"/>
              </a:rPr>
              <a:t>.4. D u g o r o č n e   H O V</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48582424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332" y="858129"/>
            <a:ext cx="11762936" cy="5781822"/>
          </a:xfrm>
        </p:spPr>
        <p:txBody>
          <a:bodyPr>
            <a:noAutofit/>
          </a:bodyPr>
          <a:lstStyle/>
          <a:p>
            <a:pPr marL="0" lvl="0" indent="0" algn="just">
              <a:lnSpc>
                <a:spcPct val="100000"/>
              </a:lnSpc>
              <a:buNone/>
            </a:pPr>
            <a:r>
              <a:rPr lang="sr-Latn-CS" sz="2400" dirty="0" smtClean="0"/>
              <a:t>3. WARRANT </a:t>
            </a:r>
            <a:r>
              <a:rPr lang="sr-Latn-CS" sz="2400" dirty="0"/>
              <a:t>(OVLAŠĆENJE) </a:t>
            </a:r>
            <a:endParaRPr lang="sr-Latn-CS" sz="2400" dirty="0" smtClean="0"/>
          </a:p>
          <a:p>
            <a:pPr lvl="0" algn="just">
              <a:lnSpc>
                <a:spcPct val="100000"/>
              </a:lnSpc>
              <a:buFontTx/>
              <a:buChar char="-"/>
            </a:pPr>
            <a:r>
              <a:rPr lang="sr-Latn-CS" sz="2400" dirty="0" smtClean="0"/>
              <a:t>mogu </a:t>
            </a:r>
            <a:r>
              <a:rPr lang="sr-Latn-CS" sz="2400" dirty="0"/>
              <a:t>se izdati vlasniku starih deonica ili vlasniku dugoročnih </a:t>
            </a:r>
            <a:r>
              <a:rPr lang="sr-Latn-CS" sz="2400" dirty="0" smtClean="0"/>
              <a:t>obveznica</a:t>
            </a:r>
          </a:p>
          <a:p>
            <a:pPr lvl="0" algn="just">
              <a:lnSpc>
                <a:spcPct val="100000"/>
              </a:lnSpc>
              <a:buFontTx/>
              <a:buChar char="-"/>
            </a:pPr>
            <a:r>
              <a:rPr lang="sr-Latn-CS" sz="2400" dirty="0"/>
              <a:t>s</a:t>
            </a:r>
            <a:r>
              <a:rPr lang="sr-Latn-CS" sz="2400" dirty="0" smtClean="0"/>
              <a:t>vaki </a:t>
            </a:r>
            <a:r>
              <a:rPr lang="sr-Latn-CS" sz="2400" i="1" dirty="0"/>
              <a:t>warrants </a:t>
            </a:r>
            <a:r>
              <a:rPr lang="sr-Latn-CS" sz="2400" dirty="0"/>
              <a:t> vlasniku daje pravo na kupovinu jedne deonice iz nove </a:t>
            </a:r>
            <a:r>
              <a:rPr lang="sr-Latn-CS" sz="2400" dirty="0" smtClean="0"/>
              <a:t>emisije; kada </a:t>
            </a:r>
            <a:r>
              <a:rPr lang="sr-Latn-CS" sz="2400" dirty="0"/>
              <a:t>će se to pravo realizovati, nije </a:t>
            </a:r>
            <a:r>
              <a:rPr lang="sr-Latn-CS" sz="2400" dirty="0" smtClean="0"/>
              <a:t>određeno</a:t>
            </a:r>
          </a:p>
          <a:p>
            <a:pPr lvl="0" algn="just">
              <a:lnSpc>
                <a:spcPct val="100000"/>
              </a:lnSpc>
              <a:buFontTx/>
              <a:buChar char="-"/>
            </a:pPr>
            <a:endParaRPr lang="sr-Latn-CS" sz="2400" dirty="0"/>
          </a:p>
          <a:p>
            <a:pPr marL="0" indent="0" algn="just">
              <a:lnSpc>
                <a:spcPct val="100000"/>
              </a:lnSpc>
              <a:buNone/>
            </a:pPr>
            <a:r>
              <a:rPr lang="sr-Latn-CS" sz="2400" dirty="0" smtClean="0"/>
              <a:t>4. RIGHT </a:t>
            </a:r>
            <a:r>
              <a:rPr lang="sr-Latn-CS" sz="2400" dirty="0"/>
              <a:t>(PRAVO) </a:t>
            </a:r>
            <a:endParaRPr lang="sr-Latn-CS" sz="2400" dirty="0" smtClean="0"/>
          </a:p>
          <a:p>
            <a:pPr algn="just">
              <a:lnSpc>
                <a:spcPct val="100000"/>
              </a:lnSpc>
              <a:buFontTx/>
              <a:buChar char="-"/>
            </a:pPr>
            <a:r>
              <a:rPr lang="sr-Latn-CS" sz="2400" dirty="0" smtClean="0"/>
              <a:t>je HOV koja </a:t>
            </a:r>
            <a:r>
              <a:rPr lang="sr-Latn-CS" sz="2400" dirty="0"/>
              <a:t>starom deoničaru obezbeđuje pravo kupovine deonica iz nove </a:t>
            </a:r>
            <a:r>
              <a:rPr lang="sr-Latn-CS" sz="2400" dirty="0" smtClean="0"/>
              <a:t>serije </a:t>
            </a:r>
            <a:r>
              <a:rPr lang="sr-Latn-CS" sz="2400" dirty="0"/>
              <a:t>u određenom odmeru prema starim deonicama, po nižoj ceni od tržišne</a:t>
            </a:r>
            <a:r>
              <a:rPr lang="sr-Latn-CS" sz="2400" dirty="0" smtClean="0"/>
              <a:t>.</a:t>
            </a:r>
          </a:p>
          <a:p>
            <a:pPr algn="just">
              <a:lnSpc>
                <a:spcPct val="100000"/>
              </a:lnSpc>
              <a:buFontTx/>
              <a:buChar char="-"/>
            </a:pPr>
            <a:endParaRPr lang="sr-Latn-CS" sz="2400" dirty="0" smtClean="0"/>
          </a:p>
          <a:p>
            <a:pPr marL="0" lvl="0" indent="0" algn="just">
              <a:lnSpc>
                <a:spcPct val="100000"/>
              </a:lnSpc>
              <a:buNone/>
            </a:pPr>
            <a:r>
              <a:rPr lang="sr-Latn-CS" sz="2400" dirty="0" smtClean="0"/>
              <a:t>5. DUGOROČNI </a:t>
            </a:r>
            <a:r>
              <a:rPr lang="sr-Latn-CS" sz="2400" dirty="0"/>
              <a:t>CERTIFIKAT </a:t>
            </a:r>
            <a:endParaRPr lang="sr-Latn-CS" sz="2400" dirty="0" smtClean="0"/>
          </a:p>
          <a:p>
            <a:pPr lvl="0" algn="just">
              <a:lnSpc>
                <a:spcPct val="100000"/>
              </a:lnSpc>
              <a:buFontTx/>
              <a:buChar char="-"/>
            </a:pPr>
            <a:r>
              <a:rPr lang="sr-Latn-CS" sz="2400" dirty="0" smtClean="0"/>
              <a:t>je </a:t>
            </a:r>
            <a:r>
              <a:rPr lang="sr-Latn-CS" sz="2400" dirty="0"/>
              <a:t>isprava o deponovanju novca kod banke ili druge finansijske organizacije na rok duži od godinu dana</a:t>
            </a:r>
            <a:r>
              <a:rPr lang="sr-Latn-CS" sz="2400" dirty="0" smtClean="0"/>
              <a:t>.</a:t>
            </a:r>
          </a:p>
          <a:p>
            <a:pPr marL="0" lvl="0" indent="0" algn="just">
              <a:lnSpc>
                <a:spcPct val="100000"/>
              </a:lnSpc>
              <a:buNone/>
            </a:pPr>
            <a:endParaRPr lang="sr-Cyrl-RS" sz="2400" dirty="0"/>
          </a:p>
          <a:p>
            <a:pPr marL="0" indent="0" algn="just">
              <a:lnSpc>
                <a:spcPct val="100000"/>
              </a:lnSpc>
              <a:buNone/>
            </a:pPr>
            <a:endParaRPr lang="sr-Cyrl-RS" sz="2400" dirty="0"/>
          </a:p>
          <a:p>
            <a:pPr marL="0" lvl="0" indent="0" algn="just">
              <a:lnSpc>
                <a:spcPct val="100000"/>
              </a:lnSpc>
              <a:buNone/>
            </a:pPr>
            <a:r>
              <a:rPr lang="sr-Latn-CS" sz="2400" dirty="0" smtClean="0"/>
              <a:t> </a:t>
            </a:r>
            <a:endParaRPr lang="sr-Cyrl-RS" sz="2400" dirty="0"/>
          </a:p>
          <a:p>
            <a:pPr algn="just">
              <a:lnSpc>
                <a:spcPct val="100000"/>
              </a:lnSpc>
            </a:pPr>
            <a:endParaRPr lang="sr-Cyrl-RS" sz="2400" dirty="0"/>
          </a:p>
        </p:txBody>
      </p:sp>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2. TR</a:t>
            </a:r>
            <a:r>
              <a:rPr lang="sr-Latn-RS" sz="1600" i="1" dirty="0" smtClean="0">
                <a:latin typeface="Times New Roman" panose="02020603050405020304" pitchFamily="18" charset="0"/>
                <a:cs typeface="Times New Roman" panose="02020603050405020304" pitchFamily="18" charset="0"/>
              </a:rPr>
              <a:t>ŽIŠTE </a:t>
            </a:r>
            <a:r>
              <a:rPr lang="en-US" sz="1600" i="1" dirty="0" smtClean="0">
                <a:latin typeface="Times New Roman" panose="02020603050405020304" pitchFamily="18" charset="0"/>
                <a:cs typeface="Times New Roman" panose="02020603050405020304" pitchFamily="18" charset="0"/>
              </a:rPr>
              <a:t>KAPITALA</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2</a:t>
            </a:r>
            <a:r>
              <a:rPr lang="sr-Latn-RS" sz="1600" i="1" dirty="0" smtClean="0">
                <a:latin typeface="Times New Roman" panose="02020603050405020304" pitchFamily="18" charset="0"/>
                <a:cs typeface="Times New Roman" panose="02020603050405020304" pitchFamily="18" charset="0"/>
              </a:rPr>
              <a:t>.4. D u g o r o č n e   H O V</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4722396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7704"/>
            <a:ext cx="10515600" cy="1325563"/>
          </a:xfrm>
        </p:spPr>
        <p:txBody>
          <a:bodyPr>
            <a:noAutofit/>
          </a:bodyPr>
          <a:lstStyle/>
          <a:p>
            <a:pPr algn="ctr"/>
            <a:r>
              <a:rPr lang="sr-Latn-CS" sz="3600" b="1" dirty="0"/>
              <a:t>2.5. INVENSTICIONI TRUSTOVI I HOLDING KOMPANIJE</a:t>
            </a:r>
            <a:r>
              <a:rPr lang="sr-Cyrl-RS" sz="3600" dirty="0"/>
              <a:t/>
            </a:r>
            <a:br>
              <a:rPr lang="sr-Cyrl-RS" sz="3600" dirty="0"/>
            </a:br>
            <a:endParaRPr lang="sr-Cyrl-RS" sz="3600" dirty="0"/>
          </a:p>
        </p:txBody>
      </p:sp>
      <p:sp>
        <p:nvSpPr>
          <p:cNvPr id="3" name="Content Placeholder 2"/>
          <p:cNvSpPr>
            <a:spLocks noGrp="1"/>
          </p:cNvSpPr>
          <p:nvPr>
            <p:ph idx="1"/>
          </p:nvPr>
        </p:nvSpPr>
        <p:spPr>
          <a:xfrm>
            <a:off x="272955" y="1378424"/>
            <a:ext cx="11614245" cy="5240739"/>
          </a:xfrm>
        </p:spPr>
        <p:txBody>
          <a:bodyPr>
            <a:normAutofit/>
          </a:bodyPr>
          <a:lstStyle/>
          <a:p>
            <a:pPr algn="just">
              <a:lnSpc>
                <a:spcPct val="100000"/>
              </a:lnSpc>
            </a:pPr>
            <a:r>
              <a:rPr lang="sr-Latn-CS" b="1" dirty="0"/>
              <a:t>INVESTICIONI TRUSTOVI </a:t>
            </a:r>
            <a:endParaRPr lang="en-US" b="1" dirty="0" smtClean="0"/>
          </a:p>
          <a:p>
            <a:pPr marL="0" lvl="0" indent="0" algn="just">
              <a:lnSpc>
                <a:spcPct val="100000"/>
              </a:lnSpc>
              <a:spcAft>
                <a:spcPts val="1800"/>
              </a:spcAft>
              <a:buNone/>
            </a:pPr>
            <a:r>
              <a:rPr lang="en-US" dirty="0" smtClean="0"/>
              <a:t>- </a:t>
            </a:r>
            <a:r>
              <a:rPr lang="sr-Latn-CS" dirty="0" smtClean="0"/>
              <a:t>specijalne </a:t>
            </a:r>
            <a:r>
              <a:rPr lang="sr-Latn-CS" dirty="0"/>
              <a:t>institucionalne organizacije koje invenstiraju u dugoročne HOV tako što ih kupuju od preduzeća i istovremeno izdaju sopstvene dugoročne HOV koje prodaju širokoj publici, malim štedišama, odnosno građanima</a:t>
            </a:r>
            <a:r>
              <a:rPr lang="sr-Latn-CS" dirty="0" smtClean="0"/>
              <a:t>.</a:t>
            </a:r>
            <a:endParaRPr lang="sr-Cyrl-RS" dirty="0"/>
          </a:p>
          <a:p>
            <a:pPr algn="just">
              <a:lnSpc>
                <a:spcPct val="100000"/>
              </a:lnSpc>
              <a:buFont typeface="Wingdings" panose="05000000000000000000" pitchFamily="2" charset="2"/>
              <a:buChar char="Ø"/>
            </a:pPr>
            <a:r>
              <a:rPr lang="sr-Latn-CS" dirty="0" smtClean="0"/>
              <a:t>Izdavajući </a:t>
            </a:r>
            <a:r>
              <a:rPr lang="sr-Latn-CS" dirty="0"/>
              <a:t>sopstvene dugoročne </a:t>
            </a:r>
            <a:r>
              <a:rPr lang="sr-Latn-CS" dirty="0" smtClean="0"/>
              <a:t>HOV</a:t>
            </a:r>
            <a:r>
              <a:rPr lang="en-US" dirty="0" smtClean="0"/>
              <a:t> </a:t>
            </a:r>
            <a:r>
              <a:rPr lang="sr-Latn-CS" dirty="0" smtClean="0"/>
              <a:t>sitnim </a:t>
            </a:r>
            <a:r>
              <a:rPr lang="sr-Latn-CS" dirty="0"/>
              <a:t>štedišama investirani trustovi formiraju kapital </a:t>
            </a:r>
            <a:r>
              <a:rPr lang="sr-Latn-CS" dirty="0" smtClean="0"/>
              <a:t>koji </a:t>
            </a:r>
            <a:r>
              <a:rPr lang="sr-Latn-CS" dirty="0"/>
              <a:t>ulažu u </a:t>
            </a:r>
            <a:r>
              <a:rPr lang="sr-Latn-CS" dirty="0" smtClean="0"/>
              <a:t>kupovinu</a:t>
            </a:r>
            <a:r>
              <a:rPr lang="en-US" dirty="0" smtClean="0"/>
              <a:t> </a:t>
            </a:r>
            <a:r>
              <a:rPr lang="sr-Latn-CS" dirty="0"/>
              <a:t>dugoročnih</a:t>
            </a:r>
            <a:r>
              <a:rPr lang="sr-Latn-CS" dirty="0" smtClean="0"/>
              <a:t> HOV </a:t>
            </a:r>
            <a:r>
              <a:rPr lang="sr-Latn-CS" dirty="0"/>
              <a:t>formirajući s </a:t>
            </a:r>
            <a:r>
              <a:rPr lang="sr-Latn-CS" dirty="0" smtClean="0"/>
              <a:t>time </a:t>
            </a:r>
            <a:r>
              <a:rPr lang="sr-Latn-CS" dirty="0"/>
              <a:t>sopstveni portfej dugoročnih </a:t>
            </a:r>
            <a:r>
              <a:rPr lang="sr-Latn-CS" dirty="0" smtClean="0"/>
              <a:t>HOV </a:t>
            </a:r>
            <a:r>
              <a:rPr lang="sr-Latn-CS" dirty="0"/>
              <a:t>(na osnovu koga ostvaruju prihode po osnovu dividende i kamata). </a:t>
            </a:r>
            <a:endParaRPr lang="en-US" dirty="0" smtClean="0"/>
          </a:p>
          <a:p>
            <a:pPr algn="just">
              <a:lnSpc>
                <a:spcPct val="100000"/>
              </a:lnSpc>
              <a:buFontTx/>
              <a:buChar char="-"/>
            </a:pPr>
            <a:r>
              <a:rPr lang="sr-Latn-CS" dirty="0" smtClean="0"/>
              <a:t>Iz </a:t>
            </a:r>
            <a:r>
              <a:rPr lang="sr-Latn-CS" dirty="0"/>
              <a:t>tih </a:t>
            </a:r>
            <a:r>
              <a:rPr lang="sr-Latn-CS" dirty="0" smtClean="0"/>
              <a:t>prihoda</a:t>
            </a:r>
            <a:r>
              <a:rPr lang="en-US" dirty="0" smtClean="0"/>
              <a:t> </a:t>
            </a:r>
            <a:r>
              <a:rPr lang="sr-Latn-CS" dirty="0" smtClean="0"/>
              <a:t>isplaćuju </a:t>
            </a:r>
            <a:r>
              <a:rPr lang="sr-Latn-CS" dirty="0"/>
              <a:t>dividende i kamate malim štedišama. Na taj način i male štediše i investicioni trust </a:t>
            </a:r>
            <a:r>
              <a:rPr lang="sr-Latn-CS" dirty="0" smtClean="0"/>
              <a:t>smanjili </a:t>
            </a:r>
            <a:r>
              <a:rPr lang="sr-Latn-CS" dirty="0"/>
              <a:t>su rizik ulaganja u dugoročni HOV</a:t>
            </a:r>
            <a:r>
              <a:rPr lang="sr-Latn-CS" dirty="0" smtClean="0"/>
              <a:t>.</a:t>
            </a:r>
            <a:endParaRPr lang="en-US" dirty="0" smtClean="0"/>
          </a:p>
          <a:p>
            <a:pPr algn="just">
              <a:lnSpc>
                <a:spcPct val="100000"/>
              </a:lnSpc>
              <a:buFontTx/>
              <a:buChar char="-"/>
            </a:pPr>
            <a:endParaRPr lang="sr-Cyrl-RS" dirty="0"/>
          </a:p>
          <a:p>
            <a:pPr marL="0" indent="0" algn="just">
              <a:lnSpc>
                <a:spcPct val="100000"/>
              </a:lnSpc>
              <a:buNone/>
            </a:pPr>
            <a:endParaRPr lang="en-US" dirty="0" smtClean="0"/>
          </a:p>
        </p:txBody>
      </p:sp>
    </p:spTree>
    <p:extLst>
      <p:ext uri="{BB962C8B-B14F-4D97-AF65-F5344CB8AC3E}">
        <p14:creationId xmlns:p14="http://schemas.microsoft.com/office/powerpoint/2010/main" xmlns="" val="267277301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1" y="297657"/>
            <a:ext cx="11915336" cy="1090187"/>
          </a:xfrm>
        </p:spPr>
        <p:txBody>
          <a:bodyPr>
            <a:normAutofit/>
          </a:bodyPr>
          <a:lstStyle/>
          <a:p>
            <a:pPr marL="457200" indent="-457200">
              <a:buFont typeface="Arial" panose="020B0604020202020204" pitchFamily="34" charset="0"/>
              <a:buChar char="•"/>
            </a:pPr>
            <a:r>
              <a:rPr lang="sr-Latn-CS" sz="2800" b="1" dirty="0"/>
              <a:t>HOLDING KOMPANIJE</a:t>
            </a:r>
            <a:endParaRPr lang="sr-Cyrl-RS" sz="2800" dirty="0"/>
          </a:p>
        </p:txBody>
      </p:sp>
      <p:sp>
        <p:nvSpPr>
          <p:cNvPr id="3" name="Content Placeholder 2"/>
          <p:cNvSpPr>
            <a:spLocks noGrp="1"/>
          </p:cNvSpPr>
          <p:nvPr>
            <p:ph idx="1"/>
          </p:nvPr>
        </p:nvSpPr>
        <p:spPr>
          <a:xfrm>
            <a:off x="242037" y="1187355"/>
            <a:ext cx="11707925" cy="5568287"/>
          </a:xfrm>
        </p:spPr>
        <p:txBody>
          <a:bodyPr>
            <a:normAutofit lnSpcReduction="10000"/>
          </a:bodyPr>
          <a:lstStyle/>
          <a:p>
            <a:pPr marL="0" lvl="0" indent="0" algn="just">
              <a:lnSpc>
                <a:spcPct val="100000"/>
              </a:lnSpc>
              <a:spcAft>
                <a:spcPts val="1800"/>
              </a:spcAft>
              <a:buNone/>
            </a:pPr>
            <a:r>
              <a:rPr lang="sr-Latn-CS" dirty="0" smtClean="0"/>
              <a:t>- </a:t>
            </a:r>
            <a:r>
              <a:rPr lang="sr-Latn-CS" dirty="0"/>
              <a:t>njihova osnovna </a:t>
            </a:r>
            <a:r>
              <a:rPr lang="en-US" dirty="0" err="1" smtClean="0"/>
              <a:t>karakteristi</a:t>
            </a:r>
            <a:r>
              <a:rPr lang="sr-Latn-CS" dirty="0" smtClean="0"/>
              <a:t>ka </a:t>
            </a:r>
            <a:r>
              <a:rPr lang="sr-Latn-CS" dirty="0"/>
              <a:t>je što vladaju preduzećima u njihovom sastavu putem držanja kontrolnog paketa deonica u svom portfelju, tako da holding kompanije imaju dominantan uticaj na odlučivanje u preduzećima inkorporiranim u njih, naročito u pogledu razvoja i ekspanzije finansijskog očuvanja i kadrova. </a:t>
            </a:r>
            <a:endParaRPr lang="sr-Cyrl-RS" dirty="0"/>
          </a:p>
          <a:p>
            <a:pPr algn="just">
              <a:lnSpc>
                <a:spcPct val="100000"/>
              </a:lnSpc>
              <a:buFont typeface="Wingdings" panose="05000000000000000000" pitchFamily="2" charset="2"/>
              <a:buChar char="Ø"/>
            </a:pPr>
            <a:r>
              <a:rPr lang="sr-Latn-CS" dirty="0"/>
              <a:t>Holding kompanije inkorporiraju u sebe preduzeća i po vertikali i po horizontali. </a:t>
            </a:r>
            <a:endParaRPr lang="en-US" dirty="0" smtClean="0"/>
          </a:p>
          <a:p>
            <a:pPr algn="just">
              <a:lnSpc>
                <a:spcPct val="100000"/>
              </a:lnSpc>
              <a:buFontTx/>
              <a:buChar char="-"/>
            </a:pPr>
            <a:r>
              <a:rPr lang="sr-Latn-CS" dirty="0" smtClean="0"/>
              <a:t>Ako </a:t>
            </a:r>
            <a:r>
              <a:rPr lang="sr-Latn-CS" dirty="0"/>
              <a:t>su u </a:t>
            </a:r>
            <a:r>
              <a:rPr lang="sr-Latn-CS" dirty="0" smtClean="0"/>
              <a:t>holding </a:t>
            </a:r>
            <a:r>
              <a:rPr lang="sr-Latn-CS" dirty="0"/>
              <a:t>kompaniju inkorporirana preduzeća po vertikali, to znači da ona u svojim rukama </a:t>
            </a:r>
            <a:r>
              <a:rPr lang="sr-Latn-CS" dirty="0" smtClean="0"/>
              <a:t>drži </a:t>
            </a:r>
            <a:r>
              <a:rPr lang="sr-Latn-CS" dirty="0"/>
              <a:t>proizvode, odnosno grupe proizvoda od sirovine do finalizacije i prodaje</a:t>
            </a:r>
            <a:r>
              <a:rPr lang="sr-Latn-CS" dirty="0" smtClean="0"/>
              <a:t>.</a:t>
            </a:r>
            <a:endParaRPr lang="en-US" dirty="0" smtClean="0"/>
          </a:p>
          <a:p>
            <a:pPr algn="just">
              <a:lnSpc>
                <a:spcPct val="100000"/>
              </a:lnSpc>
              <a:buFontTx/>
              <a:buChar char="-"/>
            </a:pPr>
            <a:r>
              <a:rPr lang="sr-Latn-CS" dirty="0"/>
              <a:t>Inkorporiranjem preduzeća po horizontali u holding kompaniju, ona vlada čitavom jednom 	delatnošću (npr. hoteli, trgovine javni radovi...). </a:t>
            </a:r>
            <a:endParaRPr lang="en-US" dirty="0"/>
          </a:p>
          <a:p>
            <a:pPr algn="just">
              <a:lnSpc>
                <a:spcPct val="100000"/>
              </a:lnSpc>
              <a:buFontTx/>
              <a:buChar char="-"/>
            </a:pPr>
            <a:endParaRPr lang="en-US" dirty="0" smtClean="0"/>
          </a:p>
          <a:p>
            <a:pPr marL="0" indent="0" algn="just">
              <a:lnSpc>
                <a:spcPct val="100000"/>
              </a:lnSpc>
              <a:buNone/>
            </a:pPr>
            <a:endParaRPr lang="sr-Cyrl-RS" dirty="0"/>
          </a:p>
          <a:p>
            <a:pPr marL="0" indent="0">
              <a:buNone/>
            </a:pPr>
            <a:endParaRPr lang="sr-Cyrl-RS" dirty="0"/>
          </a:p>
        </p:txBody>
      </p:sp>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2. TR</a:t>
            </a:r>
            <a:r>
              <a:rPr lang="sr-Latn-RS" sz="1600" i="1" dirty="0" smtClean="0">
                <a:latin typeface="Times New Roman" panose="02020603050405020304" pitchFamily="18" charset="0"/>
                <a:cs typeface="Times New Roman" panose="02020603050405020304" pitchFamily="18" charset="0"/>
              </a:rPr>
              <a:t>ŽIŠTE </a:t>
            </a:r>
            <a:r>
              <a:rPr lang="en-US" sz="1600" i="1" dirty="0" smtClean="0">
                <a:latin typeface="Times New Roman" panose="02020603050405020304" pitchFamily="18" charset="0"/>
                <a:cs typeface="Times New Roman" panose="02020603050405020304" pitchFamily="18" charset="0"/>
              </a:rPr>
              <a:t>KAPITALA</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2</a:t>
            </a:r>
            <a:r>
              <a:rPr lang="sr-Latn-RS" sz="1600" i="1" dirty="0" smtClean="0">
                <a:latin typeface="Times New Roman" panose="02020603050405020304" pitchFamily="18" charset="0"/>
                <a:cs typeface="Times New Roman" panose="02020603050405020304" pitchFamily="18" charset="0"/>
              </a:rPr>
              <a:t>.</a:t>
            </a:r>
            <a:r>
              <a:rPr lang="en-US" sz="1600" i="1" dirty="0" smtClean="0">
                <a:latin typeface="Times New Roman" panose="02020603050405020304" pitchFamily="18" charset="0"/>
                <a:cs typeface="Times New Roman" panose="02020603050405020304" pitchFamily="18" charset="0"/>
              </a:rPr>
              <a:t>5</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I n v e s t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c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o n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t r u s t o v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h o l d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n g   k o m p a n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j e</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741589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610" y="664808"/>
            <a:ext cx="11676184" cy="931033"/>
          </a:xfrm>
        </p:spPr>
        <p:txBody>
          <a:bodyPr>
            <a:normAutofit/>
          </a:bodyPr>
          <a:lstStyle/>
          <a:p>
            <a:r>
              <a:rPr lang="sr-Latn-CS" sz="3600" dirty="0" smtClean="0"/>
              <a:t>2. </a:t>
            </a:r>
            <a:r>
              <a:rPr lang="sr-Latn-CS" sz="3600" u="sng" dirty="0" smtClean="0"/>
              <a:t>Kupovina </a:t>
            </a:r>
            <a:r>
              <a:rPr lang="sr-Latn-CS" sz="3600" u="sng" dirty="0"/>
              <a:t>i prodaja kratkoročnih </a:t>
            </a:r>
            <a:r>
              <a:rPr lang="sr-Latn-CS" sz="3600" u="sng" dirty="0" smtClean="0"/>
              <a:t>HOV na tržištu novca </a:t>
            </a:r>
            <a:endParaRPr lang="sr-Cyrl-RS" sz="3600" dirty="0"/>
          </a:p>
        </p:txBody>
      </p:sp>
      <p:sp>
        <p:nvSpPr>
          <p:cNvPr id="3" name="Content Placeholder 2"/>
          <p:cNvSpPr>
            <a:spLocks noGrp="1"/>
          </p:cNvSpPr>
          <p:nvPr>
            <p:ph idx="1"/>
          </p:nvPr>
        </p:nvSpPr>
        <p:spPr>
          <a:xfrm>
            <a:off x="337626" y="1835833"/>
            <a:ext cx="11465168" cy="5022167"/>
          </a:xfrm>
        </p:spPr>
        <p:txBody>
          <a:bodyPr/>
          <a:lstStyle/>
          <a:p>
            <a:pPr marL="0" indent="0">
              <a:spcAft>
                <a:spcPts val="600"/>
              </a:spcAft>
              <a:buNone/>
            </a:pPr>
            <a:r>
              <a:rPr lang="sr-Latn-CS" b="1" dirty="0"/>
              <a:t>Kratkoročne HOV </a:t>
            </a:r>
            <a:r>
              <a:rPr lang="sr-Latn-CS" dirty="0"/>
              <a:t>koje se kupuju i prodaju na tržištu novca su </a:t>
            </a:r>
            <a:r>
              <a:rPr lang="sr-Latn-CS" dirty="0" smtClean="0"/>
              <a:t>:</a:t>
            </a:r>
            <a:endParaRPr lang="sr-Cyrl-RS" dirty="0"/>
          </a:p>
          <a:p>
            <a:pPr marL="514350" lvl="0" indent="-514350">
              <a:buFont typeface="+mj-lt"/>
              <a:buAutoNum type="arabicParenR"/>
            </a:pPr>
            <a:r>
              <a:rPr lang="sr-Latn-CS" dirty="0"/>
              <a:t>Depozitni certifikat</a:t>
            </a:r>
            <a:endParaRPr lang="sr-Cyrl-RS" dirty="0"/>
          </a:p>
          <a:p>
            <a:pPr marL="514350" lvl="0" indent="-514350">
              <a:buFont typeface="+mj-lt"/>
              <a:buAutoNum type="arabicParenR"/>
            </a:pPr>
            <a:r>
              <a:rPr lang="sr-Latn-CS" dirty="0"/>
              <a:t>Blagajnički zapis poslovne banke</a:t>
            </a:r>
            <a:endParaRPr lang="sr-Cyrl-RS" dirty="0"/>
          </a:p>
          <a:p>
            <a:pPr marL="514350" lvl="0" indent="-514350">
              <a:buFont typeface="+mj-lt"/>
              <a:buAutoNum type="arabicParenR"/>
            </a:pPr>
            <a:r>
              <a:rPr lang="sr-Latn-CS" dirty="0"/>
              <a:t>Bankarski akcept</a:t>
            </a:r>
            <a:endParaRPr lang="sr-Cyrl-RS" dirty="0"/>
          </a:p>
          <a:p>
            <a:pPr marL="514350" lvl="0" indent="-514350">
              <a:buFont typeface="+mj-lt"/>
              <a:buAutoNum type="arabicParenR"/>
            </a:pPr>
            <a:r>
              <a:rPr lang="sr-Latn-CS" dirty="0"/>
              <a:t>Komercijalni zapis</a:t>
            </a:r>
            <a:endParaRPr lang="sr-Cyrl-RS" dirty="0"/>
          </a:p>
          <a:p>
            <a:pPr marL="514350" lvl="0" indent="-514350">
              <a:buFont typeface="+mj-lt"/>
              <a:buAutoNum type="arabicParenR"/>
            </a:pPr>
            <a:r>
              <a:rPr lang="sr-Latn-CS" dirty="0"/>
              <a:t>Trasirana menica</a:t>
            </a:r>
            <a:endParaRPr lang="sr-Cyrl-RS" dirty="0"/>
          </a:p>
          <a:p>
            <a:pPr marL="514350" lvl="0" indent="-514350">
              <a:buFont typeface="+mj-lt"/>
              <a:buAutoNum type="arabicParenR"/>
            </a:pPr>
            <a:r>
              <a:rPr lang="sr-Latn-CS" dirty="0"/>
              <a:t>Državna obveznica</a:t>
            </a:r>
            <a:endParaRPr lang="sr-Cyrl-RS" dirty="0"/>
          </a:p>
          <a:p>
            <a:pPr marL="514350" lvl="0" indent="-514350">
              <a:buFont typeface="+mj-lt"/>
              <a:buAutoNum type="arabicParenR"/>
            </a:pPr>
            <a:r>
              <a:rPr lang="sr-Latn-CS" dirty="0"/>
              <a:t>Blagajnički zapis centralne banke.</a:t>
            </a:r>
            <a:endParaRPr lang="sr-Cyrl-RS" dirty="0"/>
          </a:p>
          <a:p>
            <a:endParaRPr lang="sr-Cyrl-RS" dirty="0"/>
          </a:p>
        </p:txBody>
      </p:sp>
      <p:sp>
        <p:nvSpPr>
          <p:cNvPr id="4" name="TextBox 3"/>
          <p:cNvSpPr txBox="1"/>
          <p:nvPr/>
        </p:nvSpPr>
        <p:spPr>
          <a:xfrm>
            <a:off x="126610" y="112541"/>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1. TR</a:t>
            </a:r>
            <a:r>
              <a:rPr lang="sr-Latn-RS" sz="1600" i="1" dirty="0" smtClean="0">
                <a:latin typeface="Times New Roman" panose="02020603050405020304" pitchFamily="18" charset="0"/>
                <a:cs typeface="Times New Roman" panose="02020603050405020304" pitchFamily="18" charset="0"/>
              </a:rPr>
              <a:t>ŽIŠTE NOVCA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1.2. V r s t e   t r ž i š t a   n o v c 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142145355"/>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01806" y="0"/>
            <a:ext cx="10515600" cy="1607260"/>
          </a:xfrm>
        </p:spPr>
        <p:txBody>
          <a:bodyPr>
            <a:noAutofit/>
          </a:bodyPr>
          <a:lstStyle/>
          <a:p>
            <a:pPr algn="ctr"/>
            <a:r>
              <a:rPr lang="sr-Latn-CS" sz="3600" b="1" dirty="0"/>
              <a:t>2.6. SPECIJALIZOVANI POSREDNICI U TRGOVANJU DUGOROČNIH HOV</a:t>
            </a:r>
            <a:r>
              <a:rPr lang="sr-Cyrl-RS" sz="3600" dirty="0"/>
              <a:t/>
            </a:r>
            <a:br>
              <a:rPr lang="sr-Cyrl-RS" sz="3600" dirty="0"/>
            </a:br>
            <a:endParaRPr lang="sr-Cyrl-RS" sz="3600" dirty="0"/>
          </a:p>
        </p:txBody>
      </p:sp>
      <p:sp>
        <p:nvSpPr>
          <p:cNvPr id="6" name="Content Placeholder 5"/>
          <p:cNvSpPr>
            <a:spLocks noGrp="1"/>
          </p:cNvSpPr>
          <p:nvPr>
            <p:ph idx="1"/>
          </p:nvPr>
        </p:nvSpPr>
        <p:spPr>
          <a:xfrm>
            <a:off x="354842" y="1473957"/>
            <a:ext cx="11409528" cy="4490113"/>
          </a:xfrm>
        </p:spPr>
        <p:txBody>
          <a:bodyPr>
            <a:noAutofit/>
          </a:bodyPr>
          <a:lstStyle/>
          <a:p>
            <a:pPr lvl="0" algn="just">
              <a:lnSpc>
                <a:spcPct val="110000"/>
              </a:lnSpc>
            </a:pPr>
            <a:r>
              <a:rPr lang="sr-Latn-CS" b="1" dirty="0"/>
              <a:t>BROKERI </a:t>
            </a:r>
            <a:r>
              <a:rPr lang="sr-Latn-CS" dirty="0"/>
              <a:t>- oni posluju na principu agenata i za svoju uslugu naplaćuju proviziju. Kupuju i prodaju HOV u ime i za račun klijenata ili u svoje ime i za račun klijenata.</a:t>
            </a:r>
            <a:endParaRPr lang="sr-Cyrl-RS" dirty="0"/>
          </a:p>
          <a:p>
            <a:pPr marL="0" indent="0" algn="just">
              <a:lnSpc>
                <a:spcPct val="110000"/>
              </a:lnSpc>
              <a:buNone/>
            </a:pPr>
            <a:endParaRPr lang="sr-Cyrl-RS" dirty="0"/>
          </a:p>
          <a:p>
            <a:pPr lvl="0" algn="just">
              <a:lnSpc>
                <a:spcPct val="110000"/>
              </a:lnSpc>
            </a:pPr>
            <a:r>
              <a:rPr lang="sr-Latn-CS" b="1" dirty="0"/>
              <a:t>DILERI</a:t>
            </a:r>
            <a:r>
              <a:rPr lang="sr-Latn-CS" dirty="0"/>
              <a:t> - rade na principu principala. Kupuju HOV u svoje ime i za svoj račun, a zatim ih prodaju klijentima ostvarujući razliku u ceni između vrednosti prodate i vrednosti kupljene HOV</a:t>
            </a:r>
            <a:endParaRPr lang="sr-Cyrl-RS" dirty="0"/>
          </a:p>
          <a:p>
            <a:pPr marL="0" indent="0" algn="just">
              <a:lnSpc>
                <a:spcPct val="110000"/>
              </a:lnSpc>
              <a:buNone/>
            </a:pPr>
            <a:endParaRPr lang="sr-Cyrl-RS" dirty="0"/>
          </a:p>
          <a:p>
            <a:pPr lvl="0" algn="just">
              <a:lnSpc>
                <a:spcPct val="110000"/>
              </a:lnSpc>
            </a:pPr>
            <a:r>
              <a:rPr lang="sr-Latn-CS" b="1" dirty="0"/>
              <a:t>MAKLERI ILI SENZALI - </a:t>
            </a:r>
            <a:r>
              <a:rPr lang="sr-Latn-CS" dirty="0"/>
              <a:t>to su posrednici u Nemačkoj, a rade kao i dileri.</a:t>
            </a:r>
            <a:endParaRPr lang="sr-Cyrl-RS" dirty="0"/>
          </a:p>
          <a:p>
            <a:pPr algn="just">
              <a:lnSpc>
                <a:spcPct val="110000"/>
              </a:lnSpc>
            </a:pPr>
            <a:endParaRPr lang="sr-Cyrl-RS" dirty="0"/>
          </a:p>
        </p:txBody>
      </p:sp>
    </p:spTree>
    <p:extLst>
      <p:ext uri="{BB962C8B-B14F-4D97-AF65-F5344CB8AC3E}">
        <p14:creationId xmlns:p14="http://schemas.microsoft.com/office/powerpoint/2010/main" xmlns="" val="407317979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17765"/>
          </a:xfrm>
        </p:spPr>
        <p:txBody>
          <a:bodyPr>
            <a:noAutofit/>
          </a:bodyPr>
          <a:lstStyle/>
          <a:p>
            <a:pPr algn="ctr"/>
            <a:r>
              <a:rPr lang="sr-Latn-CS" sz="3600" b="1" dirty="0"/>
              <a:t>2.7.  NAČINI  TRGOVANJA DUGOROČNIM HOV</a:t>
            </a:r>
            <a:r>
              <a:rPr lang="sr-Cyrl-RS" sz="3600" dirty="0"/>
              <a:t/>
            </a:r>
            <a:br>
              <a:rPr lang="sr-Cyrl-RS" sz="3600" dirty="0"/>
            </a:br>
            <a:endParaRPr lang="sr-Cyrl-RS" sz="3600" dirty="0"/>
          </a:p>
        </p:txBody>
      </p:sp>
      <p:sp>
        <p:nvSpPr>
          <p:cNvPr id="3" name="Content Placeholder 2"/>
          <p:cNvSpPr>
            <a:spLocks noGrp="1"/>
          </p:cNvSpPr>
          <p:nvPr>
            <p:ph idx="1"/>
          </p:nvPr>
        </p:nvSpPr>
        <p:spPr>
          <a:xfrm>
            <a:off x="382137" y="1282890"/>
            <a:ext cx="11354938" cy="5322626"/>
          </a:xfrm>
        </p:spPr>
        <p:txBody>
          <a:bodyPr/>
          <a:lstStyle/>
          <a:p>
            <a:pPr marL="0" indent="0" algn="just">
              <a:buNone/>
            </a:pPr>
            <a:r>
              <a:rPr lang="sr-Latn-CS" u="sng" dirty="0"/>
              <a:t>Postoje tri načina trgovanja dugoročnim </a:t>
            </a:r>
            <a:r>
              <a:rPr lang="sr-Latn-CS" u="sng" dirty="0" smtClean="0"/>
              <a:t>HOV</a:t>
            </a:r>
            <a:r>
              <a:rPr lang="sr-Latn-CS" dirty="0" smtClean="0"/>
              <a:t>:</a:t>
            </a:r>
            <a:endParaRPr lang="sr-Cyrl-RS" dirty="0"/>
          </a:p>
          <a:p>
            <a:pPr marL="0" indent="0" algn="just">
              <a:buNone/>
            </a:pPr>
            <a:endParaRPr lang="sr-Cyrl-RS" dirty="0"/>
          </a:p>
          <a:p>
            <a:pPr lvl="0" algn="just"/>
            <a:r>
              <a:rPr lang="sr-Latn-CS" b="1" dirty="0"/>
              <a:t>NEPOSREDNA KUPOPRODAJA IZMEĐU PRODAVCA U KUPCA </a:t>
            </a:r>
            <a:r>
              <a:rPr lang="sr-Latn-CS" dirty="0"/>
              <a:t>- to je prodaja dugoročnih HOV bez posrednika (iz ruke u ruku)</a:t>
            </a:r>
            <a:endParaRPr lang="sr-Cyrl-RS" dirty="0"/>
          </a:p>
          <a:p>
            <a:pPr marL="0" indent="0" algn="just">
              <a:buNone/>
            </a:pPr>
            <a:endParaRPr lang="sr-Cyrl-RS" dirty="0"/>
          </a:p>
          <a:p>
            <a:pPr lvl="0" algn="just"/>
            <a:r>
              <a:rPr lang="sr-Latn-CS" b="1" dirty="0"/>
              <a:t>KUPOVINA NA NACIONALNOM TRŽIŠTU </a:t>
            </a:r>
            <a:r>
              <a:rPr lang="sr-Latn-CS" dirty="0"/>
              <a:t>- (tržište preko šaltera), odvija se preko posrednika ili u okviru samog posrednika ili saradnjom među njima.</a:t>
            </a:r>
            <a:endParaRPr lang="sr-Cyrl-RS" dirty="0"/>
          </a:p>
          <a:p>
            <a:pPr marL="0" indent="0" algn="just">
              <a:buNone/>
            </a:pPr>
            <a:endParaRPr lang="sr-Cyrl-RS" dirty="0"/>
          </a:p>
          <a:p>
            <a:pPr lvl="0" algn="just"/>
            <a:r>
              <a:rPr lang="sr-Latn-CS" b="1" dirty="0" smtClean="0"/>
              <a:t>KUPOPRODAJA</a:t>
            </a:r>
            <a:r>
              <a:rPr lang="en-US" b="1" dirty="0" smtClean="0"/>
              <a:t> </a:t>
            </a:r>
            <a:r>
              <a:rPr lang="sr-Latn-CS" b="1" dirty="0" smtClean="0"/>
              <a:t>PREKO </a:t>
            </a:r>
            <a:r>
              <a:rPr lang="sr-Latn-CS" b="1" dirty="0"/>
              <a:t>BERZE DUGOROČNIH HOV </a:t>
            </a:r>
            <a:r>
              <a:rPr lang="sr-Latn-CS" dirty="0"/>
              <a:t>(berza efekata)</a:t>
            </a:r>
            <a:endParaRPr lang="sr-Cyrl-RS" dirty="0"/>
          </a:p>
          <a:p>
            <a:pPr algn="just"/>
            <a:endParaRPr lang="sr-Cyrl-RS" dirty="0"/>
          </a:p>
        </p:txBody>
      </p:sp>
    </p:spTree>
    <p:extLst>
      <p:ext uri="{BB962C8B-B14F-4D97-AF65-F5344CB8AC3E}">
        <p14:creationId xmlns:p14="http://schemas.microsoft.com/office/powerpoint/2010/main" xmlns="" val="75650338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1848" y="259309"/>
            <a:ext cx="10515600" cy="1228297"/>
          </a:xfrm>
        </p:spPr>
        <p:txBody>
          <a:bodyPr>
            <a:normAutofit/>
          </a:bodyPr>
          <a:lstStyle/>
          <a:p>
            <a:pPr algn="ctr"/>
            <a:r>
              <a:rPr lang="sr-Latn-CS" sz="3600" b="1" dirty="0"/>
              <a:t>2.8 BERZA  DUGOROČNIH HOV (EFEKATA)</a:t>
            </a:r>
            <a:r>
              <a:rPr lang="sr-Cyrl-RS" sz="3600" dirty="0"/>
              <a:t/>
            </a:r>
            <a:br>
              <a:rPr lang="sr-Cyrl-RS" sz="3600" dirty="0"/>
            </a:br>
            <a:endParaRPr lang="sr-Cyrl-RS" sz="3600" dirty="0"/>
          </a:p>
        </p:txBody>
      </p:sp>
      <p:sp>
        <p:nvSpPr>
          <p:cNvPr id="3" name="Content Placeholder 2"/>
          <p:cNvSpPr>
            <a:spLocks noGrp="1"/>
          </p:cNvSpPr>
          <p:nvPr>
            <p:ph idx="1"/>
          </p:nvPr>
        </p:nvSpPr>
        <p:spPr>
          <a:xfrm>
            <a:off x="232013" y="1637732"/>
            <a:ext cx="11505061" cy="3098042"/>
          </a:xfrm>
        </p:spPr>
        <p:txBody>
          <a:bodyPr/>
          <a:lstStyle/>
          <a:p>
            <a:pPr marL="0" indent="0">
              <a:spcAft>
                <a:spcPts val="3000"/>
              </a:spcAft>
              <a:buNone/>
            </a:pPr>
            <a:r>
              <a:rPr lang="sr-Latn-CS" b="1" u="sng" dirty="0"/>
              <a:t>2.8.1. POJAM I FUNKCIJA BERZE </a:t>
            </a:r>
            <a:r>
              <a:rPr lang="sr-Latn-CS" b="1" u="sng" dirty="0" smtClean="0"/>
              <a:t>EFEKATA</a:t>
            </a:r>
            <a:endParaRPr lang="en-US" b="1" u="sng" dirty="0" smtClean="0"/>
          </a:p>
          <a:p>
            <a:pPr marL="0" indent="0" algn="just">
              <a:lnSpc>
                <a:spcPct val="100000"/>
              </a:lnSpc>
              <a:buNone/>
            </a:pPr>
            <a:r>
              <a:rPr lang="sr-Latn-CS" dirty="0"/>
              <a:t>Berza dugoročnih HOV je institucionalno organizovanoi regulisanosekundarno tržište dugoročnih HOV sa strogo utvrđenim pravilima trgovanja i kriterijumima koji se moraju ispuniti za uvođenje dugoročnih HOV u berzu radi prodaje.</a:t>
            </a:r>
            <a:endParaRPr lang="sr-Cyrl-RS" b="1" u="sng" dirty="0"/>
          </a:p>
          <a:p>
            <a:endParaRPr lang="sr-Cyrl-RS" dirty="0"/>
          </a:p>
        </p:txBody>
      </p:sp>
    </p:spTree>
    <p:extLst>
      <p:ext uri="{BB962C8B-B14F-4D97-AF65-F5344CB8AC3E}">
        <p14:creationId xmlns:p14="http://schemas.microsoft.com/office/powerpoint/2010/main" xmlns="" val="358565470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611764"/>
            <a:ext cx="11915336" cy="1021948"/>
          </a:xfrm>
        </p:spPr>
        <p:txBody>
          <a:bodyPr>
            <a:noAutofit/>
          </a:bodyPr>
          <a:lstStyle/>
          <a:p>
            <a:pPr lvl="0"/>
            <a:r>
              <a:rPr lang="sr-Latn-CS" sz="3600" b="1" dirty="0"/>
              <a:t>Funkcije berze </a:t>
            </a:r>
            <a:r>
              <a:rPr lang="sr-Latn-CS" sz="3600" dirty="0"/>
              <a:t>se mogu grupisati u </a:t>
            </a:r>
            <a:r>
              <a:rPr lang="sr-Latn-CS" sz="3600" dirty="0" smtClean="0"/>
              <a:t>četiri grupe:</a:t>
            </a:r>
            <a:r>
              <a:rPr lang="sr-Cyrl-RS" sz="3600" dirty="0"/>
              <a:t/>
            </a:r>
            <a:br>
              <a:rPr lang="sr-Cyrl-RS" sz="3600" dirty="0"/>
            </a:br>
            <a:endParaRPr lang="sr-Cyrl-RS" sz="3600" dirty="0"/>
          </a:p>
        </p:txBody>
      </p:sp>
      <p:sp>
        <p:nvSpPr>
          <p:cNvPr id="3" name="Content Placeholder 2"/>
          <p:cNvSpPr>
            <a:spLocks noGrp="1"/>
          </p:cNvSpPr>
          <p:nvPr>
            <p:ph idx="1"/>
          </p:nvPr>
        </p:nvSpPr>
        <p:spPr>
          <a:xfrm>
            <a:off x="272955" y="1487606"/>
            <a:ext cx="11477767" cy="5370394"/>
          </a:xfrm>
        </p:spPr>
        <p:txBody>
          <a:bodyPr/>
          <a:lstStyle/>
          <a:p>
            <a:pPr marL="514350" lvl="0" indent="-514350" algn="just">
              <a:lnSpc>
                <a:spcPct val="100000"/>
              </a:lnSpc>
              <a:spcBef>
                <a:spcPts val="0"/>
              </a:spcBef>
              <a:spcAft>
                <a:spcPts val="600"/>
              </a:spcAft>
              <a:buAutoNum type="arabicPeriod"/>
            </a:pPr>
            <a:r>
              <a:rPr lang="sr-Latn-CS" b="1" dirty="0" smtClean="0"/>
              <a:t>Berza </a:t>
            </a:r>
            <a:r>
              <a:rPr lang="sr-Latn-CS" b="1" dirty="0"/>
              <a:t>ne može imati u posedu HOV kojima se trguje na berzi, niti ih sama može kupovati ili prodavati. </a:t>
            </a:r>
            <a:endParaRPr lang="sr-Latn-CS" b="1" dirty="0" smtClean="0"/>
          </a:p>
          <a:p>
            <a:pPr lvl="0" algn="just">
              <a:lnSpc>
                <a:spcPct val="100000"/>
              </a:lnSpc>
              <a:spcBef>
                <a:spcPts val="0"/>
              </a:spcBef>
              <a:spcAft>
                <a:spcPts val="600"/>
              </a:spcAft>
              <a:buFontTx/>
              <a:buChar char="-"/>
            </a:pPr>
            <a:r>
              <a:rPr lang="sr-Latn-CS" dirty="0" smtClean="0"/>
              <a:t>Cena </a:t>
            </a:r>
            <a:r>
              <a:rPr lang="sr-Latn-CS" dirty="0"/>
              <a:t>dugoročne HOV utvrđuje se na javnoj aukciji sučeljavanjem  ponude i tražnje svake pojedine HOV. </a:t>
            </a:r>
            <a:endParaRPr lang="sr-Latn-CS" dirty="0" smtClean="0"/>
          </a:p>
          <a:p>
            <a:pPr lvl="0" algn="just">
              <a:lnSpc>
                <a:spcPct val="100000"/>
              </a:lnSpc>
              <a:spcBef>
                <a:spcPts val="0"/>
              </a:spcBef>
              <a:spcAft>
                <a:spcPts val="1800"/>
              </a:spcAft>
              <a:buFontTx/>
              <a:buChar char="-"/>
            </a:pPr>
            <a:r>
              <a:rPr lang="sr-Latn-CS" dirty="0" smtClean="0"/>
              <a:t>To </a:t>
            </a:r>
            <a:r>
              <a:rPr lang="sr-Latn-CS" dirty="0"/>
              <a:t>znači da je funkcija berze </a:t>
            </a:r>
            <a:r>
              <a:rPr lang="sr-Latn-CS" i="1" dirty="0"/>
              <a:t>vrednovanje dugoročnih HOV po objektivnim tržišnim kriterijumima</a:t>
            </a:r>
            <a:r>
              <a:rPr lang="sr-Latn-CS" i="1" dirty="0" smtClean="0"/>
              <a:t>.</a:t>
            </a:r>
            <a:endParaRPr lang="sr-Cyrl-RS" dirty="0"/>
          </a:p>
          <a:p>
            <a:pPr marL="0" lvl="0" indent="0" algn="just">
              <a:lnSpc>
                <a:spcPct val="100000"/>
              </a:lnSpc>
              <a:buNone/>
            </a:pPr>
            <a:r>
              <a:rPr lang="sr-Latn-CS" b="1" dirty="0" smtClean="0"/>
              <a:t>2.  </a:t>
            </a:r>
            <a:r>
              <a:rPr lang="sr-Latn-CS" dirty="0" smtClean="0"/>
              <a:t>Druga </a:t>
            </a:r>
            <a:r>
              <a:rPr lang="sr-Latn-CS" dirty="0"/>
              <a:t>funkcija se sastoji u tome što ona </a:t>
            </a:r>
            <a:r>
              <a:rPr lang="sr-Latn-CS" b="1" dirty="0"/>
              <a:t>stvara kontinuirano likvidno tržište dugoročnih HOV.</a:t>
            </a:r>
            <a:r>
              <a:rPr lang="sr-Latn-CS" i="1" dirty="0"/>
              <a:t> </a:t>
            </a:r>
          </a:p>
          <a:p>
            <a:pPr lvl="0" algn="just">
              <a:lnSpc>
                <a:spcPct val="100000"/>
              </a:lnSpc>
              <a:buFontTx/>
              <a:buChar char="-"/>
            </a:pPr>
            <a:r>
              <a:rPr lang="sr-Latn-CS" dirty="0" smtClean="0"/>
              <a:t>To </a:t>
            </a:r>
            <a:r>
              <a:rPr lang="sr-Latn-CS" dirty="0"/>
              <a:t>je za invenstitore veoma povoljno, jer svoja dugoročna ulaganja u dugoročne HOV može uvek mobilisati u gotovinu</a:t>
            </a:r>
            <a:r>
              <a:rPr lang="sr-Latn-CS" dirty="0" smtClean="0"/>
              <a:t>.</a:t>
            </a:r>
          </a:p>
          <a:p>
            <a:pPr marL="0" lvl="0" indent="0" algn="just">
              <a:lnSpc>
                <a:spcPct val="100000"/>
              </a:lnSpc>
              <a:buNone/>
            </a:pPr>
            <a:endParaRPr lang="sr-Cyrl-RS" dirty="0"/>
          </a:p>
          <a:p>
            <a:pPr algn="just">
              <a:lnSpc>
                <a:spcPct val="100000"/>
              </a:lnSpc>
            </a:pPr>
            <a:endParaRPr lang="sr-Cyrl-RS" dirty="0"/>
          </a:p>
        </p:txBody>
      </p:sp>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2. TR</a:t>
            </a:r>
            <a:r>
              <a:rPr lang="sr-Latn-RS" sz="1600" i="1" dirty="0" smtClean="0">
                <a:latin typeface="Times New Roman" panose="02020603050405020304" pitchFamily="18" charset="0"/>
                <a:cs typeface="Times New Roman" panose="02020603050405020304" pitchFamily="18" charset="0"/>
              </a:rPr>
              <a:t>ŽIŠTE </a:t>
            </a:r>
            <a:r>
              <a:rPr lang="en-US" sz="1600" i="1" dirty="0" smtClean="0">
                <a:latin typeface="Times New Roman" panose="02020603050405020304" pitchFamily="18" charset="0"/>
                <a:cs typeface="Times New Roman" panose="02020603050405020304" pitchFamily="18" charset="0"/>
              </a:rPr>
              <a:t>KAPITALA</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2</a:t>
            </a:r>
            <a:r>
              <a:rPr lang="sr-Latn-RS" sz="1600" i="1" dirty="0" smtClean="0">
                <a:latin typeface="Times New Roman" panose="02020603050405020304" pitchFamily="18" charset="0"/>
                <a:cs typeface="Times New Roman" panose="02020603050405020304" pitchFamily="18" charset="0"/>
              </a:rPr>
              <a:t>.</a:t>
            </a:r>
            <a:r>
              <a:rPr lang="en-US" sz="1600" i="1" dirty="0">
                <a:latin typeface="Times New Roman" panose="02020603050405020304" pitchFamily="18" charset="0"/>
                <a:cs typeface="Times New Roman" panose="02020603050405020304" pitchFamily="18" charset="0"/>
              </a:rPr>
              <a:t>8</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B e r z a   d u g o r o </a:t>
            </a:r>
            <a:r>
              <a:rPr lang="sr-Latn-RS" sz="1600" i="1" dirty="0" smtClean="0">
                <a:latin typeface="Times New Roman" panose="02020603050405020304" pitchFamily="18" charset="0"/>
                <a:cs typeface="Times New Roman" panose="02020603050405020304" pitchFamily="18" charset="0"/>
              </a:rPr>
              <a:t>č n i h   H O V</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30615311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332" y="1023581"/>
            <a:ext cx="11915336" cy="5486401"/>
          </a:xfrm>
        </p:spPr>
        <p:txBody>
          <a:bodyPr/>
          <a:lstStyle/>
          <a:p>
            <a:pPr marL="0" lvl="0" indent="0" algn="just">
              <a:lnSpc>
                <a:spcPct val="100000"/>
              </a:lnSpc>
              <a:spcBef>
                <a:spcPts val="0"/>
              </a:spcBef>
              <a:spcAft>
                <a:spcPts val="600"/>
              </a:spcAft>
              <a:buNone/>
            </a:pPr>
            <a:r>
              <a:rPr lang="sr-Latn-CS" b="1" dirty="0" smtClean="0"/>
              <a:t>3.  </a:t>
            </a:r>
            <a:r>
              <a:rPr lang="sr-Latn-CS" dirty="0" smtClean="0"/>
              <a:t>Treća </a:t>
            </a:r>
            <a:r>
              <a:rPr lang="sr-Latn-CS" dirty="0"/>
              <a:t>funkcija jeste </a:t>
            </a:r>
            <a:r>
              <a:rPr lang="sr-Latn-CS" b="1" dirty="0"/>
              <a:t>javna promocija uspešnog preduzeća. </a:t>
            </a:r>
          </a:p>
          <a:p>
            <a:pPr marL="0" lvl="0" indent="0" algn="just">
              <a:lnSpc>
                <a:spcPct val="100000"/>
              </a:lnSpc>
              <a:spcBef>
                <a:spcPts val="0"/>
              </a:spcBef>
              <a:spcAft>
                <a:spcPts val="3600"/>
              </a:spcAft>
              <a:buNone/>
            </a:pPr>
            <a:r>
              <a:rPr lang="sr-Latn-CS" b="1" dirty="0" smtClean="0"/>
              <a:t>- </a:t>
            </a:r>
            <a:r>
              <a:rPr lang="sr-Latn-CS" dirty="0" smtClean="0"/>
              <a:t>Rast </a:t>
            </a:r>
            <a:r>
              <a:rPr lang="sr-Latn-CS" dirty="0"/>
              <a:t>cena deonica na berzi nekog preduzeća iskazuje trend rasta toga preduzeća i rast njegovog neto dobitka. </a:t>
            </a:r>
            <a:endParaRPr lang="sr-Cyrl-RS" dirty="0"/>
          </a:p>
          <a:p>
            <a:pPr marL="0" lvl="0" indent="0" algn="just">
              <a:lnSpc>
                <a:spcPct val="100000"/>
              </a:lnSpc>
              <a:buNone/>
            </a:pPr>
            <a:r>
              <a:rPr lang="sr-Latn-CS" b="1" dirty="0" smtClean="0"/>
              <a:t>4.  Funkcija </a:t>
            </a:r>
            <a:r>
              <a:rPr lang="sr-Latn-CS" b="1" dirty="0"/>
              <a:t>berze da predviđa i anticipira uspešnost poslovanja</a:t>
            </a:r>
            <a:r>
              <a:rPr lang="sr-Latn-CS" i="1" dirty="0"/>
              <a:t>.</a:t>
            </a:r>
            <a:endParaRPr lang="sr-Cyrl-RS" dirty="0"/>
          </a:p>
          <a:p>
            <a:pPr marL="0" indent="0" algn="just">
              <a:lnSpc>
                <a:spcPct val="100000"/>
              </a:lnSpc>
              <a:spcAft>
                <a:spcPts val="1800"/>
              </a:spcAft>
              <a:buNone/>
            </a:pPr>
            <a:endParaRPr lang="sr-Cyrl-RS" dirty="0"/>
          </a:p>
          <a:p>
            <a:pPr algn="just">
              <a:lnSpc>
                <a:spcPct val="100000"/>
              </a:lnSpc>
              <a:buFont typeface="Wingdings" panose="05000000000000000000" pitchFamily="2" charset="2"/>
              <a:buChar char="Ø"/>
            </a:pPr>
            <a:r>
              <a:rPr lang="sr-Latn-CS" dirty="0" smtClean="0"/>
              <a:t>Pad </a:t>
            </a:r>
            <a:r>
              <a:rPr lang="sr-Latn-CS" dirty="0"/>
              <a:t>cena dugoročnih HOV nekog predzuzeća predhodi njegovom debaklu, a rast cena dugoročnih HOV nekog preduzeća prethodi bumu tog preduzeća.</a:t>
            </a:r>
            <a:endParaRPr lang="sr-Cyrl-RS" dirty="0"/>
          </a:p>
          <a:p>
            <a:pPr algn="just">
              <a:lnSpc>
                <a:spcPct val="100000"/>
              </a:lnSpc>
            </a:pPr>
            <a:endParaRPr lang="sr-Cyrl-RS" dirty="0"/>
          </a:p>
        </p:txBody>
      </p:sp>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2. TR</a:t>
            </a:r>
            <a:r>
              <a:rPr lang="sr-Latn-RS" sz="1600" i="1" dirty="0" smtClean="0">
                <a:latin typeface="Times New Roman" panose="02020603050405020304" pitchFamily="18" charset="0"/>
                <a:cs typeface="Times New Roman" panose="02020603050405020304" pitchFamily="18" charset="0"/>
              </a:rPr>
              <a:t>ŽIŠTE </a:t>
            </a:r>
            <a:r>
              <a:rPr lang="en-US" sz="1600" i="1" dirty="0" smtClean="0">
                <a:latin typeface="Times New Roman" panose="02020603050405020304" pitchFamily="18" charset="0"/>
                <a:cs typeface="Times New Roman" panose="02020603050405020304" pitchFamily="18" charset="0"/>
              </a:rPr>
              <a:t>KAPITALA</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2</a:t>
            </a:r>
            <a:r>
              <a:rPr lang="sr-Latn-RS" sz="1600" i="1" dirty="0" smtClean="0">
                <a:latin typeface="Times New Roman" panose="02020603050405020304" pitchFamily="18" charset="0"/>
                <a:cs typeface="Times New Roman" panose="02020603050405020304" pitchFamily="18" charset="0"/>
              </a:rPr>
              <a:t>.</a:t>
            </a:r>
            <a:r>
              <a:rPr lang="en-US" sz="1600" i="1" dirty="0">
                <a:latin typeface="Times New Roman" panose="02020603050405020304" pitchFamily="18" charset="0"/>
                <a:cs typeface="Times New Roman" panose="02020603050405020304" pitchFamily="18" charset="0"/>
              </a:rPr>
              <a:t>8</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B e r z a   d u g o r o </a:t>
            </a:r>
            <a:r>
              <a:rPr lang="sr-Latn-RS" sz="1600" i="1" dirty="0" smtClean="0">
                <a:latin typeface="Times New Roman" panose="02020603050405020304" pitchFamily="18" charset="0"/>
                <a:cs typeface="Times New Roman" panose="02020603050405020304" pitchFamily="18" charset="0"/>
              </a:rPr>
              <a:t>č n i h   H O V</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74310434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777921"/>
            <a:ext cx="11121788" cy="900753"/>
          </a:xfrm>
        </p:spPr>
        <p:txBody>
          <a:bodyPr>
            <a:noAutofit/>
          </a:bodyPr>
          <a:lstStyle/>
          <a:p>
            <a:r>
              <a:rPr lang="sr-Latn-CS" sz="3200" b="1" u="sng" dirty="0"/>
              <a:t>2.8.2. TIPOVI BERZI EFEKATA </a:t>
            </a:r>
            <a:r>
              <a:rPr lang="sr-Cyrl-RS" sz="3200" b="1" u="sng" dirty="0"/>
              <a:t/>
            </a:r>
            <a:br>
              <a:rPr lang="sr-Cyrl-RS" sz="3200" b="1" u="sng" dirty="0"/>
            </a:br>
            <a:endParaRPr lang="sr-Cyrl-RS" sz="3200" b="1" u="sng" dirty="0"/>
          </a:p>
        </p:txBody>
      </p:sp>
      <p:sp>
        <p:nvSpPr>
          <p:cNvPr id="3" name="Content Placeholder 2"/>
          <p:cNvSpPr>
            <a:spLocks noGrp="1"/>
          </p:cNvSpPr>
          <p:nvPr>
            <p:ph idx="1"/>
          </p:nvPr>
        </p:nvSpPr>
        <p:spPr>
          <a:xfrm>
            <a:off x="818865" y="1989661"/>
            <a:ext cx="8052179" cy="4375459"/>
          </a:xfrm>
        </p:spPr>
        <p:txBody>
          <a:bodyPr>
            <a:normAutofit/>
          </a:bodyPr>
          <a:lstStyle/>
          <a:p>
            <a:pPr marL="0" indent="0">
              <a:spcAft>
                <a:spcPts val="1200"/>
              </a:spcAft>
              <a:buNone/>
            </a:pPr>
            <a:r>
              <a:rPr lang="sr-Latn-CS" sz="3200" dirty="0"/>
              <a:t>Razlikujemo tri </a:t>
            </a:r>
            <a:r>
              <a:rPr lang="sr-Latn-CS" sz="3200" dirty="0" smtClean="0"/>
              <a:t>tipa:</a:t>
            </a:r>
          </a:p>
          <a:p>
            <a:pPr marL="514350" indent="-514350">
              <a:lnSpc>
                <a:spcPct val="150000"/>
              </a:lnSpc>
              <a:buFont typeface="+mj-lt"/>
              <a:buAutoNum type="arabicParenR"/>
            </a:pPr>
            <a:r>
              <a:rPr lang="sr-Latn-CS" sz="3200" dirty="0"/>
              <a:t>BERZA ENGLESKOG TIPA </a:t>
            </a:r>
            <a:endParaRPr lang="sr-Latn-CS" sz="3200" dirty="0" smtClean="0"/>
          </a:p>
          <a:p>
            <a:pPr marL="514350" indent="-514350">
              <a:lnSpc>
                <a:spcPct val="150000"/>
              </a:lnSpc>
              <a:buFont typeface="+mj-lt"/>
              <a:buAutoNum type="arabicParenR"/>
            </a:pPr>
            <a:r>
              <a:rPr lang="sr-Latn-CS" sz="3200" dirty="0"/>
              <a:t>FRANCUSKI TIP BERZE </a:t>
            </a:r>
            <a:endParaRPr lang="sr-Latn-CS" sz="3200" dirty="0" smtClean="0"/>
          </a:p>
          <a:p>
            <a:pPr marL="514350" indent="-514350">
              <a:lnSpc>
                <a:spcPct val="150000"/>
              </a:lnSpc>
              <a:buFont typeface="+mj-lt"/>
              <a:buAutoNum type="arabicParenR"/>
            </a:pPr>
            <a:r>
              <a:rPr lang="sr-Latn-CS" sz="3200" dirty="0"/>
              <a:t>MEŠOVITI TIP BERZE </a:t>
            </a:r>
            <a:endParaRPr lang="sr-Latn-CS" sz="3200" dirty="0" smtClean="0"/>
          </a:p>
          <a:p>
            <a:pPr marL="0" indent="0">
              <a:buNone/>
            </a:pPr>
            <a:endParaRPr lang="sr-Cyrl-RS" sz="3200" dirty="0"/>
          </a:p>
        </p:txBody>
      </p:sp>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2. TR</a:t>
            </a:r>
            <a:r>
              <a:rPr lang="sr-Latn-RS" sz="1600" i="1" dirty="0" smtClean="0">
                <a:latin typeface="Times New Roman" panose="02020603050405020304" pitchFamily="18" charset="0"/>
                <a:cs typeface="Times New Roman" panose="02020603050405020304" pitchFamily="18" charset="0"/>
              </a:rPr>
              <a:t>ŽIŠTE </a:t>
            </a:r>
            <a:r>
              <a:rPr lang="en-US" sz="1600" i="1" dirty="0" smtClean="0">
                <a:latin typeface="Times New Roman" panose="02020603050405020304" pitchFamily="18" charset="0"/>
                <a:cs typeface="Times New Roman" panose="02020603050405020304" pitchFamily="18" charset="0"/>
              </a:rPr>
              <a:t>KAPITALA</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2</a:t>
            </a:r>
            <a:r>
              <a:rPr lang="sr-Latn-RS" sz="1600" i="1" dirty="0" smtClean="0">
                <a:latin typeface="Times New Roman" panose="02020603050405020304" pitchFamily="18" charset="0"/>
                <a:cs typeface="Times New Roman" panose="02020603050405020304" pitchFamily="18" charset="0"/>
              </a:rPr>
              <a:t>.</a:t>
            </a:r>
            <a:r>
              <a:rPr lang="en-US" sz="1600" i="1" dirty="0">
                <a:latin typeface="Times New Roman" panose="02020603050405020304" pitchFamily="18" charset="0"/>
                <a:cs typeface="Times New Roman" panose="02020603050405020304" pitchFamily="18" charset="0"/>
              </a:rPr>
              <a:t>8</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B e r z a   d u g o r o </a:t>
            </a:r>
            <a:r>
              <a:rPr lang="sr-Latn-RS" sz="1600" i="1" dirty="0" smtClean="0">
                <a:latin typeface="Times New Roman" panose="02020603050405020304" pitchFamily="18" charset="0"/>
                <a:cs typeface="Times New Roman" panose="02020603050405020304" pitchFamily="18" charset="0"/>
              </a:rPr>
              <a:t>č n i h   H O V</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2147458"/>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446" y="747721"/>
            <a:ext cx="11817107" cy="1090187"/>
          </a:xfrm>
        </p:spPr>
        <p:txBody>
          <a:bodyPr>
            <a:normAutofit/>
          </a:bodyPr>
          <a:lstStyle/>
          <a:p>
            <a:r>
              <a:rPr lang="sr-Latn-CS" sz="3200" dirty="0" smtClean="0"/>
              <a:t>1) BERZA </a:t>
            </a:r>
            <a:r>
              <a:rPr lang="sr-Latn-CS" sz="3200" dirty="0"/>
              <a:t>ENGLESKOG TIPA</a:t>
            </a:r>
            <a:endParaRPr lang="sr-Cyrl-RS" sz="3200" dirty="0"/>
          </a:p>
        </p:txBody>
      </p:sp>
      <p:sp>
        <p:nvSpPr>
          <p:cNvPr id="3" name="Content Placeholder 2"/>
          <p:cNvSpPr>
            <a:spLocks noGrp="1"/>
          </p:cNvSpPr>
          <p:nvPr>
            <p:ph idx="1"/>
          </p:nvPr>
        </p:nvSpPr>
        <p:spPr>
          <a:xfrm>
            <a:off x="377587" y="2118695"/>
            <a:ext cx="11436824" cy="4352708"/>
          </a:xfrm>
        </p:spPr>
        <p:txBody>
          <a:bodyPr/>
          <a:lstStyle/>
          <a:p>
            <a:pPr lvl="0" algn="just">
              <a:lnSpc>
                <a:spcPct val="100000"/>
              </a:lnSpc>
              <a:buFontTx/>
              <a:buChar char="-"/>
            </a:pPr>
            <a:r>
              <a:rPr lang="sr-Latn-CS" dirty="0" smtClean="0"/>
              <a:t>je </a:t>
            </a:r>
            <a:r>
              <a:rPr lang="sr-Latn-CS" dirty="0"/>
              <a:t>organizovana kao deoničarsko društvo i nije pod neposrednom kontrolom </a:t>
            </a:r>
            <a:r>
              <a:rPr lang="sr-Latn-CS" dirty="0" smtClean="0"/>
              <a:t>države</a:t>
            </a:r>
          </a:p>
          <a:p>
            <a:pPr lvl="0" algn="just">
              <a:lnSpc>
                <a:spcPct val="100000"/>
              </a:lnSpc>
              <a:buFontTx/>
              <a:buChar char="-"/>
            </a:pPr>
            <a:r>
              <a:rPr lang="sr-Latn-CS" dirty="0" smtClean="0"/>
              <a:t>Ove </a:t>
            </a:r>
            <a:r>
              <a:rPr lang="sr-Latn-CS" dirty="0"/>
              <a:t>berze imaju veoma stroge uslove i pravila za prijem u članstvo, a broj članova je fiksiran. </a:t>
            </a:r>
            <a:endParaRPr lang="sr-Latn-CS" dirty="0" smtClean="0"/>
          </a:p>
          <a:p>
            <a:pPr lvl="0" algn="just">
              <a:lnSpc>
                <a:spcPct val="100000"/>
              </a:lnSpc>
              <a:spcAft>
                <a:spcPts val="1200"/>
              </a:spcAft>
              <a:buFontTx/>
              <a:buChar char="-"/>
            </a:pPr>
            <a:r>
              <a:rPr lang="sr-Latn-CS" dirty="0" smtClean="0"/>
              <a:t>Banke </a:t>
            </a:r>
            <a:r>
              <a:rPr lang="sr-Latn-CS" dirty="0"/>
              <a:t>i druge finansijske organizacije ni pod kojim uslovima ne mogu biti članovi berze. </a:t>
            </a:r>
            <a:endParaRPr lang="sr-Latn-CS" dirty="0" smtClean="0"/>
          </a:p>
          <a:p>
            <a:pPr lvl="0" algn="just">
              <a:lnSpc>
                <a:spcPct val="100000"/>
              </a:lnSpc>
              <a:buFont typeface="Wingdings" panose="05000000000000000000" pitchFamily="2" charset="2"/>
              <a:buChar char="Ø"/>
            </a:pPr>
            <a:r>
              <a:rPr lang="sr-Latn-CS" dirty="0" smtClean="0"/>
              <a:t>Tog </a:t>
            </a:r>
            <a:r>
              <a:rPr lang="sr-Latn-CS" dirty="0"/>
              <a:t>tipa su berze u Engleskoj (Londonska) i SAD </a:t>
            </a:r>
            <a:r>
              <a:rPr lang="sr-Latn-CS" dirty="0" smtClean="0"/>
              <a:t>(</a:t>
            </a:r>
            <a:r>
              <a:rPr lang="sr-Latn-CS" dirty="0"/>
              <a:t>Njujorška) ;</a:t>
            </a:r>
            <a:endParaRPr lang="sr-Cyrl-RS" dirty="0"/>
          </a:p>
          <a:p>
            <a:pPr algn="just">
              <a:lnSpc>
                <a:spcPct val="100000"/>
              </a:lnSpc>
            </a:pPr>
            <a:endParaRPr lang="sr-Cyrl-RS" dirty="0"/>
          </a:p>
        </p:txBody>
      </p:sp>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2. TR</a:t>
            </a:r>
            <a:r>
              <a:rPr lang="sr-Latn-RS" sz="1600" i="1" dirty="0" smtClean="0">
                <a:latin typeface="Times New Roman" panose="02020603050405020304" pitchFamily="18" charset="0"/>
                <a:cs typeface="Times New Roman" panose="02020603050405020304" pitchFamily="18" charset="0"/>
              </a:rPr>
              <a:t>ŽIŠTE </a:t>
            </a:r>
            <a:r>
              <a:rPr lang="en-US" sz="1600" i="1" dirty="0" smtClean="0">
                <a:latin typeface="Times New Roman" panose="02020603050405020304" pitchFamily="18" charset="0"/>
                <a:cs typeface="Times New Roman" panose="02020603050405020304" pitchFamily="18" charset="0"/>
              </a:rPr>
              <a:t>KAPITALA</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2</a:t>
            </a:r>
            <a:r>
              <a:rPr lang="sr-Latn-RS" sz="1600" i="1" dirty="0" smtClean="0">
                <a:latin typeface="Times New Roman" panose="02020603050405020304" pitchFamily="18" charset="0"/>
                <a:cs typeface="Times New Roman" panose="02020603050405020304" pitchFamily="18" charset="0"/>
              </a:rPr>
              <a:t>.</a:t>
            </a:r>
            <a:r>
              <a:rPr lang="en-US" sz="1600" i="1" dirty="0">
                <a:latin typeface="Times New Roman" panose="02020603050405020304" pitchFamily="18" charset="0"/>
                <a:cs typeface="Times New Roman" panose="02020603050405020304" pitchFamily="18" charset="0"/>
              </a:rPr>
              <a:t>8</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B e r z a   d u g o r o </a:t>
            </a:r>
            <a:r>
              <a:rPr lang="sr-Latn-RS" sz="1600" i="1" dirty="0" smtClean="0">
                <a:latin typeface="Times New Roman" panose="02020603050405020304" pitchFamily="18" charset="0"/>
                <a:cs typeface="Times New Roman" panose="02020603050405020304" pitchFamily="18" charset="0"/>
              </a:rPr>
              <a:t>č n i h   H O V</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501379623"/>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6664" y="634488"/>
            <a:ext cx="11915336" cy="1023582"/>
          </a:xfrm>
        </p:spPr>
        <p:txBody>
          <a:bodyPr>
            <a:normAutofit/>
          </a:bodyPr>
          <a:lstStyle/>
          <a:p>
            <a:r>
              <a:rPr lang="sr-Latn-CS" sz="3200" dirty="0" smtClean="0"/>
              <a:t>2) FRANCUSKI </a:t>
            </a:r>
            <a:r>
              <a:rPr lang="sr-Latn-CS" sz="3200" dirty="0"/>
              <a:t>TIP BERZE</a:t>
            </a:r>
            <a:endParaRPr lang="sr-Cyrl-RS" sz="3200" dirty="0"/>
          </a:p>
        </p:txBody>
      </p:sp>
      <p:sp>
        <p:nvSpPr>
          <p:cNvPr id="3" name="Content Placeholder 2"/>
          <p:cNvSpPr>
            <a:spLocks noGrp="1"/>
          </p:cNvSpPr>
          <p:nvPr>
            <p:ph idx="1"/>
          </p:nvPr>
        </p:nvSpPr>
        <p:spPr>
          <a:xfrm>
            <a:off x="138332" y="1658070"/>
            <a:ext cx="11915336" cy="4865560"/>
          </a:xfrm>
        </p:spPr>
        <p:txBody>
          <a:bodyPr/>
          <a:lstStyle/>
          <a:p>
            <a:pPr lvl="0">
              <a:lnSpc>
                <a:spcPct val="100000"/>
              </a:lnSpc>
              <a:buFontTx/>
              <a:buChar char="-"/>
            </a:pPr>
            <a:r>
              <a:rPr lang="sr-Latn-CS" dirty="0" smtClean="0"/>
              <a:t>Osnovna </a:t>
            </a:r>
            <a:r>
              <a:rPr lang="sr-Latn-CS" dirty="0"/>
              <a:t>odlika ovih berzi je što one rade pod neposrednom kontrolom države, a imaju karakter javnih preduzeća i što banke ne mogu biti članovi berze. </a:t>
            </a:r>
            <a:endParaRPr lang="sr-Latn-CS" dirty="0" smtClean="0"/>
          </a:p>
          <a:p>
            <a:pPr lvl="0">
              <a:lnSpc>
                <a:spcPct val="100000"/>
              </a:lnSpc>
              <a:spcAft>
                <a:spcPts val="1800"/>
              </a:spcAft>
              <a:buFontTx/>
              <a:buChar char="-"/>
            </a:pPr>
            <a:r>
              <a:rPr lang="sr-Latn-CS" dirty="0" smtClean="0"/>
              <a:t>članove </a:t>
            </a:r>
            <a:r>
              <a:rPr lang="sr-Latn-CS" dirty="0"/>
              <a:t>Pariske berze postavlja ministarstvo </a:t>
            </a:r>
            <a:r>
              <a:rPr lang="sr-Latn-CS" dirty="0" smtClean="0"/>
              <a:t>finansija</a:t>
            </a:r>
          </a:p>
          <a:p>
            <a:pPr lvl="0">
              <a:buFontTx/>
              <a:buChar char="-"/>
            </a:pPr>
            <a:endParaRPr lang="sr-Latn-CS" dirty="0"/>
          </a:p>
          <a:p>
            <a:pPr marL="0" lvl="0" indent="0">
              <a:spcAft>
                <a:spcPts val="2400"/>
              </a:spcAft>
              <a:buNone/>
            </a:pPr>
            <a:r>
              <a:rPr lang="sr-Latn-CS" sz="3200" dirty="0" smtClean="0"/>
              <a:t> 3) MEŠOVITI </a:t>
            </a:r>
            <a:r>
              <a:rPr lang="sr-Latn-CS" sz="3200" dirty="0"/>
              <a:t>TIP </a:t>
            </a:r>
            <a:r>
              <a:rPr lang="sr-Latn-CS" sz="3200" dirty="0" smtClean="0"/>
              <a:t>BERZE</a:t>
            </a:r>
          </a:p>
          <a:p>
            <a:pPr lvl="0" algn="just">
              <a:lnSpc>
                <a:spcPct val="100000"/>
              </a:lnSpc>
              <a:buFontTx/>
              <a:buChar char="-"/>
            </a:pPr>
            <a:r>
              <a:rPr lang="sr-Latn-CS" dirty="0" smtClean="0"/>
              <a:t>Glavna karakteristika </a:t>
            </a:r>
            <a:r>
              <a:rPr lang="sr-Latn-CS" dirty="0"/>
              <a:t>je što je država zastupljena u samoj upravi berze i što banke  mogu biti članovi berze. </a:t>
            </a:r>
            <a:endParaRPr lang="sr-Latn-CS" dirty="0" smtClean="0"/>
          </a:p>
          <a:p>
            <a:pPr lvl="0" algn="just">
              <a:lnSpc>
                <a:spcPct val="100000"/>
              </a:lnSpc>
              <a:buFontTx/>
              <a:buChar char="-"/>
            </a:pPr>
            <a:r>
              <a:rPr lang="sr-Latn-CS" dirty="0" smtClean="0"/>
              <a:t>broj </a:t>
            </a:r>
            <a:r>
              <a:rPr lang="sr-Latn-CS" dirty="0"/>
              <a:t>članova berze nije </a:t>
            </a:r>
            <a:r>
              <a:rPr lang="sr-Latn-CS" dirty="0" smtClean="0"/>
              <a:t>ograničen</a:t>
            </a:r>
            <a:endParaRPr lang="sr-Cyrl-RS" dirty="0"/>
          </a:p>
          <a:p>
            <a:endParaRPr lang="sr-Cyrl-RS" dirty="0"/>
          </a:p>
        </p:txBody>
      </p:sp>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2. TR</a:t>
            </a:r>
            <a:r>
              <a:rPr lang="sr-Latn-RS" sz="1600" i="1" dirty="0" smtClean="0">
                <a:latin typeface="Times New Roman" panose="02020603050405020304" pitchFamily="18" charset="0"/>
                <a:cs typeface="Times New Roman" panose="02020603050405020304" pitchFamily="18" charset="0"/>
              </a:rPr>
              <a:t>ŽIŠTE </a:t>
            </a:r>
            <a:r>
              <a:rPr lang="en-US" sz="1600" i="1" dirty="0" smtClean="0">
                <a:latin typeface="Times New Roman" panose="02020603050405020304" pitchFamily="18" charset="0"/>
                <a:cs typeface="Times New Roman" panose="02020603050405020304" pitchFamily="18" charset="0"/>
              </a:rPr>
              <a:t>KAPITALA</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2</a:t>
            </a:r>
            <a:r>
              <a:rPr lang="sr-Latn-RS" sz="1600" i="1" dirty="0" smtClean="0">
                <a:latin typeface="Times New Roman" panose="02020603050405020304" pitchFamily="18" charset="0"/>
                <a:cs typeface="Times New Roman" panose="02020603050405020304" pitchFamily="18" charset="0"/>
              </a:rPr>
              <a:t>.</a:t>
            </a:r>
            <a:r>
              <a:rPr lang="en-US" sz="1600" i="1" dirty="0">
                <a:latin typeface="Times New Roman" panose="02020603050405020304" pitchFamily="18" charset="0"/>
                <a:cs typeface="Times New Roman" panose="02020603050405020304" pitchFamily="18" charset="0"/>
              </a:rPr>
              <a:t>8</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B e r z a   d u g o r o </a:t>
            </a:r>
            <a:r>
              <a:rPr lang="sr-Latn-RS" sz="1600" i="1" dirty="0" smtClean="0">
                <a:latin typeface="Times New Roman" panose="02020603050405020304" pitchFamily="18" charset="0"/>
                <a:cs typeface="Times New Roman" panose="02020603050405020304" pitchFamily="18" charset="0"/>
              </a:rPr>
              <a:t>č n i h   H O V</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116372704"/>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814321"/>
            <a:ext cx="11573302" cy="1062891"/>
          </a:xfrm>
        </p:spPr>
        <p:txBody>
          <a:bodyPr>
            <a:noAutofit/>
          </a:bodyPr>
          <a:lstStyle/>
          <a:p>
            <a:r>
              <a:rPr lang="sr-Latn-CS" sz="3200" b="1" u="sng" dirty="0"/>
              <a:t>2.8.3. NAČIN RADA BERZE EFEKATA </a:t>
            </a:r>
            <a:r>
              <a:rPr lang="sr-Cyrl-RS" sz="3200" b="1" u="sng" dirty="0"/>
              <a:t/>
            </a:r>
            <a:br>
              <a:rPr lang="sr-Cyrl-RS" sz="3200" b="1" u="sng" dirty="0"/>
            </a:br>
            <a:endParaRPr lang="sr-Cyrl-RS" sz="3200" b="1" u="sng" dirty="0"/>
          </a:p>
        </p:txBody>
      </p:sp>
      <p:sp>
        <p:nvSpPr>
          <p:cNvPr id="3" name="Content Placeholder 2"/>
          <p:cNvSpPr>
            <a:spLocks noGrp="1"/>
          </p:cNvSpPr>
          <p:nvPr>
            <p:ph idx="1"/>
          </p:nvPr>
        </p:nvSpPr>
        <p:spPr>
          <a:xfrm>
            <a:off x="300251" y="2141708"/>
            <a:ext cx="11054687" cy="4340979"/>
          </a:xfrm>
        </p:spPr>
        <p:txBody>
          <a:bodyPr/>
          <a:lstStyle/>
          <a:p>
            <a:pPr marL="514350" indent="-514350">
              <a:lnSpc>
                <a:spcPct val="100000"/>
              </a:lnSpc>
              <a:buAutoNum type="arabicParenR"/>
            </a:pPr>
            <a:r>
              <a:rPr lang="sr-Latn-CS" b="1" dirty="0" smtClean="0"/>
              <a:t>Uvođenje </a:t>
            </a:r>
            <a:r>
              <a:rPr lang="sr-Latn-CS" b="1" dirty="0"/>
              <a:t>dugoročnih HOV na berzu </a:t>
            </a:r>
            <a:endParaRPr lang="sr-Latn-CS" b="1" dirty="0" smtClean="0"/>
          </a:p>
          <a:p>
            <a:pPr marL="514350" indent="-514350">
              <a:lnSpc>
                <a:spcPct val="100000"/>
              </a:lnSpc>
              <a:buAutoNum type="arabicParenR"/>
            </a:pPr>
            <a:r>
              <a:rPr lang="sr-Latn-CS" b="1" dirty="0"/>
              <a:t>Nalazi za prodaju i kupovinu dugoročnih HOV</a:t>
            </a:r>
            <a:r>
              <a:rPr lang="sr-Latn-CS" dirty="0"/>
              <a:t> </a:t>
            </a:r>
            <a:endParaRPr lang="sr-Latn-CS" dirty="0" smtClean="0"/>
          </a:p>
          <a:p>
            <a:pPr marL="514350" indent="-514350">
              <a:lnSpc>
                <a:spcPct val="100000"/>
              </a:lnSpc>
              <a:buAutoNum type="arabicParenR"/>
            </a:pPr>
            <a:r>
              <a:rPr lang="sr-Latn-CS" b="1" dirty="0"/>
              <a:t>Učesnici na berzi efekata</a:t>
            </a:r>
            <a:r>
              <a:rPr lang="sr-Latn-CS" dirty="0"/>
              <a:t> </a:t>
            </a:r>
            <a:endParaRPr lang="sr-Latn-CS" dirty="0" smtClean="0"/>
          </a:p>
          <a:p>
            <a:pPr marL="514350" indent="-514350">
              <a:lnSpc>
                <a:spcPct val="100000"/>
              </a:lnSpc>
              <a:buAutoNum type="arabicParenR"/>
            </a:pPr>
            <a:r>
              <a:rPr lang="sr-Latn-CS" b="1" dirty="0"/>
              <a:t>Licitacija dugoročnih HOV </a:t>
            </a:r>
            <a:endParaRPr lang="sr-Latn-CS" b="1" dirty="0" smtClean="0"/>
          </a:p>
          <a:p>
            <a:pPr marL="514350" indent="-514350">
              <a:lnSpc>
                <a:spcPct val="100000"/>
              </a:lnSpc>
              <a:buAutoNum type="arabicParenR"/>
            </a:pPr>
            <a:r>
              <a:rPr lang="sr-Latn-CS" b="1" dirty="0"/>
              <a:t>Zaključivanje i relizacija </a:t>
            </a:r>
            <a:endParaRPr lang="sr-Latn-CS" b="1" dirty="0" smtClean="0"/>
          </a:p>
          <a:p>
            <a:pPr marL="514350" indent="-514350">
              <a:lnSpc>
                <a:spcPct val="100000"/>
              </a:lnSpc>
              <a:buAutoNum type="arabicParenR"/>
            </a:pPr>
            <a:r>
              <a:rPr lang="sr-Latn-CS" b="1" dirty="0"/>
              <a:t>Formiranje kursne liste </a:t>
            </a:r>
            <a:endParaRPr lang="sr-Latn-CS" b="1" dirty="0" smtClean="0"/>
          </a:p>
          <a:p>
            <a:pPr marL="514350" indent="-514350">
              <a:lnSpc>
                <a:spcPct val="100000"/>
              </a:lnSpc>
              <a:buAutoNum type="arabicParenR"/>
            </a:pPr>
            <a:r>
              <a:rPr lang="sr-Latn-CS" b="1" dirty="0"/>
              <a:t>Klirinške kuće </a:t>
            </a:r>
            <a:endParaRPr lang="sr-Cyrl-RS" dirty="0"/>
          </a:p>
        </p:txBody>
      </p:sp>
      <p:sp>
        <p:nvSpPr>
          <p:cNvPr id="4" name="TextBox 3"/>
          <p:cNvSpPr txBox="1"/>
          <p:nvPr/>
        </p:nvSpPr>
        <p:spPr>
          <a:xfrm>
            <a:off x="138332" y="128380"/>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2. TR</a:t>
            </a:r>
            <a:r>
              <a:rPr lang="sr-Latn-RS" sz="1600" i="1" dirty="0" smtClean="0">
                <a:latin typeface="Times New Roman" panose="02020603050405020304" pitchFamily="18" charset="0"/>
                <a:cs typeface="Times New Roman" panose="02020603050405020304" pitchFamily="18" charset="0"/>
              </a:rPr>
              <a:t>ŽIŠTE </a:t>
            </a:r>
            <a:r>
              <a:rPr lang="en-US" sz="1600" i="1" dirty="0" smtClean="0">
                <a:latin typeface="Times New Roman" panose="02020603050405020304" pitchFamily="18" charset="0"/>
                <a:cs typeface="Times New Roman" panose="02020603050405020304" pitchFamily="18" charset="0"/>
              </a:rPr>
              <a:t>KAPITALA</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2</a:t>
            </a:r>
            <a:r>
              <a:rPr lang="sr-Latn-RS" sz="1600" i="1" dirty="0" smtClean="0">
                <a:latin typeface="Times New Roman" panose="02020603050405020304" pitchFamily="18" charset="0"/>
                <a:cs typeface="Times New Roman" panose="02020603050405020304" pitchFamily="18" charset="0"/>
              </a:rPr>
              <a:t>.</a:t>
            </a:r>
            <a:r>
              <a:rPr lang="en-US" sz="1600" i="1" dirty="0">
                <a:latin typeface="Times New Roman" panose="02020603050405020304" pitchFamily="18" charset="0"/>
                <a:cs typeface="Times New Roman" panose="02020603050405020304" pitchFamily="18" charset="0"/>
              </a:rPr>
              <a:t>8</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B e r z a   d u g o r o </a:t>
            </a:r>
            <a:r>
              <a:rPr lang="sr-Latn-RS" sz="1600" i="1" dirty="0" smtClean="0">
                <a:latin typeface="Times New Roman" panose="02020603050405020304" pitchFamily="18" charset="0"/>
                <a:cs typeface="Times New Roman" panose="02020603050405020304" pitchFamily="18" charset="0"/>
              </a:rPr>
              <a:t>č n i h   H O V</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716231624"/>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297656"/>
            <a:ext cx="11915335" cy="936145"/>
          </a:xfrm>
        </p:spPr>
        <p:txBody>
          <a:bodyPr>
            <a:normAutofit/>
          </a:bodyPr>
          <a:lstStyle/>
          <a:p>
            <a:r>
              <a:rPr lang="sr-Latn-CS" sz="3200" b="1" dirty="0" smtClean="0"/>
              <a:t>1. Uvođenje </a:t>
            </a:r>
            <a:r>
              <a:rPr lang="sr-Latn-CS" sz="3200" b="1" dirty="0"/>
              <a:t>dugoročnih HOV na berzu </a:t>
            </a:r>
            <a:endParaRPr lang="sr-Cyrl-RS" sz="3200" dirty="0"/>
          </a:p>
        </p:txBody>
      </p:sp>
      <p:sp>
        <p:nvSpPr>
          <p:cNvPr id="3" name="Content Placeholder 2"/>
          <p:cNvSpPr>
            <a:spLocks noGrp="1"/>
          </p:cNvSpPr>
          <p:nvPr>
            <p:ph idx="1"/>
          </p:nvPr>
        </p:nvSpPr>
        <p:spPr>
          <a:xfrm>
            <a:off x="232012" y="1233801"/>
            <a:ext cx="11821655" cy="5508192"/>
          </a:xfrm>
        </p:spPr>
        <p:txBody>
          <a:bodyPr>
            <a:normAutofit/>
          </a:bodyPr>
          <a:lstStyle/>
          <a:p>
            <a:pPr marL="0" lvl="0" indent="0">
              <a:lnSpc>
                <a:spcPct val="100000"/>
              </a:lnSpc>
              <a:spcAft>
                <a:spcPts val="1200"/>
              </a:spcAft>
              <a:buNone/>
            </a:pPr>
            <a:r>
              <a:rPr lang="sr-Latn-CS" sz="2400" u="sng" dirty="0"/>
              <a:t>Po kriterijumu kotiranja na berzi postoje dve vrste dugoročnih </a:t>
            </a:r>
            <a:r>
              <a:rPr lang="sr-Latn-CS" sz="2400" u="sng" dirty="0" smtClean="0"/>
              <a:t>HOV</a:t>
            </a:r>
            <a:r>
              <a:rPr lang="sr-Latn-CS" sz="2400" dirty="0" smtClean="0"/>
              <a:t>:</a:t>
            </a:r>
            <a:endParaRPr lang="sr-Cyrl-RS" sz="2400" dirty="0"/>
          </a:p>
          <a:p>
            <a:pPr marL="514350" lvl="0" indent="-514350">
              <a:lnSpc>
                <a:spcPct val="100000"/>
              </a:lnSpc>
              <a:buAutoNum type="alphaLcParenR"/>
            </a:pPr>
            <a:r>
              <a:rPr lang="sr-Latn-CS" sz="2400" b="1" dirty="0" smtClean="0"/>
              <a:t>HOV </a:t>
            </a:r>
            <a:r>
              <a:rPr lang="sr-Latn-CS" sz="2400" b="1" dirty="0"/>
              <a:t>KOJE SE NE KOTIRAJU NA </a:t>
            </a:r>
            <a:r>
              <a:rPr lang="sr-Latn-CS" sz="2400" b="1" dirty="0" smtClean="0"/>
              <a:t>BERZI</a:t>
            </a:r>
          </a:p>
          <a:p>
            <a:pPr algn="just">
              <a:lnSpc>
                <a:spcPct val="100000"/>
              </a:lnSpc>
              <a:buFontTx/>
              <a:buChar char="-"/>
            </a:pPr>
            <a:r>
              <a:rPr lang="sr-Latn-CS" sz="2400" dirty="0" smtClean="0"/>
              <a:t>su </a:t>
            </a:r>
            <a:r>
              <a:rPr lang="sr-Latn-CS" sz="2400" dirty="0"/>
              <a:t>one za koje nisu ispunjeni uslovi u pogledu boniteta da se uvedu na </a:t>
            </a:r>
            <a:r>
              <a:rPr lang="sr-Latn-CS" sz="2400" dirty="0" smtClean="0"/>
              <a:t>berzu</a:t>
            </a:r>
          </a:p>
          <a:p>
            <a:pPr algn="just">
              <a:lnSpc>
                <a:spcPct val="100000"/>
              </a:lnSpc>
              <a:spcBef>
                <a:spcPts val="0"/>
              </a:spcBef>
              <a:spcAft>
                <a:spcPts val="1800"/>
              </a:spcAft>
              <a:buFontTx/>
              <a:buChar char="-"/>
            </a:pPr>
            <a:r>
              <a:rPr lang="sr-Latn-CS" sz="2400" dirty="0" smtClean="0"/>
              <a:t>takvim </a:t>
            </a:r>
            <a:r>
              <a:rPr lang="sr-Latn-CS" sz="2400" dirty="0"/>
              <a:t>HOV trguje se mimo </a:t>
            </a:r>
            <a:r>
              <a:rPr lang="sr-Latn-CS" sz="2400" dirty="0" smtClean="0"/>
              <a:t>berze, </a:t>
            </a:r>
            <a:r>
              <a:rPr lang="sr-Latn-CS" sz="2400" dirty="0"/>
              <a:t>pa se često kaže da je to crna </a:t>
            </a:r>
            <a:r>
              <a:rPr lang="sr-Latn-CS" sz="2400" dirty="0" smtClean="0"/>
              <a:t>berza</a:t>
            </a:r>
            <a:endParaRPr lang="sr-Cyrl-RS" sz="2400" dirty="0"/>
          </a:p>
          <a:p>
            <a:pPr marL="0" lvl="0" indent="0">
              <a:buNone/>
            </a:pPr>
            <a:r>
              <a:rPr lang="sr-Latn-CS" sz="2400" b="1" dirty="0" smtClean="0"/>
              <a:t>b) HOV </a:t>
            </a:r>
            <a:r>
              <a:rPr lang="sr-Latn-CS" sz="2400" b="1" dirty="0"/>
              <a:t>KOJE SE KOTIRAJU NA </a:t>
            </a:r>
            <a:r>
              <a:rPr lang="sr-Latn-CS" sz="2400" b="1" dirty="0" smtClean="0"/>
              <a:t>BERZI</a:t>
            </a:r>
          </a:p>
          <a:p>
            <a:pPr marL="0" indent="0" algn="just">
              <a:buNone/>
            </a:pPr>
            <a:r>
              <a:rPr lang="sr-Latn-RS" sz="2400" dirty="0" smtClean="0"/>
              <a:t>1</a:t>
            </a:r>
            <a:r>
              <a:rPr lang="sr-Latn-RS" sz="2400" dirty="0"/>
              <a:t>-</a:t>
            </a:r>
            <a:r>
              <a:rPr lang="sr-Latn-RS" sz="2400" dirty="0" smtClean="0"/>
              <a:t> </a:t>
            </a:r>
            <a:r>
              <a:rPr lang="sr-Latn-CS" sz="2400" dirty="0"/>
              <a:t>HOV koje je izdala država, HOV za koje je garantovala država i HOV koje su izdale uže teritorijalno - političke zajednice - prihvataju se na berzi bez ikakve </a:t>
            </a:r>
            <a:r>
              <a:rPr lang="sr-Latn-CS" sz="2400" dirty="0" smtClean="0"/>
              <a:t>provere;</a:t>
            </a:r>
          </a:p>
          <a:p>
            <a:pPr marL="0" lvl="1" indent="0" algn="just">
              <a:spcBef>
                <a:spcPts val="1000"/>
              </a:spcBef>
              <a:spcAft>
                <a:spcPts val="1800"/>
              </a:spcAft>
              <a:buNone/>
            </a:pPr>
            <a:r>
              <a:rPr lang="sr-Latn-CS" dirty="0" smtClean="0"/>
              <a:t>2- HOV </a:t>
            </a:r>
            <a:r>
              <a:rPr lang="sr-Latn-CS" dirty="0"/>
              <a:t>koje su izdala preduzeća, banke i drugi pravni subjekti - podležu proveri boniteta pri čemu je ta provera vrlo rigorozna</a:t>
            </a:r>
            <a:r>
              <a:rPr lang="sr-Latn-CS" dirty="0" smtClean="0"/>
              <a:t>.</a:t>
            </a:r>
          </a:p>
          <a:p>
            <a:pPr marL="342900" lvl="1" indent="-342900" algn="just">
              <a:spcBef>
                <a:spcPts val="1000"/>
              </a:spcBef>
              <a:spcAft>
                <a:spcPts val="1800"/>
              </a:spcAft>
              <a:buFont typeface="Wingdings" panose="05000000000000000000" pitchFamily="2" charset="2"/>
              <a:buChar char="Ø"/>
            </a:pPr>
            <a:r>
              <a:rPr lang="sr-Latn-CS" dirty="0"/>
              <a:t>Svaka berza ima i svoje posebno telo (</a:t>
            </a:r>
            <a:r>
              <a:rPr lang="sr-Latn-CS" b="1" dirty="0"/>
              <a:t>odbor</a:t>
            </a:r>
            <a:r>
              <a:rPr lang="sr-Latn-CS" dirty="0"/>
              <a:t>) koje ceni bonitet dugoročnih HOV i direktno odlučuje o uključivanju dugoročnih HOV u listing berze.</a:t>
            </a:r>
            <a:endParaRPr lang="sr-Cyrl-RS" dirty="0"/>
          </a:p>
          <a:p>
            <a:pPr marL="0" lvl="1" indent="0" algn="just">
              <a:spcBef>
                <a:spcPts val="1000"/>
              </a:spcBef>
              <a:spcAft>
                <a:spcPts val="1800"/>
              </a:spcAft>
              <a:buNone/>
            </a:pPr>
            <a:endParaRPr lang="sr-Cyrl-RS" dirty="0"/>
          </a:p>
          <a:p>
            <a:pPr marL="0" indent="0">
              <a:buNone/>
            </a:pPr>
            <a:endParaRPr lang="sr-Cyrl-RS" sz="2400" dirty="0"/>
          </a:p>
          <a:p>
            <a:pPr marL="0" lvl="0" indent="0">
              <a:buNone/>
            </a:pPr>
            <a:endParaRPr lang="sr-Cyrl-RS" sz="2400" dirty="0"/>
          </a:p>
          <a:p>
            <a:endParaRPr lang="sr-Cyrl-RS" sz="2400" dirty="0"/>
          </a:p>
        </p:txBody>
      </p:sp>
      <p:sp>
        <p:nvSpPr>
          <p:cNvPr id="4" name="TextBox 3"/>
          <p:cNvSpPr txBox="1"/>
          <p:nvPr/>
        </p:nvSpPr>
        <p:spPr>
          <a:xfrm>
            <a:off x="138332" y="128379"/>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2. TR</a:t>
            </a:r>
            <a:r>
              <a:rPr lang="sr-Latn-RS" sz="1600" i="1" dirty="0" smtClean="0">
                <a:latin typeface="Times New Roman" panose="02020603050405020304" pitchFamily="18" charset="0"/>
                <a:cs typeface="Times New Roman" panose="02020603050405020304" pitchFamily="18" charset="0"/>
              </a:rPr>
              <a:t>ŽIŠTE </a:t>
            </a:r>
            <a:r>
              <a:rPr lang="en-US" sz="1600" i="1" dirty="0" smtClean="0">
                <a:latin typeface="Times New Roman" panose="02020603050405020304" pitchFamily="18" charset="0"/>
                <a:cs typeface="Times New Roman" panose="02020603050405020304" pitchFamily="18" charset="0"/>
              </a:rPr>
              <a:t>KAPITALA</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2</a:t>
            </a:r>
            <a:r>
              <a:rPr lang="sr-Latn-RS" sz="1600" i="1" dirty="0" smtClean="0">
                <a:latin typeface="Times New Roman" panose="02020603050405020304" pitchFamily="18" charset="0"/>
                <a:cs typeface="Times New Roman" panose="02020603050405020304" pitchFamily="18" charset="0"/>
              </a:rPr>
              <a:t>.</a:t>
            </a:r>
            <a:r>
              <a:rPr lang="en-US" sz="1600" i="1" dirty="0">
                <a:latin typeface="Times New Roman" panose="02020603050405020304" pitchFamily="18" charset="0"/>
                <a:cs typeface="Times New Roman" panose="02020603050405020304" pitchFamily="18" charset="0"/>
              </a:rPr>
              <a:t>8</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B e r z a   d u g o r o </a:t>
            </a:r>
            <a:r>
              <a:rPr lang="sr-Latn-RS" sz="1600" i="1" dirty="0" smtClean="0">
                <a:latin typeface="Times New Roman" panose="02020603050405020304" pitchFamily="18" charset="0"/>
                <a:cs typeface="Times New Roman" panose="02020603050405020304" pitchFamily="18" charset="0"/>
              </a:rPr>
              <a:t>č n i h   H O V</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4879164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3220" y="1943272"/>
            <a:ext cx="11605845" cy="4914728"/>
          </a:xfrm>
        </p:spPr>
        <p:txBody>
          <a:bodyPr/>
          <a:lstStyle/>
          <a:p>
            <a:pPr marL="0" indent="0" algn="just">
              <a:spcAft>
                <a:spcPts val="2400"/>
              </a:spcAft>
              <a:buNone/>
            </a:pPr>
            <a:r>
              <a:rPr lang="sr-Latn-CS" dirty="0"/>
              <a:t>Treba razlikovati : primarno i sekundarno tržište HOV</a:t>
            </a:r>
            <a:r>
              <a:rPr lang="sr-Latn-CS" dirty="0" smtClean="0"/>
              <a:t>.</a:t>
            </a:r>
            <a:endParaRPr lang="sr-Cyrl-RS" dirty="0"/>
          </a:p>
          <a:p>
            <a:pPr lvl="0" algn="just">
              <a:spcAft>
                <a:spcPts val="1200"/>
              </a:spcAft>
            </a:pPr>
            <a:r>
              <a:rPr lang="sr-Latn-CS" b="1" dirty="0"/>
              <a:t>Primarno tržište </a:t>
            </a:r>
            <a:r>
              <a:rPr lang="sr-Latn-CS" b="1" dirty="0" smtClean="0"/>
              <a:t>HOV </a:t>
            </a:r>
            <a:r>
              <a:rPr lang="sr-Latn-CS" dirty="0" smtClean="0"/>
              <a:t>je </a:t>
            </a:r>
            <a:r>
              <a:rPr lang="sr-Latn-CS" dirty="0"/>
              <a:t>tržište na kome se prodaje prvi put izdata hartija od vrednosti.</a:t>
            </a:r>
            <a:endParaRPr lang="sr-Cyrl-RS" dirty="0"/>
          </a:p>
          <a:p>
            <a:pPr lvl="0" algn="just">
              <a:lnSpc>
                <a:spcPct val="100000"/>
              </a:lnSpc>
            </a:pPr>
            <a:r>
              <a:rPr lang="sr-Latn-CS" b="1" dirty="0"/>
              <a:t>Sekundarno tržište </a:t>
            </a:r>
            <a:r>
              <a:rPr lang="sr-Latn-CS" b="1" dirty="0" smtClean="0"/>
              <a:t>HOV </a:t>
            </a:r>
            <a:r>
              <a:rPr lang="sr-Latn-CS" dirty="0" smtClean="0"/>
              <a:t>je </a:t>
            </a:r>
            <a:r>
              <a:rPr lang="sr-Latn-CS" dirty="0"/>
              <a:t>tržište na kome se vrši druga, trća, četvrta kupoprodaja kratkoročne HOV, t.j. to je svaka prodaja posle prve </a:t>
            </a:r>
            <a:r>
              <a:rPr lang="sr-Latn-CS" dirty="0" smtClean="0"/>
              <a:t>prodaje.</a:t>
            </a:r>
          </a:p>
          <a:p>
            <a:pPr lvl="0" algn="just">
              <a:lnSpc>
                <a:spcPct val="100000"/>
              </a:lnSpc>
              <a:buFont typeface="Wingdings" panose="05000000000000000000" pitchFamily="2" charset="2"/>
              <a:buChar char="Ø"/>
            </a:pPr>
            <a:r>
              <a:rPr lang="sr-Latn-CS" dirty="0" smtClean="0"/>
              <a:t>Kratkoročne </a:t>
            </a:r>
            <a:r>
              <a:rPr lang="sr-Latn-CS" dirty="0"/>
              <a:t>HOV posle prve prodaje prodaju se preko institucija gde se ostvaruje organizovano tržište novca.</a:t>
            </a:r>
            <a:endParaRPr lang="sr-Cyrl-RS" dirty="0"/>
          </a:p>
          <a:p>
            <a:pPr algn="just"/>
            <a:endParaRPr lang="sr-Cyrl-RS" dirty="0"/>
          </a:p>
        </p:txBody>
      </p:sp>
      <p:sp>
        <p:nvSpPr>
          <p:cNvPr id="4" name="TextBox 3"/>
          <p:cNvSpPr txBox="1"/>
          <p:nvPr/>
        </p:nvSpPr>
        <p:spPr>
          <a:xfrm>
            <a:off x="126610" y="112541"/>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1. TR</a:t>
            </a:r>
            <a:r>
              <a:rPr lang="sr-Latn-RS" sz="1600" i="1" dirty="0" smtClean="0">
                <a:latin typeface="Times New Roman" panose="02020603050405020304" pitchFamily="18" charset="0"/>
                <a:cs typeface="Times New Roman" panose="02020603050405020304" pitchFamily="18" charset="0"/>
              </a:rPr>
              <a:t>ŽIŠTE NOVCA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1.2. V r s t e   t r ž i š t a   n o v c a</a:t>
            </a:r>
            <a:endParaRPr lang="sr-Cyrl-RS" sz="1600" i="1" dirty="0">
              <a:latin typeface="Times New Roman" panose="02020603050405020304" pitchFamily="18" charset="0"/>
              <a:cs typeface="Times New Roman" panose="02020603050405020304" pitchFamily="18" charset="0"/>
            </a:endParaRPr>
          </a:p>
        </p:txBody>
      </p:sp>
      <p:sp>
        <p:nvSpPr>
          <p:cNvPr id="5" name="Title 1"/>
          <p:cNvSpPr>
            <a:spLocks noGrp="1"/>
          </p:cNvSpPr>
          <p:nvPr>
            <p:ph type="title"/>
          </p:nvPr>
        </p:nvSpPr>
        <p:spPr>
          <a:xfrm>
            <a:off x="126610" y="365125"/>
            <a:ext cx="11227190" cy="1325563"/>
          </a:xfrm>
        </p:spPr>
        <p:txBody>
          <a:bodyPr>
            <a:normAutofit/>
          </a:bodyPr>
          <a:lstStyle/>
          <a:p>
            <a:r>
              <a:rPr lang="sr-Latn-CS" sz="3600" dirty="0" smtClean="0"/>
              <a:t>2. </a:t>
            </a:r>
            <a:r>
              <a:rPr lang="sr-Latn-CS" sz="3600" u="sng" dirty="0" smtClean="0"/>
              <a:t>Kupovina </a:t>
            </a:r>
            <a:r>
              <a:rPr lang="sr-Latn-CS" sz="3600" u="sng" dirty="0"/>
              <a:t>i prodaja kratkoročnih </a:t>
            </a:r>
            <a:r>
              <a:rPr lang="sr-Latn-CS" sz="3600" u="sng" dirty="0" smtClean="0"/>
              <a:t>HOV na tržištu novca </a:t>
            </a:r>
            <a:endParaRPr lang="sr-Cyrl-RS" sz="3600" dirty="0"/>
          </a:p>
        </p:txBody>
      </p:sp>
    </p:spTree>
    <p:extLst>
      <p:ext uri="{BB962C8B-B14F-4D97-AF65-F5344CB8AC3E}">
        <p14:creationId xmlns:p14="http://schemas.microsoft.com/office/powerpoint/2010/main" xmlns="" val="188843808"/>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466933"/>
            <a:ext cx="11915336" cy="775013"/>
          </a:xfrm>
        </p:spPr>
        <p:txBody>
          <a:bodyPr>
            <a:normAutofit/>
          </a:bodyPr>
          <a:lstStyle/>
          <a:p>
            <a:r>
              <a:rPr lang="sr-Latn-CS" sz="3200" b="1" dirty="0" smtClean="0"/>
              <a:t>2. Nalazi </a:t>
            </a:r>
            <a:r>
              <a:rPr lang="sr-Latn-CS" sz="3200" b="1" dirty="0"/>
              <a:t>za prodaju i kupovinu dugoročnih HOV</a:t>
            </a:r>
            <a:r>
              <a:rPr lang="sr-Latn-CS" sz="3200" dirty="0"/>
              <a:t> </a:t>
            </a:r>
            <a:endParaRPr lang="sr-Cyrl-RS" sz="3200" dirty="0"/>
          </a:p>
        </p:txBody>
      </p:sp>
      <p:sp>
        <p:nvSpPr>
          <p:cNvPr id="3" name="Content Placeholder 2"/>
          <p:cNvSpPr>
            <a:spLocks noGrp="1"/>
          </p:cNvSpPr>
          <p:nvPr>
            <p:ph idx="1"/>
          </p:nvPr>
        </p:nvSpPr>
        <p:spPr>
          <a:xfrm>
            <a:off x="272954" y="1364776"/>
            <a:ext cx="11780714" cy="5377218"/>
          </a:xfrm>
        </p:spPr>
        <p:txBody>
          <a:bodyPr>
            <a:normAutofit lnSpcReduction="10000"/>
          </a:bodyPr>
          <a:lstStyle/>
          <a:p>
            <a:pPr algn="just">
              <a:lnSpc>
                <a:spcPct val="100000"/>
              </a:lnSpc>
              <a:spcAft>
                <a:spcPts val="1200"/>
              </a:spcAft>
              <a:buFontTx/>
              <a:buChar char="-"/>
            </a:pPr>
            <a:r>
              <a:rPr lang="sr-Latn-CS" dirty="0" smtClean="0"/>
              <a:t>ove </a:t>
            </a:r>
            <a:r>
              <a:rPr lang="sr-Latn-CS" dirty="0"/>
              <a:t>naloge daju klijenti svojim </a:t>
            </a:r>
            <a:r>
              <a:rPr lang="sr-Latn-CS" dirty="0" smtClean="0"/>
              <a:t>posrednicima </a:t>
            </a:r>
          </a:p>
          <a:p>
            <a:pPr marL="0" indent="0" algn="just">
              <a:lnSpc>
                <a:spcPct val="100000"/>
              </a:lnSpc>
              <a:spcAft>
                <a:spcPts val="600"/>
              </a:spcAft>
              <a:buNone/>
            </a:pPr>
            <a:r>
              <a:rPr lang="sr-Latn-CS" u="sng" dirty="0" smtClean="0"/>
              <a:t>U </a:t>
            </a:r>
            <a:r>
              <a:rPr lang="sr-Latn-CS" u="sng" dirty="0"/>
              <a:t>nalogu su bitne tri </a:t>
            </a:r>
            <a:r>
              <a:rPr lang="sr-Latn-CS" u="sng" dirty="0" smtClean="0"/>
              <a:t>stvari</a:t>
            </a:r>
            <a:r>
              <a:rPr lang="sr-Latn-CS" dirty="0" smtClean="0"/>
              <a:t>:</a:t>
            </a:r>
          </a:p>
          <a:p>
            <a:pPr marL="0" lvl="0" indent="0" algn="just">
              <a:lnSpc>
                <a:spcPct val="100000"/>
              </a:lnSpc>
              <a:spcAft>
                <a:spcPts val="600"/>
              </a:spcAft>
              <a:buNone/>
            </a:pPr>
            <a:r>
              <a:rPr lang="sr-Latn-CS" b="1" dirty="0" smtClean="0"/>
              <a:t>a) VELIČINA </a:t>
            </a:r>
            <a:r>
              <a:rPr lang="sr-Latn-CS" b="1" dirty="0"/>
              <a:t>NALOGA </a:t>
            </a:r>
            <a:r>
              <a:rPr lang="sr-Latn-CS" dirty="0"/>
              <a:t>- nalogom klijent određuje koju količinu i vrstu dugoročnih HOV želi da proda, odnosno kupac da </a:t>
            </a:r>
            <a:r>
              <a:rPr lang="sr-Latn-CS" dirty="0" smtClean="0"/>
              <a:t>kupi;</a:t>
            </a:r>
            <a:endParaRPr lang="sr-Cyrl-RS" dirty="0"/>
          </a:p>
          <a:p>
            <a:pPr marL="0" lvl="0" indent="0" algn="just">
              <a:lnSpc>
                <a:spcPct val="100000"/>
              </a:lnSpc>
              <a:spcAft>
                <a:spcPts val="600"/>
              </a:spcAft>
              <a:buNone/>
            </a:pPr>
            <a:r>
              <a:rPr lang="sr-Latn-CS" b="1" dirty="0" smtClean="0"/>
              <a:t>b) ROK </a:t>
            </a:r>
            <a:r>
              <a:rPr lang="sr-Latn-CS" b="1" dirty="0"/>
              <a:t>IZVRŠENJA NALOGA </a:t>
            </a:r>
            <a:r>
              <a:rPr lang="sr-Latn-CS" dirty="0"/>
              <a:t>- u nalogu klijent određuje vreme izvršenja naloga. To vreme može biti : </a:t>
            </a:r>
            <a:r>
              <a:rPr lang="sr-Latn-CS" i="1" dirty="0"/>
              <a:t>promptno</a:t>
            </a:r>
            <a:r>
              <a:rPr lang="sr-Latn-CS" dirty="0"/>
              <a:t> (odmah) ili </a:t>
            </a:r>
            <a:r>
              <a:rPr lang="sr-Latn-CS" i="1" dirty="0"/>
              <a:t>terminsko</a:t>
            </a:r>
            <a:r>
              <a:rPr lang="sr-Latn-CS" dirty="0"/>
              <a:t>, ali može da bude i </a:t>
            </a:r>
            <a:r>
              <a:rPr lang="sr-Latn-CS" i="1" dirty="0"/>
              <a:t>otvoreno</a:t>
            </a:r>
            <a:r>
              <a:rPr lang="sr-Latn-CS" dirty="0"/>
              <a:t> (bez roka) ili do opoziva.</a:t>
            </a:r>
            <a:endParaRPr lang="sr-Cyrl-RS" dirty="0"/>
          </a:p>
          <a:p>
            <a:pPr marL="0" lvl="0" indent="0" algn="just">
              <a:lnSpc>
                <a:spcPct val="100000"/>
              </a:lnSpc>
              <a:buNone/>
            </a:pPr>
            <a:r>
              <a:rPr lang="sr-Latn-CS" b="1" dirty="0" smtClean="0"/>
              <a:t>c) OGRANIČENJE </a:t>
            </a:r>
            <a:r>
              <a:rPr lang="sr-Latn-CS" b="1" dirty="0"/>
              <a:t>CENA </a:t>
            </a:r>
            <a:r>
              <a:rPr lang="sr-Latn-CS" dirty="0"/>
              <a:t>- ograničenja mogu da budu </a:t>
            </a:r>
            <a:r>
              <a:rPr lang="sr-Latn-CS" dirty="0" smtClean="0"/>
              <a:t>različita:</a:t>
            </a:r>
            <a:endParaRPr lang="sr-Cyrl-RS" dirty="0"/>
          </a:p>
          <a:p>
            <a:pPr marL="0" indent="0" algn="just">
              <a:lnSpc>
                <a:spcPct val="100000"/>
              </a:lnSpc>
              <a:buNone/>
            </a:pPr>
            <a:r>
              <a:rPr lang="sr-Latn-RS" dirty="0"/>
              <a:t>	</a:t>
            </a:r>
            <a:r>
              <a:rPr lang="sr-Latn-RS" dirty="0" smtClean="0"/>
              <a:t>1- </a:t>
            </a:r>
            <a:r>
              <a:rPr lang="sr-Latn-CS" dirty="0" smtClean="0"/>
              <a:t>klauzula </a:t>
            </a:r>
            <a:r>
              <a:rPr lang="sr-Latn-CS" dirty="0"/>
              <a:t>u nalogu </a:t>
            </a:r>
            <a:r>
              <a:rPr lang="sr-Latn-CS" i="1" dirty="0"/>
              <a:t>pod najpovoljnijim </a:t>
            </a:r>
            <a:r>
              <a:rPr lang="sr-Latn-CS" i="1" dirty="0" smtClean="0"/>
              <a:t>uslovima</a:t>
            </a:r>
          </a:p>
          <a:p>
            <a:pPr marL="0" indent="0" algn="just">
              <a:lnSpc>
                <a:spcPct val="100000"/>
              </a:lnSpc>
              <a:buNone/>
            </a:pPr>
            <a:r>
              <a:rPr lang="sr-Latn-CS" i="1" dirty="0"/>
              <a:t>	</a:t>
            </a:r>
            <a:r>
              <a:rPr lang="sr-Latn-CS" i="1" dirty="0" smtClean="0"/>
              <a:t>2- </a:t>
            </a:r>
            <a:r>
              <a:rPr lang="sr-Latn-CS" dirty="0"/>
              <a:t>klauzula u nalogu sa limitiranom cenom </a:t>
            </a:r>
            <a:r>
              <a:rPr lang="sr-Latn-CS" dirty="0" smtClean="0"/>
              <a:t> </a:t>
            </a:r>
            <a:endParaRPr lang="sr-Cyrl-RS" dirty="0"/>
          </a:p>
        </p:txBody>
      </p:sp>
      <p:sp>
        <p:nvSpPr>
          <p:cNvPr id="4" name="TextBox 3"/>
          <p:cNvSpPr txBox="1"/>
          <p:nvPr/>
        </p:nvSpPr>
        <p:spPr>
          <a:xfrm>
            <a:off x="138332" y="128379"/>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2. TR</a:t>
            </a:r>
            <a:r>
              <a:rPr lang="sr-Latn-RS" sz="1600" i="1" dirty="0" smtClean="0">
                <a:latin typeface="Times New Roman" panose="02020603050405020304" pitchFamily="18" charset="0"/>
                <a:cs typeface="Times New Roman" panose="02020603050405020304" pitchFamily="18" charset="0"/>
              </a:rPr>
              <a:t>ŽIŠTE </a:t>
            </a:r>
            <a:r>
              <a:rPr lang="en-US" sz="1600" i="1" dirty="0" smtClean="0">
                <a:latin typeface="Times New Roman" panose="02020603050405020304" pitchFamily="18" charset="0"/>
                <a:cs typeface="Times New Roman" panose="02020603050405020304" pitchFamily="18" charset="0"/>
              </a:rPr>
              <a:t>KAPITALA</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2</a:t>
            </a:r>
            <a:r>
              <a:rPr lang="sr-Latn-RS" sz="1600" i="1" dirty="0" smtClean="0">
                <a:latin typeface="Times New Roman" panose="02020603050405020304" pitchFamily="18" charset="0"/>
                <a:cs typeface="Times New Roman" panose="02020603050405020304" pitchFamily="18" charset="0"/>
              </a:rPr>
              <a:t>.</a:t>
            </a:r>
            <a:r>
              <a:rPr lang="en-US" sz="1600" i="1" dirty="0">
                <a:latin typeface="Times New Roman" panose="02020603050405020304" pitchFamily="18" charset="0"/>
                <a:cs typeface="Times New Roman" panose="02020603050405020304" pitchFamily="18" charset="0"/>
              </a:rPr>
              <a:t>8</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B e r z a   d u g o r o </a:t>
            </a:r>
            <a:r>
              <a:rPr lang="sr-Latn-RS" sz="1600" i="1" dirty="0" smtClean="0">
                <a:latin typeface="Times New Roman" panose="02020603050405020304" pitchFamily="18" charset="0"/>
                <a:cs typeface="Times New Roman" panose="02020603050405020304" pitchFamily="18" charset="0"/>
              </a:rPr>
              <a:t>č n i h   H O V</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432726246"/>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466933"/>
            <a:ext cx="11915336" cy="968126"/>
          </a:xfrm>
        </p:spPr>
        <p:txBody>
          <a:bodyPr>
            <a:normAutofit/>
          </a:bodyPr>
          <a:lstStyle/>
          <a:p>
            <a:r>
              <a:rPr lang="sr-Latn-CS" sz="3200" b="1" dirty="0" smtClean="0"/>
              <a:t>3. Učesnici </a:t>
            </a:r>
            <a:r>
              <a:rPr lang="sr-Latn-CS" sz="3200" b="1" dirty="0"/>
              <a:t>na berzi efekata</a:t>
            </a:r>
            <a:r>
              <a:rPr lang="sr-Latn-CS" sz="3200" dirty="0"/>
              <a:t> </a:t>
            </a:r>
            <a:endParaRPr lang="sr-Cyrl-RS" sz="3200" dirty="0"/>
          </a:p>
        </p:txBody>
      </p:sp>
      <p:sp>
        <p:nvSpPr>
          <p:cNvPr id="3" name="Content Placeholder 2"/>
          <p:cNvSpPr>
            <a:spLocks noGrp="1"/>
          </p:cNvSpPr>
          <p:nvPr>
            <p:ph idx="1"/>
          </p:nvPr>
        </p:nvSpPr>
        <p:spPr>
          <a:xfrm>
            <a:off x="138332" y="1612480"/>
            <a:ext cx="11915336" cy="4741904"/>
          </a:xfrm>
        </p:spPr>
        <p:txBody>
          <a:bodyPr/>
          <a:lstStyle/>
          <a:p>
            <a:pPr marL="0" indent="0">
              <a:lnSpc>
                <a:spcPct val="100000"/>
              </a:lnSpc>
              <a:spcAft>
                <a:spcPts val="1200"/>
              </a:spcAft>
              <a:buNone/>
            </a:pPr>
            <a:r>
              <a:rPr lang="sr-Latn-CS" dirty="0"/>
              <a:t>T</a:t>
            </a:r>
            <a:r>
              <a:rPr lang="sr-Latn-CS" dirty="0" smtClean="0"/>
              <a:t>ri </a:t>
            </a:r>
            <a:r>
              <a:rPr lang="sr-Latn-CS" dirty="0"/>
              <a:t>osnovne </a:t>
            </a:r>
            <a:r>
              <a:rPr lang="sr-Latn-CS" dirty="0" smtClean="0"/>
              <a:t>grupe: </a:t>
            </a:r>
          </a:p>
          <a:p>
            <a:pPr lvl="0">
              <a:lnSpc>
                <a:spcPct val="100000"/>
              </a:lnSpc>
              <a:spcAft>
                <a:spcPts val="1200"/>
              </a:spcAft>
            </a:pPr>
            <a:r>
              <a:rPr lang="sr-Latn-CS" b="1" dirty="0"/>
              <a:t>BERZANSKE POSREDNIKE ILI MEŠTARE </a:t>
            </a:r>
            <a:r>
              <a:rPr lang="sr-Latn-CS" dirty="0"/>
              <a:t>- koji se na engleskom zovu brokeri, nemačkom makleri i oni su tzv. interni učesnici na </a:t>
            </a:r>
            <a:r>
              <a:rPr lang="sr-Latn-CS" dirty="0" smtClean="0"/>
              <a:t>berzi;</a:t>
            </a:r>
            <a:endParaRPr lang="sr-Cyrl-RS" dirty="0"/>
          </a:p>
          <a:p>
            <a:pPr lvl="0">
              <a:lnSpc>
                <a:spcPct val="100000"/>
              </a:lnSpc>
              <a:spcAft>
                <a:spcPts val="1200"/>
              </a:spcAft>
            </a:pPr>
            <a:r>
              <a:rPr lang="sr-Latn-CS" b="1" dirty="0"/>
              <a:t>BERZANSKE TRGOVCE </a:t>
            </a:r>
            <a:r>
              <a:rPr lang="sr-Latn-CS" dirty="0"/>
              <a:t>- koji se u Americi zovu dileri i to su predstavnici banaka, investicionih trustova, a svi čine drugu grupu tzv. EKSTERNIH učesnika na berzi </a:t>
            </a:r>
            <a:r>
              <a:rPr lang="sr-Latn-CS" dirty="0" smtClean="0"/>
              <a:t>efekata;</a:t>
            </a:r>
            <a:endParaRPr lang="sr-Cyrl-RS" dirty="0"/>
          </a:p>
          <a:p>
            <a:pPr lvl="0">
              <a:lnSpc>
                <a:spcPct val="100000"/>
              </a:lnSpc>
            </a:pPr>
            <a:r>
              <a:rPr lang="sr-Latn-CS" b="1" dirty="0"/>
              <a:t>OSTALE UČESNIKE </a:t>
            </a:r>
            <a:r>
              <a:rPr lang="sr-Latn-CS" dirty="0"/>
              <a:t>NA BERZI EFEKATA BEZ OVLAŠĆENJA ZA TRGOVANJE DUGOROČNIM HOV </a:t>
            </a:r>
            <a:endParaRPr lang="sr-Cyrl-RS" dirty="0"/>
          </a:p>
          <a:p>
            <a:pPr marL="0" indent="0">
              <a:lnSpc>
                <a:spcPct val="100000"/>
              </a:lnSpc>
              <a:buNone/>
            </a:pPr>
            <a:endParaRPr lang="sr-Cyrl-RS" dirty="0"/>
          </a:p>
        </p:txBody>
      </p:sp>
      <p:sp>
        <p:nvSpPr>
          <p:cNvPr id="4" name="TextBox 3"/>
          <p:cNvSpPr txBox="1"/>
          <p:nvPr/>
        </p:nvSpPr>
        <p:spPr>
          <a:xfrm>
            <a:off x="138332" y="128379"/>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2. TR</a:t>
            </a:r>
            <a:r>
              <a:rPr lang="sr-Latn-RS" sz="1600" i="1" dirty="0" smtClean="0">
                <a:latin typeface="Times New Roman" panose="02020603050405020304" pitchFamily="18" charset="0"/>
                <a:cs typeface="Times New Roman" panose="02020603050405020304" pitchFamily="18" charset="0"/>
              </a:rPr>
              <a:t>ŽIŠTE </a:t>
            </a:r>
            <a:r>
              <a:rPr lang="en-US" sz="1600" i="1" dirty="0" smtClean="0">
                <a:latin typeface="Times New Roman" panose="02020603050405020304" pitchFamily="18" charset="0"/>
                <a:cs typeface="Times New Roman" panose="02020603050405020304" pitchFamily="18" charset="0"/>
              </a:rPr>
              <a:t>KAPITALA</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2</a:t>
            </a:r>
            <a:r>
              <a:rPr lang="sr-Latn-RS" sz="1600" i="1" dirty="0" smtClean="0">
                <a:latin typeface="Times New Roman" panose="02020603050405020304" pitchFamily="18" charset="0"/>
                <a:cs typeface="Times New Roman" panose="02020603050405020304" pitchFamily="18" charset="0"/>
              </a:rPr>
              <a:t>.</a:t>
            </a:r>
            <a:r>
              <a:rPr lang="en-US" sz="1600" i="1" dirty="0">
                <a:latin typeface="Times New Roman" panose="02020603050405020304" pitchFamily="18" charset="0"/>
                <a:cs typeface="Times New Roman" panose="02020603050405020304" pitchFamily="18" charset="0"/>
              </a:rPr>
              <a:t>8</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B e r z a   d u g o r o </a:t>
            </a:r>
            <a:r>
              <a:rPr lang="sr-Latn-RS" sz="1600" i="1" dirty="0" smtClean="0">
                <a:latin typeface="Times New Roman" panose="02020603050405020304" pitchFamily="18" charset="0"/>
                <a:cs typeface="Times New Roman" panose="02020603050405020304" pitchFamily="18" charset="0"/>
              </a:rPr>
              <a:t>č n i h   H O V</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84965060"/>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834" y="675431"/>
            <a:ext cx="11915336" cy="941695"/>
          </a:xfrm>
        </p:spPr>
        <p:txBody>
          <a:bodyPr>
            <a:normAutofit/>
          </a:bodyPr>
          <a:lstStyle/>
          <a:p>
            <a:r>
              <a:rPr lang="sr-Latn-CS" sz="3200" b="1" dirty="0" smtClean="0"/>
              <a:t>4. Licitacija </a:t>
            </a:r>
            <a:r>
              <a:rPr lang="sr-Latn-CS" sz="3200" b="1" dirty="0"/>
              <a:t>dugoročnih HOV </a:t>
            </a:r>
            <a:endParaRPr lang="sr-Cyrl-RS" sz="3200" dirty="0"/>
          </a:p>
        </p:txBody>
      </p:sp>
      <p:sp>
        <p:nvSpPr>
          <p:cNvPr id="3" name="Content Placeholder 2"/>
          <p:cNvSpPr>
            <a:spLocks noGrp="1"/>
          </p:cNvSpPr>
          <p:nvPr>
            <p:ph idx="1"/>
          </p:nvPr>
        </p:nvSpPr>
        <p:spPr>
          <a:xfrm>
            <a:off x="286603" y="1825625"/>
            <a:ext cx="11546005" cy="4351338"/>
          </a:xfrm>
        </p:spPr>
        <p:txBody>
          <a:bodyPr/>
          <a:lstStyle/>
          <a:p>
            <a:pPr algn="just">
              <a:lnSpc>
                <a:spcPct val="100000"/>
              </a:lnSpc>
              <a:spcAft>
                <a:spcPts val="1200"/>
              </a:spcAft>
              <a:buFontTx/>
              <a:buChar char="-"/>
            </a:pPr>
            <a:r>
              <a:rPr lang="sr-Latn-CS" dirty="0" smtClean="0"/>
              <a:t>sama </a:t>
            </a:r>
            <a:r>
              <a:rPr lang="sr-Latn-CS" dirty="0"/>
              <a:t>prodaja dugoročnih HOV na berzi obavlja se putem </a:t>
            </a:r>
            <a:r>
              <a:rPr lang="sr-Latn-CS" b="1" dirty="0" smtClean="0"/>
              <a:t>aukcije </a:t>
            </a:r>
            <a:r>
              <a:rPr lang="sr-Latn-CS" b="1" dirty="0"/>
              <a:t>(licitacije</a:t>
            </a:r>
            <a:r>
              <a:rPr lang="sr-Latn-CS" b="1" dirty="0" smtClean="0"/>
              <a:t>) </a:t>
            </a:r>
          </a:p>
          <a:p>
            <a:pPr algn="just">
              <a:lnSpc>
                <a:spcPct val="100000"/>
              </a:lnSpc>
              <a:spcAft>
                <a:spcPts val="1200"/>
              </a:spcAft>
              <a:buFontTx/>
              <a:buChar char="-"/>
            </a:pPr>
            <a:r>
              <a:rPr lang="sr-Latn-CS" dirty="0" smtClean="0"/>
              <a:t>to </a:t>
            </a:r>
            <a:r>
              <a:rPr lang="sr-Latn-CS" dirty="0"/>
              <a:t>se vrši svakog radnog dana na tačno određenom mestu i u tačno </a:t>
            </a:r>
            <a:r>
              <a:rPr lang="sr-Latn-CS" dirty="0" smtClean="0"/>
              <a:t>određeno </a:t>
            </a:r>
            <a:r>
              <a:rPr lang="sr-Latn-CS" dirty="0"/>
              <a:t>vreme (obično oko podne</a:t>
            </a:r>
            <a:r>
              <a:rPr lang="sr-Latn-CS" dirty="0" smtClean="0"/>
              <a:t>) </a:t>
            </a:r>
          </a:p>
          <a:p>
            <a:pPr algn="just">
              <a:lnSpc>
                <a:spcPct val="100000"/>
              </a:lnSpc>
              <a:buFontTx/>
              <a:buChar char="-"/>
            </a:pPr>
            <a:r>
              <a:rPr lang="sr-Latn-CS" dirty="0"/>
              <a:t>p</a:t>
            </a:r>
            <a:r>
              <a:rPr lang="sr-Latn-CS" dirty="0" smtClean="0"/>
              <a:t>o tehnologiji rada </a:t>
            </a:r>
            <a:r>
              <a:rPr lang="sr-Latn-CS" dirty="0"/>
              <a:t>licitiranje može da </a:t>
            </a:r>
            <a:r>
              <a:rPr lang="sr-Latn-CS" dirty="0" smtClean="0"/>
              <a:t>bude </a:t>
            </a:r>
            <a:r>
              <a:rPr lang="sr-Latn-CS" b="1" dirty="0" smtClean="0"/>
              <a:t>klasično</a:t>
            </a:r>
            <a:r>
              <a:rPr lang="sr-Latn-CS" dirty="0"/>
              <a:t> </a:t>
            </a:r>
            <a:r>
              <a:rPr lang="sr-Latn-CS" dirty="0" smtClean="0"/>
              <a:t>(izvikivanje</a:t>
            </a:r>
            <a:r>
              <a:rPr lang="sr-Latn-CS" dirty="0"/>
              <a:t>) i </a:t>
            </a:r>
            <a:r>
              <a:rPr lang="sr-Latn-CS" b="1" dirty="0" smtClean="0"/>
              <a:t>elektronsko</a:t>
            </a:r>
            <a:endParaRPr lang="sr-Cyrl-RS" b="1" dirty="0"/>
          </a:p>
        </p:txBody>
      </p:sp>
      <p:sp>
        <p:nvSpPr>
          <p:cNvPr id="4" name="TextBox 3"/>
          <p:cNvSpPr txBox="1"/>
          <p:nvPr/>
        </p:nvSpPr>
        <p:spPr>
          <a:xfrm>
            <a:off x="138332" y="128379"/>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2. TR</a:t>
            </a:r>
            <a:r>
              <a:rPr lang="sr-Latn-RS" sz="1600" i="1" dirty="0" smtClean="0">
                <a:latin typeface="Times New Roman" panose="02020603050405020304" pitchFamily="18" charset="0"/>
                <a:cs typeface="Times New Roman" panose="02020603050405020304" pitchFamily="18" charset="0"/>
              </a:rPr>
              <a:t>ŽIŠTE </a:t>
            </a:r>
            <a:r>
              <a:rPr lang="en-US" sz="1600" i="1" dirty="0" smtClean="0">
                <a:latin typeface="Times New Roman" panose="02020603050405020304" pitchFamily="18" charset="0"/>
                <a:cs typeface="Times New Roman" panose="02020603050405020304" pitchFamily="18" charset="0"/>
              </a:rPr>
              <a:t>KAPITALA</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2</a:t>
            </a:r>
            <a:r>
              <a:rPr lang="sr-Latn-RS" sz="1600" i="1" dirty="0" smtClean="0">
                <a:latin typeface="Times New Roman" panose="02020603050405020304" pitchFamily="18" charset="0"/>
                <a:cs typeface="Times New Roman" panose="02020603050405020304" pitchFamily="18" charset="0"/>
              </a:rPr>
              <a:t>.</a:t>
            </a:r>
            <a:r>
              <a:rPr lang="en-US" sz="1600" i="1" dirty="0">
                <a:latin typeface="Times New Roman" panose="02020603050405020304" pitchFamily="18" charset="0"/>
                <a:cs typeface="Times New Roman" panose="02020603050405020304" pitchFamily="18" charset="0"/>
              </a:rPr>
              <a:t>8</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B e r z a   d u g o r o </a:t>
            </a:r>
            <a:r>
              <a:rPr lang="sr-Latn-RS" sz="1600" i="1" dirty="0" smtClean="0">
                <a:latin typeface="Times New Roman" panose="02020603050405020304" pitchFamily="18" charset="0"/>
                <a:cs typeface="Times New Roman" panose="02020603050405020304" pitchFamily="18" charset="0"/>
              </a:rPr>
              <a:t>č n i h   H O V</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233491216"/>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1" y="554189"/>
            <a:ext cx="11915336" cy="1049243"/>
          </a:xfrm>
        </p:spPr>
        <p:txBody>
          <a:bodyPr>
            <a:normAutofit/>
          </a:bodyPr>
          <a:lstStyle/>
          <a:p>
            <a:r>
              <a:rPr lang="sr-Latn-CS" sz="3200" b="1" dirty="0" smtClean="0"/>
              <a:t>5. Zaključivanje </a:t>
            </a:r>
            <a:r>
              <a:rPr lang="sr-Latn-CS" sz="3200" b="1" dirty="0"/>
              <a:t>i relizacija posla </a:t>
            </a:r>
            <a:endParaRPr lang="sr-Cyrl-RS" sz="3200" dirty="0"/>
          </a:p>
        </p:txBody>
      </p:sp>
      <p:sp>
        <p:nvSpPr>
          <p:cNvPr id="3" name="Content Placeholder 2"/>
          <p:cNvSpPr>
            <a:spLocks noGrp="1"/>
          </p:cNvSpPr>
          <p:nvPr>
            <p:ph idx="1"/>
          </p:nvPr>
        </p:nvSpPr>
        <p:spPr>
          <a:xfrm>
            <a:off x="138331" y="1910687"/>
            <a:ext cx="11817107" cy="4517408"/>
          </a:xfrm>
        </p:spPr>
        <p:txBody>
          <a:bodyPr/>
          <a:lstStyle/>
          <a:p>
            <a:pPr algn="just">
              <a:lnSpc>
                <a:spcPct val="100000"/>
              </a:lnSpc>
              <a:spcAft>
                <a:spcPts val="3600"/>
              </a:spcAft>
            </a:pPr>
            <a:r>
              <a:rPr lang="sr-Latn-CS" dirty="0"/>
              <a:t>Nakon održane licitacije </a:t>
            </a:r>
            <a:r>
              <a:rPr lang="sr-Latn-CS" dirty="0" smtClean="0"/>
              <a:t>ovlašćeni </a:t>
            </a:r>
            <a:r>
              <a:rPr lang="sr-Latn-CS" dirty="0"/>
              <a:t>učesnik koji je proda i </a:t>
            </a:r>
            <a:r>
              <a:rPr lang="sr-Latn-CS" dirty="0" smtClean="0"/>
              <a:t>ovlašćeni </a:t>
            </a:r>
            <a:r>
              <a:rPr lang="sr-Latn-CS" dirty="0"/>
              <a:t>učesnik koji je kupio određene dugoročne HOV prave zaključnicu o kupoprodaji. </a:t>
            </a:r>
            <a:endParaRPr lang="sr-Latn-CS" dirty="0" smtClean="0"/>
          </a:p>
          <a:p>
            <a:pPr algn="just">
              <a:lnSpc>
                <a:spcPct val="100000"/>
              </a:lnSpc>
              <a:spcAft>
                <a:spcPts val="1800"/>
              </a:spcAft>
              <a:buFont typeface="Wingdings" panose="05000000000000000000" pitchFamily="2" charset="2"/>
              <a:buChar char="Ø"/>
            </a:pPr>
            <a:r>
              <a:rPr lang="sr-Latn-CS" dirty="0" smtClean="0"/>
              <a:t>Prema </a:t>
            </a:r>
            <a:r>
              <a:rPr lang="sr-Latn-CS" dirty="0"/>
              <a:t>roku realizacije zaključenog posla razlikujemo dve grupe </a:t>
            </a:r>
            <a:r>
              <a:rPr lang="sr-Latn-CS" dirty="0" smtClean="0"/>
              <a:t>poslova:</a:t>
            </a:r>
            <a:endParaRPr lang="sr-Cyrl-RS" dirty="0"/>
          </a:p>
          <a:p>
            <a:pPr marL="0" lvl="0" indent="0" algn="just">
              <a:spcAft>
                <a:spcPts val="600"/>
              </a:spcAft>
              <a:buNone/>
            </a:pPr>
            <a:r>
              <a:rPr lang="sr-Latn-CS" b="1" dirty="0" smtClean="0"/>
              <a:t>Promptni </a:t>
            </a:r>
            <a:r>
              <a:rPr lang="sr-Latn-CS" b="1" dirty="0"/>
              <a:t>poslovi </a:t>
            </a:r>
            <a:r>
              <a:rPr lang="sr-Latn-CS" dirty="0"/>
              <a:t>(realizuju se odmah po zaključnici</a:t>
            </a:r>
            <a:r>
              <a:rPr lang="sr-Latn-CS" dirty="0" smtClean="0"/>
              <a:t>)</a:t>
            </a:r>
            <a:r>
              <a:rPr lang="sr-Latn-CS" dirty="0"/>
              <a:t> </a:t>
            </a:r>
            <a:endParaRPr lang="sr-Cyrl-RS" dirty="0"/>
          </a:p>
          <a:p>
            <a:pPr marL="0" lvl="0" indent="0" algn="just">
              <a:buNone/>
            </a:pPr>
            <a:r>
              <a:rPr lang="sr-Latn-CS" b="1" dirty="0" smtClean="0"/>
              <a:t>Terminski </a:t>
            </a:r>
            <a:r>
              <a:rPr lang="sr-Latn-CS" b="1" dirty="0"/>
              <a:t>poslovi </a:t>
            </a:r>
            <a:r>
              <a:rPr lang="sr-Latn-CS" dirty="0"/>
              <a:t>(u zaključnici se utvrđuje termin kada će se izvršiti).</a:t>
            </a:r>
            <a:endParaRPr lang="sr-Cyrl-RS" dirty="0"/>
          </a:p>
          <a:p>
            <a:pPr algn="just"/>
            <a:endParaRPr lang="sr-Cyrl-RS" dirty="0"/>
          </a:p>
        </p:txBody>
      </p:sp>
      <p:sp>
        <p:nvSpPr>
          <p:cNvPr id="4" name="TextBox 3"/>
          <p:cNvSpPr txBox="1"/>
          <p:nvPr/>
        </p:nvSpPr>
        <p:spPr>
          <a:xfrm>
            <a:off x="138332" y="128379"/>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2. TR</a:t>
            </a:r>
            <a:r>
              <a:rPr lang="sr-Latn-RS" sz="1600" i="1" dirty="0" smtClean="0">
                <a:latin typeface="Times New Roman" panose="02020603050405020304" pitchFamily="18" charset="0"/>
                <a:cs typeface="Times New Roman" panose="02020603050405020304" pitchFamily="18" charset="0"/>
              </a:rPr>
              <a:t>ŽIŠTE </a:t>
            </a:r>
            <a:r>
              <a:rPr lang="en-US" sz="1600" i="1" dirty="0" smtClean="0">
                <a:latin typeface="Times New Roman" panose="02020603050405020304" pitchFamily="18" charset="0"/>
                <a:cs typeface="Times New Roman" panose="02020603050405020304" pitchFamily="18" charset="0"/>
              </a:rPr>
              <a:t>KAPITALA</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2</a:t>
            </a:r>
            <a:r>
              <a:rPr lang="sr-Latn-RS" sz="1600" i="1" dirty="0" smtClean="0">
                <a:latin typeface="Times New Roman" panose="02020603050405020304" pitchFamily="18" charset="0"/>
                <a:cs typeface="Times New Roman" panose="02020603050405020304" pitchFamily="18" charset="0"/>
              </a:rPr>
              <a:t>.</a:t>
            </a:r>
            <a:r>
              <a:rPr lang="en-US" sz="1600" i="1" dirty="0">
                <a:latin typeface="Times New Roman" panose="02020603050405020304" pitchFamily="18" charset="0"/>
                <a:cs typeface="Times New Roman" panose="02020603050405020304" pitchFamily="18" charset="0"/>
              </a:rPr>
              <a:t>8</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B e r z a   d u g o r o </a:t>
            </a:r>
            <a:r>
              <a:rPr lang="sr-Latn-RS" sz="1600" i="1" dirty="0" smtClean="0">
                <a:latin typeface="Times New Roman" panose="02020603050405020304" pitchFamily="18" charset="0"/>
                <a:cs typeface="Times New Roman" panose="02020603050405020304" pitchFamily="18" charset="0"/>
              </a:rPr>
              <a:t>č n i h   H O V</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275173414"/>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689079"/>
            <a:ext cx="11915336" cy="914400"/>
          </a:xfrm>
        </p:spPr>
        <p:txBody>
          <a:bodyPr>
            <a:normAutofit/>
          </a:bodyPr>
          <a:lstStyle/>
          <a:p>
            <a:r>
              <a:rPr lang="sr-Latn-CS" sz="3200" b="1" dirty="0" smtClean="0"/>
              <a:t>6. Formiranje </a:t>
            </a:r>
            <a:r>
              <a:rPr lang="sr-Latn-CS" sz="3200" b="1" dirty="0"/>
              <a:t>kursne liste </a:t>
            </a:r>
            <a:endParaRPr lang="sr-Cyrl-RS" sz="3200" dirty="0"/>
          </a:p>
        </p:txBody>
      </p:sp>
      <p:sp>
        <p:nvSpPr>
          <p:cNvPr id="3" name="Content Placeholder 2"/>
          <p:cNvSpPr>
            <a:spLocks noGrp="1"/>
          </p:cNvSpPr>
          <p:nvPr>
            <p:ph idx="1"/>
          </p:nvPr>
        </p:nvSpPr>
        <p:spPr>
          <a:xfrm>
            <a:off x="272955" y="1825625"/>
            <a:ext cx="11573301" cy="4351338"/>
          </a:xfrm>
        </p:spPr>
        <p:txBody>
          <a:bodyPr/>
          <a:lstStyle/>
          <a:p>
            <a:pPr algn="just">
              <a:lnSpc>
                <a:spcPct val="100000"/>
              </a:lnSpc>
              <a:spcAft>
                <a:spcPts val="2400"/>
              </a:spcAft>
            </a:pPr>
            <a:r>
              <a:rPr lang="sr-Latn-CS" dirty="0"/>
              <a:t>Kursnu listu dugoročnih HOV prodatih na berzi utvrđuje </a:t>
            </a:r>
            <a:r>
              <a:rPr lang="sr-Latn-CS" dirty="0" smtClean="0"/>
              <a:t>posebna </a:t>
            </a:r>
            <a:r>
              <a:rPr lang="sr-Latn-CS" dirty="0"/>
              <a:t>komisija. </a:t>
            </a:r>
            <a:r>
              <a:rPr lang="sr-Latn-CS" u="sng" dirty="0"/>
              <a:t>Karakteristika </a:t>
            </a:r>
            <a:r>
              <a:rPr lang="sr-Latn-CS" u="sng" dirty="0" smtClean="0"/>
              <a:t>svih kursnih </a:t>
            </a:r>
            <a:r>
              <a:rPr lang="sr-Latn-CS" u="sng" dirty="0"/>
              <a:t>lista</a:t>
            </a:r>
            <a:r>
              <a:rPr lang="sr-Latn-CS" dirty="0"/>
              <a:t> je da nose </a:t>
            </a:r>
            <a:r>
              <a:rPr lang="sr-Latn-CS" b="1" dirty="0"/>
              <a:t>tačnu oznaku sata</a:t>
            </a:r>
            <a:r>
              <a:rPr lang="sr-Latn-CS" dirty="0"/>
              <a:t> i </a:t>
            </a:r>
            <a:r>
              <a:rPr lang="sr-Latn-CS" b="1" dirty="0"/>
              <a:t>dana</a:t>
            </a:r>
            <a:r>
              <a:rPr lang="sr-Latn-CS" dirty="0"/>
              <a:t> </a:t>
            </a:r>
            <a:r>
              <a:rPr lang="sr-Latn-CS" b="1" dirty="0"/>
              <a:t>kada </a:t>
            </a:r>
            <a:r>
              <a:rPr lang="sr-Latn-CS" b="1" dirty="0" smtClean="0"/>
              <a:t>je </a:t>
            </a:r>
            <a:r>
              <a:rPr lang="sr-Latn-CS" b="1" dirty="0"/>
              <a:t>i gde obavljena kupoprodaja</a:t>
            </a:r>
            <a:r>
              <a:rPr lang="sr-Latn-CS" dirty="0"/>
              <a:t>. </a:t>
            </a:r>
            <a:endParaRPr lang="sr-Latn-CS" dirty="0" smtClean="0"/>
          </a:p>
          <a:p>
            <a:pPr algn="just">
              <a:lnSpc>
                <a:spcPct val="100000"/>
              </a:lnSpc>
            </a:pPr>
            <a:r>
              <a:rPr lang="sr-Latn-CS" dirty="0" smtClean="0"/>
              <a:t>Za </a:t>
            </a:r>
            <a:r>
              <a:rPr lang="sr-Latn-CS" dirty="0"/>
              <a:t>svaku pojedinačnu dugoročnu HOV navodi se </a:t>
            </a:r>
            <a:r>
              <a:rPr lang="sr-Latn-CS" b="1" dirty="0"/>
              <a:t>izdavalac</a:t>
            </a:r>
            <a:r>
              <a:rPr lang="sr-Latn-CS" dirty="0"/>
              <a:t>, </a:t>
            </a:r>
            <a:r>
              <a:rPr lang="sr-Latn-CS" b="1" dirty="0" smtClean="0"/>
              <a:t>vrsta</a:t>
            </a:r>
            <a:r>
              <a:rPr lang="sr-Latn-CS" dirty="0"/>
              <a:t>, </a:t>
            </a:r>
            <a:r>
              <a:rPr lang="sr-Latn-CS" b="1" dirty="0"/>
              <a:t>dnevni kurs </a:t>
            </a:r>
            <a:r>
              <a:rPr lang="sr-Latn-CS" dirty="0"/>
              <a:t>najviši i najniži kurs u poslednjih dvanaest meseci, </a:t>
            </a:r>
            <a:r>
              <a:rPr lang="sr-Latn-CS" b="1" dirty="0"/>
              <a:t>obim prometa</a:t>
            </a:r>
            <a:r>
              <a:rPr lang="sr-Latn-CS" dirty="0"/>
              <a:t>, </a:t>
            </a:r>
            <a:r>
              <a:rPr lang="sr-Latn-CS" b="1" dirty="0"/>
              <a:t>razlika </a:t>
            </a:r>
            <a:r>
              <a:rPr lang="sr-Latn-CS" b="1" dirty="0" smtClean="0"/>
              <a:t>kursa </a:t>
            </a:r>
            <a:r>
              <a:rPr lang="sr-Latn-CS" b="1" dirty="0"/>
              <a:t>u odnosu na predhodan dan </a:t>
            </a:r>
            <a:r>
              <a:rPr lang="sr-Latn-CS" dirty="0"/>
              <a:t>i sl.</a:t>
            </a:r>
            <a:endParaRPr lang="sr-Cyrl-RS" dirty="0"/>
          </a:p>
        </p:txBody>
      </p:sp>
      <p:sp>
        <p:nvSpPr>
          <p:cNvPr id="4" name="TextBox 3"/>
          <p:cNvSpPr txBox="1"/>
          <p:nvPr/>
        </p:nvSpPr>
        <p:spPr>
          <a:xfrm>
            <a:off x="138332" y="128379"/>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2. TR</a:t>
            </a:r>
            <a:r>
              <a:rPr lang="sr-Latn-RS" sz="1600" i="1" dirty="0" smtClean="0">
                <a:latin typeface="Times New Roman" panose="02020603050405020304" pitchFamily="18" charset="0"/>
                <a:cs typeface="Times New Roman" panose="02020603050405020304" pitchFamily="18" charset="0"/>
              </a:rPr>
              <a:t>ŽIŠTE </a:t>
            </a:r>
            <a:r>
              <a:rPr lang="en-US" sz="1600" i="1" dirty="0" smtClean="0">
                <a:latin typeface="Times New Roman" panose="02020603050405020304" pitchFamily="18" charset="0"/>
                <a:cs typeface="Times New Roman" panose="02020603050405020304" pitchFamily="18" charset="0"/>
              </a:rPr>
              <a:t>KAPITALA</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2</a:t>
            </a:r>
            <a:r>
              <a:rPr lang="sr-Latn-RS" sz="1600" i="1" dirty="0" smtClean="0">
                <a:latin typeface="Times New Roman" panose="02020603050405020304" pitchFamily="18" charset="0"/>
                <a:cs typeface="Times New Roman" panose="02020603050405020304" pitchFamily="18" charset="0"/>
              </a:rPr>
              <a:t>.</a:t>
            </a:r>
            <a:r>
              <a:rPr lang="en-US" sz="1600" i="1" dirty="0">
                <a:latin typeface="Times New Roman" panose="02020603050405020304" pitchFamily="18" charset="0"/>
                <a:cs typeface="Times New Roman" panose="02020603050405020304" pitchFamily="18" charset="0"/>
              </a:rPr>
              <a:t>8</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B e r z a   d u g o r o </a:t>
            </a:r>
            <a:r>
              <a:rPr lang="sr-Latn-RS" sz="1600" i="1" dirty="0" smtClean="0">
                <a:latin typeface="Times New Roman" panose="02020603050405020304" pitchFamily="18" charset="0"/>
                <a:cs typeface="Times New Roman" panose="02020603050405020304" pitchFamily="18" charset="0"/>
              </a:rPr>
              <a:t>č n i h   H O V</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172765150"/>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642129"/>
            <a:ext cx="11026254" cy="1008300"/>
          </a:xfrm>
        </p:spPr>
        <p:txBody>
          <a:bodyPr>
            <a:normAutofit/>
          </a:bodyPr>
          <a:lstStyle/>
          <a:p>
            <a:r>
              <a:rPr lang="sr-Latn-CS" sz="3200" b="1" dirty="0" smtClean="0"/>
              <a:t>7. Klirinške </a:t>
            </a:r>
            <a:r>
              <a:rPr lang="sr-Latn-CS" sz="3200" b="1" dirty="0"/>
              <a:t>kuće </a:t>
            </a:r>
            <a:endParaRPr lang="sr-Cyrl-RS" sz="3200" dirty="0"/>
          </a:p>
        </p:txBody>
      </p:sp>
      <p:sp>
        <p:nvSpPr>
          <p:cNvPr id="3" name="Content Placeholder 2"/>
          <p:cNvSpPr>
            <a:spLocks noGrp="1"/>
          </p:cNvSpPr>
          <p:nvPr>
            <p:ph idx="1"/>
          </p:nvPr>
        </p:nvSpPr>
        <p:spPr>
          <a:xfrm>
            <a:off x="138331" y="1825625"/>
            <a:ext cx="11598743" cy="4616118"/>
          </a:xfrm>
        </p:spPr>
        <p:txBody>
          <a:bodyPr/>
          <a:lstStyle/>
          <a:p>
            <a:pPr algn="just">
              <a:lnSpc>
                <a:spcPct val="100000"/>
              </a:lnSpc>
              <a:spcAft>
                <a:spcPts val="2400"/>
              </a:spcAft>
            </a:pPr>
            <a:r>
              <a:rPr lang="sr-Latn-CS" dirty="0"/>
              <a:t>Pri svakoj berzi organizovano je </a:t>
            </a:r>
            <a:r>
              <a:rPr lang="sr-Latn-CS" b="1" dirty="0"/>
              <a:t>obračunsko mesto </a:t>
            </a:r>
            <a:r>
              <a:rPr lang="sr-Latn-CS" dirty="0"/>
              <a:t>(klirinška kuća). </a:t>
            </a:r>
            <a:endParaRPr lang="sr-Latn-CS" dirty="0" smtClean="0"/>
          </a:p>
          <a:p>
            <a:pPr algn="just">
              <a:lnSpc>
                <a:spcPct val="100000"/>
              </a:lnSpc>
              <a:spcAft>
                <a:spcPts val="1200"/>
              </a:spcAft>
              <a:buFontTx/>
              <a:buChar char="-"/>
            </a:pPr>
            <a:r>
              <a:rPr lang="sr-Latn-CS" dirty="0" smtClean="0"/>
              <a:t>U klirinškoj </a:t>
            </a:r>
            <a:r>
              <a:rPr lang="sr-Latn-CS" dirty="0"/>
              <a:t>kući svi mešetari imaju svoje račune preko kojih se vrši obračun kupoprodajnih </a:t>
            </a:r>
            <a:r>
              <a:rPr lang="sr-Latn-CS" dirty="0" smtClean="0"/>
              <a:t>transakcija </a:t>
            </a:r>
            <a:r>
              <a:rPr lang="sr-Latn-CS" dirty="0"/>
              <a:t>obavljenih na berzi. </a:t>
            </a:r>
            <a:endParaRPr lang="sr-Latn-CS" dirty="0" smtClean="0"/>
          </a:p>
          <a:p>
            <a:pPr algn="just">
              <a:lnSpc>
                <a:spcPct val="100000"/>
              </a:lnSpc>
              <a:buFontTx/>
              <a:buChar char="-"/>
            </a:pPr>
            <a:r>
              <a:rPr lang="sr-Latn-CS" dirty="0" smtClean="0"/>
              <a:t>U </a:t>
            </a:r>
            <a:r>
              <a:rPr lang="sr-Latn-CS" dirty="0"/>
              <a:t>klirinškoj kući mešetari i trgovci drže i svoje HOV, što </a:t>
            </a:r>
            <a:r>
              <a:rPr lang="sr-Latn-CS" dirty="0" smtClean="0"/>
              <a:t>omogućava </a:t>
            </a:r>
            <a:r>
              <a:rPr lang="sr-Latn-CS" dirty="0"/>
              <a:t>da i posle prodaje HOV ostaju u klirinškoj kući, a samo se preknjiže sa računa </a:t>
            </a:r>
            <a:r>
              <a:rPr lang="sr-Latn-CS" dirty="0" smtClean="0"/>
              <a:t>prodavca </a:t>
            </a:r>
            <a:r>
              <a:rPr lang="sr-Latn-CS" dirty="0"/>
              <a:t>na račun kupca.</a:t>
            </a:r>
            <a:endParaRPr lang="sr-Cyrl-RS" dirty="0"/>
          </a:p>
        </p:txBody>
      </p:sp>
      <p:sp>
        <p:nvSpPr>
          <p:cNvPr id="4" name="TextBox 3"/>
          <p:cNvSpPr txBox="1"/>
          <p:nvPr/>
        </p:nvSpPr>
        <p:spPr>
          <a:xfrm>
            <a:off x="138332" y="128379"/>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i="1" dirty="0" smtClean="0">
                <a:latin typeface="Times New Roman" panose="02020603050405020304" pitchFamily="18" charset="0"/>
                <a:cs typeface="Times New Roman" panose="02020603050405020304" pitchFamily="18" charset="0"/>
              </a:rPr>
              <a:t>2. TR</a:t>
            </a:r>
            <a:r>
              <a:rPr lang="sr-Latn-RS" sz="1600" i="1" dirty="0" smtClean="0">
                <a:latin typeface="Times New Roman" panose="02020603050405020304" pitchFamily="18" charset="0"/>
                <a:cs typeface="Times New Roman" panose="02020603050405020304" pitchFamily="18" charset="0"/>
              </a:rPr>
              <a:t>ŽIŠTE </a:t>
            </a:r>
            <a:r>
              <a:rPr lang="en-US" sz="1600" i="1" dirty="0" smtClean="0">
                <a:latin typeface="Times New Roman" panose="02020603050405020304" pitchFamily="18" charset="0"/>
                <a:cs typeface="Times New Roman" panose="02020603050405020304" pitchFamily="18" charset="0"/>
              </a:rPr>
              <a:t>KAPITALA</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2</a:t>
            </a:r>
            <a:r>
              <a:rPr lang="sr-Latn-RS" sz="1600" i="1" dirty="0" smtClean="0">
                <a:latin typeface="Times New Roman" panose="02020603050405020304" pitchFamily="18" charset="0"/>
                <a:cs typeface="Times New Roman" panose="02020603050405020304" pitchFamily="18" charset="0"/>
              </a:rPr>
              <a:t>.</a:t>
            </a:r>
            <a:r>
              <a:rPr lang="en-US" sz="1600" i="1" dirty="0">
                <a:latin typeface="Times New Roman" panose="02020603050405020304" pitchFamily="18" charset="0"/>
                <a:cs typeface="Times New Roman" panose="02020603050405020304" pitchFamily="18" charset="0"/>
              </a:rPr>
              <a:t>8</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B e r z a   d u g o r o </a:t>
            </a:r>
            <a:r>
              <a:rPr lang="sr-Latn-RS" sz="1600" i="1" dirty="0" smtClean="0">
                <a:latin typeface="Times New Roman" panose="02020603050405020304" pitchFamily="18" charset="0"/>
                <a:cs typeface="Times New Roman" panose="02020603050405020304" pitchFamily="18" charset="0"/>
              </a:rPr>
              <a:t>č n i h   H O V</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207986285"/>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394" y="232012"/>
            <a:ext cx="11915336" cy="1049243"/>
          </a:xfrm>
        </p:spPr>
        <p:txBody>
          <a:bodyPr>
            <a:noAutofit/>
          </a:bodyPr>
          <a:lstStyle/>
          <a:p>
            <a:pPr algn="ctr"/>
            <a:r>
              <a:rPr lang="sr-Latn-CS" dirty="0"/>
              <a:t>3.  DEVIZNO TRŽIŠTE </a:t>
            </a:r>
            <a:r>
              <a:rPr lang="sr-Cyrl-RS" dirty="0"/>
              <a:t/>
            </a:r>
            <a:br>
              <a:rPr lang="sr-Cyrl-RS" dirty="0"/>
            </a:br>
            <a:endParaRPr lang="sr-Cyrl-RS" dirty="0"/>
          </a:p>
        </p:txBody>
      </p:sp>
      <p:sp>
        <p:nvSpPr>
          <p:cNvPr id="3" name="Content Placeholder 2"/>
          <p:cNvSpPr>
            <a:spLocks noGrp="1"/>
          </p:cNvSpPr>
          <p:nvPr>
            <p:ph idx="1"/>
          </p:nvPr>
        </p:nvSpPr>
        <p:spPr>
          <a:xfrm>
            <a:off x="82394" y="887104"/>
            <a:ext cx="11803458" cy="5970896"/>
          </a:xfrm>
        </p:spPr>
        <p:txBody>
          <a:bodyPr>
            <a:normAutofit fontScale="92500"/>
          </a:bodyPr>
          <a:lstStyle/>
          <a:p>
            <a:pPr algn="just">
              <a:lnSpc>
                <a:spcPct val="100000"/>
              </a:lnSpc>
              <a:spcAft>
                <a:spcPts val="1800"/>
              </a:spcAft>
            </a:pPr>
            <a:r>
              <a:rPr lang="sr-Latn-CS" dirty="0"/>
              <a:t>T</a:t>
            </a:r>
            <a:r>
              <a:rPr lang="sr-Latn-CS" dirty="0" smtClean="0"/>
              <a:t>ržište </a:t>
            </a:r>
            <a:r>
              <a:rPr lang="sr-Latn-CS" dirty="0"/>
              <a:t>na kome se prodaju konvertibilne </a:t>
            </a:r>
            <a:r>
              <a:rPr lang="sr-Latn-CS" dirty="0" smtClean="0"/>
              <a:t>valute.</a:t>
            </a:r>
          </a:p>
          <a:p>
            <a:pPr algn="just">
              <a:lnSpc>
                <a:spcPct val="100000"/>
              </a:lnSpc>
              <a:spcAft>
                <a:spcPts val="600"/>
              </a:spcAft>
              <a:buFont typeface="Wingdings" panose="05000000000000000000" pitchFamily="2" charset="2"/>
              <a:buChar char="Ø"/>
            </a:pPr>
            <a:r>
              <a:rPr lang="sr-Latn-CS" dirty="0"/>
              <a:t> </a:t>
            </a:r>
            <a:r>
              <a:rPr lang="sr-Latn-CS" dirty="0" smtClean="0"/>
              <a:t>U </a:t>
            </a:r>
            <a:r>
              <a:rPr lang="sr-Latn-CS" dirty="0"/>
              <a:t>Evropskim zemljama devizno tržište je institucionalno organizovani oblik devizne berze. </a:t>
            </a:r>
            <a:endParaRPr lang="sr-Latn-CS" dirty="0" smtClean="0"/>
          </a:p>
          <a:p>
            <a:pPr algn="just">
              <a:lnSpc>
                <a:spcPct val="100000"/>
              </a:lnSpc>
              <a:buFontTx/>
              <a:buChar char="-"/>
            </a:pPr>
            <a:r>
              <a:rPr lang="sr-Latn-CS" dirty="0" smtClean="0"/>
              <a:t>U </a:t>
            </a:r>
            <a:r>
              <a:rPr lang="sr-Latn-CS" dirty="0"/>
              <a:t>SAD i Kanadi postoji međubankarsko tržšte, bez deviznih </a:t>
            </a:r>
            <a:r>
              <a:rPr lang="sr-Latn-CS" dirty="0" smtClean="0"/>
              <a:t>berzi.</a:t>
            </a:r>
          </a:p>
          <a:p>
            <a:pPr>
              <a:lnSpc>
                <a:spcPct val="120000"/>
              </a:lnSpc>
              <a:buFontTx/>
              <a:buChar char="-"/>
            </a:pPr>
            <a:r>
              <a:rPr lang="hr-HR" altLang="sr-Latn-RS" dirty="0" smtClean="0"/>
              <a:t>U </a:t>
            </a:r>
            <a:r>
              <a:rPr lang="hr-HR" altLang="sr-Latn-RS" dirty="0"/>
              <a:t>međunarodnoj </a:t>
            </a:r>
            <a:r>
              <a:rPr lang="hr-HR" altLang="sr-Latn-RS" dirty="0" smtClean="0"/>
              <a:t>razmeni </a:t>
            </a:r>
            <a:r>
              <a:rPr lang="hr-HR" altLang="sr-Latn-RS" dirty="0"/>
              <a:t>transakcije se obračunavaju i   plaćaju u različitim </a:t>
            </a:r>
            <a:r>
              <a:rPr lang="hr-HR" altLang="sr-Latn-RS" dirty="0" smtClean="0"/>
              <a:t>valutama</a:t>
            </a:r>
          </a:p>
          <a:p>
            <a:pPr>
              <a:lnSpc>
                <a:spcPct val="120000"/>
              </a:lnSpc>
              <a:buFontTx/>
              <a:buChar char="-"/>
            </a:pPr>
            <a:r>
              <a:rPr lang="hr-HR" altLang="sr-Latn-RS" dirty="0" smtClean="0"/>
              <a:t>Svako </a:t>
            </a:r>
            <a:r>
              <a:rPr lang="hr-HR" altLang="sr-Latn-RS" dirty="0"/>
              <a:t>potraživanje u stranoj valuti naziva se </a:t>
            </a:r>
            <a:r>
              <a:rPr lang="hr-HR" altLang="sr-Latn-RS" b="1" dirty="0"/>
              <a:t>devizama </a:t>
            </a:r>
            <a:endParaRPr lang="hr-HR" altLang="sr-Latn-RS" b="1" dirty="0" smtClean="0"/>
          </a:p>
          <a:p>
            <a:pPr>
              <a:lnSpc>
                <a:spcPct val="120000"/>
              </a:lnSpc>
              <a:buFontTx/>
              <a:buChar char="-"/>
            </a:pPr>
            <a:r>
              <a:rPr lang="hr-HR" altLang="sr-Latn-RS" dirty="0" smtClean="0"/>
              <a:t>Trgovanje </a:t>
            </a:r>
            <a:r>
              <a:rPr lang="hr-HR" altLang="sr-Latn-RS" dirty="0"/>
              <a:t>stranim valutama – devizama, obavlja se na deviznom </a:t>
            </a:r>
            <a:r>
              <a:rPr lang="hr-HR" altLang="sr-Latn-RS" dirty="0" smtClean="0"/>
              <a:t>tržištu</a:t>
            </a:r>
          </a:p>
          <a:p>
            <a:pPr>
              <a:lnSpc>
                <a:spcPct val="120000"/>
              </a:lnSpc>
              <a:buFontTx/>
              <a:buChar char="-"/>
            </a:pPr>
            <a:r>
              <a:rPr lang="hr-HR" altLang="sr-Latn-RS" dirty="0" smtClean="0"/>
              <a:t>Devizno </a:t>
            </a:r>
            <a:r>
              <a:rPr lang="hr-HR" altLang="sr-Latn-RS" dirty="0"/>
              <a:t>tržište je jedinstveno, globalno i traje 24 </a:t>
            </a:r>
            <a:r>
              <a:rPr lang="hr-HR" altLang="sr-Latn-RS" dirty="0" smtClean="0"/>
              <a:t>sata</a:t>
            </a:r>
          </a:p>
          <a:p>
            <a:pPr>
              <a:lnSpc>
                <a:spcPct val="120000"/>
              </a:lnSpc>
              <a:buFontTx/>
              <a:buChar char="-"/>
            </a:pPr>
            <a:r>
              <a:rPr lang="hr-HR" altLang="sr-Latn-RS" dirty="0" smtClean="0"/>
              <a:t>Najveće </a:t>
            </a:r>
            <a:r>
              <a:rPr lang="hr-HR" altLang="sr-Latn-RS" dirty="0"/>
              <a:t>devizne transakcije obavljaju se u velikim financijskim središtima: New York, London, Frankfurt, Tokio, Zurich, itd…</a:t>
            </a:r>
          </a:p>
          <a:p>
            <a:pPr algn="just">
              <a:lnSpc>
                <a:spcPct val="100000"/>
              </a:lnSpc>
              <a:buFontTx/>
              <a:buChar char="-"/>
            </a:pPr>
            <a:endParaRPr lang="sr-Latn-CS" dirty="0" smtClean="0"/>
          </a:p>
          <a:p>
            <a:pPr algn="just">
              <a:lnSpc>
                <a:spcPct val="100000"/>
              </a:lnSpc>
              <a:buFontTx/>
              <a:buChar char="-"/>
            </a:pPr>
            <a:endParaRPr lang="sr-Cyrl-RS" dirty="0"/>
          </a:p>
        </p:txBody>
      </p:sp>
    </p:spTree>
    <p:extLst>
      <p:ext uri="{BB962C8B-B14F-4D97-AF65-F5344CB8AC3E}">
        <p14:creationId xmlns:p14="http://schemas.microsoft.com/office/powerpoint/2010/main" xmlns="" val="921650255"/>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332" y="723331"/>
            <a:ext cx="11789811" cy="5977720"/>
          </a:xfrm>
        </p:spPr>
        <p:txBody>
          <a:bodyPr/>
          <a:lstStyle/>
          <a:p>
            <a:pPr algn="just">
              <a:lnSpc>
                <a:spcPct val="100000"/>
              </a:lnSpc>
            </a:pPr>
            <a:r>
              <a:rPr lang="sr-Latn-CS" dirty="0"/>
              <a:t>Formiranje kursa deviza na deviznom tržištu je pod uticajem </a:t>
            </a:r>
            <a:r>
              <a:rPr lang="sr-Latn-CS" dirty="0" smtClean="0"/>
              <a:t>Centralne </a:t>
            </a:r>
            <a:r>
              <a:rPr lang="sr-Latn-CS" dirty="0"/>
              <a:t>banke. Centralna </a:t>
            </a:r>
            <a:r>
              <a:rPr lang="sr-Latn-CS" dirty="0" smtClean="0"/>
              <a:t>banka </a:t>
            </a:r>
            <a:r>
              <a:rPr lang="sr-Latn-CS" dirty="0"/>
              <a:t>kupovinom i prodajom deviza deviznom tržištu utiče na visinu kursa uzimajući u obzir	kurseva na starnim deviznim tržištima i svoju deviznu politiku. </a:t>
            </a:r>
            <a:endParaRPr lang="sr-Latn-CS" dirty="0" smtClean="0"/>
          </a:p>
          <a:p>
            <a:pPr algn="just">
              <a:lnSpc>
                <a:spcPct val="100000"/>
              </a:lnSpc>
              <a:spcAft>
                <a:spcPts val="2400"/>
              </a:spcAft>
              <a:buFontTx/>
              <a:buChar char="-"/>
            </a:pPr>
            <a:r>
              <a:rPr lang="sr-Latn-CS" dirty="0" smtClean="0"/>
              <a:t>Na </a:t>
            </a:r>
            <a:r>
              <a:rPr lang="sr-Latn-CS" dirty="0"/>
              <a:t>taj način </a:t>
            </a:r>
            <a:r>
              <a:rPr lang="sr-Latn-CS" dirty="0" smtClean="0"/>
              <a:t>Centralna </a:t>
            </a:r>
            <a:r>
              <a:rPr lang="sr-Latn-CS" dirty="0"/>
              <a:t>banka sprečava preteranu fluktuaciju deviznog tržišta, kada oceni da bi se oni negativno odrazili na stabilnost domaćeg tržišta i platni bilans zemlje. </a:t>
            </a:r>
            <a:endParaRPr lang="sr-Latn-CS" dirty="0" smtClean="0"/>
          </a:p>
          <a:p>
            <a:pPr algn="just">
              <a:lnSpc>
                <a:spcPct val="100000"/>
              </a:lnSpc>
              <a:buFont typeface="Wingdings" panose="05000000000000000000" pitchFamily="2" charset="2"/>
              <a:buChar char="Ø"/>
            </a:pPr>
            <a:r>
              <a:rPr lang="sr-Latn-CS" dirty="0"/>
              <a:t>Devizni kursevi formirani na deviznom tržištu javno se objavljuju i ovlašćene banke primenjuju te kurseve u kupovini deviza između sebe, između sebe i svojih komintenata, a primenjuju ga i preduzeća pri vrednovanju svojih deviznih obveznica i deviznih potraživanja iskazanih u knjigovodstvu. </a:t>
            </a:r>
            <a:endParaRPr lang="sr-Cyrl-RS" dirty="0"/>
          </a:p>
        </p:txBody>
      </p:sp>
      <p:sp>
        <p:nvSpPr>
          <p:cNvPr id="4" name="TextBox 3"/>
          <p:cNvSpPr txBox="1"/>
          <p:nvPr/>
        </p:nvSpPr>
        <p:spPr>
          <a:xfrm>
            <a:off x="138332" y="128379"/>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a:latin typeface="Times New Roman" panose="02020603050405020304" pitchFamily="18" charset="0"/>
                <a:cs typeface="Times New Roman" panose="02020603050405020304" pitchFamily="18" charset="0"/>
              </a:rPr>
              <a:t>3</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DEVIZNO  </a:t>
            </a:r>
            <a:r>
              <a:rPr lang="en-US" sz="1600" i="1" dirty="0" smtClean="0">
                <a:latin typeface="Times New Roman" panose="02020603050405020304" pitchFamily="18" charset="0"/>
                <a:cs typeface="Times New Roman" panose="02020603050405020304" pitchFamily="18" charset="0"/>
              </a:rPr>
              <a:t>TR</a:t>
            </a:r>
            <a:r>
              <a:rPr lang="sr-Latn-RS" sz="1600" i="1" dirty="0" smtClean="0">
                <a:latin typeface="Times New Roman" panose="02020603050405020304" pitchFamily="18" charset="0"/>
                <a:cs typeface="Times New Roman" panose="02020603050405020304" pitchFamily="18" charset="0"/>
              </a:rPr>
              <a:t>ŽIŠTE </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778520356"/>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0251" y="914400"/>
            <a:ext cx="11300345" cy="5262563"/>
          </a:xfrm>
        </p:spPr>
        <p:txBody>
          <a:bodyPr>
            <a:normAutofit/>
          </a:bodyPr>
          <a:lstStyle/>
          <a:p>
            <a:pPr algn="just">
              <a:lnSpc>
                <a:spcPct val="100000"/>
              </a:lnSpc>
              <a:spcAft>
                <a:spcPts val="3600"/>
              </a:spcAft>
            </a:pPr>
            <a:r>
              <a:rPr lang="sr-Latn-CS" sz="3200" dirty="0" smtClean="0"/>
              <a:t>Razlikujemo: </a:t>
            </a:r>
            <a:r>
              <a:rPr lang="sr-Latn-CS" sz="3200" i="1" dirty="0"/>
              <a:t>promptno devizno tržište</a:t>
            </a:r>
            <a:r>
              <a:rPr lang="sr-Latn-CS" sz="3200" dirty="0"/>
              <a:t> i </a:t>
            </a:r>
            <a:r>
              <a:rPr lang="sr-Latn-CS" sz="3200" i="1" dirty="0"/>
              <a:t>terminsko devizno tržište</a:t>
            </a:r>
            <a:r>
              <a:rPr lang="sr-Latn-CS" sz="3200" dirty="0"/>
              <a:t>. </a:t>
            </a:r>
            <a:endParaRPr lang="sr-Latn-CS" sz="3200" dirty="0" smtClean="0"/>
          </a:p>
          <a:p>
            <a:pPr marL="0" indent="0" algn="just">
              <a:lnSpc>
                <a:spcPct val="100000"/>
              </a:lnSpc>
              <a:buNone/>
            </a:pPr>
            <a:r>
              <a:rPr lang="sr-Latn-CS" sz="3200" dirty="0" smtClean="0"/>
              <a:t>Na </a:t>
            </a:r>
            <a:r>
              <a:rPr lang="sr-Latn-CS" sz="3200" b="1" dirty="0"/>
              <a:t>promptnom deviznom tržištu </a:t>
            </a:r>
            <a:r>
              <a:rPr lang="sr-Latn-CS" sz="3200" dirty="0"/>
              <a:t>realizacija kupoprodaje </a:t>
            </a:r>
            <a:r>
              <a:rPr lang="sr-Latn-CS" sz="3200" dirty="0" smtClean="0"/>
              <a:t>vrši </a:t>
            </a:r>
            <a:r>
              <a:rPr lang="sr-Latn-CS" sz="3200" dirty="0"/>
              <a:t>se odmah ili najkasnije  za dva dana od zaključene kupoprodaje</a:t>
            </a:r>
            <a:r>
              <a:rPr lang="sr-Latn-CS" sz="3200" dirty="0" smtClean="0"/>
              <a:t>.</a:t>
            </a:r>
          </a:p>
          <a:p>
            <a:pPr marL="0" indent="0" algn="just">
              <a:lnSpc>
                <a:spcPct val="100000"/>
              </a:lnSpc>
              <a:buNone/>
            </a:pPr>
            <a:endParaRPr lang="sr-Latn-CS" sz="3200" dirty="0"/>
          </a:p>
          <a:p>
            <a:pPr marL="0" indent="0" algn="just">
              <a:lnSpc>
                <a:spcPct val="100000"/>
              </a:lnSpc>
              <a:buNone/>
            </a:pPr>
            <a:r>
              <a:rPr lang="sr-Latn-CS" sz="3200" dirty="0" smtClean="0"/>
              <a:t>Na </a:t>
            </a:r>
            <a:r>
              <a:rPr lang="sr-Latn-CS" sz="3200" b="1" dirty="0" smtClean="0"/>
              <a:t>terminskom deviznom tržištu </a:t>
            </a:r>
            <a:r>
              <a:rPr lang="sr-Latn-CS" sz="3200" dirty="0" smtClean="0"/>
              <a:t>ugovaranje kupoprodaje vrši se </a:t>
            </a:r>
            <a:r>
              <a:rPr lang="hr-HR" altLang="sr-Latn-RS" sz="3200" dirty="0" smtClean="0"/>
              <a:t>sada </a:t>
            </a:r>
            <a:r>
              <a:rPr lang="hr-HR" altLang="sr-Latn-RS" sz="3200" dirty="0"/>
              <a:t>za isporuku deviza u određenom danu u </a:t>
            </a:r>
            <a:r>
              <a:rPr lang="hr-HR" altLang="sr-Latn-RS" sz="3200" dirty="0" smtClean="0"/>
              <a:t>budućnosti.</a:t>
            </a:r>
            <a:r>
              <a:rPr lang="sr-Latn-CS" sz="3200" dirty="0" smtClean="0"/>
              <a:t> </a:t>
            </a:r>
          </a:p>
          <a:p>
            <a:pPr marL="0" indent="0" algn="just">
              <a:lnSpc>
                <a:spcPct val="100000"/>
              </a:lnSpc>
              <a:buNone/>
            </a:pPr>
            <a:endParaRPr lang="sr-Latn-CS" sz="3200" dirty="0"/>
          </a:p>
          <a:p>
            <a:pPr marL="0" indent="0" algn="just">
              <a:lnSpc>
                <a:spcPct val="100000"/>
              </a:lnSpc>
              <a:buNone/>
            </a:pPr>
            <a:endParaRPr lang="sr-Cyrl-RS" sz="3200" dirty="0"/>
          </a:p>
        </p:txBody>
      </p:sp>
      <p:sp>
        <p:nvSpPr>
          <p:cNvPr id="4" name="TextBox 3"/>
          <p:cNvSpPr txBox="1"/>
          <p:nvPr/>
        </p:nvSpPr>
        <p:spPr>
          <a:xfrm>
            <a:off x="138332" y="128379"/>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a:latin typeface="Times New Roman" panose="02020603050405020304" pitchFamily="18" charset="0"/>
                <a:cs typeface="Times New Roman" panose="02020603050405020304" pitchFamily="18" charset="0"/>
              </a:rPr>
              <a:t>3</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DEVIZNO  </a:t>
            </a:r>
            <a:r>
              <a:rPr lang="en-US" sz="1600" i="1" dirty="0" smtClean="0">
                <a:latin typeface="Times New Roman" panose="02020603050405020304" pitchFamily="18" charset="0"/>
                <a:cs typeface="Times New Roman" panose="02020603050405020304" pitchFamily="18" charset="0"/>
              </a:rPr>
              <a:t>TR</a:t>
            </a:r>
            <a:r>
              <a:rPr lang="sr-Latn-RS" sz="1600" i="1" dirty="0" smtClean="0">
                <a:latin typeface="Times New Roman" panose="02020603050405020304" pitchFamily="18" charset="0"/>
                <a:cs typeface="Times New Roman" panose="02020603050405020304" pitchFamily="18" charset="0"/>
              </a:rPr>
              <a:t>ŽIŠTE </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345673127"/>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2098" y="614149"/>
            <a:ext cx="10515600" cy="820141"/>
          </a:xfrm>
        </p:spPr>
        <p:txBody>
          <a:bodyPr/>
          <a:lstStyle/>
          <a:p>
            <a:r>
              <a:rPr lang="en-US" dirty="0"/>
              <a:t>Devi</a:t>
            </a:r>
            <a:r>
              <a:rPr lang="sr-Latn-CS" dirty="0"/>
              <a:t>zno tržište u Srbiji (milioni USD)</a:t>
            </a:r>
            <a:endParaRPr lang="sr-Cyrl-RS" dirty="0"/>
          </a:p>
        </p:txBody>
      </p:sp>
      <p:sp>
        <p:nvSpPr>
          <p:cNvPr id="4" name="TextBox 3"/>
          <p:cNvSpPr txBox="1"/>
          <p:nvPr/>
        </p:nvSpPr>
        <p:spPr>
          <a:xfrm>
            <a:off x="138332" y="128379"/>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a:latin typeface="Times New Roman" panose="02020603050405020304" pitchFamily="18" charset="0"/>
                <a:cs typeface="Times New Roman" panose="02020603050405020304" pitchFamily="18" charset="0"/>
              </a:rPr>
              <a:t>3</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DEVIZNO  </a:t>
            </a:r>
            <a:r>
              <a:rPr lang="en-US" sz="1600" i="1" dirty="0" smtClean="0">
                <a:latin typeface="Times New Roman" panose="02020603050405020304" pitchFamily="18" charset="0"/>
                <a:cs typeface="Times New Roman" panose="02020603050405020304" pitchFamily="18" charset="0"/>
              </a:rPr>
              <a:t>TR</a:t>
            </a:r>
            <a:r>
              <a:rPr lang="sr-Latn-RS" sz="1600" i="1" dirty="0" smtClean="0">
                <a:latin typeface="Times New Roman" panose="02020603050405020304" pitchFamily="18" charset="0"/>
                <a:cs typeface="Times New Roman" panose="02020603050405020304" pitchFamily="18" charset="0"/>
              </a:rPr>
              <a:t>ŽIŠTE </a:t>
            </a:r>
            <a:endParaRPr lang="sr-Cyrl-RS" sz="1600" i="1" dirty="0">
              <a:latin typeface="Times New Roman" panose="02020603050405020304" pitchFamily="18" charset="0"/>
              <a:cs typeface="Times New Roman" panose="02020603050405020304" pitchFamily="18" charset="0"/>
            </a:endParaRPr>
          </a:p>
        </p:txBody>
      </p:sp>
      <p:pic>
        <p:nvPicPr>
          <p:cNvPr id="5" name="Picture 5"/>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340040" y="1611711"/>
            <a:ext cx="11511919" cy="506439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pic>
    </p:spTree>
    <p:extLst>
      <p:ext uri="{BB962C8B-B14F-4D97-AF65-F5344CB8AC3E}">
        <p14:creationId xmlns:p14="http://schemas.microsoft.com/office/powerpoint/2010/main" xmlns="" val="27007347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Times New Roman"/>
        <a:ea typeface=""/>
        <a:cs typeface="Arial"/>
      </a:majorFont>
      <a:minorFont>
        <a:latin typeface="Times New Roman"/>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4646</TotalTime>
  <Words>11805</Words>
  <Application>Microsoft Office PowerPoint</Application>
  <PresentationFormat>Custom</PresentationFormat>
  <Paragraphs>822</Paragraphs>
  <Slides>129</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129</vt:i4>
      </vt:variant>
    </vt:vector>
  </HeadingPairs>
  <TitlesOfParts>
    <vt:vector size="131" baseType="lpstr">
      <vt:lpstr>Office Theme</vt:lpstr>
      <vt:lpstr>Equation</vt:lpstr>
      <vt:lpstr>III FINANSIJSKO TRŽIŠTE I FINANSIRANJE </vt:lpstr>
      <vt:lpstr>1. TRŽIŠTE NOVCA  </vt:lpstr>
      <vt:lpstr>Slide 3</vt:lpstr>
      <vt:lpstr>Za efikasno delovanje novčanog tržišta potrebno je da se ostvare sledeći preduslovi :</vt:lpstr>
      <vt:lpstr>Slide 5</vt:lpstr>
      <vt:lpstr>1.2. VRSTE TRŽIŠTA NOVCA  </vt:lpstr>
      <vt:lpstr>1. Međubankarska kupovina novca </vt:lpstr>
      <vt:lpstr>2. Kupovina i prodaja kratkoročnih HOV na tržištu novca </vt:lpstr>
      <vt:lpstr>2. Kupovina i prodaja kratkoročnih HOV na tržištu novca </vt:lpstr>
      <vt:lpstr>1.3. INSTITUCIONALNE FORME TRŽIŠTA NOVCA </vt:lpstr>
      <vt:lpstr>1. Institucionalizovano tržište novca</vt:lpstr>
      <vt:lpstr>2. Neinstitucionalizovano tržište novca</vt:lpstr>
      <vt:lpstr>3. Tržište novca kao mešavina  institucionalizovanog i neinstitucionalizovanog organizovanja </vt:lpstr>
      <vt:lpstr>Učesnici na tržištu novca su:</vt:lpstr>
      <vt:lpstr>1.4.  KRATKOROČNE HOV - INSTRUMENTI TRŽIŠTA NOVCA </vt:lpstr>
      <vt:lpstr>1.4.1. DEPOZITNI CERTIFIKAT </vt:lpstr>
      <vt:lpstr>1.4.1. DEPOZITNI CERTIFIKAT </vt:lpstr>
      <vt:lpstr>Slide 18</vt:lpstr>
      <vt:lpstr>1.4.2. BLAGAJNIČKI ZAPIS POSLOVNIH BANAKA </vt:lpstr>
      <vt:lpstr>1.4.2. BLAGAJNIČKI ZAPIS POSLOVNIH BANAKA</vt:lpstr>
      <vt:lpstr>Slide 21</vt:lpstr>
      <vt:lpstr>1.4.3. BLAGAJNIČKI ZAPIS CENTRALNE BANAKE </vt:lpstr>
      <vt:lpstr>Slide 23</vt:lpstr>
      <vt:lpstr>Slide 24</vt:lpstr>
      <vt:lpstr>1.4.4. KOMERCIJALNI ZAPIS </vt:lpstr>
      <vt:lpstr>Slide 26</vt:lpstr>
      <vt:lpstr>Slide 27</vt:lpstr>
      <vt:lpstr>1.4.5. BANKARSKI AKCEPT   (AKCEPT → PRIMLJENA MENICA)</vt:lpstr>
      <vt:lpstr>Slide 29</vt:lpstr>
      <vt:lpstr>Slide 30</vt:lpstr>
      <vt:lpstr>1.4.6. TRASIRANA MENICA </vt:lpstr>
      <vt:lpstr>Slide 32</vt:lpstr>
      <vt:lpstr>Elementi trasirane menice su:</vt:lpstr>
      <vt:lpstr>Slide 34</vt:lpstr>
      <vt:lpstr>Slide 35</vt:lpstr>
      <vt:lpstr>1.4.7. DRŽAVNE OBVEZNICE </vt:lpstr>
      <vt:lpstr>Slide 37</vt:lpstr>
      <vt:lpstr>Slide 38</vt:lpstr>
      <vt:lpstr>2. TRŽIŠTE KAPITALA  </vt:lpstr>
      <vt:lpstr>Rast nacionalnog dohotka ima višestruke pozitivne posledice :</vt:lpstr>
      <vt:lpstr>U kojoj meri će tržište kapitala biti efikasno, pre svega zavisi od :</vt:lpstr>
      <vt:lpstr>2.2. FORMIRANJE PONUDE I TRAŽNJE KAPITALA</vt:lpstr>
      <vt:lpstr>I   ŠTEDNJA odnosno ODLOŽENA POTROŠNJA </vt:lpstr>
      <vt:lpstr>a) Visina novčanih primanja i motiva štednje stanovništva  </vt:lpstr>
      <vt:lpstr>b) Visina ostvarenog neto dobitka i njegove raspodele  </vt:lpstr>
      <vt:lpstr>c) Razvijenost istrumenata za stimulisanje štednje  </vt:lpstr>
      <vt:lpstr>d) Razvijenost i uspešnost funkcionisanja sekundarnog tržišta HOV </vt:lpstr>
      <vt:lpstr>II  TRANSAKCIJA MOBILISANOG NOVCA U KAPITAL U         BANKAMA  </vt:lpstr>
      <vt:lpstr>Slide 49</vt:lpstr>
      <vt:lpstr>III   PRIBAVLJANJE KAPITALA U INOSTRANSTVU </vt:lpstr>
      <vt:lpstr>Slide 51</vt:lpstr>
      <vt:lpstr>Ukupna ponuda kapitala u okviru zemlje može se izraziti:</vt:lpstr>
      <vt:lpstr>Vlasnici kapitala mogu biti: </vt:lpstr>
      <vt:lpstr>2.2.2. FORMIRANJE TRAŽNJE KAPITALA</vt:lpstr>
      <vt:lpstr>Slide 55</vt:lpstr>
      <vt:lpstr>2.3. INSTITUCIONALNE FORME TRŽIŠTA KAPITALA I OBLICI TRGOVANJA KAPITALOM </vt:lpstr>
      <vt:lpstr>b) Posredan, preko banke i druge finansijske organizacije </vt:lpstr>
      <vt:lpstr>Slide 58</vt:lpstr>
      <vt:lpstr>c) Profesionalne posredničke organizacije trgovanje dugoročnih         HOV</vt:lpstr>
      <vt:lpstr>2.4. DUGOROČNE HARTIJE OD VREDNOSTI </vt:lpstr>
      <vt:lpstr>U pogledu zaštite investitora u svetu postoje u osnovi dva sistema : </vt:lpstr>
      <vt:lpstr>2.4.1. DEONICE</vt:lpstr>
      <vt:lpstr>Slide 63</vt:lpstr>
      <vt:lpstr>Slide 64</vt:lpstr>
      <vt:lpstr>2.4.1.1. Obična deonica</vt:lpstr>
      <vt:lpstr>Slide 66</vt:lpstr>
      <vt:lpstr>2.4.1.2. Preferencijalne deonice (često se zovu i povlašćene) </vt:lpstr>
      <vt:lpstr>Tržišna vrednost preferencijalne deonice  (P) je :</vt:lpstr>
      <vt:lpstr>2.4.1.3. Užitničke deonice</vt:lpstr>
      <vt:lpstr>2.4.2. DUGOROČNE OBVEZNICE </vt:lpstr>
      <vt:lpstr>Slide 71</vt:lpstr>
      <vt:lpstr>Slide 72</vt:lpstr>
      <vt:lpstr>Slide 73</vt:lpstr>
      <vt:lpstr>2.4.3. OSTALE DUGOROČNE HARTIJE OD VREDNOSTI </vt:lpstr>
      <vt:lpstr>Slide 75</vt:lpstr>
      <vt:lpstr>Slide 76</vt:lpstr>
      <vt:lpstr>Slide 77</vt:lpstr>
      <vt:lpstr>2.5. INVENSTICIONI TRUSTOVI I HOLDING KOMPANIJE </vt:lpstr>
      <vt:lpstr>HOLDING KOMPANIJE</vt:lpstr>
      <vt:lpstr>2.6. SPECIJALIZOVANI POSREDNICI U TRGOVANJU DUGOROČNIH HOV </vt:lpstr>
      <vt:lpstr>2.7.  NAČINI  TRGOVANJA DUGOROČNIM HOV </vt:lpstr>
      <vt:lpstr>2.8 BERZA  DUGOROČNIH HOV (EFEKATA) </vt:lpstr>
      <vt:lpstr>Funkcije berze se mogu grupisati u četiri grupe: </vt:lpstr>
      <vt:lpstr>Slide 84</vt:lpstr>
      <vt:lpstr>2.8.2. TIPOVI BERZI EFEKATA  </vt:lpstr>
      <vt:lpstr>1) BERZA ENGLESKOG TIPA</vt:lpstr>
      <vt:lpstr>2) FRANCUSKI TIP BERZE</vt:lpstr>
      <vt:lpstr>2.8.3. NAČIN RADA BERZE EFEKATA  </vt:lpstr>
      <vt:lpstr>1. Uvođenje dugoročnih HOV na berzu </vt:lpstr>
      <vt:lpstr>2. Nalazi za prodaju i kupovinu dugoročnih HOV </vt:lpstr>
      <vt:lpstr>3. Učesnici na berzi efekata </vt:lpstr>
      <vt:lpstr>4. Licitacija dugoročnih HOV </vt:lpstr>
      <vt:lpstr>5. Zaključivanje i relizacija posla </vt:lpstr>
      <vt:lpstr>6. Formiranje kursne liste </vt:lpstr>
      <vt:lpstr>7. Klirinške kuće </vt:lpstr>
      <vt:lpstr>3.  DEVIZNO TRŽIŠTE  </vt:lpstr>
      <vt:lpstr>Slide 97</vt:lpstr>
      <vt:lpstr>Slide 98</vt:lpstr>
      <vt:lpstr>Devizno tržište u Srbiji (milioni USD)</vt:lpstr>
      <vt:lpstr>4. SAMOFINANSIRANJE</vt:lpstr>
      <vt:lpstr>Slide 101</vt:lpstr>
      <vt:lpstr>Slide 102</vt:lpstr>
      <vt:lpstr>4.2. INTERNI IZVORI SAMOFINANSIRANJA </vt:lpstr>
      <vt:lpstr>1. AMORTIZACIJA </vt:lpstr>
      <vt:lpstr>2. NAPLATA GLAVNICE DUGOROČNIH PLASMANA </vt:lpstr>
      <vt:lpstr>3. DUGOROČNA REZERVISANJA </vt:lpstr>
      <vt:lpstr>4. AKUMULIRANI NETO DOBITAK </vt:lpstr>
      <vt:lpstr>5. EFEKTI REVALORIZACIJE NADOKNAĐENI IZ UK. PRIHODA </vt:lpstr>
      <vt:lpstr>Slide 109</vt:lpstr>
      <vt:lpstr>4.3. EKSTERNI IZVORI SAMOFINANSIRANJA</vt:lpstr>
      <vt:lpstr>4.4. BRUTO I NETO SREDSTVA ZA SAMOFINANSIRANJE </vt:lpstr>
      <vt:lpstr>Slide 112</vt:lpstr>
      <vt:lpstr>4.5. RAZVRSTAVANJE SOPSTVENIH IZVORA FINANSIRANJA PO ROKU RASPOLOŽIVOSTI I TROŠKOVIMA FINANSIRANJA </vt:lpstr>
      <vt:lpstr>U oviru sopstvenih izvora za samofinansiranje trajnog (permanentnog) karaktera su: </vt:lpstr>
      <vt:lpstr>U sopstvene izvore finansiranja koji su besplatni, odnosno bez troškova finansiranja spadaju: </vt:lpstr>
      <vt:lpstr>Slide 116</vt:lpstr>
      <vt:lpstr>5. FINANSIRANJE IZ ULOGA TREĆIH LICA  </vt:lpstr>
      <vt:lpstr>Slide 118</vt:lpstr>
      <vt:lpstr>5.2. VRSTE ULAGANJA I OBLICI ULAGANJA </vt:lpstr>
      <vt:lpstr>Slide 120</vt:lpstr>
      <vt:lpstr>Slide 121</vt:lpstr>
      <vt:lpstr>Slide 122</vt:lpstr>
      <vt:lpstr>1. Otklanjanje uticaja inflacije na realno vrednosno iskazivanje sopstvenog kapitala i uloga trećih lica</vt:lpstr>
      <vt:lpstr>2. Utvrđivanje momenta povećanja i smanjenja sopstvenog kapitala i uloga trećih lica   </vt:lpstr>
      <vt:lpstr>5.3. SADRŽINA UGOVORA O ULAGANJU</vt:lpstr>
      <vt:lpstr>Slide 126</vt:lpstr>
      <vt:lpstr>5.4. UTVRĐIVANJE NETO DOBITKA I NJEGOVA RASPODELA </vt:lpstr>
      <vt:lpstr>Da bi se sprečili navedeni nesporazumi u aneksu ugovora o ortakluku treba utvrditi :</vt:lpstr>
      <vt:lpstr>Raspodela neto dobitka među ortacima vrši se po sledećem postupku: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dragan.milic</cp:lastModifiedBy>
  <cp:revision>130</cp:revision>
  <dcterms:created xsi:type="dcterms:W3CDTF">2017-11-09T09:43:37Z</dcterms:created>
  <dcterms:modified xsi:type="dcterms:W3CDTF">2018-11-23T08:09:23Z</dcterms:modified>
</cp:coreProperties>
</file>