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2"/>
  </p:notesMasterIdLst>
  <p:handoutMasterIdLst>
    <p:handoutMasterId r:id="rId9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328"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42"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 id="323" r:id="rId71"/>
    <p:sldId id="324" r:id="rId72"/>
    <p:sldId id="325" r:id="rId73"/>
    <p:sldId id="326" r:id="rId74"/>
    <p:sldId id="327"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3" r:id="rId89"/>
    <p:sldId id="344" r:id="rId90"/>
    <p:sldId id="345" r:id="rId91"/>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0485" autoAdjust="0"/>
  </p:normalViewPr>
  <p:slideViewPr>
    <p:cSldViewPr snapToGrid="0">
      <p:cViewPr varScale="1">
        <p:scale>
          <a:sx n="80" d="100"/>
          <a:sy n="80" d="100"/>
        </p:scale>
        <p:origin x="-96" y="-7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smtClean="0"/>
              <a:t>I FINANSIJSKA F-ja PREDUZEĆA - 1. Uloga finansijske funkcije</a:t>
            </a:r>
            <a:endParaRPr lang="sr-Cyrl-R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79F274C-2327-4FC6-9486-3B82E99F4394}" type="datetimeFigureOut">
              <a:rPr lang="sr-Cyrl-RS" smtClean="0"/>
              <a:pPr/>
              <a:t>15.10.2018.</a:t>
            </a:fld>
            <a:endParaRPr lang="sr-Cyrl-R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r-Cyrl-R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123AC8E-3527-43B2-887D-71A3A8662F70}" type="slidenum">
              <a:rPr lang="sr-Cyrl-RS" smtClean="0"/>
              <a:pPr/>
              <a:t>‹#›</a:t>
            </a:fld>
            <a:endParaRPr lang="sr-Cyrl-RS"/>
          </a:p>
        </p:txBody>
      </p:sp>
    </p:spTree>
    <p:extLst>
      <p:ext uri="{BB962C8B-B14F-4D97-AF65-F5344CB8AC3E}">
        <p14:creationId xmlns:p14="http://schemas.microsoft.com/office/powerpoint/2010/main" xmlns="" val="2983553484"/>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smtClean="0"/>
              <a:t>I FINANSIJSKA F-ja PREDUZEĆA - 1. Uloga finansijske funkcije</a:t>
            </a:r>
            <a:endParaRPr lang="sr-Cyrl-R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A3AB0A-07E1-4100-AADD-98A109D39484}" type="datetimeFigureOut">
              <a:rPr lang="sr-Cyrl-RS" smtClean="0"/>
              <a:pPr/>
              <a:t>15.10.2018.</a:t>
            </a:fld>
            <a:endParaRPr lang="sr-Cyrl-R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r-Cyrl-R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R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r-Cyrl-R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3B0194-D227-458B-9638-A0E26D06039D}" type="slidenum">
              <a:rPr lang="sr-Cyrl-RS" smtClean="0"/>
              <a:pPr/>
              <a:t>‹#›</a:t>
            </a:fld>
            <a:endParaRPr lang="sr-Cyrl-RS"/>
          </a:p>
        </p:txBody>
      </p:sp>
    </p:spTree>
    <p:extLst>
      <p:ext uri="{BB962C8B-B14F-4D97-AF65-F5344CB8AC3E}">
        <p14:creationId xmlns:p14="http://schemas.microsoft.com/office/powerpoint/2010/main" xmlns="" val="1061569009"/>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Cyrl-RS"/>
          </a:p>
        </p:txBody>
      </p:sp>
      <p:sp>
        <p:nvSpPr>
          <p:cNvPr id="5" name="Header Placeholder 4"/>
          <p:cNvSpPr>
            <a:spLocks noGrp="1"/>
          </p:cNvSpPr>
          <p:nvPr>
            <p:ph type="hdr" sz="quarter" idx="10"/>
          </p:nvPr>
        </p:nvSpPr>
        <p:spPr/>
        <p:txBody>
          <a:bodyPr/>
          <a:lstStyle/>
          <a:p>
            <a:r>
              <a:rPr lang="en-US" smtClean="0"/>
              <a:t>I FINANSIJSKA F-ja PREDUZEĆA - 1. Uloga finansijske funkcije</a:t>
            </a:r>
            <a:endParaRPr lang="sr-Cyrl-RS"/>
          </a:p>
        </p:txBody>
      </p:sp>
    </p:spTree>
    <p:extLst>
      <p:ext uri="{BB962C8B-B14F-4D97-AF65-F5344CB8AC3E}">
        <p14:creationId xmlns:p14="http://schemas.microsoft.com/office/powerpoint/2010/main" xmlns="" val="34373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Cyrl-RS"/>
          </a:p>
        </p:txBody>
      </p:sp>
      <p:sp>
        <p:nvSpPr>
          <p:cNvPr id="5" name="Header Placeholder 4"/>
          <p:cNvSpPr>
            <a:spLocks noGrp="1"/>
          </p:cNvSpPr>
          <p:nvPr>
            <p:ph type="hdr" sz="quarter" idx="10"/>
          </p:nvPr>
        </p:nvSpPr>
        <p:spPr/>
        <p:txBody>
          <a:bodyPr/>
          <a:lstStyle/>
          <a:p>
            <a:r>
              <a:rPr lang="en-US" smtClean="0"/>
              <a:t>I FINANSIJSKA F-ja PREDUZEĆA - 1. Uloga finansijske funkcije</a:t>
            </a:r>
            <a:endParaRPr lang="sr-Cyrl-RS"/>
          </a:p>
        </p:txBody>
      </p:sp>
    </p:spTree>
    <p:extLst>
      <p:ext uri="{BB962C8B-B14F-4D97-AF65-F5344CB8AC3E}">
        <p14:creationId xmlns:p14="http://schemas.microsoft.com/office/powerpoint/2010/main" xmlns="" val="992345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Cyrl-RS" dirty="0"/>
          </a:p>
        </p:txBody>
      </p:sp>
      <p:sp>
        <p:nvSpPr>
          <p:cNvPr id="4" name="Header Placeholder 3"/>
          <p:cNvSpPr>
            <a:spLocks noGrp="1"/>
          </p:cNvSpPr>
          <p:nvPr>
            <p:ph type="hdr" sz="quarter" idx="10"/>
          </p:nvPr>
        </p:nvSpPr>
        <p:spPr/>
        <p:txBody>
          <a:bodyPr/>
          <a:lstStyle/>
          <a:p>
            <a:r>
              <a:rPr lang="en-US" smtClean="0"/>
              <a:t>I FINANSIJSKA F-ja PREDUZEĆA - 1. Uloga finansijske funkcije</a:t>
            </a:r>
            <a:endParaRPr lang="sr-Cyrl-RS"/>
          </a:p>
        </p:txBody>
      </p:sp>
    </p:spTree>
    <p:extLst>
      <p:ext uri="{BB962C8B-B14F-4D97-AF65-F5344CB8AC3E}">
        <p14:creationId xmlns:p14="http://schemas.microsoft.com/office/powerpoint/2010/main" xmlns="" val="1667561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sr-Cyrl-R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sr-Cyrl-RS"/>
          </a:p>
        </p:txBody>
      </p:sp>
      <p:sp>
        <p:nvSpPr>
          <p:cNvPr id="4" name="Date Placeholder 3"/>
          <p:cNvSpPr>
            <a:spLocks noGrp="1"/>
          </p:cNvSpPr>
          <p:nvPr>
            <p:ph type="dt" sz="half" idx="10"/>
          </p:nvPr>
        </p:nvSpPr>
        <p:spPr/>
        <p:txBody>
          <a:bodyPr/>
          <a:lstStyle/>
          <a:p>
            <a:fld id="{0D5AC948-1389-4A8B-B319-544D78C1D234}" type="datetimeFigureOut">
              <a:rPr lang="sr-Cyrl-RS" smtClean="0"/>
              <a:pPr/>
              <a:t>15.10.2018.</a:t>
            </a:fld>
            <a:endParaRPr lang="sr-Cyrl-RS"/>
          </a:p>
        </p:txBody>
      </p:sp>
      <p:sp>
        <p:nvSpPr>
          <p:cNvPr id="5" name="Footer Placeholder 4"/>
          <p:cNvSpPr>
            <a:spLocks noGrp="1"/>
          </p:cNvSpPr>
          <p:nvPr>
            <p:ph type="ftr" sz="quarter" idx="11"/>
          </p:nvPr>
        </p:nvSpPr>
        <p:spPr/>
        <p:txBody>
          <a:bodyPr/>
          <a:lstStyle/>
          <a:p>
            <a:endParaRPr lang="sr-Cyrl-RS"/>
          </a:p>
        </p:txBody>
      </p:sp>
      <p:sp>
        <p:nvSpPr>
          <p:cNvPr id="6" name="Slide Number Placeholder 5"/>
          <p:cNvSpPr>
            <a:spLocks noGrp="1"/>
          </p:cNvSpPr>
          <p:nvPr>
            <p:ph type="sldNum" sz="quarter" idx="12"/>
          </p:nvPr>
        </p:nvSpPr>
        <p:spPr/>
        <p:txBody>
          <a:bodyPr/>
          <a:lstStyle/>
          <a:p>
            <a:fld id="{2DDC8884-ED28-48B4-9F96-B9F93E715D83}" type="slidenum">
              <a:rPr lang="sr-Cyrl-RS" smtClean="0"/>
              <a:pPr/>
              <a:t>‹#›</a:t>
            </a:fld>
            <a:endParaRPr lang="sr-Cyrl-RS"/>
          </a:p>
        </p:txBody>
      </p:sp>
    </p:spTree>
    <p:extLst>
      <p:ext uri="{BB962C8B-B14F-4D97-AF65-F5344CB8AC3E}">
        <p14:creationId xmlns:p14="http://schemas.microsoft.com/office/powerpoint/2010/main" xmlns="" val="1369947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Cyrl-R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RS"/>
          </a:p>
        </p:txBody>
      </p:sp>
      <p:sp>
        <p:nvSpPr>
          <p:cNvPr id="4" name="Date Placeholder 3"/>
          <p:cNvSpPr>
            <a:spLocks noGrp="1"/>
          </p:cNvSpPr>
          <p:nvPr>
            <p:ph type="dt" sz="half" idx="10"/>
          </p:nvPr>
        </p:nvSpPr>
        <p:spPr/>
        <p:txBody>
          <a:bodyPr/>
          <a:lstStyle/>
          <a:p>
            <a:fld id="{0D5AC948-1389-4A8B-B319-544D78C1D234}" type="datetimeFigureOut">
              <a:rPr lang="sr-Cyrl-RS" smtClean="0"/>
              <a:pPr/>
              <a:t>15.10.2018.</a:t>
            </a:fld>
            <a:endParaRPr lang="sr-Cyrl-RS"/>
          </a:p>
        </p:txBody>
      </p:sp>
      <p:sp>
        <p:nvSpPr>
          <p:cNvPr id="5" name="Footer Placeholder 4"/>
          <p:cNvSpPr>
            <a:spLocks noGrp="1"/>
          </p:cNvSpPr>
          <p:nvPr>
            <p:ph type="ftr" sz="quarter" idx="11"/>
          </p:nvPr>
        </p:nvSpPr>
        <p:spPr/>
        <p:txBody>
          <a:bodyPr/>
          <a:lstStyle/>
          <a:p>
            <a:endParaRPr lang="sr-Cyrl-RS"/>
          </a:p>
        </p:txBody>
      </p:sp>
      <p:sp>
        <p:nvSpPr>
          <p:cNvPr id="6" name="Slide Number Placeholder 5"/>
          <p:cNvSpPr>
            <a:spLocks noGrp="1"/>
          </p:cNvSpPr>
          <p:nvPr>
            <p:ph type="sldNum" sz="quarter" idx="12"/>
          </p:nvPr>
        </p:nvSpPr>
        <p:spPr/>
        <p:txBody>
          <a:bodyPr/>
          <a:lstStyle/>
          <a:p>
            <a:fld id="{2DDC8884-ED28-48B4-9F96-B9F93E715D83}" type="slidenum">
              <a:rPr lang="sr-Cyrl-RS" smtClean="0"/>
              <a:pPr/>
              <a:t>‹#›</a:t>
            </a:fld>
            <a:endParaRPr lang="sr-Cyrl-RS"/>
          </a:p>
        </p:txBody>
      </p:sp>
    </p:spTree>
    <p:extLst>
      <p:ext uri="{BB962C8B-B14F-4D97-AF65-F5344CB8AC3E}">
        <p14:creationId xmlns:p14="http://schemas.microsoft.com/office/powerpoint/2010/main" xmlns="" val="521769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sr-Cyrl-R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RS"/>
          </a:p>
        </p:txBody>
      </p:sp>
      <p:sp>
        <p:nvSpPr>
          <p:cNvPr id="4" name="Date Placeholder 3"/>
          <p:cNvSpPr>
            <a:spLocks noGrp="1"/>
          </p:cNvSpPr>
          <p:nvPr>
            <p:ph type="dt" sz="half" idx="10"/>
          </p:nvPr>
        </p:nvSpPr>
        <p:spPr/>
        <p:txBody>
          <a:bodyPr/>
          <a:lstStyle/>
          <a:p>
            <a:fld id="{0D5AC948-1389-4A8B-B319-544D78C1D234}" type="datetimeFigureOut">
              <a:rPr lang="sr-Cyrl-RS" smtClean="0"/>
              <a:pPr/>
              <a:t>15.10.2018.</a:t>
            </a:fld>
            <a:endParaRPr lang="sr-Cyrl-RS"/>
          </a:p>
        </p:txBody>
      </p:sp>
      <p:sp>
        <p:nvSpPr>
          <p:cNvPr id="5" name="Footer Placeholder 4"/>
          <p:cNvSpPr>
            <a:spLocks noGrp="1"/>
          </p:cNvSpPr>
          <p:nvPr>
            <p:ph type="ftr" sz="quarter" idx="11"/>
          </p:nvPr>
        </p:nvSpPr>
        <p:spPr/>
        <p:txBody>
          <a:bodyPr/>
          <a:lstStyle/>
          <a:p>
            <a:endParaRPr lang="sr-Cyrl-RS"/>
          </a:p>
        </p:txBody>
      </p:sp>
      <p:sp>
        <p:nvSpPr>
          <p:cNvPr id="6" name="Slide Number Placeholder 5"/>
          <p:cNvSpPr>
            <a:spLocks noGrp="1"/>
          </p:cNvSpPr>
          <p:nvPr>
            <p:ph type="sldNum" sz="quarter" idx="12"/>
          </p:nvPr>
        </p:nvSpPr>
        <p:spPr/>
        <p:txBody>
          <a:bodyPr/>
          <a:lstStyle/>
          <a:p>
            <a:fld id="{2DDC8884-ED28-48B4-9F96-B9F93E715D83}" type="slidenum">
              <a:rPr lang="sr-Cyrl-RS" smtClean="0"/>
              <a:pPr/>
              <a:t>‹#›</a:t>
            </a:fld>
            <a:endParaRPr lang="sr-Cyrl-RS"/>
          </a:p>
        </p:txBody>
      </p:sp>
    </p:spTree>
    <p:extLst>
      <p:ext uri="{BB962C8B-B14F-4D97-AF65-F5344CB8AC3E}">
        <p14:creationId xmlns:p14="http://schemas.microsoft.com/office/powerpoint/2010/main" xmlns="" val="3070923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Cyrl-R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RS"/>
          </a:p>
        </p:txBody>
      </p:sp>
      <p:sp>
        <p:nvSpPr>
          <p:cNvPr id="4" name="Date Placeholder 3"/>
          <p:cNvSpPr>
            <a:spLocks noGrp="1"/>
          </p:cNvSpPr>
          <p:nvPr>
            <p:ph type="dt" sz="half" idx="10"/>
          </p:nvPr>
        </p:nvSpPr>
        <p:spPr/>
        <p:txBody>
          <a:bodyPr/>
          <a:lstStyle/>
          <a:p>
            <a:fld id="{0D5AC948-1389-4A8B-B319-544D78C1D234}" type="datetimeFigureOut">
              <a:rPr lang="sr-Cyrl-RS" smtClean="0"/>
              <a:pPr/>
              <a:t>15.10.2018.</a:t>
            </a:fld>
            <a:endParaRPr lang="sr-Cyrl-RS"/>
          </a:p>
        </p:txBody>
      </p:sp>
      <p:sp>
        <p:nvSpPr>
          <p:cNvPr id="5" name="Footer Placeholder 4"/>
          <p:cNvSpPr>
            <a:spLocks noGrp="1"/>
          </p:cNvSpPr>
          <p:nvPr>
            <p:ph type="ftr" sz="quarter" idx="11"/>
          </p:nvPr>
        </p:nvSpPr>
        <p:spPr/>
        <p:txBody>
          <a:bodyPr/>
          <a:lstStyle/>
          <a:p>
            <a:endParaRPr lang="sr-Cyrl-RS"/>
          </a:p>
        </p:txBody>
      </p:sp>
      <p:sp>
        <p:nvSpPr>
          <p:cNvPr id="6" name="Slide Number Placeholder 5"/>
          <p:cNvSpPr>
            <a:spLocks noGrp="1"/>
          </p:cNvSpPr>
          <p:nvPr>
            <p:ph type="sldNum" sz="quarter" idx="12"/>
          </p:nvPr>
        </p:nvSpPr>
        <p:spPr/>
        <p:txBody>
          <a:bodyPr/>
          <a:lstStyle/>
          <a:p>
            <a:fld id="{2DDC8884-ED28-48B4-9F96-B9F93E715D83}" type="slidenum">
              <a:rPr lang="sr-Cyrl-RS" smtClean="0"/>
              <a:pPr/>
              <a:t>‹#›</a:t>
            </a:fld>
            <a:endParaRPr lang="sr-Cyrl-RS"/>
          </a:p>
        </p:txBody>
      </p:sp>
    </p:spTree>
    <p:extLst>
      <p:ext uri="{BB962C8B-B14F-4D97-AF65-F5344CB8AC3E}">
        <p14:creationId xmlns:p14="http://schemas.microsoft.com/office/powerpoint/2010/main" xmlns="" val="3604938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sr-Cyrl-R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5AC948-1389-4A8B-B319-544D78C1D234}" type="datetimeFigureOut">
              <a:rPr lang="sr-Cyrl-RS" smtClean="0"/>
              <a:pPr/>
              <a:t>15.10.2018.</a:t>
            </a:fld>
            <a:endParaRPr lang="sr-Cyrl-RS"/>
          </a:p>
        </p:txBody>
      </p:sp>
      <p:sp>
        <p:nvSpPr>
          <p:cNvPr id="5" name="Footer Placeholder 4"/>
          <p:cNvSpPr>
            <a:spLocks noGrp="1"/>
          </p:cNvSpPr>
          <p:nvPr>
            <p:ph type="ftr" sz="quarter" idx="11"/>
          </p:nvPr>
        </p:nvSpPr>
        <p:spPr/>
        <p:txBody>
          <a:bodyPr/>
          <a:lstStyle/>
          <a:p>
            <a:endParaRPr lang="sr-Cyrl-RS"/>
          </a:p>
        </p:txBody>
      </p:sp>
      <p:sp>
        <p:nvSpPr>
          <p:cNvPr id="6" name="Slide Number Placeholder 5"/>
          <p:cNvSpPr>
            <a:spLocks noGrp="1"/>
          </p:cNvSpPr>
          <p:nvPr>
            <p:ph type="sldNum" sz="quarter" idx="12"/>
          </p:nvPr>
        </p:nvSpPr>
        <p:spPr/>
        <p:txBody>
          <a:bodyPr/>
          <a:lstStyle/>
          <a:p>
            <a:fld id="{2DDC8884-ED28-48B4-9F96-B9F93E715D83}" type="slidenum">
              <a:rPr lang="sr-Cyrl-RS" smtClean="0"/>
              <a:pPr/>
              <a:t>‹#›</a:t>
            </a:fld>
            <a:endParaRPr lang="sr-Cyrl-RS"/>
          </a:p>
        </p:txBody>
      </p:sp>
    </p:spTree>
    <p:extLst>
      <p:ext uri="{BB962C8B-B14F-4D97-AF65-F5344CB8AC3E}">
        <p14:creationId xmlns:p14="http://schemas.microsoft.com/office/powerpoint/2010/main" xmlns="" val="1007847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Cyrl-R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R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RS"/>
          </a:p>
        </p:txBody>
      </p:sp>
      <p:sp>
        <p:nvSpPr>
          <p:cNvPr id="5" name="Date Placeholder 4"/>
          <p:cNvSpPr>
            <a:spLocks noGrp="1"/>
          </p:cNvSpPr>
          <p:nvPr>
            <p:ph type="dt" sz="half" idx="10"/>
          </p:nvPr>
        </p:nvSpPr>
        <p:spPr/>
        <p:txBody>
          <a:bodyPr/>
          <a:lstStyle/>
          <a:p>
            <a:fld id="{0D5AC948-1389-4A8B-B319-544D78C1D234}" type="datetimeFigureOut">
              <a:rPr lang="sr-Cyrl-RS" smtClean="0"/>
              <a:pPr/>
              <a:t>15.10.2018.</a:t>
            </a:fld>
            <a:endParaRPr lang="sr-Cyrl-RS"/>
          </a:p>
        </p:txBody>
      </p:sp>
      <p:sp>
        <p:nvSpPr>
          <p:cNvPr id="6" name="Footer Placeholder 5"/>
          <p:cNvSpPr>
            <a:spLocks noGrp="1"/>
          </p:cNvSpPr>
          <p:nvPr>
            <p:ph type="ftr" sz="quarter" idx="11"/>
          </p:nvPr>
        </p:nvSpPr>
        <p:spPr/>
        <p:txBody>
          <a:bodyPr/>
          <a:lstStyle/>
          <a:p>
            <a:endParaRPr lang="sr-Cyrl-RS"/>
          </a:p>
        </p:txBody>
      </p:sp>
      <p:sp>
        <p:nvSpPr>
          <p:cNvPr id="7" name="Slide Number Placeholder 6"/>
          <p:cNvSpPr>
            <a:spLocks noGrp="1"/>
          </p:cNvSpPr>
          <p:nvPr>
            <p:ph type="sldNum" sz="quarter" idx="12"/>
          </p:nvPr>
        </p:nvSpPr>
        <p:spPr/>
        <p:txBody>
          <a:bodyPr/>
          <a:lstStyle/>
          <a:p>
            <a:fld id="{2DDC8884-ED28-48B4-9F96-B9F93E715D83}" type="slidenum">
              <a:rPr lang="sr-Cyrl-RS" smtClean="0"/>
              <a:pPr/>
              <a:t>‹#›</a:t>
            </a:fld>
            <a:endParaRPr lang="sr-Cyrl-RS"/>
          </a:p>
        </p:txBody>
      </p:sp>
    </p:spTree>
    <p:extLst>
      <p:ext uri="{BB962C8B-B14F-4D97-AF65-F5344CB8AC3E}">
        <p14:creationId xmlns:p14="http://schemas.microsoft.com/office/powerpoint/2010/main" xmlns="" val="2717473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sr-Cyrl-R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R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RS"/>
          </a:p>
        </p:txBody>
      </p:sp>
      <p:sp>
        <p:nvSpPr>
          <p:cNvPr id="7" name="Date Placeholder 6"/>
          <p:cNvSpPr>
            <a:spLocks noGrp="1"/>
          </p:cNvSpPr>
          <p:nvPr>
            <p:ph type="dt" sz="half" idx="10"/>
          </p:nvPr>
        </p:nvSpPr>
        <p:spPr/>
        <p:txBody>
          <a:bodyPr/>
          <a:lstStyle/>
          <a:p>
            <a:fld id="{0D5AC948-1389-4A8B-B319-544D78C1D234}" type="datetimeFigureOut">
              <a:rPr lang="sr-Cyrl-RS" smtClean="0"/>
              <a:pPr/>
              <a:t>15.10.2018.</a:t>
            </a:fld>
            <a:endParaRPr lang="sr-Cyrl-RS"/>
          </a:p>
        </p:txBody>
      </p:sp>
      <p:sp>
        <p:nvSpPr>
          <p:cNvPr id="8" name="Footer Placeholder 7"/>
          <p:cNvSpPr>
            <a:spLocks noGrp="1"/>
          </p:cNvSpPr>
          <p:nvPr>
            <p:ph type="ftr" sz="quarter" idx="11"/>
          </p:nvPr>
        </p:nvSpPr>
        <p:spPr/>
        <p:txBody>
          <a:bodyPr/>
          <a:lstStyle/>
          <a:p>
            <a:endParaRPr lang="sr-Cyrl-RS"/>
          </a:p>
        </p:txBody>
      </p:sp>
      <p:sp>
        <p:nvSpPr>
          <p:cNvPr id="9" name="Slide Number Placeholder 8"/>
          <p:cNvSpPr>
            <a:spLocks noGrp="1"/>
          </p:cNvSpPr>
          <p:nvPr>
            <p:ph type="sldNum" sz="quarter" idx="12"/>
          </p:nvPr>
        </p:nvSpPr>
        <p:spPr/>
        <p:txBody>
          <a:bodyPr/>
          <a:lstStyle/>
          <a:p>
            <a:fld id="{2DDC8884-ED28-48B4-9F96-B9F93E715D83}" type="slidenum">
              <a:rPr lang="sr-Cyrl-RS" smtClean="0"/>
              <a:pPr/>
              <a:t>‹#›</a:t>
            </a:fld>
            <a:endParaRPr lang="sr-Cyrl-RS"/>
          </a:p>
        </p:txBody>
      </p:sp>
    </p:spTree>
    <p:extLst>
      <p:ext uri="{BB962C8B-B14F-4D97-AF65-F5344CB8AC3E}">
        <p14:creationId xmlns:p14="http://schemas.microsoft.com/office/powerpoint/2010/main" xmlns="" val="82356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Cyrl-RS"/>
          </a:p>
        </p:txBody>
      </p:sp>
      <p:sp>
        <p:nvSpPr>
          <p:cNvPr id="3" name="Date Placeholder 2"/>
          <p:cNvSpPr>
            <a:spLocks noGrp="1"/>
          </p:cNvSpPr>
          <p:nvPr>
            <p:ph type="dt" sz="half" idx="10"/>
          </p:nvPr>
        </p:nvSpPr>
        <p:spPr/>
        <p:txBody>
          <a:bodyPr/>
          <a:lstStyle/>
          <a:p>
            <a:fld id="{0D5AC948-1389-4A8B-B319-544D78C1D234}" type="datetimeFigureOut">
              <a:rPr lang="sr-Cyrl-RS" smtClean="0"/>
              <a:pPr/>
              <a:t>15.10.2018.</a:t>
            </a:fld>
            <a:endParaRPr lang="sr-Cyrl-RS"/>
          </a:p>
        </p:txBody>
      </p:sp>
      <p:sp>
        <p:nvSpPr>
          <p:cNvPr id="4" name="Footer Placeholder 3"/>
          <p:cNvSpPr>
            <a:spLocks noGrp="1"/>
          </p:cNvSpPr>
          <p:nvPr>
            <p:ph type="ftr" sz="quarter" idx="11"/>
          </p:nvPr>
        </p:nvSpPr>
        <p:spPr/>
        <p:txBody>
          <a:bodyPr/>
          <a:lstStyle/>
          <a:p>
            <a:endParaRPr lang="sr-Cyrl-RS"/>
          </a:p>
        </p:txBody>
      </p:sp>
      <p:sp>
        <p:nvSpPr>
          <p:cNvPr id="5" name="Slide Number Placeholder 4"/>
          <p:cNvSpPr>
            <a:spLocks noGrp="1"/>
          </p:cNvSpPr>
          <p:nvPr>
            <p:ph type="sldNum" sz="quarter" idx="12"/>
          </p:nvPr>
        </p:nvSpPr>
        <p:spPr/>
        <p:txBody>
          <a:bodyPr/>
          <a:lstStyle/>
          <a:p>
            <a:fld id="{2DDC8884-ED28-48B4-9F96-B9F93E715D83}" type="slidenum">
              <a:rPr lang="sr-Cyrl-RS" smtClean="0"/>
              <a:pPr/>
              <a:t>‹#›</a:t>
            </a:fld>
            <a:endParaRPr lang="sr-Cyrl-RS"/>
          </a:p>
        </p:txBody>
      </p:sp>
    </p:spTree>
    <p:extLst>
      <p:ext uri="{BB962C8B-B14F-4D97-AF65-F5344CB8AC3E}">
        <p14:creationId xmlns:p14="http://schemas.microsoft.com/office/powerpoint/2010/main" xmlns="" val="487862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5AC948-1389-4A8B-B319-544D78C1D234}" type="datetimeFigureOut">
              <a:rPr lang="sr-Cyrl-RS" smtClean="0"/>
              <a:pPr/>
              <a:t>15.10.2018.</a:t>
            </a:fld>
            <a:endParaRPr lang="sr-Cyrl-RS"/>
          </a:p>
        </p:txBody>
      </p:sp>
      <p:sp>
        <p:nvSpPr>
          <p:cNvPr id="3" name="Footer Placeholder 2"/>
          <p:cNvSpPr>
            <a:spLocks noGrp="1"/>
          </p:cNvSpPr>
          <p:nvPr>
            <p:ph type="ftr" sz="quarter" idx="11"/>
          </p:nvPr>
        </p:nvSpPr>
        <p:spPr/>
        <p:txBody>
          <a:bodyPr/>
          <a:lstStyle/>
          <a:p>
            <a:endParaRPr lang="sr-Cyrl-RS"/>
          </a:p>
        </p:txBody>
      </p:sp>
      <p:sp>
        <p:nvSpPr>
          <p:cNvPr id="4" name="Slide Number Placeholder 3"/>
          <p:cNvSpPr>
            <a:spLocks noGrp="1"/>
          </p:cNvSpPr>
          <p:nvPr>
            <p:ph type="sldNum" sz="quarter" idx="12"/>
          </p:nvPr>
        </p:nvSpPr>
        <p:spPr/>
        <p:txBody>
          <a:bodyPr/>
          <a:lstStyle/>
          <a:p>
            <a:fld id="{2DDC8884-ED28-48B4-9F96-B9F93E715D83}" type="slidenum">
              <a:rPr lang="sr-Cyrl-RS" smtClean="0"/>
              <a:pPr/>
              <a:t>‹#›</a:t>
            </a:fld>
            <a:endParaRPr lang="sr-Cyrl-RS"/>
          </a:p>
        </p:txBody>
      </p:sp>
    </p:spTree>
    <p:extLst>
      <p:ext uri="{BB962C8B-B14F-4D97-AF65-F5344CB8AC3E}">
        <p14:creationId xmlns:p14="http://schemas.microsoft.com/office/powerpoint/2010/main" xmlns="" val="828340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r-Cyrl-R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R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5AC948-1389-4A8B-B319-544D78C1D234}" type="datetimeFigureOut">
              <a:rPr lang="sr-Cyrl-RS" smtClean="0"/>
              <a:pPr/>
              <a:t>15.10.2018.</a:t>
            </a:fld>
            <a:endParaRPr lang="sr-Cyrl-RS"/>
          </a:p>
        </p:txBody>
      </p:sp>
      <p:sp>
        <p:nvSpPr>
          <p:cNvPr id="6" name="Footer Placeholder 5"/>
          <p:cNvSpPr>
            <a:spLocks noGrp="1"/>
          </p:cNvSpPr>
          <p:nvPr>
            <p:ph type="ftr" sz="quarter" idx="11"/>
          </p:nvPr>
        </p:nvSpPr>
        <p:spPr/>
        <p:txBody>
          <a:bodyPr/>
          <a:lstStyle/>
          <a:p>
            <a:endParaRPr lang="sr-Cyrl-RS"/>
          </a:p>
        </p:txBody>
      </p:sp>
      <p:sp>
        <p:nvSpPr>
          <p:cNvPr id="7" name="Slide Number Placeholder 6"/>
          <p:cNvSpPr>
            <a:spLocks noGrp="1"/>
          </p:cNvSpPr>
          <p:nvPr>
            <p:ph type="sldNum" sz="quarter" idx="12"/>
          </p:nvPr>
        </p:nvSpPr>
        <p:spPr/>
        <p:txBody>
          <a:bodyPr/>
          <a:lstStyle/>
          <a:p>
            <a:fld id="{2DDC8884-ED28-48B4-9F96-B9F93E715D83}" type="slidenum">
              <a:rPr lang="sr-Cyrl-RS" smtClean="0"/>
              <a:pPr/>
              <a:t>‹#›</a:t>
            </a:fld>
            <a:endParaRPr lang="sr-Cyrl-RS"/>
          </a:p>
        </p:txBody>
      </p:sp>
    </p:spTree>
    <p:extLst>
      <p:ext uri="{BB962C8B-B14F-4D97-AF65-F5344CB8AC3E}">
        <p14:creationId xmlns:p14="http://schemas.microsoft.com/office/powerpoint/2010/main" xmlns="" val="3562585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r-Cyrl-R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Cyrl-R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5AC948-1389-4A8B-B319-544D78C1D234}" type="datetimeFigureOut">
              <a:rPr lang="sr-Cyrl-RS" smtClean="0"/>
              <a:pPr/>
              <a:t>15.10.2018.</a:t>
            </a:fld>
            <a:endParaRPr lang="sr-Cyrl-RS"/>
          </a:p>
        </p:txBody>
      </p:sp>
      <p:sp>
        <p:nvSpPr>
          <p:cNvPr id="6" name="Footer Placeholder 5"/>
          <p:cNvSpPr>
            <a:spLocks noGrp="1"/>
          </p:cNvSpPr>
          <p:nvPr>
            <p:ph type="ftr" sz="quarter" idx="11"/>
          </p:nvPr>
        </p:nvSpPr>
        <p:spPr/>
        <p:txBody>
          <a:bodyPr/>
          <a:lstStyle/>
          <a:p>
            <a:endParaRPr lang="sr-Cyrl-RS"/>
          </a:p>
        </p:txBody>
      </p:sp>
      <p:sp>
        <p:nvSpPr>
          <p:cNvPr id="7" name="Slide Number Placeholder 6"/>
          <p:cNvSpPr>
            <a:spLocks noGrp="1"/>
          </p:cNvSpPr>
          <p:nvPr>
            <p:ph type="sldNum" sz="quarter" idx="12"/>
          </p:nvPr>
        </p:nvSpPr>
        <p:spPr/>
        <p:txBody>
          <a:bodyPr/>
          <a:lstStyle/>
          <a:p>
            <a:fld id="{2DDC8884-ED28-48B4-9F96-B9F93E715D83}" type="slidenum">
              <a:rPr lang="sr-Cyrl-RS" smtClean="0"/>
              <a:pPr/>
              <a:t>‹#›</a:t>
            </a:fld>
            <a:endParaRPr lang="sr-Cyrl-RS"/>
          </a:p>
        </p:txBody>
      </p:sp>
    </p:spTree>
    <p:extLst>
      <p:ext uri="{BB962C8B-B14F-4D97-AF65-F5344CB8AC3E}">
        <p14:creationId xmlns:p14="http://schemas.microsoft.com/office/powerpoint/2010/main" xmlns="" val="2833632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50000"/>
            <a:lum/>
          </a:blip>
          <a:srcRect/>
          <a:stretch>
            <a:fillRect l="-20000" r="-2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sr-Cyrl-R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R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5AC948-1389-4A8B-B319-544D78C1D234}" type="datetimeFigureOut">
              <a:rPr lang="sr-Cyrl-RS" smtClean="0"/>
              <a:pPr/>
              <a:t>15.10.2018.</a:t>
            </a:fld>
            <a:endParaRPr lang="sr-Cyrl-R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Cyrl-R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DC8884-ED28-48B4-9F96-B9F93E715D83}" type="slidenum">
              <a:rPr lang="sr-Cyrl-RS" smtClean="0"/>
              <a:pPr/>
              <a:t>‹#›</a:t>
            </a:fld>
            <a:endParaRPr lang="sr-Cyrl-RS"/>
          </a:p>
        </p:txBody>
      </p:sp>
    </p:spTree>
    <p:extLst>
      <p:ext uri="{BB962C8B-B14F-4D97-AF65-F5344CB8AC3E}">
        <p14:creationId xmlns:p14="http://schemas.microsoft.com/office/powerpoint/2010/main" xmlns="" val="304861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20000" r="-20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40677"/>
            <a:ext cx="12192000" cy="2475914"/>
          </a:xfrm>
        </p:spPr>
        <p:txBody>
          <a:bodyPr>
            <a:normAutofit/>
          </a:bodyPr>
          <a:lstStyle/>
          <a:p>
            <a:r>
              <a:rPr lang="en-US" sz="72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FINANSIJE I FINANSIJSKO POSLOVANJE</a:t>
            </a:r>
            <a:endParaRPr lang="sr-Cyrl-RS" sz="7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9590499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10" y="497783"/>
            <a:ext cx="11915336" cy="1068388"/>
          </a:xfrm>
        </p:spPr>
        <p:txBody>
          <a:bodyPr>
            <a:normAutofit/>
          </a:bodyPr>
          <a:lstStyle/>
          <a:p>
            <a:r>
              <a:rPr lang="nn-NO" sz="3600" b="1" dirty="0">
                <a:latin typeface="Times New Roman" panose="02020603050405020304" pitchFamily="18" charset="0"/>
                <a:cs typeface="Times New Roman" panose="02020603050405020304" pitchFamily="18" charset="0"/>
              </a:rPr>
              <a:t>2.2. ULAGANJE NOVCA I KAPITALA</a:t>
            </a:r>
            <a:endParaRPr lang="sr-Cyrl-R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6610" y="1566170"/>
            <a:ext cx="11915336" cy="5198435"/>
          </a:xfrm>
        </p:spPr>
        <p:txBody>
          <a:bodyPr>
            <a:normAutofit/>
          </a:bodyPr>
          <a:lstStyle/>
          <a:p>
            <a:pPr>
              <a:lnSpc>
                <a:spcPct val="120000"/>
              </a:lnSpc>
            </a:pPr>
            <a:r>
              <a:rPr lang="en-US" sz="3100" dirty="0" err="1">
                <a:latin typeface="Times New Roman" panose="02020603050405020304" pitchFamily="18" charset="0"/>
                <a:cs typeface="Times New Roman" panose="02020603050405020304" pitchFamily="18" charset="0"/>
              </a:rPr>
              <a:t>Prilikom</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ulaganja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neophodne</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su</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informacije</a:t>
            </a:r>
            <a:r>
              <a:rPr lang="en-US" sz="3100" dirty="0">
                <a:latin typeface="Times New Roman" panose="02020603050405020304" pitchFamily="18" charset="0"/>
                <a:cs typeface="Times New Roman" panose="02020603050405020304" pitchFamily="18" charset="0"/>
              </a:rPr>
              <a:t> o </a:t>
            </a:r>
            <a:r>
              <a:rPr lang="en-US" sz="3100" dirty="0" err="1">
                <a:latin typeface="Times New Roman" panose="02020603050405020304" pitchFamily="18" charset="0"/>
                <a:cs typeface="Times New Roman" panose="02020603050405020304" pitchFamily="18" charset="0"/>
              </a:rPr>
              <a:t>riziku</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rentabilnosti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ulaganja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vremenu</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imobilizacije</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ulaganja</a:t>
            </a:r>
            <a:r>
              <a:rPr lang="en-US" sz="3100" dirty="0">
                <a:latin typeface="Times New Roman" panose="02020603050405020304" pitchFamily="18" charset="0"/>
                <a:cs typeface="Times New Roman" panose="02020603050405020304" pitchFamily="18" charset="0"/>
              </a:rPr>
              <a:t>. </a:t>
            </a:r>
            <a:endParaRPr lang="en-US" sz="3100"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514350" indent="-514350">
              <a:lnSpc>
                <a:spcPct val="110000"/>
              </a:lnSpc>
              <a:buAutoNum type="arabicPeriod"/>
            </a:pPr>
            <a:r>
              <a:rPr lang="en-US" sz="3100" b="1" dirty="0" err="1" smtClean="0">
                <a:latin typeface="Times New Roman" panose="02020603050405020304" pitchFamily="18" charset="0"/>
                <a:cs typeface="Times New Roman" panose="02020603050405020304" pitchFamily="18" charset="0"/>
              </a:rPr>
              <a:t>Rizik</a:t>
            </a:r>
            <a:r>
              <a:rPr lang="en-US" sz="3100" b="1" dirty="0" smtClean="0">
                <a:latin typeface="Times New Roman" panose="02020603050405020304" pitchFamily="18" charset="0"/>
                <a:cs typeface="Times New Roman" panose="02020603050405020304" pitchFamily="18" charset="0"/>
              </a:rPr>
              <a:t> </a:t>
            </a:r>
            <a:r>
              <a:rPr lang="en-US" sz="3100" b="1" dirty="0" err="1">
                <a:latin typeface="Times New Roman" panose="02020603050405020304" pitchFamily="18" charset="0"/>
                <a:cs typeface="Times New Roman" panose="02020603050405020304" pitchFamily="18" charset="0"/>
              </a:rPr>
              <a:t>i</a:t>
            </a:r>
            <a:r>
              <a:rPr lang="en-US" sz="3100" b="1" dirty="0">
                <a:latin typeface="Times New Roman" panose="02020603050405020304" pitchFamily="18" charset="0"/>
                <a:cs typeface="Times New Roman" panose="02020603050405020304" pitchFamily="18" charset="0"/>
              </a:rPr>
              <a:t> </a:t>
            </a:r>
            <a:r>
              <a:rPr lang="en-US" sz="3100" b="1" dirty="0" err="1">
                <a:latin typeface="Times New Roman" panose="02020603050405020304" pitchFamily="18" charset="0"/>
                <a:cs typeface="Times New Roman" panose="02020603050405020304" pitchFamily="18" charset="0"/>
              </a:rPr>
              <a:t>rentabilnost</a:t>
            </a:r>
            <a:r>
              <a:rPr lang="en-US" sz="3100" b="1" dirty="0">
                <a:latin typeface="Times New Roman" panose="02020603050405020304" pitchFamily="18" charset="0"/>
                <a:cs typeface="Times New Roman" panose="02020603050405020304" pitchFamily="18" charset="0"/>
              </a:rPr>
              <a:t> </a:t>
            </a:r>
            <a:r>
              <a:rPr lang="en-US" sz="3100" b="1" dirty="0" err="1" smtClean="0">
                <a:latin typeface="Times New Roman" panose="02020603050405020304" pitchFamily="18" charset="0"/>
                <a:cs typeface="Times New Roman" panose="02020603050405020304" pitchFamily="18" charset="0"/>
              </a:rPr>
              <a:t>ulaganja</a:t>
            </a:r>
            <a:r>
              <a:rPr lang="en-US" sz="3100" dirty="0" smtClean="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su</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usko</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povezani</a:t>
            </a:r>
            <a:r>
              <a:rPr lang="en-US" sz="3100" dirty="0">
                <a:latin typeface="Times New Roman" panose="02020603050405020304" pitchFamily="18" charset="0"/>
                <a:cs typeface="Times New Roman" panose="02020603050405020304" pitchFamily="18" charset="0"/>
              </a:rPr>
              <a:t> </a:t>
            </a:r>
            <a:r>
              <a:rPr lang="en-US" sz="3100" dirty="0" smtClean="0">
                <a:latin typeface="Times New Roman" panose="02020603050405020304" pitchFamily="18" charset="0"/>
                <a:cs typeface="Times New Roman" panose="02020603050405020304" pitchFamily="18" charset="0"/>
              </a:rPr>
              <a:t>:</a:t>
            </a:r>
          </a:p>
          <a:p>
            <a:pPr marL="0" indent="0">
              <a:lnSpc>
                <a:spcPct val="110000"/>
              </a:lnSpc>
              <a:buNone/>
            </a:pPr>
            <a:r>
              <a:rPr lang="en-US" sz="3100" dirty="0">
                <a:latin typeface="Times New Roman" panose="02020603050405020304" pitchFamily="18" charset="0"/>
                <a:cs typeface="Times New Roman" panose="02020603050405020304" pitchFamily="18" charset="0"/>
              </a:rPr>
              <a:t> </a:t>
            </a:r>
            <a:r>
              <a:rPr lang="en-US" sz="3100" dirty="0" smtClean="0">
                <a:latin typeface="Times New Roman" panose="02020603050405020304" pitchFamily="18" charset="0"/>
                <a:cs typeface="Times New Roman" panose="02020603050405020304" pitchFamily="18" charset="0"/>
              </a:rPr>
              <a:t>    </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rentabilnost</a:t>
            </a:r>
            <a:r>
              <a:rPr lang="en-US" sz="3100" dirty="0">
                <a:latin typeface="Times New Roman" panose="02020603050405020304" pitchFamily="18" charset="0"/>
                <a:cs typeface="Times New Roman" panose="02020603050405020304" pitchFamily="18" charset="0"/>
              </a:rPr>
              <a:t>, ↓ </a:t>
            </a:r>
            <a:r>
              <a:rPr lang="en-US" sz="3100" dirty="0" err="1">
                <a:latin typeface="Times New Roman" panose="02020603050405020304" pitchFamily="18" charset="0"/>
                <a:cs typeface="Times New Roman" panose="02020603050405020304" pitchFamily="18" charset="0"/>
              </a:rPr>
              <a:t>rizik</a:t>
            </a:r>
            <a:r>
              <a:rPr lang="en-US" sz="3100" dirty="0">
                <a:latin typeface="Times New Roman" panose="02020603050405020304" pitchFamily="18" charset="0"/>
                <a:cs typeface="Times New Roman" panose="02020603050405020304" pitchFamily="18" charset="0"/>
              </a:rPr>
              <a:t>.</a:t>
            </a:r>
          </a:p>
          <a:p>
            <a:pPr marL="0" indent="0">
              <a:lnSpc>
                <a:spcPct val="110000"/>
              </a:lnSpc>
              <a:buNone/>
            </a:pPr>
            <a:r>
              <a:rPr lang="en-US" sz="3100" dirty="0" smtClean="0">
                <a:latin typeface="Times New Roman" panose="02020603050405020304" pitchFamily="18" charset="0"/>
                <a:cs typeface="Times New Roman" panose="02020603050405020304" pitchFamily="18" charset="0"/>
              </a:rPr>
              <a:t>  </a:t>
            </a:r>
            <a:r>
              <a:rPr lang="en-US" sz="3100" u="sng" dirty="0" err="1" smtClean="0">
                <a:latin typeface="Times New Roman" panose="02020603050405020304" pitchFamily="18" charset="0"/>
                <a:cs typeface="Times New Roman" panose="02020603050405020304" pitchFamily="18" charset="0"/>
              </a:rPr>
              <a:t>Razlikujemo</a:t>
            </a:r>
            <a:r>
              <a:rPr lang="en-US" sz="3100" u="sng" dirty="0" smtClean="0">
                <a:latin typeface="Times New Roman" panose="02020603050405020304" pitchFamily="18" charset="0"/>
                <a:cs typeface="Times New Roman" panose="02020603050405020304" pitchFamily="18" charset="0"/>
              </a:rPr>
              <a:t> </a:t>
            </a:r>
            <a:r>
              <a:rPr lang="en-US" sz="3100" u="sng" dirty="0">
                <a:latin typeface="Times New Roman" panose="02020603050405020304" pitchFamily="18" charset="0"/>
                <a:cs typeface="Times New Roman" panose="02020603050405020304" pitchFamily="18" charset="0"/>
              </a:rPr>
              <a:t>tri </a:t>
            </a:r>
            <a:r>
              <a:rPr lang="en-US" sz="3100" u="sng" dirty="0" err="1">
                <a:latin typeface="Times New Roman" panose="02020603050405020304" pitchFamily="18" charset="0"/>
                <a:cs typeface="Times New Roman" panose="02020603050405020304" pitchFamily="18" charset="0"/>
              </a:rPr>
              <a:t>rizika</a:t>
            </a:r>
            <a:r>
              <a:rPr lang="en-US" sz="3100" u="sng" dirty="0">
                <a:latin typeface="Times New Roman" panose="02020603050405020304" pitchFamily="18" charset="0"/>
                <a:cs typeface="Times New Roman" panose="02020603050405020304" pitchFamily="18" charset="0"/>
              </a:rPr>
              <a:t> </a:t>
            </a:r>
            <a:r>
              <a:rPr lang="en-US" sz="3100" dirty="0">
                <a:latin typeface="Times New Roman" panose="02020603050405020304" pitchFamily="18" charset="0"/>
                <a:cs typeface="Times New Roman" panose="02020603050405020304" pitchFamily="18" charset="0"/>
              </a:rPr>
              <a:t>: </a:t>
            </a:r>
            <a:r>
              <a:rPr lang="en-US" sz="3100" dirty="0" smtClean="0">
                <a:latin typeface="Times New Roman" panose="02020603050405020304" pitchFamily="18" charset="0"/>
                <a:cs typeface="Times New Roman" panose="02020603050405020304" pitchFamily="18" charset="0"/>
              </a:rPr>
              <a:t>   - </a:t>
            </a:r>
            <a:r>
              <a:rPr lang="en-US" sz="3100" dirty="0" err="1" smtClean="0">
                <a:latin typeface="Times New Roman" panose="02020603050405020304" pitchFamily="18" charset="0"/>
                <a:cs typeface="Times New Roman" panose="02020603050405020304" pitchFamily="18" charset="0"/>
              </a:rPr>
              <a:t>poslovni</a:t>
            </a:r>
            <a:r>
              <a:rPr lang="en-US" sz="3100" dirty="0">
                <a:latin typeface="Times New Roman" panose="02020603050405020304" pitchFamily="18" charset="0"/>
                <a:cs typeface="Times New Roman" panose="02020603050405020304" pitchFamily="18" charset="0"/>
              </a:rPr>
              <a:t>, </a:t>
            </a:r>
            <a:endParaRPr lang="en-US" sz="3100" dirty="0" smtClean="0">
              <a:latin typeface="Times New Roman" panose="02020603050405020304" pitchFamily="18" charset="0"/>
              <a:cs typeface="Times New Roman" panose="02020603050405020304" pitchFamily="18" charset="0"/>
            </a:endParaRPr>
          </a:p>
          <a:p>
            <a:pPr marL="0" indent="0">
              <a:lnSpc>
                <a:spcPct val="110000"/>
              </a:lnSpc>
              <a:buNone/>
            </a:pPr>
            <a:r>
              <a:rPr lang="en-US" sz="3100" dirty="0">
                <a:latin typeface="Times New Roman" panose="02020603050405020304" pitchFamily="18" charset="0"/>
                <a:cs typeface="Times New Roman" panose="02020603050405020304" pitchFamily="18" charset="0"/>
              </a:rPr>
              <a:t> </a:t>
            </a:r>
            <a:r>
              <a:rPr lang="en-US" sz="3100" dirty="0" smtClean="0">
                <a:latin typeface="Times New Roman" panose="02020603050405020304" pitchFamily="18" charset="0"/>
                <a:cs typeface="Times New Roman" panose="02020603050405020304" pitchFamily="18" charset="0"/>
              </a:rPr>
              <a:t>                                          - </a:t>
            </a:r>
            <a:r>
              <a:rPr lang="en-US" sz="3100" dirty="0" err="1" smtClean="0">
                <a:latin typeface="Times New Roman" panose="02020603050405020304" pitchFamily="18" charset="0"/>
                <a:cs typeface="Times New Roman" panose="02020603050405020304" pitchFamily="18" charset="0"/>
              </a:rPr>
              <a:t>finansijski</a:t>
            </a:r>
            <a:r>
              <a:rPr lang="en-US" sz="3100" dirty="0" smtClean="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i</a:t>
            </a:r>
            <a:r>
              <a:rPr lang="en-US" sz="3100" dirty="0">
                <a:latin typeface="Times New Roman" panose="02020603050405020304" pitchFamily="18" charset="0"/>
                <a:cs typeface="Times New Roman" panose="02020603050405020304" pitchFamily="18" charset="0"/>
              </a:rPr>
              <a:t> </a:t>
            </a:r>
            <a:endParaRPr lang="en-US" sz="3100" dirty="0" smtClean="0">
              <a:latin typeface="Times New Roman" panose="02020603050405020304" pitchFamily="18" charset="0"/>
              <a:cs typeface="Times New Roman" panose="02020603050405020304" pitchFamily="18" charset="0"/>
            </a:endParaRPr>
          </a:p>
          <a:p>
            <a:pPr marL="0" indent="0">
              <a:lnSpc>
                <a:spcPct val="110000"/>
              </a:lnSpc>
              <a:buNone/>
            </a:pPr>
            <a:r>
              <a:rPr lang="en-US" sz="3100" dirty="0">
                <a:latin typeface="Times New Roman" panose="02020603050405020304" pitchFamily="18" charset="0"/>
                <a:cs typeface="Times New Roman" panose="02020603050405020304" pitchFamily="18" charset="0"/>
              </a:rPr>
              <a:t> </a:t>
            </a:r>
            <a:r>
              <a:rPr lang="en-US" sz="3100" dirty="0" smtClean="0">
                <a:latin typeface="Times New Roman" panose="02020603050405020304" pitchFamily="18" charset="0"/>
                <a:cs typeface="Times New Roman" panose="02020603050405020304" pitchFamily="18" charset="0"/>
              </a:rPr>
              <a:t>                                          - </a:t>
            </a:r>
            <a:r>
              <a:rPr lang="en-US" sz="3100" dirty="0" err="1" smtClean="0">
                <a:latin typeface="Times New Roman" panose="02020603050405020304" pitchFamily="18" charset="0"/>
                <a:cs typeface="Times New Roman" panose="02020603050405020304" pitchFamily="18" charset="0"/>
              </a:rPr>
              <a:t>ukupni</a:t>
            </a:r>
            <a:r>
              <a:rPr lang="en-US" sz="3100" dirty="0" smtClean="0">
                <a:latin typeface="Times New Roman" panose="02020603050405020304" pitchFamily="18" charset="0"/>
                <a:cs typeface="Times New Roman" panose="02020603050405020304" pitchFamily="18" charset="0"/>
              </a:rPr>
              <a:t>.</a:t>
            </a:r>
          </a:p>
          <a:p>
            <a:pPr marL="0" indent="0" algn="just">
              <a:lnSpc>
                <a:spcPct val="110000"/>
              </a:lnSpc>
              <a:buNone/>
            </a:pP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26610" y="12660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3997647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713612"/>
            <a:ext cx="11915336" cy="5991988"/>
          </a:xfrm>
        </p:spPr>
        <p:txBody>
          <a:bodyPr>
            <a:normAutofit fontScale="92500"/>
          </a:bodyPr>
          <a:lstStyle/>
          <a:p>
            <a:pPr algn="just">
              <a:lnSpc>
                <a:spcPct val="11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POSLOVNI </a:t>
            </a:r>
            <a:r>
              <a:rPr lang="en-US" dirty="0">
                <a:latin typeface="Times New Roman" panose="02020603050405020304" pitchFamily="18" charset="0"/>
                <a:cs typeface="Times New Roman" panose="02020603050405020304" pitchFamily="18" charset="0"/>
              </a:rPr>
              <a:t>RIZIK je </a:t>
            </a:r>
            <a:r>
              <a:rPr lang="en-US" dirty="0" err="1">
                <a:latin typeface="Times New Roman" panose="02020603050405020304" pitchFamily="18" charset="0"/>
                <a:cs typeface="Times New Roman" panose="02020603050405020304" pitchFamily="18" charset="0"/>
              </a:rPr>
              <a:t>neizvesnost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ostvarenja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prinosa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ukupno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uloženo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sredstvo</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poslovni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rezultat</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jednak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razlici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između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prihoda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varijabilnih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rashoda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uvećanih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fiksne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rashode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rashoda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lnSpc>
                <a:spcPct val="11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FINANSIJSKI </a:t>
            </a:r>
            <a:r>
              <a:rPr lang="en-US" dirty="0">
                <a:latin typeface="Times New Roman" panose="02020603050405020304" pitchFamily="18" charset="0"/>
                <a:cs typeface="Times New Roman" panose="02020603050405020304" pitchFamily="18" charset="0"/>
              </a:rPr>
              <a:t>RIZIK je </a:t>
            </a:r>
            <a:r>
              <a:rPr lang="en-US" dirty="0" err="1">
                <a:latin typeface="Times New Roman" panose="02020603050405020304" pitchFamily="18" charset="0"/>
                <a:cs typeface="Times New Roman" panose="02020603050405020304" pitchFamily="18" charset="0"/>
              </a:rPr>
              <a:t>neizvesnost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ostvarenja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bruto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dobitka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koji</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ravan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razlici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između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poslovnog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dobitka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rashoda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a time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dobitka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bruto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dobitak</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porez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rezultat</a:t>
            </a:r>
            <a:r>
              <a:rPr lang="en-US" dirty="0">
                <a:latin typeface="Times New Roman" panose="02020603050405020304" pitchFamily="18" charset="0"/>
                <a:cs typeface="Times New Roman" panose="02020603050405020304" pitchFamily="18" charset="0"/>
              </a:rPr>
              <a:t>).</a:t>
            </a:r>
          </a:p>
          <a:p>
            <a:pPr algn="just">
              <a:lnSpc>
                <a:spcPct val="11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UKUPAN </a:t>
            </a:r>
            <a:r>
              <a:rPr lang="en-US" dirty="0">
                <a:latin typeface="Times New Roman" panose="02020603050405020304" pitchFamily="18" charset="0"/>
                <a:cs typeface="Times New Roman" panose="02020603050405020304" pitchFamily="18" charset="0"/>
              </a:rPr>
              <a:t>RIZIK je </a:t>
            </a:r>
            <a:r>
              <a:rPr lang="en-US" dirty="0" err="1">
                <a:latin typeface="Times New Roman" panose="02020603050405020304" pitchFamily="18" charset="0"/>
                <a:cs typeface="Times New Roman" panose="02020603050405020304" pitchFamily="18" charset="0"/>
              </a:rPr>
              <a:t>zapravo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kumuliran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poslovni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rizik</a:t>
            </a:r>
            <a:r>
              <a:rPr lang="en-US" dirty="0">
                <a:latin typeface="Times New Roman" panose="02020603050405020304" pitchFamily="18" charset="0"/>
                <a:cs typeface="Times New Roman" panose="02020603050405020304" pitchFamily="18" charset="0"/>
              </a:rPr>
              <a:t>. </a:t>
            </a:r>
          </a:p>
          <a:p>
            <a:pPr algn="just">
              <a:lnSpc>
                <a:spcPct val="110000"/>
              </a:lnSpc>
            </a:pPr>
            <a:endParaRPr lang="en-US" dirty="0">
              <a:latin typeface="Times New Roman" panose="02020603050405020304" pitchFamily="18" charset="0"/>
              <a:cs typeface="Times New Roman" panose="02020603050405020304" pitchFamily="18" charset="0"/>
            </a:endParaRPr>
          </a:p>
          <a:p>
            <a:pPr algn="just">
              <a:lnSpc>
                <a:spcPct val="110000"/>
              </a:lnSpc>
            </a:pPr>
            <a:r>
              <a:rPr lang="en-US" dirty="0" err="1" smtClean="0">
                <a:latin typeface="Times New Roman" panose="02020603050405020304" pitchFamily="18" charset="0"/>
                <a:cs typeface="Times New Roman" panose="02020603050405020304" pitchFamily="18" charset="0"/>
              </a:rPr>
              <a:t>Kada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ulaganja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prouzrokuju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fiksne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troškove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datim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prihodima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varijabilnim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troškovima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poslovni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rizik</a:t>
            </a:r>
            <a:r>
              <a:rPr lang="en-US" dirty="0">
                <a:latin typeface="Times New Roman" panose="02020603050405020304" pitchFamily="18" charset="0"/>
                <a:cs typeface="Times New Roman" panose="02020603050405020304" pitchFamily="18" charset="0"/>
              </a:rPr>
              <a:t> je </a:t>
            </a:r>
            <a:r>
              <a:rPr lang="en-US" dirty="0" err="1" smtClean="0">
                <a:latin typeface="Times New Roman" panose="02020603050405020304" pitchFamily="18" charset="0"/>
                <a:cs typeface="Times New Roman" panose="02020603050405020304" pitchFamily="18" charset="0"/>
              </a:rPr>
              <a:t>manj</a:t>
            </a:r>
            <a:r>
              <a:rPr lang="sr-Latn-RS" dirty="0"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u tom </a:t>
            </a:r>
            <a:r>
              <a:rPr lang="en-US" dirty="0" err="1">
                <a:latin typeface="Times New Roman" panose="02020603050405020304" pitchFamily="18" charset="0"/>
                <a:cs typeface="Times New Roman" panose="02020603050405020304" pitchFamily="18" charset="0"/>
              </a:rPr>
              <a:t>slučaju</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moguće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prihvatiti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rizik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znači</a:t>
            </a:r>
            <a:r>
              <a:rPr lang="en-US" dirty="0">
                <a:latin typeface="Times New Roman" panose="02020603050405020304" pitchFamily="18" charset="0"/>
                <a:cs typeface="Times New Roman" panose="02020603050405020304" pitchFamily="18" charset="0"/>
              </a:rPr>
              <a:t> da je </a:t>
            </a:r>
            <a:r>
              <a:rPr lang="en-US" dirty="0" err="1">
                <a:latin typeface="Times New Roman" panose="02020603050405020304" pitchFamily="18" charset="0"/>
                <a:cs typeface="Times New Roman" panose="02020603050405020304" pitchFamily="18" charset="0"/>
              </a:rPr>
              <a:t>veće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izgovor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ukupan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rizik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zahvaljujući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malom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poslovnom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riziku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još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uvek</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relativno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prihvatljiv</a:t>
            </a:r>
            <a:r>
              <a:rPr lang="en-US" dirty="0">
                <a:latin typeface="Times New Roman" panose="02020603050405020304" pitchFamily="18" charset="0"/>
                <a:cs typeface="Times New Roman" panose="02020603050405020304" pitchFamily="18" charset="0"/>
              </a:rPr>
              <a:t>.</a:t>
            </a:r>
          </a:p>
          <a:p>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030240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436156"/>
            <a:ext cx="11915336" cy="1732796"/>
          </a:xfrm>
        </p:spPr>
        <p:txBody>
          <a:bodyPr>
            <a:normAutofit/>
          </a:bodyPr>
          <a:lstStyle/>
          <a:p>
            <a:r>
              <a:rPr lang="en-US" sz="3300" b="1" dirty="0" smtClean="0">
                <a:latin typeface="Times New Roman" panose="02020603050405020304" pitchFamily="18" charset="0"/>
                <a:cs typeface="Times New Roman" panose="02020603050405020304" pitchFamily="18" charset="0"/>
              </a:rPr>
              <a:t>2. </a:t>
            </a:r>
            <a:r>
              <a:rPr lang="en-US" sz="3300" b="1" u="sng" dirty="0" err="1" smtClean="0">
                <a:latin typeface="Times New Roman" panose="02020603050405020304" pitchFamily="18" charset="0"/>
                <a:cs typeface="Times New Roman" panose="02020603050405020304" pitchFamily="18" charset="0"/>
              </a:rPr>
              <a:t>Vreme</a:t>
            </a:r>
            <a:r>
              <a:rPr lang="en-US" sz="3300" b="1" u="sng" dirty="0" smtClean="0">
                <a:latin typeface="Times New Roman" panose="02020603050405020304" pitchFamily="18" charset="0"/>
                <a:cs typeface="Times New Roman" panose="02020603050405020304" pitchFamily="18" charset="0"/>
              </a:rPr>
              <a:t> </a:t>
            </a:r>
            <a:r>
              <a:rPr lang="en-US" sz="3300" b="1" u="sng" dirty="0" err="1">
                <a:latin typeface="Times New Roman" panose="02020603050405020304" pitchFamily="18" charset="0"/>
                <a:cs typeface="Times New Roman" panose="02020603050405020304" pitchFamily="18" charset="0"/>
              </a:rPr>
              <a:t>i</a:t>
            </a:r>
            <a:r>
              <a:rPr lang="en-US" sz="3300" b="1" u="sng" dirty="0">
                <a:latin typeface="Times New Roman" panose="02020603050405020304" pitchFamily="18" charset="0"/>
                <a:cs typeface="Times New Roman" panose="02020603050405020304" pitchFamily="18" charset="0"/>
              </a:rPr>
              <a:t> </a:t>
            </a:r>
            <a:r>
              <a:rPr lang="en-US" sz="3300" b="1" u="sng" dirty="0" err="1">
                <a:latin typeface="Times New Roman" panose="02020603050405020304" pitchFamily="18" charset="0"/>
                <a:cs typeface="Times New Roman" panose="02020603050405020304" pitchFamily="18" charset="0"/>
              </a:rPr>
              <a:t>mobilizacije</a:t>
            </a:r>
            <a:r>
              <a:rPr lang="en-US" sz="3300" b="1" u="sng" dirty="0">
                <a:latin typeface="Times New Roman" panose="02020603050405020304" pitchFamily="18" charset="0"/>
                <a:cs typeface="Times New Roman" panose="02020603050405020304" pitchFamily="18" charset="0"/>
              </a:rPr>
              <a:t> </a:t>
            </a:r>
            <a:r>
              <a:rPr lang="en-US" sz="3300" b="1" u="sng" dirty="0" err="1" smtClean="0">
                <a:latin typeface="Times New Roman" panose="02020603050405020304" pitchFamily="18" charset="0"/>
                <a:cs typeface="Times New Roman" panose="02020603050405020304" pitchFamily="18" charset="0"/>
              </a:rPr>
              <a:t>ulaganja</a:t>
            </a:r>
            <a:r>
              <a:rPr lang="en-US" sz="3300" b="1" u="sng" dirty="0" smtClean="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može</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biti</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trajno</a:t>
            </a:r>
            <a:r>
              <a:rPr lang="en-US" sz="3300" dirty="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dugoročno</a:t>
            </a:r>
            <a:r>
              <a:rPr lang="en-US" sz="3300" dirty="0" smtClean="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i</a:t>
            </a:r>
            <a:r>
              <a:rPr lang="en-US" sz="3300" dirty="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kratkoročno</a:t>
            </a:r>
            <a:r>
              <a:rPr lang="en-US" sz="3300" dirty="0">
                <a:latin typeface="Times New Roman" panose="02020603050405020304" pitchFamily="18" charset="0"/>
                <a:cs typeface="Times New Roman" panose="02020603050405020304" pitchFamily="18" charset="0"/>
              </a:rPr>
              <a:t>. </a:t>
            </a:r>
            <a:endParaRPr lang="sr-Cyrl-RS" sz="33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2168952"/>
            <a:ext cx="11915336" cy="4441613"/>
          </a:xfrm>
        </p:spPr>
        <p:txBody>
          <a:bodyPr>
            <a:normAutofit fontScale="55000" lnSpcReduction="20000"/>
          </a:bodyPr>
          <a:lstStyle/>
          <a:p>
            <a:pPr marL="514350" indent="-514350" algn="just">
              <a:lnSpc>
                <a:spcPct val="120000"/>
              </a:lnSpc>
              <a:buFont typeface="+mj-lt"/>
              <a:buAutoNum type="alphaLcParenR"/>
            </a:pPr>
            <a:r>
              <a:rPr lang="en-US" sz="5800" b="1" dirty="0" err="1" smtClean="0">
                <a:latin typeface="Times New Roman" panose="02020603050405020304" pitchFamily="18" charset="0"/>
                <a:cs typeface="Times New Roman" panose="02020603050405020304" pitchFamily="18" charset="0"/>
              </a:rPr>
              <a:t>Trajno</a:t>
            </a:r>
            <a:r>
              <a:rPr lang="en-US" sz="5800" b="1" dirty="0" smtClean="0">
                <a:latin typeface="Times New Roman" panose="02020603050405020304" pitchFamily="18" charset="0"/>
                <a:cs typeface="Times New Roman" panose="02020603050405020304" pitchFamily="18" charset="0"/>
              </a:rPr>
              <a:t> </a:t>
            </a:r>
            <a:r>
              <a:rPr lang="en-US" sz="5800" b="1" dirty="0" err="1">
                <a:latin typeface="Times New Roman" panose="02020603050405020304" pitchFamily="18" charset="0"/>
                <a:cs typeface="Times New Roman" panose="02020603050405020304" pitchFamily="18" charset="0"/>
              </a:rPr>
              <a:t>imobilisana</a:t>
            </a:r>
            <a:r>
              <a:rPr lang="en-US" sz="5800" b="1"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su</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ulaganja</a:t>
            </a:r>
            <a:r>
              <a:rPr lang="en-US" sz="5800" dirty="0">
                <a:latin typeface="Times New Roman" panose="02020603050405020304" pitchFamily="18" charset="0"/>
                <a:cs typeface="Times New Roman" panose="02020603050405020304" pitchFamily="18" charset="0"/>
              </a:rPr>
              <a:t> u </a:t>
            </a:r>
            <a:r>
              <a:rPr lang="en-US" sz="5800" dirty="0" err="1">
                <a:latin typeface="Times New Roman" panose="02020603050405020304" pitchFamily="18" charset="0"/>
                <a:cs typeface="Times New Roman" panose="02020603050405020304" pitchFamily="18" charset="0"/>
              </a:rPr>
              <a:t>zemljište</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Trajna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obrtna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sredstva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su</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trajna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ulaganja</a:t>
            </a:r>
            <a:r>
              <a:rPr lang="en-US" sz="5800" dirty="0">
                <a:latin typeface="Times New Roman" panose="02020603050405020304" pitchFamily="18" charset="0"/>
                <a:cs typeface="Times New Roman" panose="02020603050405020304" pitchFamily="18" charset="0"/>
              </a:rPr>
              <a:t> u </a:t>
            </a:r>
            <a:r>
              <a:rPr lang="en-US" sz="5800" dirty="0" err="1" smtClean="0">
                <a:latin typeface="Times New Roman" panose="02020603050405020304" pitchFamily="18" charset="0"/>
                <a:cs typeface="Times New Roman" panose="02020603050405020304" pitchFamily="18" charset="0"/>
              </a:rPr>
              <a:t>druga</a:t>
            </a:r>
            <a:r>
              <a:rPr lang="en-US" sz="5800" dirty="0" smtClean="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preduzeća</a:t>
            </a:r>
            <a:r>
              <a:rPr lang="en-US" sz="5800" dirty="0" smtClean="0">
                <a:latin typeface="Times New Roman" panose="02020603050405020304" pitchFamily="18" charset="0"/>
                <a:cs typeface="Times New Roman" panose="02020603050405020304" pitchFamily="18" charset="0"/>
              </a:rPr>
              <a:t>.</a:t>
            </a:r>
            <a:r>
              <a:rPr lang="en-US" sz="5800" dirty="0">
                <a:latin typeface="Times New Roman" panose="02020603050405020304" pitchFamily="18" charset="0"/>
                <a:cs typeface="Times New Roman" panose="02020603050405020304" pitchFamily="18" charset="0"/>
              </a:rPr>
              <a:t>	</a:t>
            </a:r>
          </a:p>
          <a:p>
            <a:pPr marL="514350" indent="-514350" algn="just">
              <a:lnSpc>
                <a:spcPct val="120000"/>
              </a:lnSpc>
              <a:buFont typeface="+mj-lt"/>
              <a:buAutoNum type="alphaLcParenR"/>
            </a:pPr>
            <a:r>
              <a:rPr lang="en-US" sz="5800" b="1" dirty="0" err="1" smtClean="0">
                <a:latin typeface="Times New Roman" panose="02020603050405020304" pitchFamily="18" charset="0"/>
                <a:cs typeface="Times New Roman" panose="02020603050405020304" pitchFamily="18" charset="0"/>
              </a:rPr>
              <a:t>Dugoročno</a:t>
            </a:r>
            <a:r>
              <a:rPr lang="en-US" sz="5800" b="1" dirty="0" smtClean="0">
                <a:latin typeface="Times New Roman" panose="02020603050405020304" pitchFamily="18" charset="0"/>
                <a:cs typeface="Times New Roman" panose="02020603050405020304" pitchFamily="18" charset="0"/>
              </a:rPr>
              <a:t> </a:t>
            </a:r>
            <a:r>
              <a:rPr lang="en-US" sz="5800" b="1" dirty="0" err="1">
                <a:latin typeface="Times New Roman" panose="02020603050405020304" pitchFamily="18" charset="0"/>
                <a:cs typeface="Times New Roman" panose="02020603050405020304" pitchFamily="18" charset="0"/>
              </a:rPr>
              <a:t>imobilisana</a:t>
            </a:r>
            <a:r>
              <a:rPr lang="en-US" sz="5800" b="1"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su</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osnovna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sredstva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ulaganja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i</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finansijski</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plasmani</a:t>
            </a:r>
            <a:r>
              <a:rPr lang="en-US" sz="5800" dirty="0">
                <a:latin typeface="Times New Roman" panose="02020603050405020304" pitchFamily="18" charset="0"/>
                <a:cs typeface="Times New Roman" panose="02020603050405020304" pitchFamily="18" charset="0"/>
              </a:rPr>
              <a:t>. </a:t>
            </a:r>
            <a:r>
              <a:rPr lang="sr-Latn-RS" sz="5800" dirty="0" err="1" smtClean="0">
                <a:latin typeface="Times New Roman" panose="02020603050405020304" pitchFamily="18" charset="0"/>
                <a:cs typeface="Times New Roman" panose="02020603050405020304" pitchFamily="18" charset="0"/>
              </a:rPr>
              <a:t>O</a:t>
            </a:r>
            <a:r>
              <a:rPr lang="en-US" sz="5800" dirty="0" err="1" smtClean="0">
                <a:latin typeface="Times New Roman" panose="02020603050405020304" pitchFamily="18" charset="0"/>
                <a:cs typeface="Times New Roman" panose="02020603050405020304" pitchFamily="18" charset="0"/>
              </a:rPr>
              <a:t>ni</a:t>
            </a:r>
            <a:r>
              <a:rPr lang="en-US" sz="5800" dirty="0" smtClean="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će</a:t>
            </a:r>
            <a:r>
              <a:rPr lang="en-US" sz="5800" dirty="0">
                <a:latin typeface="Times New Roman" panose="02020603050405020304" pitchFamily="18" charset="0"/>
                <a:cs typeface="Times New Roman" panose="02020603050405020304" pitchFamily="18" charset="0"/>
              </a:rPr>
              <a:t> se </a:t>
            </a:r>
            <a:r>
              <a:rPr lang="en-US" sz="5800" dirty="0" err="1" smtClean="0">
                <a:latin typeface="Times New Roman" panose="02020603050405020304" pitchFamily="18" charset="0"/>
                <a:cs typeface="Times New Roman" panose="02020603050405020304" pitchFamily="18" charset="0"/>
              </a:rPr>
              <a:t>mobilisati</a:t>
            </a:r>
            <a:r>
              <a:rPr lang="en-US" sz="5800" dirty="0" smtClean="0">
                <a:latin typeface="Times New Roman" panose="02020603050405020304" pitchFamily="18" charset="0"/>
                <a:cs typeface="Times New Roman" panose="02020603050405020304" pitchFamily="18" charset="0"/>
              </a:rPr>
              <a:t> </a:t>
            </a:r>
            <a:r>
              <a:rPr lang="en-US" sz="5800" dirty="0">
                <a:latin typeface="Times New Roman" panose="02020603050405020304" pitchFamily="18" charset="0"/>
                <a:cs typeface="Times New Roman" panose="02020603050405020304" pitchFamily="18" charset="0"/>
              </a:rPr>
              <a:t>u </a:t>
            </a:r>
            <a:r>
              <a:rPr lang="en-US" sz="5800" dirty="0" err="1">
                <a:latin typeface="Times New Roman" panose="02020603050405020304" pitchFamily="18" charset="0"/>
                <a:cs typeface="Times New Roman" panose="02020603050405020304" pitchFamily="18" charset="0"/>
              </a:rPr>
              <a:t>skladu</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sa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amortizacionim</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periodom</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i</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rokom</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naplate</a:t>
            </a:r>
            <a:r>
              <a:rPr lang="en-US" sz="5800" dirty="0" smtClean="0">
                <a:latin typeface="Times New Roman" panose="02020603050405020304" pitchFamily="18" charset="0"/>
                <a:cs typeface="Times New Roman" panose="02020603050405020304" pitchFamily="18" charset="0"/>
              </a:rPr>
              <a:t>.</a:t>
            </a:r>
            <a:endParaRPr lang="en-US" sz="5800" dirty="0">
              <a:latin typeface="Times New Roman" panose="02020603050405020304" pitchFamily="18" charset="0"/>
              <a:cs typeface="Times New Roman" panose="02020603050405020304" pitchFamily="18" charset="0"/>
            </a:endParaRPr>
          </a:p>
          <a:p>
            <a:pPr marL="514350" indent="-514350" algn="just">
              <a:lnSpc>
                <a:spcPct val="120000"/>
              </a:lnSpc>
              <a:buFont typeface="+mj-lt"/>
              <a:buAutoNum type="alphaLcParenR"/>
            </a:pPr>
            <a:r>
              <a:rPr lang="en-US" sz="5800" b="1" dirty="0" err="1" smtClean="0">
                <a:latin typeface="Times New Roman" panose="02020603050405020304" pitchFamily="18" charset="0"/>
                <a:cs typeface="Times New Roman" panose="02020603050405020304" pitchFamily="18" charset="0"/>
              </a:rPr>
              <a:t>Kratkoročna</a:t>
            </a:r>
            <a:r>
              <a:rPr lang="en-US" sz="5800" b="1" dirty="0" smtClean="0">
                <a:latin typeface="Times New Roman" panose="02020603050405020304" pitchFamily="18" charset="0"/>
                <a:cs typeface="Times New Roman" panose="02020603050405020304" pitchFamily="18" charset="0"/>
              </a:rPr>
              <a:t> </a:t>
            </a:r>
            <a:r>
              <a:rPr lang="en-US" sz="5800" b="1" dirty="0" err="1">
                <a:latin typeface="Times New Roman" panose="02020603050405020304" pitchFamily="18" charset="0"/>
                <a:cs typeface="Times New Roman" panose="02020603050405020304" pitchFamily="18" charset="0"/>
              </a:rPr>
              <a:t>imobilizacija</a:t>
            </a:r>
            <a:r>
              <a:rPr lang="en-US" sz="5800" b="1" dirty="0">
                <a:latin typeface="Times New Roman" panose="02020603050405020304" pitchFamily="18" charset="0"/>
                <a:cs typeface="Times New Roman" panose="02020603050405020304" pitchFamily="18" charset="0"/>
              </a:rPr>
              <a:t> </a:t>
            </a:r>
            <a:r>
              <a:rPr lang="en-US" sz="5800" dirty="0">
                <a:latin typeface="Times New Roman" panose="02020603050405020304" pitchFamily="18" charset="0"/>
                <a:cs typeface="Times New Roman" panose="02020603050405020304" pitchFamily="18" charset="0"/>
              </a:rPr>
              <a:t>je </a:t>
            </a:r>
            <a:r>
              <a:rPr lang="en-US" sz="5800" dirty="0" err="1">
                <a:latin typeface="Times New Roman" panose="02020603050405020304" pitchFamily="18" charset="0"/>
                <a:cs typeface="Times New Roman" panose="02020603050405020304" pitchFamily="18" charset="0"/>
              </a:rPr>
              <a:t>za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sva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druga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ulaganja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sezonske</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zalihe</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kratkoročna</a:t>
            </a:r>
            <a:r>
              <a:rPr lang="en-US" sz="5800" dirty="0">
                <a:latin typeface="Times New Roman" panose="02020603050405020304" pitchFamily="18" charset="0"/>
                <a:cs typeface="Times New Roman" panose="02020603050405020304" pitchFamily="18" charset="0"/>
              </a:rPr>
              <a:t> </a:t>
            </a:r>
            <a:r>
              <a:rPr lang="en-US" sz="5800" dirty="0" err="1" smtClean="0">
                <a:latin typeface="Times New Roman" panose="02020603050405020304" pitchFamily="18" charset="0"/>
                <a:cs typeface="Times New Roman" panose="02020603050405020304" pitchFamily="18" charset="0"/>
              </a:rPr>
              <a:t>potraživanja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Ona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će</a:t>
            </a:r>
            <a:r>
              <a:rPr lang="en-US" sz="5800" dirty="0">
                <a:latin typeface="Times New Roman" panose="02020603050405020304" pitchFamily="18" charset="0"/>
                <a:cs typeface="Times New Roman" panose="02020603050405020304" pitchFamily="18" charset="0"/>
              </a:rPr>
              <a:t> se </a:t>
            </a:r>
            <a:r>
              <a:rPr lang="en-US" sz="5800" dirty="0" err="1">
                <a:latin typeface="Times New Roman" panose="02020603050405020304" pitchFamily="18" charset="0"/>
                <a:cs typeface="Times New Roman" panose="02020603050405020304" pitchFamily="18" charset="0"/>
              </a:rPr>
              <a:t>mobilisati</a:t>
            </a:r>
            <a:r>
              <a:rPr lang="en-US" sz="5800" dirty="0">
                <a:latin typeface="Times New Roman" panose="02020603050405020304" pitchFamily="18" charset="0"/>
                <a:cs typeface="Times New Roman" panose="02020603050405020304" pitchFamily="18" charset="0"/>
              </a:rPr>
              <a:t> u </a:t>
            </a:r>
            <a:r>
              <a:rPr lang="en-US" sz="5800" dirty="0" err="1">
                <a:latin typeface="Times New Roman" panose="02020603050405020304" pitchFamily="18" charset="0"/>
                <a:cs typeface="Times New Roman" panose="02020603050405020304" pitchFamily="18" charset="0"/>
              </a:rPr>
              <a:t>roku</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kraćem</a:t>
            </a:r>
            <a:r>
              <a:rPr lang="en-US" sz="5800" dirty="0">
                <a:latin typeface="Times New Roman" panose="02020603050405020304" pitchFamily="18" charset="0"/>
                <a:cs typeface="Times New Roman" panose="02020603050405020304" pitchFamily="18" charset="0"/>
              </a:rPr>
              <a:t> od </a:t>
            </a:r>
            <a:r>
              <a:rPr lang="en-US" sz="5800" dirty="0" err="1">
                <a:latin typeface="Times New Roman" panose="02020603050405020304" pitchFamily="18" charset="0"/>
                <a:cs typeface="Times New Roman" panose="02020603050405020304" pitchFamily="18" charset="0"/>
              </a:rPr>
              <a:t>godine</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dana</a:t>
            </a:r>
            <a:r>
              <a:rPr lang="en-US" sz="5800" dirty="0">
                <a:latin typeface="Times New Roman" panose="02020603050405020304" pitchFamily="18" charset="0"/>
                <a:cs typeface="Times New Roman" panose="02020603050405020304" pitchFamily="18" charset="0"/>
              </a:rPr>
              <a:t>. </a:t>
            </a:r>
            <a:endParaRPr lang="en-US" sz="5800" dirty="0" smtClean="0">
              <a:latin typeface="Times New Roman" panose="02020603050405020304" pitchFamily="18" charset="0"/>
              <a:cs typeface="Times New Roman" panose="02020603050405020304" pitchFamily="18" charset="0"/>
            </a:endParaRPr>
          </a:p>
          <a:p>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57408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20" y="643944"/>
            <a:ext cx="11821848" cy="6001555"/>
          </a:xfrm>
        </p:spPr>
        <p:txBody>
          <a:bodyPr>
            <a:normAutofit lnSpcReduction="10000"/>
          </a:bodyPr>
          <a:lstStyle/>
          <a:p>
            <a:pPr algn="just">
              <a:lnSpc>
                <a:spcPct val="100000"/>
              </a:lnSpc>
            </a:pPr>
            <a:r>
              <a:rPr lang="en-US" sz="3000" u="sng" dirty="0" err="1">
                <a:latin typeface="Times New Roman" panose="02020603050405020304" pitchFamily="18" charset="0"/>
                <a:cs typeface="Times New Roman" panose="02020603050405020304" pitchFamily="18" charset="0"/>
              </a:rPr>
              <a:t>Vreme</a:t>
            </a:r>
            <a:r>
              <a:rPr lang="en-US" sz="3000" u="sng" dirty="0">
                <a:latin typeface="Times New Roman" panose="02020603050405020304" pitchFamily="18" charset="0"/>
                <a:cs typeface="Times New Roman" panose="02020603050405020304" pitchFamily="18" charset="0"/>
              </a:rPr>
              <a:t> </a:t>
            </a:r>
            <a:r>
              <a:rPr lang="en-US" sz="3000" u="sng" dirty="0" err="1">
                <a:latin typeface="Times New Roman" panose="02020603050405020304" pitchFamily="18" charset="0"/>
                <a:cs typeface="Times New Roman" panose="02020603050405020304" pitchFamily="18" charset="0"/>
              </a:rPr>
              <a:t>imobilizacije</a:t>
            </a:r>
            <a:r>
              <a:rPr lang="en-US" sz="3000" u="sng" dirty="0">
                <a:latin typeface="Times New Roman" panose="02020603050405020304" pitchFamily="18" charset="0"/>
                <a:cs typeface="Times New Roman" panose="02020603050405020304" pitchFamily="18" charset="0"/>
              </a:rPr>
              <a:t> 	</a:t>
            </a:r>
            <a:r>
              <a:rPr lang="en-US" sz="3000" u="sng" dirty="0" err="1">
                <a:latin typeface="Times New Roman" panose="02020603050405020304" pitchFamily="18" charset="0"/>
                <a:cs typeface="Times New Roman" panose="02020603050405020304" pitchFamily="18" charset="0"/>
              </a:rPr>
              <a:t>ulaganja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utiče</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izbor</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potencijalnog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izvora</a:t>
            </a:r>
            <a:r>
              <a:rPr lang="en-US" sz="3000" dirty="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finansiranja</a:t>
            </a:r>
            <a:r>
              <a:rPr lang="en-US" sz="3000" dirty="0" smtClean="0">
                <a:latin typeface="Times New Roman" panose="02020603050405020304" pitchFamily="18" charset="0"/>
                <a:cs typeface="Times New Roman" panose="02020603050405020304" pitchFamily="18" charset="0"/>
              </a:rPr>
              <a:t>. </a:t>
            </a:r>
          </a:p>
          <a:p>
            <a:pPr algn="just">
              <a:lnSpc>
                <a:spcPct val="100000"/>
              </a:lnSpc>
              <a:buFontTx/>
              <a:buChar char="-"/>
            </a:pPr>
            <a:r>
              <a:rPr lang="en-US" sz="3000" dirty="0" err="1" smtClean="0">
                <a:latin typeface="Times New Roman" panose="02020603050405020304" pitchFamily="18" charset="0"/>
                <a:cs typeface="Times New Roman" panose="02020603050405020304" pitchFamily="18" charset="0"/>
              </a:rPr>
              <a:t>Ulaganja</a:t>
            </a:r>
            <a:r>
              <a:rPr lang="en-US" sz="3000" dirty="0" smtClean="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trajnom</a:t>
            </a:r>
            <a:r>
              <a:rPr lang="en-US" sz="3000" dirty="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imobilizacijom</a:t>
            </a:r>
            <a:r>
              <a:rPr lang="en-US" sz="3000" dirty="0" smtClean="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radi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održavanja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finansijske</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stabilnosti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likvidnosti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zahtevaju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trajne</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izvore</a:t>
            </a:r>
            <a:r>
              <a:rPr lang="en-US" sz="3000" dirty="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finansiranja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sopstveni</a:t>
            </a:r>
            <a:r>
              <a:rPr lang="en-US" sz="3000" dirty="0" smtClean="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kapital</a:t>
            </a:r>
            <a:r>
              <a:rPr lang="en-US" sz="3000" dirty="0">
                <a:latin typeface="Times New Roman" panose="02020603050405020304" pitchFamily="18" charset="0"/>
                <a:cs typeface="Times New Roman" panose="02020603050405020304" pitchFamily="18" charset="0"/>
              </a:rPr>
              <a:t>). </a:t>
            </a:r>
            <a:endParaRPr lang="en-US" sz="3000" dirty="0" smtClean="0">
              <a:latin typeface="Times New Roman" panose="02020603050405020304" pitchFamily="18" charset="0"/>
              <a:cs typeface="Times New Roman" panose="02020603050405020304" pitchFamily="18" charset="0"/>
            </a:endParaRPr>
          </a:p>
          <a:p>
            <a:pPr algn="just">
              <a:lnSpc>
                <a:spcPct val="100000"/>
              </a:lnSpc>
              <a:buFontTx/>
              <a:buChar char="-"/>
            </a:pPr>
            <a:r>
              <a:rPr lang="en-US" sz="3000" dirty="0" err="1" smtClean="0">
                <a:latin typeface="Times New Roman" panose="02020603050405020304" pitchFamily="18" charset="0"/>
                <a:cs typeface="Times New Roman" panose="02020603050405020304" pitchFamily="18" charset="0"/>
              </a:rPr>
              <a:t>Ulaganja</a:t>
            </a:r>
            <a:r>
              <a:rPr lang="en-US" sz="3000" dirty="0" smtClean="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dugoročnom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imobilizacijom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mogu</a:t>
            </a:r>
            <a:r>
              <a:rPr lang="en-US" sz="3000" dirty="0">
                <a:latin typeface="Times New Roman" panose="02020603050405020304" pitchFamily="18" charset="0"/>
                <a:cs typeface="Times New Roman" panose="02020603050405020304" pitchFamily="18" charset="0"/>
              </a:rPr>
              <a:t> se </a:t>
            </a:r>
            <a:r>
              <a:rPr lang="en-US" sz="3000" dirty="0" err="1" smtClean="0">
                <a:latin typeface="Times New Roman" panose="02020603050405020304" pitchFamily="18" charset="0"/>
                <a:cs typeface="Times New Roman" panose="02020603050405020304" pitchFamily="18" charset="0"/>
              </a:rPr>
              <a:t>finansirati</a:t>
            </a:r>
            <a:r>
              <a:rPr lang="en-US" sz="3000" dirty="0" smtClean="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iz</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dugoročnih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dugova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pri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čemu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razlika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između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dospele</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glavnice</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dugoročnih</a:t>
            </a:r>
            <a:r>
              <a:rPr lang="en-US" sz="3000" dirty="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dugova</a:t>
            </a:r>
            <a:r>
              <a:rPr lang="en-US" sz="3000" dirty="0" smtClean="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amortizacuje</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osnovnih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sredstava</a:t>
            </a:r>
            <a:r>
              <a:rPr lang="en-US" sz="3000" dirty="0">
                <a:latin typeface="Times New Roman" panose="02020603050405020304" pitchFamily="18" charset="0"/>
                <a:cs typeface="Times New Roman" panose="02020603050405020304" pitchFamily="18" charset="0"/>
              </a:rPr>
              <a:t> plus </a:t>
            </a:r>
            <a:r>
              <a:rPr lang="en-US" sz="3000" dirty="0" err="1">
                <a:latin typeface="Times New Roman" panose="02020603050405020304" pitchFamily="18" charset="0"/>
                <a:cs typeface="Times New Roman" panose="02020603050405020304" pitchFamily="18" charset="0"/>
              </a:rPr>
              <a:t>naplaćena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glavnica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dugoročnih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plasmana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mora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biti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svake</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godine</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supstituisana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sopstvenim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kapitalom</a:t>
            </a:r>
            <a:r>
              <a:rPr lang="en-US" sz="3000" dirty="0">
                <a:latin typeface="Times New Roman" panose="02020603050405020304" pitchFamily="18" charset="0"/>
                <a:cs typeface="Times New Roman" panose="02020603050405020304" pitchFamily="18" charset="0"/>
              </a:rPr>
              <a:t>. </a:t>
            </a:r>
            <a:endParaRPr lang="en-US" sz="3000" dirty="0" smtClean="0">
              <a:latin typeface="Times New Roman" panose="02020603050405020304" pitchFamily="18" charset="0"/>
              <a:cs typeface="Times New Roman" panose="02020603050405020304" pitchFamily="18" charset="0"/>
            </a:endParaRPr>
          </a:p>
          <a:p>
            <a:pPr algn="just">
              <a:lnSpc>
                <a:spcPct val="100000"/>
              </a:lnSpc>
              <a:buFontTx/>
              <a:buChar char="-"/>
            </a:pPr>
            <a:r>
              <a:rPr lang="en-US" sz="3000" dirty="0" err="1" smtClean="0">
                <a:latin typeface="Times New Roman" panose="02020603050405020304" pitchFamily="18" charset="0"/>
                <a:cs typeface="Times New Roman" panose="02020603050405020304" pitchFamily="18" charset="0"/>
              </a:rPr>
              <a:t>Ulaganja</a:t>
            </a:r>
            <a:r>
              <a:rPr lang="en-US" sz="3000" dirty="0" smtClean="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kratkim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rokom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imobilizacije</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finansiraju</a:t>
            </a:r>
            <a:r>
              <a:rPr lang="en-US" sz="3000" dirty="0">
                <a:latin typeface="Times New Roman" panose="02020603050405020304" pitchFamily="18" charset="0"/>
                <a:cs typeface="Times New Roman" panose="02020603050405020304" pitchFamily="18" charset="0"/>
              </a:rPr>
              <a:t> se </a:t>
            </a:r>
            <a:r>
              <a:rPr lang="en-US" sz="3000" dirty="0" err="1">
                <a:latin typeface="Times New Roman" panose="02020603050405020304" pitchFamily="18" charset="0"/>
                <a:cs typeface="Times New Roman" panose="02020603050405020304" pitchFamily="18" charset="0"/>
              </a:rPr>
              <a:t>iz</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sopstvenih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izvora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finansiranja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kratkoročnih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dugova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Što</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su</a:t>
            </a:r>
            <a:r>
              <a:rPr lang="en-US" sz="3000" dirty="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spontani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izvori</a:t>
            </a:r>
            <a:r>
              <a:rPr lang="en-US" sz="3000" dirty="0" smtClean="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finansiranja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veći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potrebno</a:t>
            </a:r>
            <a:r>
              <a:rPr lang="en-US" sz="3000" dirty="0">
                <a:latin typeface="Times New Roman" panose="02020603050405020304" pitchFamily="18" charset="0"/>
                <a:cs typeface="Times New Roman" panose="02020603050405020304" pitchFamily="18" charset="0"/>
              </a:rPr>
              <a:t> je </a:t>
            </a:r>
            <a:r>
              <a:rPr lang="en-US" sz="3000" dirty="0" err="1">
                <a:latin typeface="Times New Roman" panose="02020603050405020304" pitchFamily="18" charset="0"/>
                <a:cs typeface="Times New Roman" panose="02020603050405020304" pitchFamily="18" charset="0"/>
              </a:rPr>
              <a:t>manje</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kratkoročnih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dugova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za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finansiranje</a:t>
            </a:r>
            <a:r>
              <a:rPr lang="en-US" sz="3000" dirty="0">
                <a:latin typeface="Times New Roman" panose="02020603050405020304" pitchFamily="18" charset="0"/>
                <a:cs typeface="Times New Roman" panose="02020603050405020304" pitchFamily="18" charset="0"/>
              </a:rPr>
              <a:t>.</a:t>
            </a:r>
            <a:endParaRPr lang="sr-Cyrl-RS" sz="3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91877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389712"/>
            <a:ext cx="11915336" cy="910044"/>
          </a:xfrm>
        </p:spPr>
        <p:txBody>
          <a:bodyPr>
            <a:normAutofit/>
          </a:bodyPr>
          <a:lstStyle/>
          <a:p>
            <a:r>
              <a:rPr lang="en-US" sz="3200" b="1" dirty="0">
                <a:latin typeface="Times New Roman" panose="02020603050405020304" pitchFamily="18" charset="0"/>
                <a:cs typeface="Times New Roman" panose="02020603050405020304" pitchFamily="18" charset="0"/>
              </a:rPr>
              <a:t>2.3. OBLIKOVANJE STRUKTURE KAPITALA</a:t>
            </a:r>
            <a:endParaRPr lang="sr-Cyrl-R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257300"/>
            <a:ext cx="11915336" cy="5486400"/>
          </a:xfrm>
        </p:spPr>
        <p:txBody>
          <a:bodyPr>
            <a:normAutofit fontScale="92500"/>
          </a:bodyPr>
          <a:lstStyle/>
          <a:p>
            <a:pPr algn="just">
              <a:spcAft>
                <a:spcPts val="1200"/>
              </a:spcAft>
              <a:buFont typeface="Wingdings" panose="05000000000000000000" pitchFamily="2" charset="2"/>
              <a:buChar char="Ø"/>
            </a:pPr>
            <a:r>
              <a:rPr lang="sr-Latn-CS" sz="3000" dirty="0">
                <a:latin typeface="Times New Roman" panose="02020603050405020304" pitchFamily="18" charset="0"/>
                <a:cs typeface="Times New Roman" panose="02020603050405020304" pitchFamily="18" charset="0"/>
              </a:rPr>
              <a:t>Struktura kapitala sa stanovišta vlasništva treba da finansijski rizik ostvarenja dobitka i rizik poverilaca svede na prihvatljivi nivo, obezbedi autonomiju dužnika i eliminiše </a:t>
            </a:r>
            <a:r>
              <a:rPr lang="sr-Latn-CS" sz="3000" dirty="0" smtClean="0">
                <a:latin typeface="Times New Roman" panose="02020603050405020304" pitchFamily="18" charset="0"/>
                <a:cs typeface="Times New Roman" panose="02020603050405020304" pitchFamily="18" charset="0"/>
              </a:rPr>
              <a:t>inflatorne </a:t>
            </a:r>
            <a:r>
              <a:rPr lang="sr-Latn-CS" sz="3000" dirty="0">
                <a:latin typeface="Times New Roman" panose="02020603050405020304" pitchFamily="18" charset="0"/>
                <a:cs typeface="Times New Roman" panose="02020603050405020304" pitchFamily="18" charset="0"/>
              </a:rPr>
              <a:t>gubitke. </a:t>
            </a:r>
            <a:endParaRPr lang="en-US" dirty="0" smtClean="0">
              <a:latin typeface="Times New Roman" panose="02020603050405020304" pitchFamily="18" charset="0"/>
              <a:cs typeface="Times New Roman" panose="02020603050405020304" pitchFamily="18" charset="0"/>
            </a:endParaRPr>
          </a:p>
          <a:p>
            <a:r>
              <a:rPr lang="sr-Latn-CS" i="1" u="sng" dirty="0">
                <a:latin typeface="Times New Roman" panose="02020603050405020304" pitchFamily="18" charset="0"/>
                <a:cs typeface="Times New Roman" panose="02020603050405020304" pitchFamily="18" charset="0"/>
              </a:rPr>
              <a:t>FINANSIJSKI RIZIK</a:t>
            </a:r>
            <a:endParaRPr lang="sr-Cyrl-RS" u="sng" dirty="0">
              <a:latin typeface="Times New Roman" panose="02020603050405020304" pitchFamily="18" charset="0"/>
              <a:cs typeface="Times New Roman" panose="02020603050405020304" pitchFamily="18" charset="0"/>
            </a:endParaRPr>
          </a:p>
          <a:p>
            <a:pPr marL="0" indent="0" algn="just">
              <a:buNone/>
            </a:pPr>
            <a:r>
              <a:rPr lang="sr-Latn-CS" dirty="0" smtClean="0">
                <a:latin typeface="Times New Roman" panose="02020603050405020304" pitchFamily="18" charset="0"/>
                <a:cs typeface="Times New Roman" panose="02020603050405020304" pitchFamily="18" charset="0"/>
              </a:rPr>
              <a:t>Ako s</a:t>
            </a:r>
            <a:r>
              <a:rPr lang="en-US" dirty="0" smtClean="0">
                <a:latin typeface="Times New Roman" panose="02020603050405020304" pitchFamily="18" charset="0"/>
                <a:cs typeface="Times New Roman" panose="02020603050405020304" pitchFamily="18" charset="0"/>
              </a:rPr>
              <a:t>u </a:t>
            </a:r>
            <a:r>
              <a:rPr lang="en-US" dirty="0" err="1" smtClean="0">
                <a:latin typeface="Times New Roman" panose="02020603050405020304" pitchFamily="18" charset="0"/>
                <a:cs typeface="Times New Roman" panose="02020603050405020304" pitchFamily="18" charset="0"/>
              </a:rPr>
              <a:t>visoka</a:t>
            </a:r>
            <a:r>
              <a:rPr lang="en-US" dirty="0" smtClean="0">
                <a:latin typeface="Times New Roman" panose="02020603050405020304" pitchFamily="18" charset="0"/>
                <a:cs typeface="Times New Roman" panose="02020603050405020304" pitchFamily="18" charset="0"/>
              </a:rPr>
              <a:t> </a:t>
            </a:r>
            <a:r>
              <a:rPr lang="sr-Latn-CS" dirty="0" smtClean="0">
                <a:latin typeface="Times New Roman" panose="02020603050405020304" pitchFamily="18" charset="0"/>
                <a:cs typeface="Times New Roman" panose="02020603050405020304" pitchFamily="18" charset="0"/>
              </a:rPr>
              <a:t>ulaganja </a:t>
            </a:r>
            <a:r>
              <a:rPr lang="sr-Latn-CS" dirty="0">
                <a:latin typeface="Times New Roman" panose="02020603050405020304" pitchFamily="18" charset="0"/>
                <a:cs typeface="Times New Roman" panose="02020603050405020304" pitchFamily="18" charset="0"/>
              </a:rPr>
              <a:t>u osnovna </a:t>
            </a:r>
            <a:r>
              <a:rPr lang="sr-Latn-CS" dirty="0" smtClean="0">
                <a:latin typeface="Times New Roman" panose="02020603050405020304" pitchFamily="18" charset="0"/>
                <a:cs typeface="Times New Roman" panose="02020603050405020304" pitchFamily="18" charset="0"/>
              </a:rPr>
              <a:t>sredstva</a:t>
            </a:r>
            <a:r>
              <a:rPr lang="en-US" dirty="0" smtClean="0">
                <a:latin typeface="Times New Roman" panose="02020603050405020304" pitchFamily="18" charset="0"/>
                <a:cs typeface="Times New Roman" panose="02020603050405020304" pitchFamily="18" charset="0"/>
              </a:rPr>
              <a:t>,</a:t>
            </a:r>
            <a:r>
              <a:rPr lang="sr-Latn-CS" dirty="0" smtClean="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visoki </a:t>
            </a:r>
            <a:r>
              <a:rPr lang="sr-Latn-CS" dirty="0" smtClean="0">
                <a:latin typeface="Times New Roman" panose="02020603050405020304" pitchFamily="18" charset="0"/>
                <a:cs typeface="Times New Roman" panose="02020603050405020304" pitchFamily="18" charset="0"/>
              </a:rPr>
              <a:t>su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a:t>
            </a:r>
            <a:r>
              <a:rPr lang="sr-Latn-CS" dirty="0" smtClean="0">
                <a:latin typeface="Times New Roman" panose="02020603050405020304" pitchFamily="18" charset="0"/>
                <a:cs typeface="Times New Roman" panose="02020603050405020304" pitchFamily="18" charset="0"/>
              </a:rPr>
              <a:t> fi</a:t>
            </a:r>
            <a:r>
              <a:rPr lang="en-US" dirty="0" err="1" smtClean="0">
                <a:latin typeface="Times New Roman" panose="02020603050405020304" pitchFamily="18" charset="0"/>
                <a:cs typeface="Times New Roman" panose="02020603050405020304" pitchFamily="18" charset="0"/>
              </a:rPr>
              <a:t>ksni</a:t>
            </a:r>
            <a:r>
              <a:rPr lang="sr-Latn-CS" dirty="0" smtClean="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troškovi po osnovu </a:t>
            </a:r>
            <a:r>
              <a:rPr lang="sr-Latn-CS" dirty="0" smtClean="0">
                <a:latin typeface="Times New Roman" panose="02020603050405020304" pitchFamily="18" charset="0"/>
                <a:cs typeface="Times New Roman" panose="02020603050405020304" pitchFamily="18" charset="0"/>
              </a:rPr>
              <a:t>amortizacije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kada</a:t>
            </a:r>
            <a:r>
              <a:rPr lang="en-US" dirty="0" smtClean="0">
                <a:latin typeface="Times New Roman" panose="02020603050405020304" pitchFamily="18" charset="0"/>
                <a:cs typeface="Times New Roman" panose="02020603050405020304" pitchFamily="18" charset="0"/>
              </a:rPr>
              <a:t> se tome </a:t>
            </a:r>
            <a:r>
              <a:rPr lang="en-US" dirty="0" err="1" smtClean="0">
                <a:latin typeface="Times New Roman" panose="02020603050405020304" pitchFamily="18" charset="0"/>
                <a:cs typeface="Times New Roman" panose="02020603050405020304" pitchFamily="18" charset="0"/>
              </a:rPr>
              <a:t>dodaju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fiksni režijski troškovi</a:t>
            </a:r>
            <a:r>
              <a:rPr lang="sr-Latn-CS" dirty="0" smtClean="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to izaziva visok poslovni rizik. Da bi ukupan rizik bio prihvatljiv, finansijski rizik treba da bude nizak a to se ostvaruje pomeranjem strukture kapitala u korist sopstvenog kapitala</a:t>
            </a:r>
            <a:r>
              <a:rPr lang="sr-Latn-CS" dirty="0" smtClean="0">
                <a:latin typeface="Times New Roman" panose="02020603050405020304" pitchFamily="18" charset="0"/>
                <a:cs typeface="Times New Roman" panose="02020603050405020304" pitchFamily="18" charset="0"/>
              </a:rPr>
              <a:t>.</a:t>
            </a:r>
            <a:endParaRPr lang="sr-Cyrl-RS" dirty="0">
              <a:latin typeface="Times New Roman" panose="02020603050405020304" pitchFamily="18" charset="0"/>
              <a:cs typeface="Times New Roman" panose="02020603050405020304" pitchFamily="18" charset="0"/>
            </a:endParaRPr>
          </a:p>
          <a:p>
            <a:r>
              <a:rPr lang="sr-Latn-CS" i="1" u="sng" dirty="0" smtClean="0">
                <a:latin typeface="Times New Roman" panose="02020603050405020304" pitchFamily="18" charset="0"/>
                <a:cs typeface="Times New Roman" panose="02020603050405020304" pitchFamily="18" charset="0"/>
              </a:rPr>
              <a:t>RIZIK POVERILACA</a:t>
            </a:r>
            <a:endParaRPr lang="sr-Cyrl-RS" u="sng" dirty="0">
              <a:latin typeface="Times New Roman" panose="02020603050405020304" pitchFamily="18" charset="0"/>
              <a:cs typeface="Times New Roman" panose="02020603050405020304" pitchFamily="18" charset="0"/>
            </a:endParaRPr>
          </a:p>
          <a:p>
            <a:pPr marL="0" indent="0" algn="just">
              <a:buNone/>
            </a:pPr>
            <a:r>
              <a:rPr lang="sr-Latn-CS" dirty="0" smtClean="0">
                <a:latin typeface="Times New Roman" panose="02020603050405020304" pitchFamily="18" charset="0"/>
                <a:cs typeface="Times New Roman" panose="02020603050405020304" pitchFamily="18" charset="0"/>
              </a:rPr>
              <a:t>Rizik </a:t>
            </a:r>
            <a:r>
              <a:rPr lang="sr-Latn-CS" dirty="0">
                <a:latin typeface="Times New Roman" panose="02020603050405020304" pitchFamily="18" charset="0"/>
                <a:cs typeface="Times New Roman" panose="02020603050405020304" pitchFamily="18" charset="0"/>
              </a:rPr>
              <a:t>poverilaca zavisi od roka naplate potraživanja i od strukture kapitala dužnika. Što je duži rok naplate potraživanja veći je rizik naplaćenosti. Ako dužnik ima relativno nizak sopstveni kapital, on će zahtevati obezbeđenje svojih potraživanja bilo garancijom trećih lica, bilo hipotekom ili zalogom, što smanjuje finansijsku elastičnost.</a:t>
            </a:r>
            <a:endParaRPr lang="sr-Cyrl-RS" dirty="0">
              <a:latin typeface="Times New Roman" panose="02020603050405020304" pitchFamily="18" charset="0"/>
              <a:cs typeface="Times New Roman" panose="02020603050405020304" pitchFamily="18" charset="0"/>
            </a:endParaRPr>
          </a:p>
          <a:p>
            <a:pPr algn="just"/>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9437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631065"/>
            <a:ext cx="11915336" cy="6099935"/>
          </a:xfrm>
        </p:spPr>
        <p:txBody>
          <a:bodyPr>
            <a:normAutofit lnSpcReduction="10000"/>
          </a:bodyPr>
          <a:lstStyle/>
          <a:p>
            <a:pPr algn="just"/>
            <a:r>
              <a:rPr lang="en-US" u="sng" dirty="0">
                <a:latin typeface="Times New Roman" panose="02020603050405020304" pitchFamily="18" charset="0"/>
                <a:cs typeface="Times New Roman" panose="02020603050405020304" pitchFamily="18" charset="0"/>
              </a:rPr>
              <a:t>AUTONOMIJA DUŽNIKA</a:t>
            </a:r>
          </a:p>
          <a:p>
            <a:pPr marL="0" indent="0" algn="just">
              <a:lnSpc>
                <a:spcPct val="110000"/>
              </a:lnSpc>
              <a:spcAft>
                <a:spcPts val="1800"/>
              </a:spcAft>
              <a:buNone/>
            </a:pPr>
            <a:r>
              <a:rPr lang="en-US" dirty="0" err="1" smtClean="0">
                <a:latin typeface="Times New Roman" panose="02020603050405020304" pitchFamily="18" charset="0"/>
                <a:cs typeface="Times New Roman" panose="02020603050405020304" pitchFamily="18" charset="0"/>
              </a:rPr>
              <a:t>Autonomija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dužnika</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ostvarena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dužnik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potpunu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slobodu</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vođenju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poslovne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dužnik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relativno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visok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uz</a:t>
            </a:r>
            <a:r>
              <a:rPr lang="en-US" dirty="0">
                <a:latin typeface="Times New Roman" panose="02020603050405020304" pitchFamily="18" charset="0"/>
                <a:cs typeface="Times New Roman" panose="02020603050405020304" pitchFamily="18" charset="0"/>
              </a:rPr>
              <a:t> to </a:t>
            </a:r>
            <a:r>
              <a:rPr lang="en-US" dirty="0" err="1">
                <a:latin typeface="Times New Roman" panose="02020603050405020304" pitchFamily="18" charset="0"/>
                <a:cs typeface="Times New Roman" panose="02020603050405020304" pitchFamily="18" charset="0"/>
              </a:rPr>
              <a:t>ostvaruje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visoku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stopu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rentabilnosti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permanentnu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poverioci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nemaju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razloga</a:t>
            </a:r>
            <a:r>
              <a:rPr lang="en-US" dirty="0">
                <a:latin typeface="Times New Roman" panose="02020603050405020304" pitchFamily="18" charset="0"/>
                <a:cs typeface="Times New Roman" panose="02020603050405020304" pitchFamily="18" charset="0"/>
              </a:rPr>
              <a:t> da se </a:t>
            </a:r>
            <a:r>
              <a:rPr lang="en-US" dirty="0" err="1">
                <a:latin typeface="Times New Roman" panose="02020603050405020304" pitchFamily="18" charset="0"/>
                <a:cs typeface="Times New Roman" panose="02020603050405020304" pitchFamily="18" charset="0"/>
              </a:rPr>
              <a:t>mešaju</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poslovnu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dužnika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obrnuto</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r>
              <a:rPr lang="en-US" u="sng" dirty="0" smtClean="0">
                <a:latin typeface="Times New Roman" panose="02020603050405020304" pitchFamily="18" charset="0"/>
                <a:cs typeface="Times New Roman" panose="02020603050405020304" pitchFamily="18" charset="0"/>
              </a:rPr>
              <a:t>ELIMINISANJE </a:t>
            </a:r>
            <a:r>
              <a:rPr lang="en-US" u="sng" dirty="0">
                <a:latin typeface="Times New Roman" panose="02020603050405020304" pitchFamily="18" charset="0"/>
                <a:cs typeface="Times New Roman" panose="02020603050405020304" pitchFamily="18" charset="0"/>
              </a:rPr>
              <a:t>INFLATORNIH </a:t>
            </a:r>
            <a:r>
              <a:rPr lang="en-US" u="sng" dirty="0" smtClean="0">
                <a:latin typeface="Times New Roman" panose="02020603050405020304" pitchFamily="18" charset="0"/>
                <a:cs typeface="Times New Roman" panose="02020603050405020304" pitchFamily="18" charset="0"/>
              </a:rPr>
              <a:t>GUBITAKA</a:t>
            </a:r>
            <a:endParaRPr lang="en-US" u="sng" dirty="0">
              <a:latin typeface="Times New Roman" panose="02020603050405020304" pitchFamily="18" charset="0"/>
              <a:cs typeface="Times New Roman" panose="02020603050405020304" pitchFamily="18" charset="0"/>
            </a:endParaRPr>
          </a:p>
          <a:p>
            <a:pPr marL="0" indent="0" algn="just">
              <a:lnSpc>
                <a:spcPct val="110000"/>
              </a:lnSpc>
              <a:buNone/>
            </a:pPr>
            <a:r>
              <a:rPr lang="en-US" dirty="0" smtClean="0">
                <a:latin typeface="Times New Roman" panose="02020603050405020304" pitchFamily="18" charset="0"/>
                <a:cs typeface="Times New Roman" panose="02020603050405020304" pitchFamily="18" charset="0"/>
              </a:rPr>
              <a:t>U </a:t>
            </a:r>
            <a:r>
              <a:rPr lang="en-US" dirty="0" err="1">
                <a:latin typeface="Times New Roman" panose="02020603050405020304" pitchFamily="18" charset="0"/>
                <a:cs typeface="Times New Roman" panose="02020603050405020304" pitchFamily="18" charset="0"/>
              </a:rPr>
              <a:t>uslovima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inflacije</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kada</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stopa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inflacije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zemlje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dužnika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viša</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stope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inflacije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zemlje</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čijoj</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valuti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izražen</a:t>
            </a:r>
            <a:r>
              <a:rPr lang="en-US" dirty="0">
                <a:latin typeface="Times New Roman" panose="02020603050405020304" pitchFamily="18" charset="0"/>
                <a:cs typeface="Times New Roman" panose="02020603050405020304" pitchFamily="18" charset="0"/>
              </a:rPr>
              <a:t> dug </a:t>
            </a:r>
            <a:r>
              <a:rPr lang="en-US" dirty="0" err="1">
                <a:latin typeface="Times New Roman" panose="02020603050405020304" pitchFamily="18" charset="0"/>
                <a:cs typeface="Times New Roman" panose="02020603050405020304" pitchFamily="18" charset="0"/>
              </a:rPr>
              <a:t>prema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inostarnim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poveriocima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dolazi</a:t>
            </a:r>
            <a:r>
              <a:rPr lang="en-US" dirty="0">
                <a:latin typeface="Times New Roman" panose="02020603050405020304" pitchFamily="18" charset="0"/>
                <a:cs typeface="Times New Roman" panose="02020603050405020304" pitchFamily="18" charset="0"/>
              </a:rPr>
              <a:t> do  </a:t>
            </a:r>
            <a:r>
              <a:rPr lang="en-US" dirty="0" err="1">
                <a:latin typeface="Times New Roman" panose="02020603050405020304" pitchFamily="18" charset="0"/>
                <a:cs typeface="Times New Roman" panose="02020603050405020304" pitchFamily="18" charset="0"/>
              </a:rPr>
              <a:t>inflatornih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gubitaka</a:t>
            </a:r>
            <a:r>
              <a:rPr lang="en-US" dirty="0">
                <a:latin typeface="Times New Roman" panose="02020603050405020304" pitchFamily="18" charset="0"/>
                <a:cs typeface="Times New Roman" panose="02020603050405020304" pitchFamily="18" charset="0"/>
              </a:rPr>
              <a:t>. Oni </a:t>
            </a:r>
            <a:r>
              <a:rPr lang="en-US" dirty="0" err="1">
                <a:latin typeface="Times New Roman" panose="02020603050405020304" pitchFamily="18" charset="0"/>
                <a:cs typeface="Times New Roman" panose="02020603050405020304" pitchFamily="18" charset="0"/>
              </a:rPr>
              <a:t>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utoliko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veći</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devizni</a:t>
            </a:r>
            <a:r>
              <a:rPr lang="en-US" dirty="0">
                <a:latin typeface="Times New Roman" panose="02020603050405020304" pitchFamily="18" charset="0"/>
                <a:cs typeface="Times New Roman" panose="02020603050405020304" pitchFamily="18" charset="0"/>
              </a:rPr>
              <a:t> dug </a:t>
            </a:r>
            <a:r>
              <a:rPr lang="en-US" dirty="0" err="1">
                <a:latin typeface="Times New Roman" panose="02020603050405020304" pitchFamily="18" charset="0"/>
                <a:cs typeface="Times New Roman" panose="02020603050405020304" pitchFamily="18" charset="0"/>
              </a:rPr>
              <a:t>veći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što</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njegov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rok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otplate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duži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što</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veća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razlika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između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stope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inflacije</a:t>
            </a:r>
            <a:r>
              <a:rPr lang="en-US" dirty="0">
                <a:latin typeface="Times New Roman" panose="02020603050405020304" pitchFamily="18" charset="0"/>
                <a:cs typeface="Times New Roman" panose="02020603050405020304" pitchFamily="18" charset="0"/>
              </a:rPr>
              <a:t>. Da bi se </a:t>
            </a:r>
            <a:r>
              <a:rPr lang="en-US" dirty="0" err="1">
                <a:latin typeface="Times New Roman" panose="02020603050405020304" pitchFamily="18" charset="0"/>
                <a:cs typeface="Times New Roman" panose="02020603050405020304" pitchFamily="18" charset="0"/>
              </a:rPr>
              <a:t>izbegli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inflatorni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gubici</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vreme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inflacije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treba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izbegavati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zaduženje</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inostranstvu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ipak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dođe</a:t>
            </a:r>
            <a:r>
              <a:rPr lang="en-US" dirty="0">
                <a:latin typeface="Times New Roman" panose="02020603050405020304" pitchFamily="18" charset="0"/>
                <a:cs typeface="Times New Roman" panose="02020603050405020304" pitchFamily="18" charset="0"/>
              </a:rPr>
              <a:t> do </a:t>
            </a:r>
            <a:r>
              <a:rPr lang="en-US" dirty="0" err="1">
                <a:latin typeface="Times New Roman" panose="02020603050405020304" pitchFamily="18" charset="0"/>
                <a:cs typeface="Times New Roman" panose="02020603050405020304" pitchFamily="18" charset="0"/>
              </a:rPr>
              <a:t>zaduženja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treba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mekše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valute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valute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čiji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kurs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deviznom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tržištu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oscilira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naniže</a:t>
            </a:r>
            <a:r>
              <a:rPr lang="en-US" dirty="0">
                <a:latin typeface="Times New Roman" panose="02020603050405020304" pitchFamily="18" charset="0"/>
                <a:cs typeface="Times New Roman" panose="02020603050405020304" pitchFamily="18" charset="0"/>
              </a:rPr>
              <a:t>.</a:t>
            </a:r>
          </a:p>
          <a:p>
            <a:endParaRPr lang="sr-Cyrl-RS" sz="2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3352386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565518"/>
            <a:ext cx="11915336" cy="986244"/>
          </a:xfrm>
        </p:spPr>
        <p:txBody>
          <a:bodyPr>
            <a:normAutofit/>
          </a:bodyPr>
          <a:lstStyle/>
          <a:p>
            <a:r>
              <a:rPr lang="en-US" sz="2800" b="1" dirty="0">
                <a:latin typeface="Times New Roman" panose="02020603050405020304" pitchFamily="18" charset="0"/>
                <a:cs typeface="Times New Roman" panose="02020603050405020304" pitchFamily="18" charset="0"/>
              </a:rPr>
              <a:t>2.4. USKLAĐIVANJE ROKOVA IMOBILIZACIJE SREDSTAVA </a:t>
            </a:r>
            <a:r>
              <a:rPr lang="en-US" sz="2800" b="1" dirty="0" smtClean="0">
                <a:latin typeface="Times New Roman" panose="02020603050405020304" pitchFamily="18" charset="0"/>
                <a:cs typeface="Times New Roman" panose="02020603050405020304" pitchFamily="18" charset="0"/>
              </a:rPr>
              <a:t>I</a:t>
            </a:r>
            <a:r>
              <a:rPr lang="sr-Latn-RS" sz="2800" b="1" dirty="0" smtClean="0">
                <a:latin typeface="Times New Roman" panose="02020603050405020304" pitchFamily="18" charset="0"/>
                <a:cs typeface="Times New Roman" panose="02020603050405020304" pitchFamily="18" charset="0"/>
              </a:rPr>
              <a:t/>
            </a:r>
            <a:br>
              <a:rPr lang="sr-Latn-RS" sz="2800" b="1" dirty="0" smtClean="0">
                <a:latin typeface="Times New Roman" panose="02020603050405020304" pitchFamily="18" charset="0"/>
                <a:cs typeface="Times New Roman" panose="02020603050405020304" pitchFamily="18" charset="0"/>
              </a:rPr>
            </a:br>
            <a:r>
              <a:rPr lang="sr-Latn-RS" sz="2800" b="1" dirty="0">
                <a:latin typeface="Times New Roman" panose="02020603050405020304" pitchFamily="18" charset="0"/>
                <a:cs typeface="Times New Roman" panose="02020603050405020304" pitchFamily="18" charset="0"/>
              </a:rPr>
              <a:t> </a:t>
            </a:r>
            <a:r>
              <a:rPr lang="sr-Latn-RS" sz="2800" b="1" dirty="0" smtClean="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ROKOVA </a:t>
            </a:r>
            <a:r>
              <a:rPr lang="en-US" sz="2800" b="1" dirty="0">
                <a:latin typeface="Times New Roman" panose="02020603050405020304" pitchFamily="18" charset="0"/>
                <a:cs typeface="Times New Roman" panose="02020603050405020304" pitchFamily="18" charset="0"/>
              </a:rPr>
              <a:t>RASPOLOŽIVOSTI IZVORA FINANSIRANJA</a:t>
            </a:r>
            <a:endParaRPr lang="sr-Cyrl-R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551762"/>
            <a:ext cx="12053668" cy="5306238"/>
          </a:xfrm>
        </p:spPr>
        <p:txBody>
          <a:bodyPr>
            <a:normAutofit fontScale="92500" lnSpcReduction="20000"/>
          </a:bodyPr>
          <a:lstStyle/>
          <a:p>
            <a:pPr algn="just">
              <a:lnSpc>
                <a:spcPct val="120000"/>
              </a:lnSpc>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Da bi </a:t>
            </a:r>
            <a:r>
              <a:rPr lang="en-US" sz="2400" dirty="0" err="1">
                <a:latin typeface="Times New Roman" panose="02020603050405020304" pitchFamily="18" charset="0"/>
                <a:cs typeface="Times New Roman" panose="02020603050405020304" pitchFamily="18" charset="0"/>
              </a:rPr>
              <a:t>preduzeće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trajno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bilo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likvidno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gotovina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mora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biti</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najmanje</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jednaka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dospelim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obavezama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tj</a:t>
            </a:r>
            <a:r>
              <a:rPr lang="en-US" sz="2400"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priliv</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gotovine</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mora</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biti</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jednak</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odlivu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Međutim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zahtev</a:t>
            </a:r>
            <a:r>
              <a:rPr lang="en-US" sz="2400" dirty="0">
                <a:latin typeface="Times New Roman" panose="02020603050405020304" pitchFamily="18" charset="0"/>
                <a:cs typeface="Times New Roman" panose="02020603050405020304" pitchFamily="18" charset="0"/>
              </a:rPr>
              <a:t> da </a:t>
            </a:r>
            <a:r>
              <a:rPr lang="en-US" sz="2400" dirty="0" err="1">
                <a:latin typeface="Times New Roman" panose="02020603050405020304" pitchFamily="18" charset="0"/>
                <a:cs typeface="Times New Roman" panose="02020603050405020304" pitchFamily="18" charset="0"/>
              </a:rPr>
              <a:t>priliv</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gotovine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mora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jednak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odlivu</a:t>
            </a:r>
            <a:r>
              <a:rPr lang="en-US" sz="2400" dirty="0">
                <a:latin typeface="Times New Roman" panose="02020603050405020304" pitchFamily="18" charset="0"/>
                <a:cs typeface="Times New Roman" panose="02020603050405020304" pitchFamily="18" charset="0"/>
              </a:rPr>
              <a:t> ne </a:t>
            </a:r>
            <a:r>
              <a:rPr lang="en-US" sz="2400" dirty="0" err="1">
                <a:latin typeface="Times New Roman" panose="02020603050405020304" pitchFamily="18" charset="0"/>
                <a:cs typeface="Times New Roman" panose="02020603050405020304" pitchFamily="18" charset="0"/>
              </a:rPr>
              <a:t>može</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permanentno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ostvariti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ako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uložena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sredstva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obimu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roku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vezanosti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nisu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jednaka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raspoloživim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izvorima</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finansiranja</a:t>
            </a:r>
            <a:r>
              <a:rPr lang="en-US" sz="2400" dirty="0">
                <a:latin typeface="Times New Roman" panose="02020603050405020304" pitchFamily="18" charset="0"/>
                <a:cs typeface="Times New Roman" panose="02020603050405020304" pitchFamily="18" charset="0"/>
              </a:rPr>
              <a:t>. </a:t>
            </a:r>
            <a:endParaRPr lang="sr-Latn-RS" sz="2400" dirty="0" smtClean="0">
              <a:latin typeface="Times New Roman" panose="02020603050405020304" pitchFamily="18" charset="0"/>
              <a:cs typeface="Times New Roman" panose="02020603050405020304" pitchFamily="18" charset="0"/>
            </a:endParaRPr>
          </a:p>
          <a:p>
            <a:pPr marL="0" indent="0" algn="just">
              <a:buNone/>
            </a:pPr>
            <a:endParaRPr lang="sr-Latn-RS" sz="2400" dirty="0" smtClean="0">
              <a:latin typeface="Times New Roman" panose="02020603050405020304" pitchFamily="18" charset="0"/>
              <a:cs typeface="Times New Roman" panose="02020603050405020304" pitchFamily="18" charset="0"/>
            </a:endParaRPr>
          </a:p>
          <a:p>
            <a:pPr algn="just"/>
            <a:r>
              <a:rPr lang="sr-Latn-RS" sz="2400" dirty="0" smtClean="0">
                <a:latin typeface="Times New Roman" panose="02020603050405020304" pitchFamily="18" charset="0"/>
                <a:cs typeface="Times New Roman" panose="02020603050405020304" pitchFamily="18" charset="0"/>
              </a:rPr>
              <a:t>U </a:t>
            </a:r>
            <a:r>
              <a:rPr lang="sr-Latn-RS" sz="2400" dirty="0">
                <a:latin typeface="Times New Roman" panose="02020603050405020304" pitchFamily="18" charset="0"/>
                <a:cs typeface="Times New Roman" panose="02020603050405020304" pitchFamily="18" charset="0"/>
              </a:rPr>
              <a:t>određenim momentima može dođi do produženja rokova vezivanja uloženih sredstava iz različitih razloga</a:t>
            </a:r>
            <a:r>
              <a:rPr lang="sr-Latn-RS" sz="2400" dirty="0" smtClean="0">
                <a:latin typeface="Times New Roman" panose="02020603050405020304" pitchFamily="18" charset="0"/>
                <a:cs typeface="Times New Roman" panose="02020603050405020304" pitchFamily="18" charset="0"/>
              </a:rPr>
              <a:t>:</a:t>
            </a:r>
          </a:p>
          <a:p>
            <a:pPr marL="0" indent="0" algn="just">
              <a:buNone/>
            </a:pPr>
            <a:r>
              <a:rPr lang="sr-Latn-RS" sz="2400" dirty="0" smtClean="0">
                <a:latin typeface="Times New Roman" panose="02020603050405020304" pitchFamily="18" charset="0"/>
                <a:cs typeface="Times New Roman" panose="02020603050405020304" pitchFamily="18" charset="0"/>
              </a:rPr>
              <a:t>	1) ako </a:t>
            </a:r>
            <a:r>
              <a:rPr lang="sr-Latn-RS" sz="2400" dirty="0">
                <a:latin typeface="Times New Roman" panose="02020603050405020304" pitchFamily="18" charset="0"/>
                <a:cs typeface="Times New Roman" panose="02020603050405020304" pitchFamily="18" charset="0"/>
              </a:rPr>
              <a:t>se produži amortizacioni </a:t>
            </a:r>
            <a:r>
              <a:rPr lang="sr-Latn-RS" sz="2400" dirty="0" smtClean="0">
                <a:latin typeface="Times New Roman" panose="02020603050405020304" pitchFamily="18" charset="0"/>
                <a:cs typeface="Times New Roman" panose="02020603050405020304" pitchFamily="18" charset="0"/>
              </a:rPr>
              <a:t>period;</a:t>
            </a:r>
            <a:endParaRPr lang="sr-Latn-RS" sz="2400" dirty="0">
              <a:latin typeface="Times New Roman" panose="02020603050405020304" pitchFamily="18" charset="0"/>
              <a:cs typeface="Times New Roman" panose="02020603050405020304" pitchFamily="18" charset="0"/>
            </a:endParaRPr>
          </a:p>
          <a:p>
            <a:pPr marL="0" indent="0" algn="just">
              <a:buNone/>
            </a:pPr>
            <a:r>
              <a:rPr lang="sr-Latn-RS" sz="2400" dirty="0" smtClean="0">
                <a:latin typeface="Times New Roman" panose="02020603050405020304" pitchFamily="18" charset="0"/>
                <a:cs typeface="Times New Roman" panose="02020603050405020304" pitchFamily="18" charset="0"/>
              </a:rPr>
              <a:t>	2) ako </a:t>
            </a:r>
            <a:r>
              <a:rPr lang="sr-Latn-RS" sz="2400" dirty="0">
                <a:latin typeface="Times New Roman" panose="02020603050405020304" pitchFamily="18" charset="0"/>
                <a:cs typeface="Times New Roman" panose="02020603050405020304" pitchFamily="18" charset="0"/>
              </a:rPr>
              <a:t>se produže rokovi naplate </a:t>
            </a:r>
            <a:r>
              <a:rPr lang="sr-Latn-RS" sz="2400" dirty="0" smtClean="0">
                <a:latin typeface="Times New Roman" panose="02020603050405020304" pitchFamily="18" charset="0"/>
                <a:cs typeface="Times New Roman" panose="02020603050405020304" pitchFamily="18" charset="0"/>
              </a:rPr>
              <a:t>potraživanja;</a:t>
            </a:r>
            <a:endParaRPr lang="sr-Latn-RS" sz="2400" dirty="0">
              <a:latin typeface="Times New Roman" panose="02020603050405020304" pitchFamily="18" charset="0"/>
              <a:cs typeface="Times New Roman" panose="02020603050405020304" pitchFamily="18" charset="0"/>
            </a:endParaRPr>
          </a:p>
          <a:p>
            <a:pPr marL="0" indent="0" algn="just">
              <a:buNone/>
            </a:pPr>
            <a:r>
              <a:rPr lang="sr-Latn-RS" sz="2400" dirty="0" smtClean="0">
                <a:latin typeface="Times New Roman" panose="02020603050405020304" pitchFamily="18" charset="0"/>
                <a:cs typeface="Times New Roman" panose="02020603050405020304" pitchFamily="18" charset="0"/>
              </a:rPr>
              <a:t>	3) ako </a:t>
            </a:r>
            <a:r>
              <a:rPr lang="sr-Latn-RS" sz="2400" dirty="0">
                <a:latin typeface="Times New Roman" panose="02020603050405020304" pitchFamily="18" charset="0"/>
                <a:cs typeface="Times New Roman" panose="02020603050405020304" pitchFamily="18" charset="0"/>
              </a:rPr>
              <a:t>se produže rokovi vezivanja zaliha </a:t>
            </a:r>
            <a:r>
              <a:rPr lang="sr-Latn-RS" sz="2400" dirty="0" smtClean="0">
                <a:latin typeface="Times New Roman" panose="02020603050405020304" pitchFamily="18" charset="0"/>
                <a:cs typeface="Times New Roman" panose="02020603050405020304" pitchFamily="18" charset="0"/>
              </a:rPr>
              <a:t>materijala;</a:t>
            </a:r>
          </a:p>
          <a:p>
            <a:pPr marL="0" indent="0" algn="just">
              <a:buNone/>
            </a:pPr>
            <a:r>
              <a:rPr lang="sr-Latn-RS" sz="2400" dirty="0">
                <a:latin typeface="Times New Roman" panose="02020603050405020304" pitchFamily="18" charset="0"/>
                <a:cs typeface="Times New Roman" panose="02020603050405020304" pitchFamily="18" charset="0"/>
              </a:rPr>
              <a:t>	</a:t>
            </a:r>
            <a:r>
              <a:rPr lang="sr-Latn-RS" sz="2400" dirty="0" smtClean="0">
                <a:latin typeface="Times New Roman" panose="02020603050405020304" pitchFamily="18" charset="0"/>
                <a:cs typeface="Times New Roman" panose="02020603050405020304" pitchFamily="18" charset="0"/>
              </a:rPr>
              <a:t>4) ako </a:t>
            </a:r>
            <a:r>
              <a:rPr lang="sr-Latn-RS" sz="2400" dirty="0">
                <a:latin typeface="Times New Roman" panose="02020603050405020304" pitchFamily="18" charset="0"/>
                <a:cs typeface="Times New Roman" panose="02020603050405020304" pitchFamily="18" charset="0"/>
              </a:rPr>
              <a:t>se produži proces </a:t>
            </a:r>
            <a:r>
              <a:rPr lang="sr-Latn-RS" sz="2400" dirty="0" smtClean="0">
                <a:latin typeface="Times New Roman" panose="02020603050405020304" pitchFamily="18" charset="0"/>
                <a:cs typeface="Times New Roman" panose="02020603050405020304" pitchFamily="18" charset="0"/>
              </a:rPr>
              <a:t>proizvodnje ;</a:t>
            </a:r>
            <a:endParaRPr lang="sr-Latn-RS" sz="2400" dirty="0">
              <a:latin typeface="Times New Roman" panose="02020603050405020304" pitchFamily="18" charset="0"/>
              <a:cs typeface="Times New Roman" panose="02020603050405020304" pitchFamily="18" charset="0"/>
            </a:endParaRPr>
          </a:p>
          <a:p>
            <a:pPr marL="0" indent="0" algn="just">
              <a:buNone/>
            </a:pPr>
            <a:r>
              <a:rPr lang="sr-Latn-RS" sz="2400" dirty="0" smtClean="0">
                <a:latin typeface="Times New Roman" panose="02020603050405020304" pitchFamily="18" charset="0"/>
                <a:cs typeface="Times New Roman" panose="02020603050405020304" pitchFamily="18" charset="0"/>
              </a:rPr>
              <a:t>	5) ako </a:t>
            </a:r>
            <a:r>
              <a:rPr lang="sr-Latn-RS" sz="2400" dirty="0">
                <a:latin typeface="Times New Roman" panose="02020603050405020304" pitchFamily="18" charset="0"/>
                <a:cs typeface="Times New Roman" panose="02020603050405020304" pitchFamily="18" charset="0"/>
              </a:rPr>
              <a:t>se produži rok vezivanja zaliha gotovih proizvoda</a:t>
            </a:r>
            <a:r>
              <a:rPr lang="sr-Latn-RS" sz="2400" dirty="0" smtClean="0">
                <a:latin typeface="Times New Roman" panose="02020603050405020304" pitchFamily="18" charset="0"/>
                <a:cs typeface="Times New Roman" panose="02020603050405020304" pitchFamily="18" charset="0"/>
              </a:rPr>
              <a:t>.</a:t>
            </a:r>
          </a:p>
          <a:p>
            <a:pPr marL="0" indent="0" algn="just">
              <a:buNone/>
            </a:pPr>
            <a:endParaRPr lang="sr-Latn-RS" sz="2400" dirty="0" smtClean="0">
              <a:latin typeface="Times New Roman" panose="02020603050405020304" pitchFamily="18" charset="0"/>
              <a:cs typeface="Times New Roman" panose="02020603050405020304" pitchFamily="18" charset="0"/>
            </a:endParaRPr>
          </a:p>
          <a:p>
            <a:pPr algn="just">
              <a:buFontTx/>
              <a:buChar char="-"/>
            </a:pPr>
            <a:r>
              <a:rPr lang="sr-Latn-RS" sz="2400" dirty="0" smtClean="0">
                <a:latin typeface="Times New Roman" panose="02020603050405020304" pitchFamily="18" charset="0"/>
                <a:cs typeface="Times New Roman" panose="02020603050405020304" pitchFamily="18" charset="0"/>
              </a:rPr>
              <a:t>Svako </a:t>
            </a:r>
            <a:r>
              <a:rPr lang="sr-Latn-RS" sz="2400" dirty="0" smtClean="0">
                <a:latin typeface="Times New Roman" panose="02020603050405020304" pitchFamily="18" charset="0"/>
                <a:cs typeface="Times New Roman" panose="02020603050405020304" pitchFamily="18" charset="0"/>
              </a:rPr>
              <a:t>prethodno </a:t>
            </a:r>
            <a:r>
              <a:rPr lang="sr-Latn-RS" sz="2400" dirty="0">
                <a:latin typeface="Times New Roman" panose="02020603050405020304" pitchFamily="18" charset="0"/>
                <a:cs typeface="Times New Roman" panose="02020603050405020304" pitchFamily="18" charset="0"/>
              </a:rPr>
              <a:t>usporavanje mobilizacije uloženih sredstava povećava uložena i </a:t>
            </a:r>
            <a:r>
              <a:rPr lang="sr-Latn-RS" sz="2400" dirty="0" smtClean="0">
                <a:latin typeface="Times New Roman" panose="02020603050405020304" pitchFamily="18" charset="0"/>
                <a:cs typeface="Times New Roman" panose="02020603050405020304" pitchFamily="18" charset="0"/>
              </a:rPr>
              <a:t>zahtevom</a:t>
            </a:r>
            <a:r>
              <a:rPr lang="en-US" sz="2400" dirty="0" smtClean="0">
                <a:latin typeface="Times New Roman" panose="02020603050405020304" pitchFamily="18" charset="0"/>
                <a:cs typeface="Times New Roman" panose="02020603050405020304" pitchFamily="18" charset="0"/>
              </a:rPr>
              <a:t> </a:t>
            </a:r>
            <a:r>
              <a:rPr lang="sr-Latn-RS" sz="2400" dirty="0" smtClean="0">
                <a:latin typeface="Times New Roman" panose="02020603050405020304" pitchFamily="18" charset="0"/>
                <a:cs typeface="Times New Roman" panose="02020603050405020304" pitchFamily="18" charset="0"/>
              </a:rPr>
              <a:t>dodatne </a:t>
            </a:r>
            <a:r>
              <a:rPr lang="sr-Latn-RS" sz="2400" dirty="0">
                <a:latin typeface="Times New Roman" panose="02020603050405020304" pitchFamily="18" charset="0"/>
                <a:cs typeface="Times New Roman" panose="02020603050405020304" pitchFamily="18" charset="0"/>
              </a:rPr>
              <a:t>izvore finansiranja.</a:t>
            </a:r>
          </a:p>
          <a:p>
            <a:pPr marL="0" indent="0" algn="just">
              <a:buNone/>
            </a:pPr>
            <a:endParaRPr lang="sr-Latn-RS" sz="2400" dirty="0">
              <a:latin typeface="Times New Roman" panose="02020603050405020304" pitchFamily="18" charset="0"/>
              <a:cs typeface="Times New Roman" panose="02020603050405020304" pitchFamily="18" charset="0"/>
            </a:endParaRPr>
          </a:p>
          <a:p>
            <a:pPr marL="0" indent="0" algn="just">
              <a:buNone/>
            </a:pPr>
            <a:endParaRPr lang="sr-Latn-RS" sz="2400" dirty="0" smtClean="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163740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766356"/>
            <a:ext cx="11801036" cy="948144"/>
          </a:xfrm>
        </p:spPr>
        <p:txBody>
          <a:bodyPr>
            <a:normAutofit fontScale="90000"/>
          </a:bodyPr>
          <a:lstStyle/>
          <a:p>
            <a:r>
              <a:rPr lang="en-US" sz="3200" dirty="0">
                <a:latin typeface="Times New Roman" panose="02020603050405020304" pitchFamily="18" charset="0"/>
                <a:cs typeface="Times New Roman" panose="02020603050405020304" pitchFamily="18" charset="0"/>
              </a:rPr>
              <a:t>Da bi </a:t>
            </a:r>
            <a:r>
              <a:rPr lang="en-US" sz="3200" dirty="0" err="1">
                <a:latin typeface="Times New Roman" panose="02020603050405020304" pitchFamily="18" charset="0"/>
                <a:cs typeface="Times New Roman" panose="02020603050405020304" pitchFamily="18" charset="0"/>
              </a:rPr>
              <a:t>preduzeće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bilo</a:t>
            </a:r>
            <a:r>
              <a:rPr lang="en-US" sz="3200"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trajno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likvidno</a:t>
            </a:r>
            <a:r>
              <a:rPr lang="en-US" sz="3200" b="1"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finansijska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radnja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mora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stalno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nastojati</a:t>
            </a:r>
            <a:r>
              <a:rPr lang="en-US" sz="3200" dirty="0">
                <a:latin typeface="Times New Roman" panose="02020603050405020304" pitchFamily="18" charset="0"/>
                <a:cs typeface="Times New Roman" panose="02020603050405020304" pitchFamily="18" charset="0"/>
              </a:rPr>
              <a:t> da :</a:t>
            </a:r>
            <a:endParaRPr lang="sr-Cyrl-R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825624"/>
            <a:ext cx="11915336" cy="4867275"/>
          </a:xfrm>
        </p:spPr>
        <p:txBody>
          <a:bodyPr>
            <a:normAutofit fontScale="92500"/>
          </a:bodyPr>
          <a:lstStyle/>
          <a:p>
            <a:pPr marL="0" indent="0" algn="just">
              <a:buNone/>
            </a:pPr>
            <a:r>
              <a:rPr lang="sr-Latn-RS" dirty="0" smtClean="0">
                <a:latin typeface="Times New Roman" panose="02020603050405020304" pitchFamily="18" charset="0"/>
                <a:cs typeface="Times New Roman" panose="02020603050405020304" pitchFamily="18" charset="0"/>
              </a:rPr>
              <a:t>	1) </a:t>
            </a:r>
            <a:r>
              <a:rPr lang="en-US" dirty="0" err="1" smtClean="0">
                <a:latin typeface="Times New Roman" panose="02020603050405020304" pitchFamily="18" charset="0"/>
                <a:cs typeface="Times New Roman" panose="02020603050405020304" pitchFamily="18" charset="0"/>
              </a:rPr>
              <a:t>trajno</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vezana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budu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pokrivena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sopstvenim</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kapitalom</a:t>
            </a:r>
            <a:endParaRPr lang="en-US" dirty="0">
              <a:latin typeface="Times New Roman" panose="02020603050405020304" pitchFamily="18" charset="0"/>
              <a:cs typeface="Times New Roman" panose="02020603050405020304" pitchFamily="18" charset="0"/>
            </a:endParaRPr>
          </a:p>
          <a:p>
            <a:pPr marL="0" indent="0" algn="just">
              <a:buNone/>
            </a:pP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2</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a:t>
            </a:r>
            <a:r>
              <a:rPr lang="en-US" dirty="0" err="1" smtClean="0">
                <a:latin typeface="Times New Roman" panose="02020603050405020304" pitchFamily="18" charset="0"/>
                <a:cs typeface="Times New Roman" panose="02020603050405020304" pitchFamily="18" charset="0"/>
              </a:rPr>
              <a:t>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dugoročno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vezana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budu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pokrivena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dugoročno</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pozajmljenim</a:t>
            </a:r>
            <a:endParaRPr lang="sr-Latn-RS" dirty="0" smtClean="0">
              <a:latin typeface="Times New Roman" panose="02020603050405020304" pitchFamily="18" charset="0"/>
              <a:cs typeface="Times New Roman" panose="02020603050405020304" pitchFamily="18" charset="0"/>
            </a:endParaRPr>
          </a:p>
          <a:p>
            <a:pPr marL="0" indent="0" algn="just">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kapitalom</a:t>
            </a:r>
            <a:endParaRPr lang="en-US" dirty="0">
              <a:latin typeface="Times New Roman" panose="02020603050405020304" pitchFamily="18" charset="0"/>
              <a:cs typeface="Times New Roman" panose="02020603050405020304" pitchFamily="18" charset="0"/>
            </a:endParaRPr>
          </a:p>
          <a:p>
            <a:pPr marL="0" indent="0" algn="just">
              <a:buNone/>
            </a:pPr>
            <a:r>
              <a:rPr lang="sr-Latn-R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3</a:t>
            </a: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da </a:t>
            </a:r>
            <a:r>
              <a:rPr lang="en-US" dirty="0" err="1">
                <a:latin typeface="Times New Roman" panose="02020603050405020304" pitchFamily="18" charset="0"/>
                <a:cs typeface="Times New Roman" panose="02020603050405020304" pitchFamily="18" charset="0"/>
              </a:rPr>
              <a:t>rokovi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raspoloživosti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kredita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budu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jednaki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rokovima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vezivanja</a:t>
            </a:r>
            <a:endParaRPr lang="sr-Latn-RS" dirty="0" smtClean="0">
              <a:latin typeface="Times New Roman" panose="02020603050405020304" pitchFamily="18" charset="0"/>
              <a:cs typeface="Times New Roman" panose="02020603050405020304" pitchFamily="18" charset="0"/>
            </a:endParaRPr>
          </a:p>
          <a:p>
            <a:pPr marL="0" indent="0" algn="just">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kratkoročnih</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plasmana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sezonskih</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zali</a:t>
            </a:r>
            <a:r>
              <a:rPr lang="sr-Latn-RS" dirty="0" smtClean="0">
                <a:latin typeface="Times New Roman" panose="02020603050405020304" pitchFamily="18" charset="0"/>
                <a:cs typeface="Times New Roman" panose="02020603050405020304" pitchFamily="18" charset="0"/>
              </a:rPr>
              <a:t>h</a:t>
            </a:r>
            <a:r>
              <a:rPr lang="en-US" dirty="0" smtClean="0">
                <a:latin typeface="Times New Roman" panose="02020603050405020304" pitchFamily="18" charset="0"/>
                <a:cs typeface="Times New Roman" panose="02020603050405020304" pitchFamily="18" charset="0"/>
              </a:rPr>
              <a:t>a</a:t>
            </a:r>
            <a:endParaRPr lang="en-US" dirty="0">
              <a:latin typeface="Times New Roman" panose="02020603050405020304" pitchFamily="18" charset="0"/>
              <a:cs typeface="Times New Roman" panose="02020603050405020304" pitchFamily="18" charset="0"/>
            </a:endParaRPr>
          </a:p>
          <a:p>
            <a:pPr marL="0" indent="0" algn="just">
              <a:buNone/>
            </a:pP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4</a:t>
            </a: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da </a:t>
            </a:r>
            <a:r>
              <a:rPr lang="en-US" dirty="0">
                <a:latin typeface="Times New Roman" panose="02020603050405020304" pitchFamily="18" charset="0"/>
                <a:cs typeface="Times New Roman" panose="02020603050405020304" pitchFamily="18" charset="0"/>
              </a:rPr>
              <a:t>se </a:t>
            </a:r>
            <a:r>
              <a:rPr lang="en-US" dirty="0" err="1">
                <a:latin typeface="Times New Roman" panose="02020603050405020304" pitchFamily="18" charset="0"/>
                <a:cs typeface="Times New Roman" panose="02020603050405020304" pitchFamily="18" charset="0"/>
              </a:rPr>
              <a:t>stvori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rezerva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čiji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izvori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spontani</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što</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je</a:t>
            </a:r>
            <a:endParaRPr lang="sr-Latn-RS" dirty="0" smtClean="0">
              <a:latin typeface="Times New Roman" panose="02020603050405020304" pitchFamily="18" charset="0"/>
              <a:cs typeface="Times New Roman" panose="02020603050405020304" pitchFamily="18" charset="0"/>
            </a:endParaRPr>
          </a:p>
          <a:p>
            <a:pPr marL="0" indent="0" algn="just">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neophodno</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obezbeđenja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sigurnosti</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održavanju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pošto</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je</a:t>
            </a:r>
            <a:endParaRPr lang="sr-Latn-RS" dirty="0" smtClean="0">
              <a:latin typeface="Times New Roman" panose="02020603050405020304" pitchFamily="18" charset="0"/>
              <a:cs typeface="Times New Roman" panose="02020603050405020304" pitchFamily="18" charset="0"/>
            </a:endParaRPr>
          </a:p>
          <a:p>
            <a:pPr marL="0" indent="0" algn="just">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likvidna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rezerva</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suprotnosti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rentabilnošću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javlja</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zahtev</a:t>
            </a:r>
            <a:r>
              <a:rPr lang="en-US" dirty="0">
                <a:latin typeface="Times New Roman" panose="02020603050405020304" pitchFamily="18" charset="0"/>
                <a:cs typeface="Times New Roman" panose="02020603050405020304" pitchFamily="18" charset="0"/>
              </a:rPr>
              <a:t> da se </a:t>
            </a:r>
            <a:r>
              <a:rPr lang="en-US" dirty="0" err="1" smtClean="0">
                <a:latin typeface="Times New Roman" panose="02020603050405020304" pitchFamily="18" charset="0"/>
                <a:cs typeface="Times New Roman" panose="02020603050405020304" pitchFamily="18" charset="0"/>
              </a:rPr>
              <a:t>ona</a:t>
            </a:r>
            <a:endParaRPr lang="sr-Latn-RS" dirty="0">
              <a:latin typeface="Times New Roman" panose="02020603050405020304" pitchFamily="18" charset="0"/>
              <a:cs typeface="Times New Roman" panose="02020603050405020304" pitchFamily="18" charset="0"/>
            </a:endParaRPr>
          </a:p>
          <a:p>
            <a:pPr marL="0" indent="0" algn="just">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finansira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spontanih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oni</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granicama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raspoloživosti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besplatni</a:t>
            </a:r>
            <a:r>
              <a:rPr lang="en-US" dirty="0" smtClean="0">
                <a:latin typeface="Times New Roman" panose="02020603050405020304" pitchFamily="18" charset="0"/>
                <a:cs typeface="Times New Roman" panose="02020603050405020304" pitchFamily="18" charset="0"/>
              </a:rPr>
              <a:t>,</a:t>
            </a:r>
            <a:endParaRPr lang="sr-Latn-RS" dirty="0" smtClean="0">
              <a:latin typeface="Times New Roman" panose="02020603050405020304" pitchFamily="18" charset="0"/>
              <a:cs typeface="Times New Roman" panose="02020603050405020304" pitchFamily="18" charset="0"/>
            </a:endParaRPr>
          </a:p>
          <a:p>
            <a:pPr marL="0" indent="0" algn="just">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pa se</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smanjuje</a:t>
            </a:r>
            <a:r>
              <a:rPr lang="en-US" dirty="0" smtClean="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negativan </a:t>
            </a:r>
            <a:r>
              <a:rPr lang="en-US" dirty="0" err="1" smtClean="0">
                <a:latin typeface="Times New Roman" panose="02020603050405020304" pitchFamily="18" charset="0"/>
                <a:cs typeface="Times New Roman" panose="02020603050405020304" pitchFamily="18" charset="0"/>
              </a:rPr>
              <a:t>uticaj</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rezerve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rentabilnost</a:t>
            </a:r>
            <a:r>
              <a:rPr lang="en-US" dirty="0">
                <a:latin typeface="Times New Roman" panose="02020603050405020304" pitchFamily="18" charset="0"/>
                <a:cs typeface="Times New Roman" panose="02020603050405020304" pitchFamily="18" charset="0"/>
              </a:rPr>
              <a:t>.</a:t>
            </a:r>
          </a:p>
          <a:p>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7682458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758011"/>
            <a:ext cx="11915336" cy="1443444"/>
          </a:xfrm>
        </p:spPr>
        <p:txBody>
          <a:bodyPr>
            <a:normAutofit fontScale="90000"/>
          </a:bodyPr>
          <a:lstStyle/>
          <a:p>
            <a:r>
              <a:rPr lang="en-US" sz="3600" b="1" dirty="0">
                <a:latin typeface="Times New Roman" panose="02020603050405020304" pitchFamily="18" charset="0"/>
                <a:cs typeface="Times New Roman" panose="02020603050405020304" pitchFamily="18" charset="0"/>
              </a:rPr>
              <a:t>2.5. KREIRANJE FINANSIJSKE POLITIKE I </a:t>
            </a:r>
            <a:r>
              <a:rPr lang="en-US" sz="3600" b="1" dirty="0" smtClean="0">
                <a:latin typeface="Times New Roman" panose="02020603050405020304" pitchFamily="18" charset="0"/>
                <a:cs typeface="Times New Roman" panose="02020603050405020304" pitchFamily="18" charset="0"/>
              </a:rPr>
              <a:t>RAZVIJANJE</a:t>
            </a:r>
            <a:r>
              <a:rPr lang="sr-Latn-RS" sz="3600" b="1" dirty="0" smtClean="0">
                <a:latin typeface="Times New Roman" panose="02020603050405020304" pitchFamily="18" charset="0"/>
                <a:cs typeface="Times New Roman" panose="02020603050405020304" pitchFamily="18" charset="0"/>
              </a:rPr>
              <a:t/>
            </a:r>
            <a:br>
              <a:rPr lang="sr-Latn-RS" sz="3600" b="1" dirty="0" smtClean="0">
                <a:latin typeface="Times New Roman" panose="02020603050405020304" pitchFamily="18" charset="0"/>
                <a:cs typeface="Times New Roman" panose="02020603050405020304" pitchFamily="18" charset="0"/>
              </a:rPr>
            </a:br>
            <a:r>
              <a:rPr lang="sr-Latn-RS" sz="3600" b="1" dirty="0">
                <a:latin typeface="Times New Roman" panose="02020603050405020304" pitchFamily="18" charset="0"/>
                <a:cs typeface="Times New Roman" panose="02020603050405020304" pitchFamily="18" charset="0"/>
              </a:rPr>
              <a:t> </a:t>
            </a:r>
            <a:r>
              <a:rPr lang="sr-Latn-RS" sz="3600" b="1"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STRATEGIJE </a:t>
            </a:r>
            <a:r>
              <a:rPr lang="en-US" sz="3600" b="1" dirty="0">
                <a:latin typeface="Times New Roman" panose="02020603050405020304" pitchFamily="18" charset="0"/>
                <a:cs typeface="Times New Roman" panose="02020603050405020304" pitchFamily="18" charset="0"/>
              </a:rPr>
              <a:t>I TAKTIKE FINANSIJSKOG UPRAVLJANJA</a:t>
            </a:r>
            <a:endParaRPr lang="sr-Cyrl-R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16816" y="2523310"/>
            <a:ext cx="11558368" cy="3560762"/>
          </a:xfrm>
        </p:spPr>
        <p:txBody>
          <a:bodyPr>
            <a:normAutofit/>
          </a:bodyPr>
          <a:lstStyle/>
          <a:p>
            <a:pPr algn="just">
              <a:lnSpc>
                <a:spcPct val="100000"/>
              </a:lnSpc>
              <a:buFont typeface="Wingdings" panose="05000000000000000000" pitchFamily="2" charset="2"/>
              <a:buChar char="Ø"/>
            </a:pPr>
            <a:r>
              <a:rPr lang="en-US" dirty="0" err="1" smtClean="0">
                <a:latin typeface="Times New Roman" panose="02020603050405020304" pitchFamily="18" charset="0"/>
                <a:cs typeface="Times New Roman" panose="02020603050405020304" pitchFamily="18" charset="0"/>
              </a:rPr>
              <a:t>Budući</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da se </a:t>
            </a:r>
            <a:r>
              <a:rPr lang="en-US" dirty="0" err="1">
                <a:latin typeface="Times New Roman" panose="02020603050405020304" pitchFamily="18" charset="0"/>
                <a:cs typeface="Times New Roman" panose="02020603050405020304" pitchFamily="18" charset="0"/>
              </a:rPr>
              <a:t>prilike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tržištu</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stalno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menjaju</a:t>
            </a:r>
            <a:r>
              <a:rPr lang="en-US" dirty="0">
                <a:latin typeface="Times New Roman" panose="02020603050405020304" pitchFamily="18" charset="0"/>
                <a:cs typeface="Times New Roman" panose="02020603050405020304" pitchFamily="18" charset="0"/>
              </a:rPr>
              <a:t> to se </a:t>
            </a:r>
            <a:r>
              <a:rPr lang="en-US" dirty="0" err="1">
                <a:latin typeface="Times New Roman" panose="02020603050405020304" pitchFamily="18" charset="0"/>
                <a:cs typeface="Times New Roman" panose="02020603050405020304" pitchFamily="18" charset="0"/>
              </a:rPr>
              <a:t>odražava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preduzeće</a:t>
            </a:r>
            <a:r>
              <a:rPr lang="en-US" dirty="0">
                <a:latin typeface="Times New Roman" panose="02020603050405020304" pitchFamily="18" charset="0"/>
                <a:cs typeface="Times New Roman" panose="02020603050405020304" pitchFamily="18" charset="0"/>
              </a:rPr>
              <a:t>. Pored toga,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nezavisno</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tržišnih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uticaja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menjaju</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prilike</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preduzećima</a:t>
            </a:r>
            <a:r>
              <a:rPr lang="en-US" dirty="0">
                <a:latin typeface="Times New Roman" panose="02020603050405020304" pitchFamily="18" charset="0"/>
                <a:cs typeface="Times New Roman" panose="02020603050405020304" pitchFamily="18" charset="0"/>
              </a:rPr>
              <a:t>, pa </a:t>
            </a:r>
            <a:r>
              <a:rPr lang="en-US" dirty="0" err="1">
                <a:latin typeface="Times New Roman" panose="02020603050405020304" pitchFamily="18" charset="0"/>
                <a:cs typeface="Times New Roman" panose="02020603050405020304" pitchFamily="18" charset="0"/>
              </a:rPr>
              <a:t>finansijska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situacija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mora</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svakoj</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promeni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prilagođava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strategiju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taktiku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finansijskog</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upravljanja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bi se </a:t>
            </a:r>
            <a:r>
              <a:rPr lang="en-US" dirty="0" err="1">
                <a:latin typeface="Times New Roman" panose="02020603050405020304" pitchFamily="18" charset="0"/>
                <a:cs typeface="Times New Roman" panose="02020603050405020304" pitchFamily="18" charset="0"/>
              </a:rPr>
              <a:t>ostvarili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ciljevi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da bi </a:t>
            </a:r>
            <a:r>
              <a:rPr lang="en-US" dirty="0" err="1">
                <a:latin typeface="Times New Roman" panose="02020603050405020304" pitchFamily="18" charset="0"/>
                <a:cs typeface="Times New Roman" panose="02020603050405020304" pitchFamily="18" charset="0"/>
              </a:rPr>
              <a:t>preduzeće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stalno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napredovalo</a:t>
            </a:r>
            <a:r>
              <a:rPr lang="en-US" dirty="0">
                <a:latin typeface="Times New Roman" panose="02020603050405020304" pitchFamily="18" charset="0"/>
                <a:cs typeface="Times New Roman" panose="02020603050405020304" pitchFamily="18" charset="0"/>
              </a:rPr>
              <a:t>.</a:t>
            </a: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9676175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533400"/>
            <a:ext cx="11915336" cy="1157288"/>
          </a:xfrm>
        </p:spPr>
        <p:txBody>
          <a:bodyPr>
            <a:normAutofit/>
          </a:bodyPr>
          <a:lstStyle/>
          <a:p>
            <a:r>
              <a:rPr lang="en-US" sz="3600" b="1" dirty="0">
                <a:latin typeface="Times New Roman" panose="02020603050405020304" pitchFamily="18" charset="0"/>
                <a:cs typeface="Times New Roman" panose="02020603050405020304" pitchFamily="18" charset="0"/>
              </a:rPr>
              <a:t>2.6</a:t>
            </a:r>
            <a:r>
              <a:rPr lang="en-US" sz="3600" b="1" dirty="0" smtClean="0">
                <a:latin typeface="Times New Roman" panose="02020603050405020304" pitchFamily="18" charset="0"/>
                <a:cs typeface="Times New Roman" panose="02020603050405020304" pitchFamily="18" charset="0"/>
              </a:rPr>
              <a:t>.</a:t>
            </a:r>
            <a:r>
              <a:rPr lang="sr-Latn-RS" sz="3600" b="1"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NAPLATA </a:t>
            </a:r>
            <a:r>
              <a:rPr lang="en-US" sz="3600" b="1" dirty="0">
                <a:latin typeface="Times New Roman" panose="02020603050405020304" pitchFamily="18" charset="0"/>
                <a:cs typeface="Times New Roman" panose="02020603050405020304" pitchFamily="18" charset="0"/>
              </a:rPr>
              <a:t>POTRAŽIVANJA</a:t>
            </a:r>
            <a:endParaRPr lang="sr-Cyrl-R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825625"/>
            <a:ext cx="11545668" cy="4351338"/>
          </a:xfrm>
        </p:spPr>
        <p:txBody>
          <a:bodyPr>
            <a:normAutofit/>
          </a:bodyPr>
          <a:lstStyle/>
          <a:p>
            <a:pPr algn="just">
              <a:lnSpc>
                <a:spcPct val="100000"/>
              </a:lnSpc>
            </a:pPr>
            <a:r>
              <a:rPr lang="en-US" sz="3200" dirty="0">
                <a:latin typeface="Times New Roman" panose="02020603050405020304" pitchFamily="18" charset="0"/>
                <a:cs typeface="Times New Roman" panose="02020603050405020304" pitchFamily="18" charset="0"/>
              </a:rPr>
              <a:t>O </a:t>
            </a:r>
            <a:r>
              <a:rPr lang="en-US" sz="3200" dirty="0" err="1">
                <a:latin typeface="Times New Roman" panose="02020603050405020304" pitchFamily="18" charset="0"/>
                <a:cs typeface="Times New Roman" panose="02020603050405020304" pitchFamily="18" charset="0"/>
              </a:rPr>
              <a:t>naplati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dugoročnih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kratkoročnih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plasmana</a:t>
            </a:r>
            <a:r>
              <a:rPr lang="en-US" sz="3200" dirty="0">
                <a:latin typeface="Times New Roman" panose="02020603050405020304" pitchFamily="18" charset="0"/>
                <a:cs typeface="Times New Roman" panose="02020603050405020304" pitchFamily="18" charset="0"/>
              </a:rPr>
              <a:t> brine </a:t>
            </a:r>
            <a:r>
              <a:rPr lang="en-US" sz="3200" b="1" dirty="0" err="1">
                <a:latin typeface="Times New Roman" panose="02020603050405020304" pitchFamily="18" charset="0"/>
                <a:cs typeface="Times New Roman" panose="02020603050405020304" pitchFamily="18" charset="0"/>
              </a:rPr>
              <a:t>finansijska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funkcija</a:t>
            </a:r>
            <a:r>
              <a:rPr lang="en-US" sz="3200" b="1" dirty="0" smtClean="0">
                <a:latin typeface="Times New Roman" panose="02020603050405020304" pitchFamily="18" charset="0"/>
                <a:cs typeface="Times New Roman" panose="02020603050405020304" pitchFamily="18" charset="0"/>
              </a:rPr>
              <a:t>.</a:t>
            </a:r>
            <a:endParaRPr lang="sr-Latn-RS" sz="3200" b="1" dirty="0" smtClean="0">
              <a:latin typeface="Times New Roman" panose="02020603050405020304" pitchFamily="18" charset="0"/>
              <a:cs typeface="Times New Roman" panose="02020603050405020304" pitchFamily="18" charset="0"/>
            </a:endParaRPr>
          </a:p>
          <a:p>
            <a:pPr algn="just">
              <a:lnSpc>
                <a:spcPct val="100000"/>
              </a:lnSpc>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Ta</a:t>
            </a:r>
            <a:r>
              <a:rPr lang="en-US" sz="3200" b="1"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briga</a:t>
            </a:r>
            <a:r>
              <a:rPr lang="en-US" sz="3200" dirty="0">
                <a:latin typeface="Times New Roman" panose="02020603050405020304" pitchFamily="18" charset="0"/>
                <a:cs typeface="Times New Roman" panose="02020603050405020304" pitchFamily="18" charset="0"/>
              </a:rPr>
              <a:t> se </a:t>
            </a:r>
            <a:r>
              <a:rPr lang="en-US" sz="3200" dirty="0" err="1">
                <a:latin typeface="Times New Roman" panose="02020603050405020304" pitchFamily="18" charset="0"/>
                <a:cs typeface="Times New Roman" panose="02020603050405020304" pitchFamily="18" charset="0"/>
              </a:rPr>
              <a:t>sastoji</a:t>
            </a:r>
            <a:r>
              <a:rPr lang="en-US" sz="3200" dirty="0">
                <a:latin typeface="Times New Roman" panose="02020603050405020304" pitchFamily="18" charset="0"/>
                <a:cs typeface="Times New Roman" panose="02020603050405020304" pitchFamily="18" charset="0"/>
              </a:rPr>
              <a:t> u </a:t>
            </a:r>
            <a:r>
              <a:rPr lang="en-US" sz="3200" dirty="0" err="1">
                <a:latin typeface="Times New Roman" panose="02020603050405020304" pitchFamily="18" charset="0"/>
                <a:cs typeface="Times New Roman" panose="02020603050405020304" pitchFamily="18" charset="0"/>
              </a:rPr>
              <a:t>ispitivanju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kreditnog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boniteta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dužnika</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pre </a:t>
            </a:r>
            <a:r>
              <a:rPr lang="en-US" sz="3200" dirty="0" err="1" smtClean="0">
                <a:latin typeface="Times New Roman" panose="02020603050405020304" pitchFamily="18" charset="0"/>
                <a:cs typeface="Times New Roman" panose="02020603050405020304" pitchFamily="18" charset="0"/>
              </a:rPr>
              <a:t>nastanka</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potraživanja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praćenja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kreditnog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boniteta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dužnika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sve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dok</a:t>
            </a:r>
            <a:r>
              <a:rPr lang="en-US" sz="3200" dirty="0">
                <a:latin typeface="Times New Roman" panose="02020603050405020304" pitchFamily="18" charset="0"/>
                <a:cs typeface="Times New Roman" panose="02020603050405020304" pitchFamily="18" charset="0"/>
              </a:rPr>
              <a:t> se </a:t>
            </a:r>
            <a:r>
              <a:rPr lang="en-US" sz="3200" dirty="0" err="1">
                <a:latin typeface="Times New Roman" panose="02020603050405020304" pitchFamily="18" charset="0"/>
                <a:cs typeface="Times New Roman" panose="02020603050405020304" pitchFamily="18" charset="0"/>
              </a:rPr>
              <a:t>potraživanje</a:t>
            </a:r>
            <a:r>
              <a:rPr lang="en-US" sz="3200" dirty="0">
                <a:latin typeface="Times New Roman" panose="02020603050405020304" pitchFamily="18" charset="0"/>
                <a:cs typeface="Times New Roman" panose="02020603050405020304" pitchFamily="18" charset="0"/>
              </a:rPr>
              <a:t> ne </a:t>
            </a:r>
            <a:r>
              <a:rPr lang="en-US" sz="3200" dirty="0" err="1">
                <a:latin typeface="Times New Roman" panose="02020603050405020304" pitchFamily="18" charset="0"/>
                <a:cs typeface="Times New Roman" panose="02020603050405020304" pitchFamily="18" charset="0"/>
              </a:rPr>
              <a:t>naplati</a:t>
            </a:r>
            <a:r>
              <a:rPr lang="en-US" sz="3200" dirty="0">
                <a:latin typeface="Times New Roman" panose="02020603050405020304" pitchFamily="18" charset="0"/>
                <a:cs typeface="Times New Roman" panose="02020603050405020304" pitchFamily="18" charset="0"/>
              </a:rPr>
              <a:t>, a </a:t>
            </a:r>
            <a:r>
              <a:rPr lang="en-US" sz="3200" dirty="0" err="1">
                <a:latin typeface="Times New Roman" panose="02020603050405020304" pitchFamily="18" charset="0"/>
                <a:cs typeface="Times New Roman" panose="02020603050405020304" pitchFamily="18" charset="0"/>
              </a:rPr>
              <a:t>ako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dođe</a:t>
            </a:r>
            <a:r>
              <a:rPr lang="en-US" sz="3200" dirty="0">
                <a:latin typeface="Times New Roman" panose="02020603050405020304" pitchFamily="18" charset="0"/>
                <a:cs typeface="Times New Roman" panose="02020603050405020304" pitchFamily="18" charset="0"/>
              </a:rPr>
              <a:t> do </a:t>
            </a:r>
            <a:r>
              <a:rPr lang="en-US" sz="3200" dirty="0" err="1">
                <a:latin typeface="Times New Roman" panose="02020603050405020304" pitchFamily="18" charset="0"/>
                <a:cs typeface="Times New Roman" panose="02020603050405020304" pitchFamily="18" charset="0"/>
              </a:rPr>
              <a:t>zakašnjenja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naplate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potraživanja</a:t>
            </a:r>
            <a:r>
              <a:rPr lang="en-US" sz="3200" dirty="0">
                <a:latin typeface="Times New Roman" panose="02020603050405020304" pitchFamily="18" charset="0"/>
                <a:cs typeface="Times New Roman" panose="02020603050405020304" pitchFamily="18" charset="0"/>
              </a:rPr>
              <a:t> u </a:t>
            </a:r>
            <a:r>
              <a:rPr lang="en-US" sz="3200" dirty="0" err="1">
                <a:latin typeface="Times New Roman" panose="02020603050405020304" pitchFamily="18" charset="0"/>
                <a:cs typeface="Times New Roman" panose="02020603050405020304" pitchFamily="18" charset="0"/>
              </a:rPr>
              <a:t>preduzimanju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mera</a:t>
            </a:r>
            <a:r>
              <a:rPr lang="en-US" sz="3200" dirty="0">
                <a:latin typeface="Times New Roman" panose="02020603050405020304" pitchFamily="18" charset="0"/>
                <a:cs typeface="Times New Roman" panose="02020603050405020304" pitchFamily="18" charset="0"/>
              </a:rPr>
              <a:t> da se </a:t>
            </a:r>
            <a:r>
              <a:rPr lang="en-US" sz="3200" dirty="0" err="1">
                <a:latin typeface="Times New Roman" panose="02020603050405020304" pitchFamily="18" charset="0"/>
                <a:cs typeface="Times New Roman" panose="02020603050405020304" pitchFamily="18" charset="0"/>
              </a:rPr>
              <a:t>naplata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potraživanja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što</a:t>
            </a:r>
            <a:r>
              <a:rPr lang="en-US" sz="3200" dirty="0">
                <a:latin typeface="Times New Roman" panose="02020603050405020304" pitchFamily="18" charset="0"/>
                <a:cs typeface="Times New Roman" panose="02020603050405020304" pitchFamily="18" charset="0"/>
              </a:rPr>
              <a:t> pre </a:t>
            </a:r>
            <a:r>
              <a:rPr lang="en-US" sz="3200" dirty="0" err="1">
                <a:latin typeface="Times New Roman" panose="02020603050405020304" pitchFamily="18" charset="0"/>
                <a:cs typeface="Times New Roman" panose="02020603050405020304" pitchFamily="18" charset="0"/>
              </a:rPr>
              <a:t>izvrši</a:t>
            </a:r>
            <a:r>
              <a:rPr lang="en-US" sz="3200" dirty="0">
                <a:latin typeface="Times New Roman" panose="02020603050405020304" pitchFamily="18" charset="0"/>
                <a:cs typeface="Times New Roman" panose="02020603050405020304" pitchFamily="18" charset="0"/>
              </a:rPr>
              <a:t>.</a:t>
            </a:r>
            <a:endParaRPr lang="sr-Cyrl-RS" sz="32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8250461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 y="0"/>
            <a:ext cx="11170920" cy="1139483"/>
          </a:xfrm>
        </p:spPr>
        <p:txBody>
          <a:bodyPr/>
          <a:lstStyle/>
          <a:p>
            <a:r>
              <a:rPr lang="en-US" dirty="0" smtClean="0">
                <a:latin typeface="Times New Roman" panose="02020603050405020304" pitchFamily="18" charset="0"/>
                <a:cs typeface="Times New Roman" panose="02020603050405020304" pitchFamily="18" charset="0"/>
              </a:rPr>
              <a:t>I </a:t>
            </a: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FINANSIJSKA FUNKCIJA PREDUZE</a:t>
            </a:r>
            <a:r>
              <a:rPr lang="sr-Latn-RS" dirty="0" smtClean="0">
                <a:latin typeface="Times New Roman" panose="02020603050405020304" pitchFamily="18" charset="0"/>
                <a:cs typeface="Times New Roman" panose="02020603050405020304" pitchFamily="18" charset="0"/>
              </a:rPr>
              <a:t>ĆA</a:t>
            </a:r>
            <a:endParaRPr lang="sr-Cyrl-RS"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1"/>
          </p:nvPr>
        </p:nvSpPr>
        <p:spPr>
          <a:xfrm>
            <a:off x="182879" y="1336456"/>
            <a:ext cx="11563643" cy="717427"/>
          </a:xfrm>
        </p:spPr>
        <p:txBody>
          <a:bodyPr>
            <a:normAutofit/>
          </a:bodyPr>
          <a:lstStyle/>
          <a:p>
            <a:pPr marL="0" indent="0">
              <a:buNone/>
            </a:pPr>
            <a:r>
              <a:rPr lang="sr-Latn-RS" sz="3200" b="1" u="sng" dirty="0" smtClean="0">
                <a:latin typeface="Times New Roman" panose="02020603050405020304" pitchFamily="18" charset="0"/>
                <a:cs typeface="Times New Roman" panose="02020603050405020304" pitchFamily="18" charset="0"/>
              </a:rPr>
              <a:t>1. ULOGA FINANSIJSKE FUNKCIJE</a:t>
            </a:r>
            <a:endParaRPr lang="sr-Cyrl-RS" sz="3200" b="1" u="sng"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sz="half" idx="2"/>
          </p:nvPr>
        </p:nvSpPr>
        <p:spPr>
          <a:xfrm>
            <a:off x="182878" y="2250856"/>
            <a:ext cx="12009121" cy="4206240"/>
          </a:xfrm>
        </p:spPr>
        <p:txBody>
          <a:bodyPr/>
          <a:lstStyle/>
          <a:p>
            <a:pPr marL="0" indent="0">
              <a:buNone/>
            </a:pPr>
            <a:r>
              <a:rPr lang="sr-Latn-RS" dirty="0" smtClean="0">
                <a:latin typeface="Times New Roman" panose="02020603050405020304" pitchFamily="18" charset="0"/>
                <a:cs typeface="Times New Roman" panose="02020603050405020304" pitchFamily="18" charset="0"/>
              </a:rPr>
              <a:t>F</a:t>
            </a:r>
            <a:r>
              <a:rPr lang="en-US" dirty="0" err="1" smtClean="0">
                <a:latin typeface="Times New Roman" panose="02020603050405020304" pitchFamily="18" charset="0"/>
                <a:cs typeface="Times New Roman" panose="02020603050405020304" pitchFamily="18" charset="0"/>
              </a:rPr>
              <a:t>inansijska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kreira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politiku</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skladu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načelima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pravilima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razvija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strategiju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taktiku</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finansijskog</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upravljanja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će</a:t>
            </a:r>
            <a:r>
              <a:rPr lang="en-US" dirty="0" smtClean="0">
                <a:latin typeface="Times New Roman" panose="02020603050405020304" pitchFamily="18" charset="0"/>
                <a:cs typeface="Times New Roman" panose="02020603050405020304" pitchFamily="18" charset="0"/>
              </a:rPr>
              <a:t>:</a:t>
            </a:r>
            <a:r>
              <a:rPr lang="sr-Latn-RS" dirty="0" smtClean="0">
                <a:latin typeface="Times New Roman" panose="02020603050405020304" pitchFamily="18" charset="0"/>
                <a:cs typeface="Times New Roman" panose="02020603050405020304" pitchFamily="18" charset="0"/>
              </a:rPr>
              <a:t> </a:t>
            </a:r>
          </a:p>
          <a:p>
            <a:pPr marL="0" lvl="0" indent="0">
              <a:buNone/>
            </a:pP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poslovno-finansijskog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aspekta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obezbediti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stalnost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razvoj</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a:t>
            </a:r>
            <a:endParaRPr lang="sr-Cyrl-RS" dirty="0">
              <a:latin typeface="Times New Roman" panose="02020603050405020304" pitchFamily="18" charset="0"/>
              <a:cs typeface="Times New Roman" panose="02020603050405020304" pitchFamily="18" charset="0"/>
            </a:endParaRPr>
          </a:p>
          <a:p>
            <a:pPr marL="0" lvl="0" indent="0">
              <a:buNone/>
            </a:pP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stalno</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čuvati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jačati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širiti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dobar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ugled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a:t>
            </a:r>
            <a:endParaRPr lang="sr-Cyrl-RS" dirty="0">
              <a:latin typeface="Times New Roman" panose="02020603050405020304" pitchFamily="18" charset="0"/>
              <a:cs typeface="Times New Roman" panose="02020603050405020304" pitchFamily="18" charset="0"/>
            </a:endParaRPr>
          </a:p>
          <a:p>
            <a:pPr marL="0" lvl="0" indent="0">
              <a:buNone/>
            </a:pP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maksimalno</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iskoristiti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povoljne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trendove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konjunkture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naročito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tržištu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novca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a:t>
            </a:r>
            <a:endParaRPr lang="sr-Cyrl-RS" dirty="0">
              <a:latin typeface="Times New Roman" panose="02020603050405020304" pitchFamily="18" charset="0"/>
              <a:cs typeface="Times New Roman" panose="02020603050405020304" pitchFamily="18" charset="0"/>
            </a:endParaRPr>
          </a:p>
          <a:p>
            <a:pPr marL="0" lvl="0" indent="0">
              <a:buNone/>
            </a:pP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minimizirati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negativne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uticaje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dekonjunkture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monetarnih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premećaja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endParaRPr lang="sr-Cyrl-RS" dirty="0">
              <a:latin typeface="Times New Roman" panose="02020603050405020304" pitchFamily="18" charset="0"/>
              <a:cs typeface="Times New Roman" panose="02020603050405020304" pitchFamily="18" charset="0"/>
            </a:endParaRPr>
          </a:p>
          <a:p>
            <a:pPr marL="0" lvl="0" indent="0">
              <a:buNone/>
            </a:pP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minimizirati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rizike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poslovanja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a:t>
            </a:r>
            <a:endParaRPr lang="sr-Cyrl-RS" dirty="0">
              <a:latin typeface="Times New Roman" panose="02020603050405020304" pitchFamily="18" charset="0"/>
              <a:cs typeface="Times New Roman" panose="02020603050405020304" pitchFamily="18" charset="0"/>
            </a:endParaRPr>
          </a:p>
          <a:p>
            <a:pPr marL="0" indent="0">
              <a:buNone/>
            </a:pPr>
            <a:endParaRPr lang="sr-Cyrl-R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757460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571500"/>
            <a:ext cx="11915336" cy="1119188"/>
          </a:xfrm>
        </p:spPr>
        <p:txBody>
          <a:bodyPr>
            <a:normAutofit/>
          </a:bodyPr>
          <a:lstStyle/>
          <a:p>
            <a:r>
              <a:rPr lang="en-US" sz="3600" b="1" dirty="0">
                <a:latin typeface="Times New Roman" panose="02020603050405020304" pitchFamily="18" charset="0"/>
                <a:cs typeface="Times New Roman" panose="02020603050405020304" pitchFamily="18" charset="0"/>
              </a:rPr>
              <a:t>2.7. PRODAJA POTRAŽIVANJA I </a:t>
            </a:r>
            <a:r>
              <a:rPr lang="en-US" sz="3600" b="1" dirty="0" smtClean="0">
                <a:latin typeface="Times New Roman" panose="02020603050405020304" pitchFamily="18" charset="0"/>
                <a:cs typeface="Times New Roman" panose="02020603050405020304" pitchFamily="18" charset="0"/>
              </a:rPr>
              <a:t>KUPLJENIH</a:t>
            </a:r>
            <a:r>
              <a:rPr lang="sr-Latn-RS" sz="3600" b="1" dirty="0" smtClean="0">
                <a:latin typeface="Times New Roman" panose="02020603050405020304" pitchFamily="18" charset="0"/>
                <a:cs typeface="Times New Roman" panose="02020603050405020304" pitchFamily="18" charset="0"/>
              </a:rPr>
              <a:t/>
            </a:r>
            <a:br>
              <a:rPr lang="sr-Latn-RS" sz="3600" b="1" dirty="0" smtClean="0">
                <a:latin typeface="Times New Roman" panose="02020603050405020304" pitchFamily="18" charset="0"/>
                <a:cs typeface="Times New Roman" panose="02020603050405020304" pitchFamily="18" charset="0"/>
              </a:rPr>
            </a:br>
            <a:r>
              <a:rPr lang="sr-Latn-RS" sz="3600" b="1" dirty="0">
                <a:latin typeface="Times New Roman" panose="02020603050405020304" pitchFamily="18" charset="0"/>
                <a:cs typeface="Times New Roman" panose="02020603050405020304" pitchFamily="18" charset="0"/>
              </a:rPr>
              <a:t> </a:t>
            </a:r>
            <a:r>
              <a:rPr lang="sr-Latn-RS" sz="3600" b="1"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AKCIJA</a:t>
            </a:r>
            <a:endParaRPr lang="sr-Cyrl-R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2054225"/>
            <a:ext cx="11915336" cy="4351338"/>
          </a:xfrm>
        </p:spPr>
        <p:txBody>
          <a:bodyPr/>
          <a:lstStyle/>
          <a:p>
            <a:pPr>
              <a:lnSpc>
                <a:spcPct val="100000"/>
              </a:lnSpc>
              <a:spcAft>
                <a:spcPts val="1200"/>
              </a:spcAft>
            </a:pP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iz</a:t>
            </a:r>
            <a:r>
              <a:rPr lang="en-US" dirty="0">
                <a:latin typeface="Times New Roman" panose="02020603050405020304" pitchFamily="18" charset="0"/>
                <a:cs typeface="Times New Roman" panose="02020603050405020304" pitchFamily="18" charset="0"/>
              </a:rPr>
              <a:t> ma </a:t>
            </a:r>
            <a:r>
              <a:rPr lang="en-US" dirty="0" err="1">
                <a:latin typeface="Times New Roman" panose="02020603050405020304" pitchFamily="18" charset="0"/>
                <a:cs typeface="Times New Roman" panose="02020603050405020304" pitchFamily="18" charset="0"/>
              </a:rPr>
              <a:t>kog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razloga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potraživanja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prodaju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faktoring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forferting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poslovi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ili</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prodaju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kupljene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akcije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drugih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banaka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poslove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obavlja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a:lnSpc>
                <a:spcPct val="100000"/>
              </a:lnSpc>
              <a:buFont typeface="Wingdings" panose="05000000000000000000" pitchFamily="2" charset="2"/>
              <a:buChar char="Ø"/>
            </a:pPr>
            <a:r>
              <a:rPr lang="en-US" dirty="0" err="1" smtClean="0">
                <a:latin typeface="Times New Roman" panose="02020603050405020304" pitchFamily="18" charset="0"/>
                <a:cs typeface="Times New Roman" panose="02020603050405020304" pitchFamily="18" charset="0"/>
              </a:rPr>
              <a:t>Pri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prodaji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potraživanja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nastoji</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diskontna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stopa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premija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pokriće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rizika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budu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što</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moguće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niže</a:t>
            </a:r>
            <a:r>
              <a:rPr lang="en-US" dirty="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a:lnSpc>
                <a:spcPct val="100000"/>
              </a:lnSpc>
              <a:buFont typeface="Wingdings" panose="05000000000000000000" pitchFamily="2" charset="2"/>
              <a:buChar char="Ø"/>
            </a:pPr>
            <a:r>
              <a:rPr lang="en-US" dirty="0" err="1" smtClean="0">
                <a:latin typeface="Times New Roman" panose="02020603050405020304" pitchFamily="18" charset="0"/>
                <a:cs typeface="Times New Roman" panose="02020603050405020304" pitchFamily="18" charset="0"/>
              </a:rPr>
              <a:t>Pri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prodaji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kupljenih</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akcija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teži</a:t>
            </a:r>
            <a:r>
              <a:rPr lang="en-US" dirty="0">
                <a:latin typeface="Times New Roman" panose="02020603050405020304" pitchFamily="18" charset="0"/>
                <a:cs typeface="Times New Roman" panose="02020603050405020304" pitchFamily="18" charset="0"/>
              </a:rPr>
              <a:t> da se </a:t>
            </a:r>
            <a:r>
              <a:rPr lang="en-US" dirty="0" err="1">
                <a:latin typeface="Times New Roman" panose="02020603050405020304" pitchFamily="18" charset="0"/>
                <a:cs typeface="Times New Roman" panose="02020603050405020304" pitchFamily="18" charset="0"/>
              </a:rPr>
              <a:t>prodaja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izvrši</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momentu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kada</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tržišna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vrednost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tih</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akcija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najviša</a:t>
            </a:r>
            <a:r>
              <a:rPr lang="en-US" dirty="0">
                <a:latin typeface="Times New Roman" panose="02020603050405020304" pitchFamily="18" charset="0"/>
                <a:cs typeface="Times New Roman" panose="02020603050405020304" pitchFamily="18" charset="0"/>
              </a:rPr>
              <a:t>.</a:t>
            </a: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413451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266879"/>
            <a:ext cx="11915336" cy="954088"/>
          </a:xfrm>
        </p:spPr>
        <p:txBody>
          <a:bodyPr>
            <a:normAutofit/>
          </a:bodyPr>
          <a:lstStyle/>
          <a:p>
            <a:r>
              <a:rPr lang="en-US" sz="3600" b="1" dirty="0">
                <a:latin typeface="Times New Roman" panose="02020603050405020304" pitchFamily="18" charset="0"/>
                <a:cs typeface="Times New Roman" panose="02020603050405020304" pitchFamily="18" charset="0"/>
              </a:rPr>
              <a:t>2.8. PLAĆANJE OBAVEZA</a:t>
            </a:r>
            <a:endParaRPr lang="sr-Cyrl-R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220967"/>
            <a:ext cx="11915336" cy="5522733"/>
          </a:xfrm>
        </p:spPr>
        <p:txBody>
          <a:bodyPr>
            <a:normAutofit fontScale="85000" lnSpcReduction="20000"/>
          </a:bodyPr>
          <a:lstStyle/>
          <a:p>
            <a:pPr algn="just">
              <a:lnSpc>
                <a:spcPct val="110000"/>
              </a:lnSpc>
            </a:pPr>
            <a:r>
              <a:rPr lang="en-US" dirty="0" err="1">
                <a:latin typeface="Times New Roman" panose="02020603050405020304" pitchFamily="18" charset="0"/>
                <a:cs typeface="Times New Roman" panose="02020603050405020304" pitchFamily="18" charset="0"/>
              </a:rPr>
              <a:t>Finansijska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stara</a:t>
            </a:r>
            <a:r>
              <a:rPr lang="en-US" dirty="0">
                <a:latin typeface="Times New Roman" panose="02020603050405020304" pitchFamily="18" charset="0"/>
                <a:cs typeface="Times New Roman" panose="02020603050405020304" pitchFamily="18" charset="0"/>
              </a:rPr>
              <a:t> da se </a:t>
            </a:r>
            <a:r>
              <a:rPr lang="en-US" dirty="0" err="1">
                <a:latin typeface="Times New Roman" panose="02020603050405020304" pitchFamily="18" charset="0"/>
                <a:cs typeface="Times New Roman" panose="02020603050405020304" pitchFamily="18" charset="0"/>
              </a:rPr>
              <a:t>sve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obaveze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isplate</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roku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dospeća</a:t>
            </a:r>
            <a:r>
              <a:rPr lang="en-US" dirty="0">
                <a:latin typeface="Times New Roman" panose="02020603050405020304" pitchFamily="18" charset="0"/>
                <a:cs typeface="Times New Roman" panose="02020603050405020304" pitchFamily="18" charset="0"/>
              </a:rPr>
              <a:t>, da se </a:t>
            </a:r>
            <a:r>
              <a:rPr lang="en-US" dirty="0" err="1">
                <a:latin typeface="Times New Roman" panose="02020603050405020304" pitchFamily="18" charset="0"/>
                <a:cs typeface="Times New Roman" panose="02020603050405020304" pitchFamily="18" charset="0"/>
              </a:rPr>
              <a:t>iskoristi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kasa</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skontno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koji</a:t>
            </a:r>
            <a:r>
              <a:rPr lang="en-US" dirty="0">
                <a:latin typeface="Times New Roman" panose="02020603050405020304" pitchFamily="18" charset="0"/>
                <a:cs typeface="Times New Roman" panose="02020603050405020304" pitchFamily="18" charset="0"/>
              </a:rPr>
              <a:t> nude </a:t>
            </a:r>
            <a:r>
              <a:rPr lang="en-US" dirty="0" err="1">
                <a:latin typeface="Times New Roman" panose="02020603050405020304" pitchFamily="18" charset="0"/>
                <a:cs typeface="Times New Roman" panose="02020603050405020304" pitchFamily="18" charset="0"/>
              </a:rPr>
              <a:t>dobavljači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je to </a:t>
            </a:r>
            <a:r>
              <a:rPr lang="en-US" dirty="0" err="1">
                <a:latin typeface="Times New Roman" panose="02020603050405020304" pitchFamily="18" charset="0"/>
                <a:cs typeface="Times New Roman" panose="02020603050405020304" pitchFamily="18" charset="0"/>
              </a:rPr>
              <a:t>povoljnije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rezultat</a:t>
            </a:r>
            <a:r>
              <a:rPr lang="en-US" dirty="0" smtClean="0">
                <a:latin typeface="Times New Roman" panose="02020603050405020304" pitchFamily="18" charset="0"/>
                <a:cs typeface="Times New Roman" panose="02020603050405020304" pitchFamily="18" charset="0"/>
              </a:rPr>
              <a:t>.</a:t>
            </a:r>
            <a:endParaRPr lang="sr-Latn-RS" dirty="0" smtClean="0">
              <a:latin typeface="Times New Roman" panose="02020603050405020304" pitchFamily="18" charset="0"/>
              <a:cs typeface="Times New Roman" panose="02020603050405020304" pitchFamily="18" charset="0"/>
            </a:endParaRPr>
          </a:p>
          <a:p>
            <a:pPr algn="just">
              <a:lnSpc>
                <a:spcPct val="110000"/>
              </a:lnSpc>
              <a:buFont typeface="Wingdings" panose="05000000000000000000" pitchFamily="2" charset="2"/>
              <a:buChar char="Ø"/>
            </a:pPr>
            <a:r>
              <a:rPr lang="sr-Latn-RS" dirty="0">
                <a:latin typeface="Times New Roman" panose="02020603050405020304" pitchFamily="18" charset="0"/>
                <a:cs typeface="Times New Roman" panose="02020603050405020304" pitchFamily="18" charset="0"/>
              </a:rPr>
              <a:t>Ako plan priliva i odliva gotovine pokazuje da će u planskom razdoblju preduzeće biti </a:t>
            </a:r>
            <a:r>
              <a:rPr lang="sr-Latn-RS" dirty="0" smtClean="0">
                <a:latin typeface="Times New Roman" panose="02020603050405020304" pitchFamily="18" charset="0"/>
                <a:cs typeface="Times New Roman" panose="02020603050405020304" pitchFamily="18" charset="0"/>
              </a:rPr>
              <a:t>nelikvidno </a:t>
            </a:r>
            <a:r>
              <a:rPr lang="sr-Latn-RS" dirty="0">
                <a:latin typeface="Times New Roman" panose="02020603050405020304" pitchFamily="18" charset="0"/>
                <a:cs typeface="Times New Roman" panose="02020603050405020304" pitchFamily="18" charset="0"/>
              </a:rPr>
              <a:t>jer je gotovina preneta u plansko </a:t>
            </a:r>
            <a:r>
              <a:rPr lang="sr-Latn-RS" dirty="0" smtClean="0">
                <a:latin typeface="Times New Roman" panose="02020603050405020304" pitchFamily="18" charset="0"/>
                <a:cs typeface="Times New Roman" panose="02020603050405020304" pitchFamily="18" charset="0"/>
              </a:rPr>
              <a:t>razdoblje </a:t>
            </a:r>
            <a:r>
              <a:rPr lang="sr-Latn-RS" dirty="0">
                <a:latin typeface="Times New Roman" panose="02020603050405020304" pitchFamily="18" charset="0"/>
                <a:cs typeface="Times New Roman" panose="02020603050405020304" pitchFamily="18" charset="0"/>
              </a:rPr>
              <a:t>plus planirani priliv manja od planiranog odliva, a taj raskorak se ne može prevazići ubrzanjem mobilizacije uloženih sredstava, finansijska funkcija nastoji da smanji odliv gotovine putem produženja </a:t>
            </a:r>
            <a:r>
              <a:rPr lang="sr-Latn-RS" dirty="0" smtClean="0">
                <a:latin typeface="Times New Roman" panose="02020603050405020304" pitchFamily="18" charset="0"/>
                <a:cs typeface="Times New Roman" panose="02020603050405020304" pitchFamily="18" charset="0"/>
              </a:rPr>
              <a:t>rokova </a:t>
            </a:r>
            <a:r>
              <a:rPr lang="sr-Latn-RS" dirty="0">
                <a:latin typeface="Times New Roman" panose="02020603050405020304" pitchFamily="18" charset="0"/>
                <a:cs typeface="Times New Roman" panose="02020603050405020304" pitchFamily="18" charset="0"/>
              </a:rPr>
              <a:t>raspoloživosti pojedinih izvora </a:t>
            </a:r>
            <a:r>
              <a:rPr lang="sr-Latn-RS" dirty="0" smtClean="0">
                <a:latin typeface="Times New Roman" panose="02020603050405020304" pitchFamily="18" charset="0"/>
                <a:cs typeface="Times New Roman" panose="02020603050405020304" pitchFamily="18" charset="0"/>
              </a:rPr>
              <a:t>finansiranja - </a:t>
            </a:r>
            <a:r>
              <a:rPr lang="sr-Latn-RS" b="1" dirty="0" smtClean="0">
                <a:latin typeface="Times New Roman" panose="02020603050405020304" pitchFamily="18" charset="0"/>
                <a:cs typeface="Times New Roman" panose="02020603050405020304" pitchFamily="18" charset="0"/>
              </a:rPr>
              <a:t>reprogramiranjem </a:t>
            </a:r>
            <a:r>
              <a:rPr lang="sr-Latn-RS" b="1" dirty="0">
                <a:latin typeface="Times New Roman" panose="02020603050405020304" pitchFamily="18" charset="0"/>
                <a:cs typeface="Times New Roman" panose="02020603050405020304" pitchFamily="18" charset="0"/>
              </a:rPr>
              <a:t>dugoročnih kredita</a:t>
            </a:r>
            <a:r>
              <a:rPr lang="sr-Latn-RS" dirty="0">
                <a:latin typeface="Times New Roman" panose="02020603050405020304" pitchFamily="18" charset="0"/>
                <a:cs typeface="Times New Roman" panose="02020603050405020304" pitchFamily="18" charset="0"/>
              </a:rPr>
              <a:t>, i </a:t>
            </a:r>
            <a:r>
              <a:rPr lang="sr-Latn-RS" b="1" dirty="0">
                <a:latin typeface="Times New Roman" panose="02020603050405020304" pitchFamily="18" charset="0"/>
                <a:cs typeface="Times New Roman" panose="02020603050405020304" pitchFamily="18" charset="0"/>
              </a:rPr>
              <a:t>konverzijom kratkoročnih u dugoročne </a:t>
            </a:r>
            <a:r>
              <a:rPr lang="sr-Latn-RS" b="1" dirty="0" smtClean="0">
                <a:latin typeface="Times New Roman" panose="02020603050405020304" pitchFamily="18" charset="0"/>
                <a:cs typeface="Times New Roman" panose="02020603050405020304" pitchFamily="18" charset="0"/>
              </a:rPr>
              <a:t>kredite</a:t>
            </a:r>
          </a:p>
          <a:p>
            <a:pPr algn="just">
              <a:lnSpc>
                <a:spcPct val="110000"/>
              </a:lnSpc>
              <a:buFont typeface="Wingdings" panose="05000000000000000000" pitchFamily="2" charset="2"/>
              <a:buChar char="Ø"/>
            </a:pPr>
            <a:r>
              <a:rPr lang="sr-Latn-RS" dirty="0">
                <a:latin typeface="Times New Roman" panose="02020603050405020304" pitchFamily="18" charset="0"/>
                <a:cs typeface="Times New Roman" panose="02020603050405020304" pitchFamily="18" charset="0"/>
              </a:rPr>
              <a:t>Ako neki izvor finansiranja postane preskup bilo zato što je ugovorena fiksna kamatna stopa a u </a:t>
            </a:r>
            <a:r>
              <a:rPr lang="sr-Latn-RS" dirty="0" smtClean="0">
                <a:latin typeface="Times New Roman" panose="02020603050405020304" pitchFamily="18" charset="0"/>
                <a:cs typeface="Times New Roman" panose="02020603050405020304" pitchFamily="18" charset="0"/>
              </a:rPr>
              <a:t>međuvremenu </a:t>
            </a:r>
            <a:r>
              <a:rPr lang="sr-Latn-RS" dirty="0">
                <a:latin typeface="Times New Roman" panose="02020603050405020304" pitchFamily="18" charset="0"/>
                <a:cs typeface="Times New Roman" panose="02020603050405020304" pitchFamily="18" charset="0"/>
              </a:rPr>
              <a:t>kamatne stope padnu, bilo zato što je ugovorena </a:t>
            </a:r>
            <a:r>
              <a:rPr lang="sr-Latn-RS" dirty="0" smtClean="0">
                <a:latin typeface="Times New Roman" panose="02020603050405020304" pitchFamily="18" charset="0"/>
                <a:cs typeface="Times New Roman" panose="02020603050405020304" pitchFamily="18" charset="0"/>
              </a:rPr>
              <a:t>varijabilna </a:t>
            </a:r>
            <a:r>
              <a:rPr lang="sr-Latn-RS" dirty="0">
                <a:latin typeface="Times New Roman" panose="02020603050405020304" pitchFamily="18" charset="0"/>
                <a:cs typeface="Times New Roman" panose="02020603050405020304" pitchFamily="18" charset="0"/>
              </a:rPr>
              <a:t>realno pozitivna kamatna stopa (kamatna stopa iznad stope inflacije) a u međuvremenu se inflacija poveća, bilo zato što preduzeće ima devizne obaveze a u </a:t>
            </a:r>
            <a:r>
              <a:rPr lang="sr-Latn-RS" dirty="0" smtClean="0">
                <a:latin typeface="Times New Roman" panose="02020603050405020304" pitchFamily="18" charset="0"/>
                <a:cs typeface="Times New Roman" panose="02020603050405020304" pitchFamily="18" charset="0"/>
              </a:rPr>
              <a:t>međuvremenu </a:t>
            </a:r>
            <a:r>
              <a:rPr lang="sr-Latn-RS" dirty="0">
                <a:latin typeface="Times New Roman" panose="02020603050405020304" pitchFamily="18" charset="0"/>
                <a:cs typeface="Times New Roman" panose="02020603050405020304" pitchFamily="18" charset="0"/>
              </a:rPr>
              <a:t>dođe do osetnije depresijacije domaće valute zbog čega nastaju visoke </a:t>
            </a:r>
            <a:r>
              <a:rPr lang="sr-Latn-RS" dirty="0" smtClean="0">
                <a:latin typeface="Times New Roman" panose="02020603050405020304" pitchFamily="18" charset="0"/>
                <a:cs typeface="Times New Roman" panose="02020603050405020304" pitchFamily="18" charset="0"/>
              </a:rPr>
              <a:t>negativne </a:t>
            </a:r>
            <a:r>
              <a:rPr lang="sr-Latn-RS" dirty="0">
                <a:latin typeface="Times New Roman" panose="02020603050405020304" pitchFamily="18" charset="0"/>
                <a:cs typeface="Times New Roman" panose="02020603050405020304" pitchFamily="18" charset="0"/>
              </a:rPr>
              <a:t>kursne razlike (inflatorni gubici), </a:t>
            </a:r>
            <a:r>
              <a:rPr lang="sr-Latn-RS" b="1" dirty="0" smtClean="0">
                <a:latin typeface="Times New Roman" panose="02020603050405020304" pitchFamily="18" charset="0"/>
                <a:cs typeface="Times New Roman" panose="02020603050405020304" pitchFamily="18" charset="0"/>
              </a:rPr>
              <a:t>finansijska </a:t>
            </a:r>
            <a:r>
              <a:rPr lang="sr-Latn-RS" b="1" dirty="0">
                <a:latin typeface="Times New Roman" panose="02020603050405020304" pitchFamily="18" charset="0"/>
                <a:cs typeface="Times New Roman" panose="02020603050405020304" pitchFamily="18" charset="0"/>
              </a:rPr>
              <a:t>funkcija nastoji da takve obaveze plati pre roka dospeća kako bi se smanjili troškovi finansiranja</a:t>
            </a:r>
            <a:r>
              <a:rPr lang="sr-Latn-RS" dirty="0">
                <a:latin typeface="Times New Roman" panose="02020603050405020304" pitchFamily="18" charset="0"/>
                <a:cs typeface="Times New Roman" panose="02020603050405020304" pitchFamily="18" charset="0"/>
              </a:rPr>
              <a:t>.</a:t>
            </a:r>
            <a:endParaRPr lang="sr-Latn-RS" dirty="0" smtClean="0">
              <a:latin typeface="Times New Roman" panose="02020603050405020304" pitchFamily="18" charset="0"/>
              <a:cs typeface="Times New Roman" panose="02020603050405020304" pitchFamily="18" charset="0"/>
            </a:endParaRPr>
          </a:p>
          <a:p>
            <a:pPr algn="just"/>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985434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77" y="605792"/>
            <a:ext cx="11915336" cy="1162654"/>
          </a:xfrm>
        </p:spPr>
        <p:txBody>
          <a:bodyPr>
            <a:normAutofit/>
          </a:bodyPr>
          <a:lstStyle/>
          <a:p>
            <a:r>
              <a:rPr lang="it-IT" b="1" dirty="0">
                <a:latin typeface="Times New Roman" panose="02020603050405020304" pitchFamily="18" charset="0"/>
                <a:cs typeface="Times New Roman" panose="02020603050405020304" pitchFamily="18" charset="0"/>
              </a:rPr>
              <a:t> </a:t>
            </a:r>
            <a:r>
              <a:rPr lang="it-IT" sz="4000" b="1" dirty="0">
                <a:latin typeface="Times New Roman" panose="02020603050405020304" pitchFamily="18" charset="0"/>
                <a:cs typeface="Times New Roman" panose="02020603050405020304" pitchFamily="18" charset="0"/>
              </a:rPr>
              <a:t>2.9. OTKUP DUGOVA I PRODATIH </a:t>
            </a:r>
            <a:r>
              <a:rPr lang="it-IT" sz="4000" b="1" dirty="0" smtClean="0">
                <a:latin typeface="Times New Roman" panose="02020603050405020304" pitchFamily="18" charset="0"/>
                <a:cs typeface="Times New Roman" panose="02020603050405020304" pitchFamily="18" charset="0"/>
              </a:rPr>
              <a:t>AKCIJA</a:t>
            </a:r>
            <a:endParaRPr lang="sr-Cyrl-R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2070323"/>
            <a:ext cx="11774626" cy="4098657"/>
          </a:xfrm>
        </p:spPr>
        <p:txBody>
          <a:bodyPr/>
          <a:lstStyle/>
          <a:p>
            <a:pPr algn="just">
              <a:lnSpc>
                <a:spcPct val="100000"/>
              </a:lnSpc>
            </a:pP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padne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pokušava</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izvrši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otkup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dugova</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lnSpc>
                <a:spcPct val="100000"/>
              </a:lnSpc>
            </a:pPr>
            <a:r>
              <a:rPr lang="en-US" dirty="0" err="1" smtClean="0">
                <a:latin typeface="Times New Roman" panose="02020603050405020304" pitchFamily="18" charset="0"/>
                <a:cs typeface="Times New Roman" panose="02020603050405020304" pitchFamily="18" charset="0"/>
              </a:rPr>
              <a:t>Isto</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odnos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vezanih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omogućuje</a:t>
            </a:r>
            <a:r>
              <a:rPr lang="en-US" dirty="0">
                <a:latin typeface="Times New Roman" panose="02020603050405020304" pitchFamily="18" charset="0"/>
                <a:cs typeface="Times New Roman" panose="02020603050405020304" pitchFamily="18" charset="0"/>
              </a:rPr>
              <a:t> da se </a:t>
            </a:r>
            <a:r>
              <a:rPr lang="en-US" dirty="0" err="1" smtClean="0">
                <a:latin typeface="Times New Roman" panose="02020603050405020304" pitchFamily="18" charset="0"/>
                <a:cs typeface="Times New Roman" panose="02020603050405020304" pitchFamily="18" charset="0"/>
              </a:rPr>
              <a:t>akcijski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smanji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otkupiti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svojih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deonica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tržištu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time </a:t>
            </a:r>
            <a:r>
              <a:rPr lang="en-US" dirty="0" err="1">
                <a:latin typeface="Times New Roman" panose="02020603050405020304" pitchFamily="18" charset="0"/>
                <a:cs typeface="Times New Roman" panose="02020603050405020304" pitchFamily="18" charset="0"/>
              </a:rPr>
              <a:t>smanjiti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opterećenje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dobitka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dividende</a:t>
            </a:r>
            <a:r>
              <a:rPr lang="en-US" dirty="0">
                <a:latin typeface="Times New Roman" panose="02020603050405020304" pitchFamily="18" charset="0"/>
                <a:cs typeface="Times New Roman" panose="02020603050405020304" pitchFamily="18" charset="0"/>
              </a:rPr>
              <a:t>.</a:t>
            </a: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9193143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528034"/>
            <a:ext cx="11915336" cy="1162654"/>
          </a:xfrm>
        </p:spPr>
        <p:txBody>
          <a:bodyPr>
            <a:normAutofit/>
          </a:bodyPr>
          <a:lstStyle/>
          <a:p>
            <a:r>
              <a:rPr lang="pt-BR" sz="3600" b="1" dirty="0">
                <a:latin typeface="Times New Roman" panose="02020603050405020304" pitchFamily="18" charset="0"/>
                <a:cs typeface="Times New Roman" panose="02020603050405020304" pitchFamily="18" charset="0"/>
              </a:rPr>
              <a:t>2.10. PRODAJA I KUPOVINA DEVIZA </a:t>
            </a:r>
            <a:endParaRPr lang="sr-Cyrl-R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826484"/>
            <a:ext cx="11821848" cy="4351338"/>
          </a:xfrm>
        </p:spPr>
        <p:txBody>
          <a:bodyPr/>
          <a:lstStyle/>
          <a:p>
            <a:pPr algn="just">
              <a:lnSpc>
                <a:spcPct val="100000"/>
              </a:lnSpc>
              <a:spcAft>
                <a:spcPts val="1800"/>
              </a:spcAft>
            </a:pPr>
            <a:r>
              <a:rPr lang="en-US" dirty="0" err="1">
                <a:latin typeface="Times New Roman" panose="02020603050405020304" pitchFamily="18" charset="0"/>
                <a:cs typeface="Times New Roman" panose="02020603050405020304" pitchFamily="18" charset="0"/>
              </a:rPr>
              <a:t>Kad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ostvaruje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devizni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priliv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osnovu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prodaje</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inostranstvu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vrši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prodaju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deviza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deviznom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tržištu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težeći</a:t>
            </a:r>
            <a:r>
              <a:rPr lang="en-US" dirty="0">
                <a:latin typeface="Times New Roman" panose="02020603050405020304" pitchFamily="18" charset="0"/>
                <a:cs typeface="Times New Roman" panose="02020603050405020304" pitchFamily="18" charset="0"/>
              </a:rPr>
              <a:t> da se </a:t>
            </a:r>
            <a:r>
              <a:rPr lang="en-US" dirty="0" err="1">
                <a:latin typeface="Times New Roman" panose="02020603050405020304" pitchFamily="18" charset="0"/>
                <a:cs typeface="Times New Roman" panose="02020603050405020304" pitchFamily="18" charset="0"/>
              </a:rPr>
              <a:t>prodaja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izvrši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kada</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kurs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valute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koja</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prodaje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najviši</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lnSpc>
                <a:spcPct val="100000"/>
              </a:lnSpc>
            </a:pPr>
            <a:r>
              <a:rPr lang="en-US" dirty="0" err="1" smtClean="0">
                <a:latin typeface="Times New Roman" panose="02020603050405020304" pitchFamily="18" charset="0"/>
                <a:cs typeface="Times New Roman" panose="02020603050405020304" pitchFamily="18" charset="0"/>
              </a:rPr>
              <a:t>Obrnuto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potrebe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devizama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uvoza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kupiti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devize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deviznom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tržištu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nastojeći</a:t>
            </a:r>
            <a:r>
              <a:rPr lang="en-US" dirty="0">
                <a:latin typeface="Times New Roman" panose="02020603050405020304" pitchFamily="18" charset="0"/>
                <a:cs typeface="Times New Roman" panose="02020603050405020304" pitchFamily="18" charset="0"/>
              </a:rPr>
              <a:t> da se </a:t>
            </a:r>
            <a:r>
              <a:rPr lang="en-US" dirty="0" err="1">
                <a:latin typeface="Times New Roman" panose="02020603050405020304" pitchFamily="18" charset="0"/>
                <a:cs typeface="Times New Roman" panose="02020603050405020304" pitchFamily="18" charset="0"/>
              </a:rPr>
              <a:t>kupovina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izvrši</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trenutku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valuta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koja</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kupuje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najniži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kurs</a:t>
            </a:r>
            <a:r>
              <a:rPr lang="en-US" dirty="0">
                <a:latin typeface="Times New Roman" panose="02020603050405020304" pitchFamily="18" charset="0"/>
                <a:cs typeface="Times New Roman" panose="02020603050405020304" pitchFamily="18" charset="0"/>
              </a:rPr>
              <a:t>.</a:t>
            </a: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8041618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436157"/>
            <a:ext cx="11915336" cy="954762"/>
          </a:xfrm>
        </p:spPr>
        <p:txBody>
          <a:bodyPr>
            <a:normAutofit/>
          </a:bodyPr>
          <a:lstStyle/>
          <a:p>
            <a:r>
              <a:rPr lang="en-US" sz="3600" b="1" dirty="0">
                <a:latin typeface="Times New Roman" panose="02020603050405020304" pitchFamily="18" charset="0"/>
                <a:cs typeface="Times New Roman" panose="02020603050405020304" pitchFamily="18" charset="0"/>
              </a:rPr>
              <a:t>2.11. DISPONIRANJE NOVCA</a:t>
            </a:r>
            <a:endParaRPr lang="sr-Cyrl-R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390919"/>
            <a:ext cx="11915336" cy="5318974"/>
          </a:xfrm>
        </p:spPr>
        <p:txBody>
          <a:bodyPr>
            <a:normAutofit fontScale="77500" lnSpcReduction="20000"/>
          </a:bodyPr>
          <a:lstStyle/>
          <a:p>
            <a:r>
              <a:rPr lang="en-US" sz="3400" dirty="0" err="1">
                <a:latin typeface="Times New Roman" panose="02020603050405020304" pitchFamily="18" charset="0"/>
                <a:cs typeface="Times New Roman" panose="02020603050405020304" pitchFamily="18" charset="0"/>
              </a:rPr>
              <a:t>Finansijska</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funkcija</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vrši</a:t>
            </a:r>
            <a:r>
              <a:rPr lang="en-US" sz="3400" dirty="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disponiranje</a:t>
            </a:r>
            <a:r>
              <a:rPr lang="en-US" sz="3400" dirty="0" smtClean="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novca</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po</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više</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osnova</a:t>
            </a:r>
            <a:r>
              <a:rPr lang="en-US" sz="3400"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pPr marL="0" indent="0">
              <a:buNone/>
            </a:pPr>
            <a:r>
              <a:rPr lang="en-US" sz="3300" dirty="0" smtClean="0">
                <a:latin typeface="Times New Roman" panose="02020603050405020304" pitchFamily="18" charset="0"/>
                <a:cs typeface="Times New Roman" panose="02020603050405020304" pitchFamily="18" charset="0"/>
              </a:rPr>
              <a:t>	1. </a:t>
            </a:r>
            <a:r>
              <a:rPr lang="en-US" sz="3300" dirty="0" err="1" smtClean="0">
                <a:latin typeface="Times New Roman" panose="02020603050405020304" pitchFamily="18" charset="0"/>
                <a:cs typeface="Times New Roman" panose="02020603050405020304" pitchFamily="18" charset="0"/>
              </a:rPr>
              <a:t>plaćanjem</a:t>
            </a:r>
            <a:r>
              <a:rPr lang="en-US" sz="3300" dirty="0" smtClean="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obaveza</a:t>
            </a:r>
            <a:r>
              <a:rPr lang="en-US" sz="3300" dirty="0">
                <a:latin typeface="Times New Roman" panose="02020603050405020304" pitchFamily="18" charset="0"/>
                <a:cs typeface="Times New Roman" panose="02020603050405020304" pitchFamily="18" charset="0"/>
              </a:rPr>
              <a:t> </a:t>
            </a:r>
          </a:p>
          <a:p>
            <a:pPr marL="0" indent="0">
              <a:buNone/>
            </a:pPr>
            <a:r>
              <a:rPr lang="en-US" sz="3300" dirty="0" smtClean="0">
                <a:latin typeface="Times New Roman" panose="02020603050405020304" pitchFamily="18" charset="0"/>
                <a:cs typeface="Times New Roman" panose="02020603050405020304" pitchFamily="18" charset="0"/>
              </a:rPr>
              <a:t>	2. </a:t>
            </a:r>
            <a:r>
              <a:rPr lang="en-US" sz="3300" dirty="0" err="1" smtClean="0">
                <a:latin typeface="Times New Roman" panose="02020603050405020304" pitchFamily="18" charset="0"/>
                <a:cs typeface="Times New Roman" panose="02020603050405020304" pitchFamily="18" charset="0"/>
              </a:rPr>
              <a:t>otkupom</a:t>
            </a:r>
            <a:r>
              <a:rPr lang="en-US" sz="3300" dirty="0" smtClean="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dugova</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i</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prodatih</a:t>
            </a:r>
            <a:r>
              <a:rPr lang="en-US" sz="3300" dirty="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akcija</a:t>
            </a:r>
            <a:endParaRPr lang="en-US" sz="3300" dirty="0">
              <a:latin typeface="Times New Roman" panose="02020603050405020304" pitchFamily="18" charset="0"/>
              <a:cs typeface="Times New Roman" panose="02020603050405020304" pitchFamily="18" charset="0"/>
            </a:endParaRPr>
          </a:p>
          <a:p>
            <a:pPr marL="0" indent="0">
              <a:buNone/>
            </a:pPr>
            <a:r>
              <a:rPr lang="en-US" sz="3300" dirty="0" smtClean="0">
                <a:latin typeface="Times New Roman" panose="02020603050405020304" pitchFamily="18" charset="0"/>
                <a:cs typeface="Times New Roman" panose="02020603050405020304" pitchFamily="18" charset="0"/>
              </a:rPr>
              <a:t>	3. </a:t>
            </a:r>
            <a:r>
              <a:rPr lang="en-US" sz="3300" dirty="0" err="1" smtClean="0">
                <a:latin typeface="Times New Roman" panose="02020603050405020304" pitchFamily="18" charset="0"/>
                <a:cs typeface="Times New Roman" panose="02020603050405020304" pitchFamily="18" charset="0"/>
              </a:rPr>
              <a:t>uplatom</a:t>
            </a:r>
            <a:r>
              <a:rPr lang="en-US" sz="3300" dirty="0" smtClean="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avansom</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dobavljačima</a:t>
            </a:r>
            <a:endParaRPr lang="en-US" sz="3300" dirty="0">
              <a:latin typeface="Times New Roman" panose="02020603050405020304" pitchFamily="18" charset="0"/>
              <a:cs typeface="Times New Roman" panose="02020603050405020304" pitchFamily="18" charset="0"/>
            </a:endParaRPr>
          </a:p>
          <a:p>
            <a:pPr marL="0" indent="0">
              <a:buNone/>
            </a:pPr>
            <a:r>
              <a:rPr lang="en-US" sz="3300" dirty="0" smtClean="0">
                <a:latin typeface="Times New Roman" panose="02020603050405020304" pitchFamily="18" charset="0"/>
                <a:cs typeface="Times New Roman" panose="02020603050405020304" pitchFamily="18" charset="0"/>
              </a:rPr>
              <a:t>	4. </a:t>
            </a:r>
            <a:r>
              <a:rPr lang="en-US" sz="3300" dirty="0" err="1" smtClean="0">
                <a:latin typeface="Times New Roman" panose="02020603050405020304" pitchFamily="18" charset="0"/>
                <a:cs typeface="Times New Roman" panose="02020603050405020304" pitchFamily="18" charset="0"/>
              </a:rPr>
              <a:t>kupovinom</a:t>
            </a:r>
            <a:r>
              <a:rPr lang="en-US" sz="3300" dirty="0" smtClean="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deviza</a:t>
            </a:r>
            <a:r>
              <a:rPr lang="en-US" sz="3300" dirty="0">
                <a:latin typeface="Times New Roman" panose="02020603050405020304" pitchFamily="18" charset="0"/>
                <a:cs typeface="Times New Roman" panose="02020603050405020304" pitchFamily="18" charset="0"/>
              </a:rPr>
              <a:t> </a:t>
            </a:r>
          </a:p>
          <a:p>
            <a:pPr marL="0" indent="0">
              <a:buNone/>
            </a:pPr>
            <a:r>
              <a:rPr lang="en-US" sz="3300" dirty="0" smtClean="0">
                <a:latin typeface="Times New Roman" panose="02020603050405020304" pitchFamily="18" charset="0"/>
                <a:cs typeface="Times New Roman" panose="02020603050405020304" pitchFamily="18" charset="0"/>
              </a:rPr>
              <a:t>	5. </a:t>
            </a:r>
            <a:r>
              <a:rPr lang="en-US" sz="3300" dirty="0" err="1" smtClean="0">
                <a:latin typeface="Times New Roman" panose="02020603050405020304" pitchFamily="18" charset="0"/>
                <a:cs typeface="Times New Roman" panose="02020603050405020304" pitchFamily="18" charset="0"/>
              </a:rPr>
              <a:t>prodajom</a:t>
            </a:r>
            <a:r>
              <a:rPr lang="en-US" sz="3300" dirty="0" smtClean="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deviza</a:t>
            </a:r>
            <a:endParaRPr lang="en-US" sz="3300" dirty="0">
              <a:latin typeface="Times New Roman" panose="02020603050405020304" pitchFamily="18" charset="0"/>
              <a:cs typeface="Times New Roman" panose="02020603050405020304" pitchFamily="18" charset="0"/>
            </a:endParaRPr>
          </a:p>
          <a:p>
            <a:pPr marL="0" indent="0">
              <a:buNone/>
            </a:pPr>
            <a:r>
              <a:rPr lang="en-US" sz="3300" dirty="0" smtClean="0">
                <a:latin typeface="Times New Roman" panose="02020603050405020304" pitchFamily="18" charset="0"/>
                <a:cs typeface="Times New Roman" panose="02020603050405020304" pitchFamily="18" charset="0"/>
              </a:rPr>
              <a:t>	6. </a:t>
            </a:r>
            <a:r>
              <a:rPr lang="en-US" sz="3300" dirty="0" err="1" smtClean="0">
                <a:latin typeface="Times New Roman" panose="02020603050405020304" pitchFamily="18" charset="0"/>
                <a:cs typeface="Times New Roman" panose="02020603050405020304" pitchFamily="18" charset="0"/>
              </a:rPr>
              <a:t>podizanjem</a:t>
            </a:r>
            <a:r>
              <a:rPr lang="en-US" sz="3300" dirty="0" smtClean="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gotovine</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sa</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depozitnog</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računa</a:t>
            </a:r>
            <a:r>
              <a:rPr lang="en-US" sz="3300" dirty="0">
                <a:latin typeface="Times New Roman" panose="02020603050405020304" pitchFamily="18" charset="0"/>
                <a:cs typeface="Times New Roman" panose="02020603050405020304" pitchFamily="18" charset="0"/>
              </a:rPr>
              <a:t> u </a:t>
            </a:r>
            <a:r>
              <a:rPr lang="en-US" sz="3300" dirty="0" err="1">
                <a:latin typeface="Times New Roman" panose="02020603050405020304" pitchFamily="18" charset="0"/>
                <a:cs typeface="Times New Roman" panose="02020603050405020304" pitchFamily="18" charset="0"/>
              </a:rPr>
              <a:t>blagajni</a:t>
            </a:r>
            <a:r>
              <a:rPr lang="en-US" sz="3300" dirty="0">
                <a:latin typeface="Times New Roman" panose="02020603050405020304" pitchFamily="18" charset="0"/>
                <a:cs typeface="Times New Roman" panose="02020603050405020304" pitchFamily="18" charset="0"/>
              </a:rPr>
              <a:t> </a:t>
            </a:r>
          </a:p>
          <a:p>
            <a:pPr marL="0" indent="0">
              <a:buNone/>
            </a:pPr>
            <a:r>
              <a:rPr lang="en-US" sz="3300" dirty="0" smtClean="0">
                <a:latin typeface="Times New Roman" panose="02020603050405020304" pitchFamily="18" charset="0"/>
                <a:cs typeface="Times New Roman" panose="02020603050405020304" pitchFamily="18" charset="0"/>
              </a:rPr>
              <a:t>	7. </a:t>
            </a:r>
            <a:r>
              <a:rPr lang="en-US" sz="3300" dirty="0" err="1" smtClean="0">
                <a:latin typeface="Times New Roman" panose="02020603050405020304" pitchFamily="18" charset="0"/>
                <a:cs typeface="Times New Roman" panose="02020603050405020304" pitchFamily="18" charset="0"/>
              </a:rPr>
              <a:t>isplatom</a:t>
            </a:r>
            <a:r>
              <a:rPr lang="en-US" sz="3300" dirty="0" smtClean="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obaveza</a:t>
            </a:r>
            <a:r>
              <a:rPr lang="en-US" sz="3300" dirty="0">
                <a:latin typeface="Times New Roman" panose="02020603050405020304" pitchFamily="18" charset="0"/>
                <a:cs typeface="Times New Roman" panose="02020603050405020304" pitchFamily="18" charset="0"/>
              </a:rPr>
              <a:t> u </a:t>
            </a:r>
            <a:r>
              <a:rPr lang="en-US" sz="3300" dirty="0" err="1">
                <a:latin typeface="Times New Roman" panose="02020603050405020304" pitchFamily="18" charset="0"/>
                <a:cs typeface="Times New Roman" panose="02020603050405020304" pitchFamily="18" charset="0"/>
              </a:rPr>
              <a:t>gotovini</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iz</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blagajne</a:t>
            </a:r>
            <a:endParaRPr lang="en-US" sz="3300" dirty="0">
              <a:latin typeface="Times New Roman" panose="02020603050405020304" pitchFamily="18" charset="0"/>
              <a:cs typeface="Times New Roman" panose="02020603050405020304" pitchFamily="18" charset="0"/>
            </a:endParaRPr>
          </a:p>
          <a:p>
            <a:pPr marL="0" indent="0">
              <a:buNone/>
            </a:pPr>
            <a:r>
              <a:rPr lang="en-US" sz="3300" dirty="0" smtClean="0">
                <a:latin typeface="Times New Roman" panose="02020603050405020304" pitchFamily="18" charset="0"/>
                <a:cs typeface="Times New Roman" panose="02020603050405020304" pitchFamily="18" charset="0"/>
              </a:rPr>
              <a:t>	8. </a:t>
            </a:r>
            <a:r>
              <a:rPr lang="en-US" sz="3300" dirty="0" err="1" smtClean="0">
                <a:latin typeface="Times New Roman" panose="02020603050405020304" pitchFamily="18" charset="0"/>
                <a:cs typeface="Times New Roman" panose="02020603050405020304" pitchFamily="18" charset="0"/>
              </a:rPr>
              <a:t>uplatom</a:t>
            </a:r>
            <a:r>
              <a:rPr lang="en-US" sz="3300" dirty="0" smtClean="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gotovine</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na</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depozitni</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račun</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iz</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blagajne</a:t>
            </a:r>
            <a:endParaRPr lang="en-US" sz="3300" dirty="0">
              <a:latin typeface="Times New Roman" panose="02020603050405020304" pitchFamily="18" charset="0"/>
              <a:cs typeface="Times New Roman" panose="02020603050405020304" pitchFamily="18" charset="0"/>
            </a:endParaRPr>
          </a:p>
          <a:p>
            <a:pPr marL="0" indent="0">
              <a:buNone/>
            </a:pPr>
            <a:r>
              <a:rPr lang="en-US" sz="3300" dirty="0" smtClean="0">
                <a:latin typeface="Times New Roman" panose="02020603050405020304" pitchFamily="18" charset="0"/>
                <a:cs typeface="Times New Roman" panose="02020603050405020304" pitchFamily="18" charset="0"/>
              </a:rPr>
              <a:t>	9. </a:t>
            </a:r>
            <a:r>
              <a:rPr lang="en-US" sz="3300" dirty="0" err="1" smtClean="0">
                <a:latin typeface="Times New Roman" panose="02020603050405020304" pitchFamily="18" charset="0"/>
                <a:cs typeface="Times New Roman" panose="02020603050405020304" pitchFamily="18" charset="0"/>
              </a:rPr>
              <a:t>kupovinom</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akcija</a:t>
            </a:r>
            <a:r>
              <a:rPr lang="en-US" sz="3300" dirty="0" smtClean="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drugih</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preduzeća</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i</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obveznica</a:t>
            </a:r>
            <a:endParaRPr lang="en-US" sz="3300" dirty="0">
              <a:latin typeface="Times New Roman" panose="02020603050405020304" pitchFamily="18" charset="0"/>
              <a:cs typeface="Times New Roman" panose="02020603050405020304" pitchFamily="18" charset="0"/>
            </a:endParaRPr>
          </a:p>
          <a:p>
            <a:pPr marL="0" indent="0">
              <a:buNone/>
            </a:pPr>
            <a:r>
              <a:rPr lang="en-US" sz="3300" dirty="0" smtClean="0">
                <a:latin typeface="Times New Roman" panose="02020603050405020304" pitchFamily="18" charset="0"/>
                <a:cs typeface="Times New Roman" panose="02020603050405020304" pitchFamily="18" charset="0"/>
              </a:rPr>
              <a:t>	10. </a:t>
            </a:r>
            <a:r>
              <a:rPr lang="en-US" sz="3300" dirty="0" err="1" smtClean="0">
                <a:latin typeface="Times New Roman" panose="02020603050405020304" pitchFamily="18" charset="0"/>
                <a:cs typeface="Times New Roman" panose="02020603050405020304" pitchFamily="18" charset="0"/>
              </a:rPr>
              <a:t>plasiranjem</a:t>
            </a:r>
            <a:r>
              <a:rPr lang="en-US" sz="3300" dirty="0" smtClean="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novca</a:t>
            </a:r>
            <a:r>
              <a:rPr lang="en-US" sz="3300" dirty="0">
                <a:latin typeface="Times New Roman" panose="02020603050405020304" pitchFamily="18" charset="0"/>
                <a:cs typeface="Times New Roman" panose="02020603050405020304" pitchFamily="18" charset="0"/>
              </a:rPr>
              <a:t> u </a:t>
            </a:r>
            <a:r>
              <a:rPr lang="en-US" sz="3300" dirty="0" err="1">
                <a:latin typeface="Times New Roman" panose="02020603050405020304" pitchFamily="18" charset="0"/>
                <a:cs typeface="Times New Roman" panose="02020603050405020304" pitchFamily="18" charset="0"/>
              </a:rPr>
              <a:t>dugoročne</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i</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kratkoročne</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plasmane</a:t>
            </a:r>
            <a:r>
              <a:rPr lang="en-US" sz="3300" dirty="0">
                <a:latin typeface="Times New Roman" panose="02020603050405020304" pitchFamily="18" charset="0"/>
                <a:cs typeface="Times New Roman" panose="02020603050405020304" pitchFamily="18" charset="0"/>
              </a:rPr>
              <a:t> </a:t>
            </a:r>
          </a:p>
          <a:p>
            <a:pPr marL="0" indent="0">
              <a:buNone/>
            </a:pPr>
            <a:r>
              <a:rPr lang="en-US" sz="3300" dirty="0" smtClean="0">
                <a:latin typeface="Times New Roman" panose="02020603050405020304" pitchFamily="18" charset="0"/>
                <a:cs typeface="Times New Roman" panose="02020603050405020304" pitchFamily="18" charset="0"/>
              </a:rPr>
              <a:t>	11. </a:t>
            </a:r>
            <a:r>
              <a:rPr lang="en-US" sz="3300" dirty="0" err="1" smtClean="0">
                <a:latin typeface="Times New Roman" panose="02020603050405020304" pitchFamily="18" charset="0"/>
                <a:cs typeface="Times New Roman" panose="02020603050405020304" pitchFamily="18" charset="0"/>
              </a:rPr>
              <a:t>kupovinom</a:t>
            </a:r>
            <a:r>
              <a:rPr lang="en-US" sz="3300" dirty="0" smtClean="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kratkoročnih</a:t>
            </a:r>
            <a:r>
              <a:rPr lang="en-US" sz="3300" dirty="0">
                <a:latin typeface="Times New Roman" panose="02020603050405020304" pitchFamily="18" charset="0"/>
                <a:cs typeface="Times New Roman" panose="02020603050405020304" pitchFamily="18" charset="0"/>
              </a:rPr>
              <a:t> HOV </a:t>
            </a:r>
            <a:r>
              <a:rPr lang="en-US" sz="3300" dirty="0" err="1">
                <a:latin typeface="Times New Roman" panose="02020603050405020304" pitchFamily="18" charset="0"/>
                <a:cs typeface="Times New Roman" panose="02020603050405020304" pitchFamily="18" charset="0"/>
              </a:rPr>
              <a:t>ili</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oročavanjem</a:t>
            </a:r>
            <a:r>
              <a:rPr lang="en-US" sz="3300" dirty="0">
                <a:latin typeface="Times New Roman" panose="02020603050405020304" pitchFamily="18" charset="0"/>
                <a:cs typeface="Times New Roman" panose="02020603050405020304" pitchFamily="18" charset="0"/>
              </a:rPr>
              <a:t> </a:t>
            </a:r>
            <a:r>
              <a:rPr lang="en-US" sz="3300" dirty="0" err="1">
                <a:latin typeface="Times New Roman" panose="02020603050405020304" pitchFamily="18" charset="0"/>
                <a:cs typeface="Times New Roman" panose="02020603050405020304" pitchFamily="18" charset="0"/>
              </a:rPr>
              <a:t>novca</a:t>
            </a:r>
            <a:endParaRPr lang="en-US" sz="3300" dirty="0">
              <a:latin typeface="Times New Roman" panose="02020603050405020304" pitchFamily="18" charset="0"/>
              <a:cs typeface="Times New Roman" panose="02020603050405020304" pitchFamily="18" charset="0"/>
            </a:endParaRPr>
          </a:p>
          <a:p>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9810557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460188"/>
            <a:ext cx="11915336" cy="1044914"/>
          </a:xfrm>
        </p:spPr>
        <p:txBody>
          <a:bodyPr>
            <a:normAutofit fontScale="90000"/>
          </a:bodyPr>
          <a:lstStyle/>
          <a:p>
            <a:r>
              <a:rPr lang="en-US" sz="3600" b="1" dirty="0">
                <a:latin typeface="Times New Roman" panose="02020603050405020304" pitchFamily="18" charset="0"/>
                <a:cs typeface="Times New Roman" panose="02020603050405020304" pitchFamily="18" charset="0"/>
              </a:rPr>
              <a:t>2.12. PRAĆENJE KRETANJA KAMATNIH STOPA </a:t>
            </a:r>
            <a:r>
              <a:rPr lang="en-US" sz="3600" b="1" dirty="0" smtClean="0">
                <a:latin typeface="Times New Roman" panose="02020603050405020304" pitchFamily="18" charset="0"/>
                <a:cs typeface="Times New Roman" panose="02020603050405020304" pitchFamily="18" charset="0"/>
              </a:rPr>
              <a:t>TRŽIŠNE</a:t>
            </a:r>
            <a:br>
              <a:rPr lang="en-US" sz="3600" b="1" dirty="0" smtClean="0">
                <a:latin typeface="Times New Roman" panose="02020603050405020304" pitchFamily="18" charset="0"/>
                <a:cs typeface="Times New Roman" panose="02020603050405020304" pitchFamily="18" charset="0"/>
              </a:rPr>
            </a:br>
            <a:r>
              <a:rPr lang="en-US" sz="3600" b="1" dirty="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        CENE </a:t>
            </a:r>
            <a:r>
              <a:rPr lang="en-US" sz="3600" b="1" dirty="0">
                <a:latin typeface="Times New Roman" panose="02020603050405020304" pitchFamily="18" charset="0"/>
                <a:cs typeface="Times New Roman" panose="02020603050405020304" pitchFamily="18" charset="0"/>
              </a:rPr>
              <a:t>HOV I KURSA VALUTE</a:t>
            </a:r>
            <a:endParaRPr lang="sr-Cyrl-R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598706"/>
            <a:ext cx="11915336" cy="5162702"/>
          </a:xfrm>
        </p:spPr>
        <p:txBody>
          <a:bodyPr>
            <a:normAutofit fontScale="77500" lnSpcReduction="20000"/>
          </a:bodyPr>
          <a:lstStyle/>
          <a:p>
            <a:pPr marL="0" indent="0" algn="just">
              <a:lnSpc>
                <a:spcPct val="120000"/>
              </a:lnSpc>
              <a:buNone/>
            </a:pPr>
            <a:r>
              <a:rPr lang="en-US" dirty="0" err="1" smtClean="0">
                <a:latin typeface="Times New Roman" panose="02020603050405020304" pitchFamily="18" charset="0"/>
                <a:cs typeface="Times New Roman" panose="02020603050405020304" pitchFamily="18" charset="0"/>
              </a:rPr>
              <a:t>Finansijska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funkcija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prati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kretanje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kamatnih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stopa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tržištu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novca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ciljem</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pri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novom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zaduženju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izbegne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prihvatanje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kamatnih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stopa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iznad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kamatnih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stopa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tržištu</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kapitala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da u </a:t>
            </a:r>
            <a:r>
              <a:rPr lang="en-US" dirty="0" err="1">
                <a:latin typeface="Times New Roman" panose="02020603050405020304" pitchFamily="18" charset="0"/>
                <a:cs typeface="Times New Roman" panose="02020603050405020304" pitchFamily="18" charset="0"/>
              </a:rPr>
              <a:t>uslovima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varijabilnom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kamatnom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stopom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nađemo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mogućnosti</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otplati</a:t>
            </a:r>
            <a:r>
              <a:rPr lang="en-US" dirty="0">
                <a:latin typeface="Times New Roman" panose="02020603050405020304" pitchFamily="18" charset="0"/>
                <a:cs typeface="Times New Roman" panose="02020603050405020304" pitchFamily="18" charset="0"/>
              </a:rPr>
              <a:t> pre </a:t>
            </a:r>
            <a:r>
              <a:rPr lang="en-US" dirty="0" err="1">
                <a:latin typeface="Times New Roman" panose="02020603050405020304" pitchFamily="18" charset="0"/>
                <a:cs typeface="Times New Roman" panose="02020603050405020304" pitchFamily="18" charset="0"/>
              </a:rPr>
              <a:t>roka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dospeća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kamatne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stope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tržištu</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novca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previsoke</a:t>
            </a:r>
            <a:r>
              <a:rPr lang="en-US" dirty="0" smtClean="0">
                <a:latin typeface="Times New Roman" panose="02020603050405020304" pitchFamily="18" charset="0"/>
                <a:cs typeface="Times New Roman" panose="02020603050405020304" pitchFamily="18" charset="0"/>
              </a:rPr>
              <a:t>.</a:t>
            </a:r>
          </a:p>
          <a:p>
            <a:pPr algn="just">
              <a:lnSpc>
                <a:spcPct val="120000"/>
              </a:lnSpc>
            </a:pPr>
            <a:r>
              <a:rPr lang="en-US" u="sng" dirty="0" err="1">
                <a:latin typeface="Times New Roman" panose="02020603050405020304" pitchFamily="18" charset="0"/>
                <a:cs typeface="Times New Roman" panose="02020603050405020304" pitchFamily="18" charset="0"/>
              </a:rPr>
              <a:t>Praćenje</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kursa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deviza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na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deviznom</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tržištu</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nužno</a:t>
            </a:r>
            <a:r>
              <a:rPr lang="en-US" u="sng" dirty="0">
                <a:latin typeface="Times New Roman" panose="02020603050405020304" pitchFamily="18" charset="0"/>
                <a:cs typeface="Times New Roman" panose="02020603050405020304" pitchFamily="18" charset="0"/>
              </a:rPr>
              <a:t> je </a:t>
            </a:r>
            <a:r>
              <a:rPr lang="en-US" u="sng" dirty="0" err="1">
                <a:latin typeface="Times New Roman" panose="02020603050405020304" pitchFamily="18" charset="0"/>
                <a:cs typeface="Times New Roman" panose="02020603050405020304" pitchFamily="18" charset="0"/>
              </a:rPr>
              <a:t>iz</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više</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razloga</a:t>
            </a:r>
            <a:r>
              <a:rPr lang="en-US" dirty="0" smtClean="0">
                <a:latin typeface="Times New Roman" panose="02020603050405020304" pitchFamily="18" charset="0"/>
                <a:cs typeface="Times New Roman" panose="02020603050405020304" pitchFamily="18" charset="0"/>
              </a:rPr>
              <a:t>:</a:t>
            </a:r>
          </a:p>
          <a:p>
            <a:pPr marL="0" indent="0" algn="just">
              <a:lnSpc>
                <a:spcPct val="120000"/>
              </a:lnSpc>
              <a:buNone/>
            </a:pPr>
            <a:r>
              <a:rPr lang="en-US" dirty="0" smtClean="0">
                <a:latin typeface="Times New Roman" panose="02020603050405020304" pitchFamily="18" charset="0"/>
                <a:cs typeface="Times New Roman" panose="02020603050405020304" pitchFamily="18" charset="0"/>
              </a:rPr>
              <a:t>1. </a:t>
            </a:r>
            <a:r>
              <a:rPr lang="en-US" dirty="0" err="1" smtClean="0">
                <a:latin typeface="Times New Roman" panose="02020603050405020304" pitchFamily="18" charset="0"/>
                <a:cs typeface="Times New Roman" panose="02020603050405020304" pitchFamily="18" charset="0"/>
              </a:rPr>
              <a:t>Ako</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postoje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devizne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obaveze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kurs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valute</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kojoj</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obaveza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iskazana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funkcija</a:t>
            </a:r>
            <a:endParaRPr lang="en-US" dirty="0" smtClean="0">
              <a:latin typeface="Times New Roman" panose="02020603050405020304" pitchFamily="18" charset="0"/>
              <a:cs typeface="Times New Roman" panose="02020603050405020304" pitchFamily="18" charset="0"/>
            </a:endParaRPr>
          </a:p>
          <a:p>
            <a:pPr marL="0" indent="0" algn="just">
              <a:lnSpc>
                <a:spcPct val="120000"/>
              </a:lnSpc>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nastoji</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da </a:t>
            </a:r>
            <a:r>
              <a:rPr lang="en-US" dirty="0" err="1">
                <a:latin typeface="Times New Roman" panose="02020603050405020304" pitchFamily="18" charset="0"/>
                <a:cs typeface="Times New Roman" panose="02020603050405020304" pitchFamily="18" charset="0"/>
              </a:rPr>
              <a:t>takve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obaveze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otplati</a:t>
            </a:r>
            <a:r>
              <a:rPr lang="en-US" dirty="0">
                <a:latin typeface="Times New Roman" panose="02020603050405020304" pitchFamily="18" charset="0"/>
                <a:cs typeface="Times New Roman" panose="02020603050405020304" pitchFamily="18" charset="0"/>
              </a:rPr>
              <a:t> pre </a:t>
            </a:r>
            <a:r>
              <a:rPr lang="en-US" dirty="0" err="1">
                <a:latin typeface="Times New Roman" panose="02020603050405020304" pitchFamily="18" charset="0"/>
                <a:cs typeface="Times New Roman" panose="02020603050405020304" pitchFamily="18" charset="0"/>
              </a:rPr>
              <a:t>roka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dospeća</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just">
              <a:lnSpc>
                <a:spcPct val="120000"/>
              </a:lnSpc>
              <a:buNone/>
            </a:pPr>
            <a:r>
              <a:rPr lang="en-US" dirty="0" smtClean="0">
                <a:latin typeface="Times New Roman" panose="02020603050405020304" pitchFamily="18" charset="0"/>
                <a:cs typeface="Times New Roman" panose="02020603050405020304" pitchFamily="18" charset="0"/>
              </a:rPr>
              <a:t>2. </a:t>
            </a:r>
            <a:r>
              <a:rPr lang="en-US" dirty="0" err="1" smtClean="0">
                <a:latin typeface="Times New Roman" panose="02020603050405020304" pitchFamily="18" charset="0"/>
                <a:cs typeface="Times New Roman" panose="02020603050405020304" pitchFamily="18" charset="0"/>
              </a:rPr>
              <a:t>Ako</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postoji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devizno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potraživanje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kurs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valute</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kojoj</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potraživanje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funkcija</a:t>
            </a:r>
            <a:endParaRPr lang="en-US" dirty="0" smtClean="0">
              <a:latin typeface="Times New Roman" panose="02020603050405020304" pitchFamily="18" charset="0"/>
              <a:cs typeface="Times New Roman" panose="02020603050405020304" pitchFamily="18" charset="0"/>
            </a:endParaRPr>
          </a:p>
          <a:p>
            <a:pPr marL="0" indent="0" algn="just">
              <a:lnSpc>
                <a:spcPct val="120000"/>
              </a:lnSpc>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nastoji</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da </a:t>
            </a:r>
            <a:r>
              <a:rPr lang="en-US" dirty="0" err="1">
                <a:latin typeface="Times New Roman" panose="02020603050405020304" pitchFamily="18" charset="0"/>
                <a:cs typeface="Times New Roman" panose="02020603050405020304" pitchFamily="18" charset="0"/>
              </a:rPr>
              <a:t>potraživanje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naplati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pre </a:t>
            </a:r>
            <a:r>
              <a:rPr lang="en-US" dirty="0" err="1">
                <a:latin typeface="Times New Roman" panose="02020603050405020304" pitchFamily="18" charset="0"/>
                <a:cs typeface="Times New Roman" panose="02020603050405020304" pitchFamily="18" charset="0"/>
              </a:rPr>
              <a:t>roka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dospeća</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just">
              <a:lnSpc>
                <a:spcPct val="120000"/>
              </a:lnSpc>
              <a:buNone/>
            </a:pPr>
            <a:r>
              <a:rPr lang="en-US" dirty="0" smtClean="0">
                <a:latin typeface="Times New Roman" panose="02020603050405020304" pitchFamily="18" charset="0"/>
                <a:cs typeface="Times New Roman" panose="02020603050405020304" pitchFamily="18" charset="0"/>
              </a:rPr>
              <a:t>3. </a:t>
            </a:r>
            <a:r>
              <a:rPr lang="en-US" dirty="0" err="1" smtClean="0">
                <a:latin typeface="Times New Roman" panose="02020603050405020304" pitchFamily="18" charset="0"/>
                <a:cs typeface="Times New Roman" panose="02020603050405020304" pitchFamily="18" charset="0"/>
              </a:rPr>
              <a:t>Ako</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prodaje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devize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nastoji</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prodaju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izvrši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kada</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kurs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najviši</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just">
              <a:lnSpc>
                <a:spcPct val="120000"/>
              </a:lnSpc>
              <a:buNone/>
            </a:pPr>
            <a:r>
              <a:rPr lang="en-US" dirty="0" smtClean="0">
                <a:latin typeface="Times New Roman" panose="02020603050405020304" pitchFamily="18" charset="0"/>
                <a:cs typeface="Times New Roman" panose="02020603050405020304" pitchFamily="18" charset="0"/>
              </a:rPr>
              <a:t>4. </a:t>
            </a:r>
            <a:r>
              <a:rPr lang="en-US" dirty="0" err="1" smtClean="0">
                <a:latin typeface="Times New Roman" panose="02020603050405020304" pitchFamily="18" charset="0"/>
                <a:cs typeface="Times New Roman" panose="02020603050405020304" pitchFamily="18" charset="0"/>
              </a:rPr>
              <a:t>Finansijska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nastoji</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devizno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zaduženje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bude</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mekšoj</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valuti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čiji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kurs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pada</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kada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plasira</a:t>
            </a:r>
            <a:endParaRPr lang="en-US" dirty="0" smtClean="0">
              <a:latin typeface="Times New Roman" panose="02020603050405020304" pitchFamily="18" charset="0"/>
              <a:cs typeface="Times New Roman" panose="02020603050405020304" pitchFamily="18" charset="0"/>
            </a:endParaRPr>
          </a:p>
          <a:p>
            <a:pPr marL="0" indent="0" algn="just">
              <a:lnSpc>
                <a:spcPct val="120000"/>
              </a:lnSpc>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sredstva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da </a:t>
            </a:r>
            <a:r>
              <a:rPr lang="en-US" dirty="0" err="1">
                <a:latin typeface="Times New Roman" panose="02020603050405020304" pitchFamily="18" charset="0"/>
                <a:cs typeface="Times New Roman" panose="02020603050405020304" pitchFamily="18" charset="0"/>
              </a:rPr>
              <a:t>plasman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bude</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tvrdoj</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valuti</a:t>
            </a:r>
            <a:r>
              <a:rPr lang="en-US" dirty="0">
                <a:latin typeface="Times New Roman" panose="02020603050405020304" pitchFamily="18" charset="0"/>
                <a:cs typeface="Times New Roman" panose="02020603050405020304" pitchFamily="18" charset="0"/>
              </a:rPr>
              <a:t>.</a:t>
            </a:r>
          </a:p>
          <a:p>
            <a:pPr marL="0" indent="0" algn="just">
              <a:buNone/>
            </a:pP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4215279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436156"/>
            <a:ext cx="11915336" cy="919977"/>
          </a:xfrm>
        </p:spPr>
        <p:txBody>
          <a:bodyPr>
            <a:normAutofit/>
          </a:bodyPr>
          <a:lstStyle/>
          <a:p>
            <a:r>
              <a:rPr lang="en-US" sz="3600" b="1" dirty="0">
                <a:latin typeface="Times New Roman" panose="02020603050405020304" pitchFamily="18" charset="0"/>
                <a:cs typeface="Times New Roman" panose="02020603050405020304" pitchFamily="18" charset="0"/>
              </a:rPr>
              <a:t>2.13. OBRAČUN LIČNIH DOHODAKA </a:t>
            </a:r>
            <a:endParaRPr lang="sr-Cyrl-R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369012"/>
            <a:ext cx="11915336" cy="2292438"/>
          </a:xfrm>
        </p:spPr>
        <p:txBody>
          <a:bodyPr/>
          <a:lstStyle/>
          <a:p>
            <a:pPr algn="just"/>
            <a:r>
              <a:rPr lang="en-US" dirty="0" err="1">
                <a:latin typeface="Times New Roman" panose="02020603050405020304" pitchFamily="18" charset="0"/>
                <a:cs typeface="Times New Roman" panose="02020603050405020304" pitchFamily="18" charset="0"/>
              </a:rPr>
              <a:t>Finansijska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zavisno</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podele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poslova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izmedu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računovodstvene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može</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vrši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obračun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ličnih</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dohodaka</a:t>
            </a:r>
            <a:r>
              <a:rPr lang="en-US" dirty="0" smtClean="0">
                <a:latin typeface="Times New Roman" panose="02020603050405020304" pitchFamily="18" charset="0"/>
                <a:cs typeface="Times New Roman" panose="02020603050405020304" pitchFamily="18" charset="0"/>
              </a:rPr>
              <a:t>. </a:t>
            </a:r>
          </a:p>
          <a:p>
            <a:pPr algn="just"/>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obračun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dohodaka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vrši</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finansijskoj</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finansijska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funkcija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vodi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analitičku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evidenciju</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isplaćenim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ličnim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dohocima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svakog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radnika</a:t>
            </a:r>
            <a:r>
              <a:rPr lang="en-US" dirty="0">
                <a:latin typeface="Times New Roman" panose="02020603050405020304" pitchFamily="18" charset="0"/>
                <a:cs typeface="Times New Roman" panose="02020603050405020304" pitchFamily="18" charset="0"/>
              </a:rPr>
              <a:t>.</a:t>
            </a: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
        <p:nvSpPr>
          <p:cNvPr id="5" name="Title 1"/>
          <p:cNvSpPr txBox="1">
            <a:spLocks/>
          </p:cNvSpPr>
          <p:nvPr/>
        </p:nvSpPr>
        <p:spPr>
          <a:xfrm>
            <a:off x="138332" y="3674329"/>
            <a:ext cx="11915336" cy="101743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latin typeface="Times New Roman" panose="02020603050405020304" pitchFamily="18" charset="0"/>
                <a:cs typeface="Times New Roman" panose="02020603050405020304" pitchFamily="18" charset="0"/>
              </a:rPr>
              <a:t>2.14. OSIGURANJE IMOVINE</a:t>
            </a:r>
            <a:endParaRPr lang="sr-Cyrl-RS" sz="3600" b="1" dirty="0">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138332" y="4565562"/>
            <a:ext cx="11915336" cy="22924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dirty="0" err="1" smtClean="0">
                <a:latin typeface="Times New Roman" panose="02020603050405020304" pitchFamily="18" charset="0"/>
                <a:cs typeface="Times New Roman" panose="02020603050405020304" pitchFamily="18" charset="0"/>
              </a:rPr>
              <a:t>Finansijska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vrši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osiguranje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realiteta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osnovnih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zaliha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gotovine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čemu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nastoji</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	1) da </a:t>
            </a:r>
            <a:r>
              <a:rPr lang="en-US" dirty="0">
                <a:latin typeface="Times New Roman" panose="02020603050405020304" pitchFamily="18" charset="0"/>
                <a:cs typeface="Times New Roman" panose="02020603050405020304" pitchFamily="18" charset="0"/>
              </a:rPr>
              <a:t>se </a:t>
            </a:r>
            <a:r>
              <a:rPr lang="en-US" dirty="0" err="1">
                <a:latin typeface="Times New Roman" panose="02020603050405020304" pitchFamily="18" charset="0"/>
                <a:cs typeface="Times New Roman" panose="02020603050405020304" pitchFamily="18" charset="0"/>
              </a:rPr>
              <a:t>osigura</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svih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rizika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koji</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mogu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dogoditi</a:t>
            </a:r>
            <a:r>
              <a:rPr lang="en-US" dirty="0">
                <a:latin typeface="Times New Roman" panose="02020603050405020304" pitchFamily="18" charset="0"/>
                <a:cs typeface="Times New Roman" panose="02020603050405020304" pitchFamily="18" charset="0"/>
              </a:rPr>
              <a:t>;</a:t>
            </a:r>
          </a:p>
          <a:p>
            <a:pPr marL="0" indent="0" algn="just">
              <a:buNone/>
            </a:pPr>
            <a:r>
              <a:rPr lang="en-US" dirty="0" smtClean="0">
                <a:latin typeface="Times New Roman" panose="02020603050405020304" pitchFamily="18" charset="0"/>
                <a:cs typeface="Times New Roman" panose="02020603050405020304" pitchFamily="18" charset="0"/>
              </a:rPr>
              <a:t>	2) da </a:t>
            </a:r>
            <a:r>
              <a:rPr lang="en-US" dirty="0" err="1">
                <a:latin typeface="Times New Roman" panose="02020603050405020304" pitchFamily="18" charset="0"/>
                <a:cs typeface="Times New Roman" panose="02020603050405020304" pitchFamily="18" charset="0"/>
              </a:rPr>
              <a:t>troškovi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osiguranja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budu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što</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moguće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niži</a:t>
            </a:r>
            <a:r>
              <a:rPr lang="en-US" dirty="0">
                <a:latin typeface="Times New Roman" panose="02020603050405020304" pitchFamily="18" charset="0"/>
                <a:cs typeface="Times New Roman" panose="02020603050405020304" pitchFamily="18" charset="0"/>
              </a:rPr>
              <a:t>.</a:t>
            </a:r>
          </a:p>
          <a:p>
            <a:pPr algn="just"/>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9533069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449035"/>
            <a:ext cx="11915336" cy="735821"/>
          </a:xfrm>
        </p:spPr>
        <p:txBody>
          <a:bodyPr>
            <a:noAutofit/>
          </a:bodyPr>
          <a:lstStyle/>
          <a:p>
            <a:r>
              <a:rPr lang="en-US" sz="2000" b="1" dirty="0" smtClean="0">
                <a:latin typeface="Times New Roman" panose="02020603050405020304" pitchFamily="18" charset="0"/>
                <a:cs typeface="Times New Roman" panose="02020603050405020304" pitchFamily="18" charset="0"/>
              </a:rPr>
              <a:t>2.15.</a:t>
            </a:r>
            <a:r>
              <a:rPr lang="sr-Latn-RS" sz="2000" b="1" dirty="0" smtClean="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KONTROLA NOV</a:t>
            </a:r>
            <a:r>
              <a:rPr lang="sr-Latn-RS" sz="2000" b="1" dirty="0" smtClean="0">
                <a:latin typeface="Times New Roman" panose="02020603050405020304" pitchFamily="18" charset="0"/>
                <a:cs typeface="Times New Roman" panose="02020603050405020304" pitchFamily="18" charset="0"/>
              </a:rPr>
              <a:t>ČANIH</a:t>
            </a:r>
            <a:r>
              <a:rPr lang="en-US" sz="2000" b="1" dirty="0" smtClean="0">
                <a:latin typeface="Times New Roman" panose="02020603050405020304" pitchFamily="18" charset="0"/>
                <a:cs typeface="Times New Roman" panose="02020603050405020304" pitchFamily="18" charset="0"/>
              </a:rPr>
              <a:t> </a:t>
            </a:r>
            <a:r>
              <a:rPr lang="sr-Latn-RS" sz="2000" b="1" dirty="0" smtClean="0">
                <a:latin typeface="Times New Roman" panose="02020603050405020304" pitchFamily="18" charset="0"/>
                <a:cs typeface="Times New Roman" panose="02020603050405020304" pitchFamily="18" charset="0"/>
              </a:rPr>
              <a:t>DOKUMENATA</a:t>
            </a:r>
            <a:r>
              <a:rPr lang="en-US" sz="2000" b="1" dirty="0" smtClean="0">
                <a:latin typeface="Times New Roman" panose="02020603050405020304" pitchFamily="18" charset="0"/>
                <a:cs typeface="Times New Roman" panose="02020603050405020304" pitchFamily="18" charset="0"/>
              </a:rPr>
              <a:t> </a:t>
            </a:r>
            <a:r>
              <a:rPr lang="sr-Latn-RS" sz="2000" b="1" dirty="0" smtClean="0">
                <a:latin typeface="Times New Roman" panose="02020603050405020304" pitchFamily="18" charset="0"/>
                <a:cs typeface="Times New Roman" panose="02020603050405020304" pitchFamily="18" charset="0"/>
              </a:rPr>
              <a:t>I</a:t>
            </a:r>
            <a:r>
              <a:rPr lang="en-US" sz="2000" b="1" dirty="0" smtClean="0">
                <a:latin typeface="Times New Roman" panose="02020603050405020304" pitchFamily="18" charset="0"/>
                <a:cs typeface="Times New Roman" panose="02020603050405020304" pitchFamily="18" charset="0"/>
              </a:rPr>
              <a:t> </a:t>
            </a:r>
            <a:r>
              <a:rPr lang="sr-Latn-RS" sz="2000" b="1" dirty="0">
                <a:latin typeface="Times New Roman" panose="02020603050405020304" pitchFamily="18" charset="0"/>
                <a:cs typeface="Times New Roman" panose="02020603050405020304" pitchFamily="18" charset="0"/>
              </a:rPr>
              <a:t>NADZOR </a:t>
            </a:r>
            <a:r>
              <a:rPr lang="sr-Latn-RS" sz="2000" b="1" dirty="0" smtClean="0">
                <a:latin typeface="Times New Roman" panose="02020603050405020304" pitchFamily="18" charset="0"/>
                <a:cs typeface="Times New Roman" panose="02020603050405020304" pitchFamily="18" charset="0"/>
              </a:rPr>
              <a:t>RACIONALNOSTI KORIŠĆENJA</a:t>
            </a:r>
            <a:r>
              <a:rPr lang="en-US" sz="2000" b="1" dirty="0" smtClean="0">
                <a:latin typeface="Times New Roman" panose="02020603050405020304" pitchFamily="18" charset="0"/>
                <a:cs typeface="Times New Roman" panose="02020603050405020304" pitchFamily="18" charset="0"/>
              </a:rPr>
              <a:t>   </a:t>
            </a:r>
            <a:br>
              <a:rPr lang="en-US" sz="2000" b="1" dirty="0" smtClean="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        </a:t>
            </a:r>
            <a:r>
              <a:rPr lang="sr-Latn-RS" sz="2000" b="1" dirty="0" smtClean="0">
                <a:latin typeface="Times New Roman" panose="02020603050405020304" pitchFamily="18" charset="0"/>
                <a:cs typeface="Times New Roman" panose="02020603050405020304" pitchFamily="18" charset="0"/>
              </a:rPr>
              <a:t>SREDSTAVA</a:t>
            </a:r>
            <a:endParaRPr lang="sr-Cyrl-RS"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184856"/>
            <a:ext cx="11915336" cy="5673143"/>
          </a:xfrm>
        </p:spPr>
        <p:txBody>
          <a:bodyPr>
            <a:normAutofit fontScale="32500" lnSpcReduction="20000"/>
          </a:bodyPr>
          <a:lstStyle/>
          <a:p>
            <a:pPr algn="just">
              <a:lnSpc>
                <a:spcPct val="120000"/>
              </a:lnSpc>
            </a:pPr>
            <a:r>
              <a:rPr lang="en-US" sz="4500" dirty="0" err="1">
                <a:latin typeface="Times New Roman" panose="02020603050405020304" pitchFamily="18" charset="0"/>
                <a:cs typeface="Times New Roman" panose="02020603050405020304" pitchFamily="18" charset="0"/>
              </a:rPr>
              <a:t>Kontrolu</a:t>
            </a:r>
            <a:r>
              <a:rPr lang="en-US" sz="4500" dirty="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formalne</a:t>
            </a:r>
            <a:r>
              <a:rPr lang="en-US" sz="4500" dirty="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i</a:t>
            </a:r>
            <a:r>
              <a:rPr lang="en-US" sz="4500" dirty="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materijalne</a:t>
            </a:r>
            <a:r>
              <a:rPr lang="en-US" sz="4500" dirty="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ispravnosti</a:t>
            </a:r>
            <a:r>
              <a:rPr lang="en-US" sz="4500" dirty="0" smtClean="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svih</a:t>
            </a:r>
            <a:r>
              <a:rPr lang="en-US" sz="4500" dirty="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dokumenata</a:t>
            </a:r>
            <a:r>
              <a:rPr lang="en-US" sz="4500" dirty="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po</a:t>
            </a:r>
            <a:r>
              <a:rPr lang="en-US" sz="4500" dirty="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kojima</a:t>
            </a:r>
            <a:r>
              <a:rPr lang="en-US" sz="4500" dirty="0">
                <a:latin typeface="Times New Roman" panose="02020603050405020304" pitchFamily="18" charset="0"/>
                <a:cs typeface="Times New Roman" panose="02020603050405020304" pitchFamily="18" charset="0"/>
              </a:rPr>
              <a:t> se </a:t>
            </a:r>
            <a:r>
              <a:rPr lang="en-US" sz="4500" dirty="0" err="1">
                <a:latin typeface="Times New Roman" panose="02020603050405020304" pitchFamily="18" charset="0"/>
                <a:cs typeface="Times New Roman" panose="02020603050405020304" pitchFamily="18" charset="0"/>
              </a:rPr>
              <a:t>vrši</a:t>
            </a:r>
            <a:r>
              <a:rPr lang="en-US" sz="4500" dirty="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plaćanje</a:t>
            </a:r>
            <a:r>
              <a:rPr lang="en-US" sz="4500" dirty="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bilo</a:t>
            </a:r>
            <a:r>
              <a:rPr lang="en-US" sz="4500" dirty="0">
                <a:latin typeface="Times New Roman" panose="02020603050405020304" pitchFamily="18" charset="0"/>
                <a:cs typeface="Times New Roman" panose="02020603050405020304" pitchFamily="18" charset="0"/>
              </a:rPr>
              <a:t> da se </a:t>
            </a:r>
            <a:r>
              <a:rPr lang="en-US" sz="4500" dirty="0" err="1">
                <a:latin typeface="Times New Roman" panose="02020603050405020304" pitchFamily="18" charset="0"/>
                <a:cs typeface="Times New Roman" panose="02020603050405020304" pitchFamily="18" charset="0"/>
              </a:rPr>
              <a:t>radi</a:t>
            </a:r>
            <a:r>
              <a:rPr lang="en-US" sz="4500" dirty="0">
                <a:latin typeface="Times New Roman" panose="02020603050405020304" pitchFamily="18" charset="0"/>
                <a:cs typeface="Times New Roman" panose="02020603050405020304" pitchFamily="18" charset="0"/>
              </a:rPr>
              <a:t> o </a:t>
            </a:r>
            <a:r>
              <a:rPr lang="en-US" sz="4500" dirty="0" err="1">
                <a:latin typeface="Times New Roman" panose="02020603050405020304" pitchFamily="18" charset="0"/>
                <a:cs typeface="Times New Roman" panose="02020603050405020304" pitchFamily="18" charset="0"/>
              </a:rPr>
              <a:t>eksternim</a:t>
            </a:r>
            <a:r>
              <a:rPr lang="en-US" sz="4500" dirty="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ili</a:t>
            </a:r>
            <a:r>
              <a:rPr lang="en-US" sz="4500" dirty="0">
                <a:latin typeface="Times New Roman" panose="02020603050405020304" pitchFamily="18" charset="0"/>
                <a:cs typeface="Times New Roman" panose="02020603050405020304" pitchFamily="18" charset="0"/>
              </a:rPr>
              <a:t> </a:t>
            </a:r>
            <a:r>
              <a:rPr lang="en-US" sz="4500" dirty="0" err="1" smtClean="0">
                <a:latin typeface="Times New Roman" panose="02020603050405020304" pitchFamily="18" charset="0"/>
                <a:cs typeface="Times New Roman" panose="02020603050405020304" pitchFamily="18" charset="0"/>
              </a:rPr>
              <a:t>inte</a:t>
            </a:r>
            <a:r>
              <a:rPr lang="sr-Latn-RS" sz="4500" dirty="0" smtClean="0">
                <a:latin typeface="Times New Roman" panose="02020603050405020304" pitchFamily="18" charset="0"/>
                <a:cs typeface="Times New Roman" panose="02020603050405020304" pitchFamily="18" charset="0"/>
              </a:rPr>
              <a:t>rn</a:t>
            </a:r>
            <a:r>
              <a:rPr lang="en-US" sz="4500" dirty="0" err="1" smtClean="0">
                <a:latin typeface="Times New Roman" panose="02020603050405020304" pitchFamily="18" charset="0"/>
                <a:cs typeface="Times New Roman" panose="02020603050405020304" pitchFamily="18" charset="0"/>
              </a:rPr>
              <a:t>im</a:t>
            </a:r>
            <a:r>
              <a:rPr lang="en-US" sz="4500" dirty="0" smtClean="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dokumentima</a:t>
            </a:r>
            <a:r>
              <a:rPr lang="en-US" sz="4500" dirty="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vrši</a:t>
            </a:r>
            <a:r>
              <a:rPr lang="en-US" sz="4500" dirty="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finansijska</a:t>
            </a:r>
            <a:r>
              <a:rPr lang="en-US" sz="4500" dirty="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funkcija</a:t>
            </a:r>
            <a:r>
              <a:rPr lang="en-US" sz="4500" dirty="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Osim</a:t>
            </a:r>
            <a:r>
              <a:rPr lang="en-US" sz="4500" dirty="0">
                <a:latin typeface="Times New Roman" panose="02020603050405020304" pitchFamily="18" charset="0"/>
                <a:cs typeface="Times New Roman" panose="02020603050405020304" pitchFamily="18" charset="0"/>
              </a:rPr>
              <a:t> toga, </a:t>
            </a:r>
            <a:r>
              <a:rPr lang="en-US" sz="4500" dirty="0" err="1">
                <a:latin typeface="Times New Roman" panose="02020603050405020304" pitchFamily="18" charset="0"/>
                <a:cs typeface="Times New Roman" panose="02020603050405020304" pitchFamily="18" charset="0"/>
              </a:rPr>
              <a:t>finansijska</a:t>
            </a:r>
            <a:r>
              <a:rPr lang="en-US" sz="4500" dirty="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funkcija</a:t>
            </a:r>
            <a:r>
              <a:rPr lang="en-US" sz="4500" dirty="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vrši</a:t>
            </a:r>
            <a:r>
              <a:rPr lang="en-US" sz="4500" dirty="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kontrolu</a:t>
            </a:r>
            <a:r>
              <a:rPr lang="en-US" sz="4500" dirty="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stanja</a:t>
            </a:r>
            <a:r>
              <a:rPr lang="en-US" sz="4500" dirty="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gotovine</a:t>
            </a:r>
            <a:r>
              <a:rPr lang="en-US" sz="4500" dirty="0">
                <a:latin typeface="Times New Roman" panose="02020603050405020304" pitchFamily="18" charset="0"/>
                <a:cs typeface="Times New Roman" panose="02020603050405020304" pitchFamily="18" charset="0"/>
              </a:rPr>
              <a:t> u </a:t>
            </a:r>
            <a:r>
              <a:rPr lang="en-US" sz="4500" dirty="0" err="1">
                <a:latin typeface="Times New Roman" panose="02020603050405020304" pitchFamily="18" charset="0"/>
                <a:cs typeface="Times New Roman" panose="02020603050405020304" pitchFamily="18" charset="0"/>
              </a:rPr>
              <a:t>blagajni</a:t>
            </a:r>
            <a:r>
              <a:rPr lang="en-US" sz="4500" dirty="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i</a:t>
            </a:r>
            <a:r>
              <a:rPr lang="en-US" sz="4500" dirty="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ispravnosti</a:t>
            </a:r>
            <a:r>
              <a:rPr lang="en-US" sz="4500" dirty="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izvoda</a:t>
            </a:r>
            <a:r>
              <a:rPr lang="en-US" sz="4500" dirty="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depozitnih</a:t>
            </a:r>
            <a:r>
              <a:rPr lang="en-US" sz="4500" dirty="0">
                <a:latin typeface="Times New Roman" panose="02020603050405020304" pitchFamily="18" charset="0"/>
                <a:cs typeface="Times New Roman" panose="02020603050405020304" pitchFamily="18" charset="0"/>
              </a:rPr>
              <a:t> </a:t>
            </a:r>
            <a:r>
              <a:rPr lang="en-US" sz="4500" dirty="0" err="1">
                <a:latin typeface="Times New Roman" panose="02020603050405020304" pitchFamily="18" charset="0"/>
                <a:cs typeface="Times New Roman" panose="02020603050405020304" pitchFamily="18" charset="0"/>
              </a:rPr>
              <a:t>računa</a:t>
            </a:r>
            <a:r>
              <a:rPr lang="en-US" sz="4500" dirty="0" smtClean="0">
                <a:latin typeface="Times New Roman" panose="02020603050405020304" pitchFamily="18" charset="0"/>
                <a:cs typeface="Times New Roman" panose="02020603050405020304" pitchFamily="18" charset="0"/>
              </a:rPr>
              <a:t>.</a:t>
            </a:r>
            <a:endParaRPr lang="sr-Latn-RS" sz="4500" dirty="0" smtClean="0">
              <a:latin typeface="Times New Roman" panose="02020603050405020304" pitchFamily="18" charset="0"/>
              <a:cs typeface="Times New Roman" panose="02020603050405020304" pitchFamily="18" charset="0"/>
            </a:endParaRPr>
          </a:p>
          <a:p>
            <a:pPr algn="just">
              <a:lnSpc>
                <a:spcPct val="120000"/>
              </a:lnSpc>
            </a:pPr>
            <a:r>
              <a:rPr lang="en-US" sz="5800" u="sng" dirty="0" err="1">
                <a:latin typeface="Times New Roman" panose="02020603050405020304" pitchFamily="18" charset="0"/>
                <a:cs typeface="Times New Roman" panose="02020603050405020304" pitchFamily="18" charset="0"/>
              </a:rPr>
              <a:t>Nadzor</a:t>
            </a:r>
            <a:r>
              <a:rPr lang="en-US" sz="5800" u="sng" dirty="0">
                <a:latin typeface="Times New Roman" panose="02020603050405020304" pitchFamily="18" charset="0"/>
                <a:cs typeface="Times New Roman" panose="02020603050405020304" pitchFamily="18" charset="0"/>
              </a:rPr>
              <a:t> </a:t>
            </a:r>
            <a:r>
              <a:rPr lang="en-US" sz="5800" u="sng" dirty="0" err="1">
                <a:latin typeface="Times New Roman" panose="02020603050405020304" pitchFamily="18" charset="0"/>
                <a:cs typeface="Times New Roman" panose="02020603050405020304" pitchFamily="18" charset="0"/>
              </a:rPr>
              <a:t>racionalnog</a:t>
            </a:r>
            <a:r>
              <a:rPr lang="en-US" sz="5800" u="sng" dirty="0">
                <a:latin typeface="Times New Roman" panose="02020603050405020304" pitchFamily="18" charset="0"/>
                <a:cs typeface="Times New Roman" panose="02020603050405020304" pitchFamily="18" charset="0"/>
              </a:rPr>
              <a:t> </a:t>
            </a:r>
            <a:r>
              <a:rPr lang="en-US" sz="5800" u="sng" dirty="0" err="1" smtClean="0">
                <a:latin typeface="Times New Roman" panose="02020603050405020304" pitchFamily="18" charset="0"/>
                <a:cs typeface="Times New Roman" panose="02020603050405020304" pitchFamily="18" charset="0"/>
              </a:rPr>
              <a:t>kori</a:t>
            </a:r>
            <a:r>
              <a:rPr lang="sr-Latn-RS" sz="5800" u="sng" dirty="0" smtClean="0">
                <a:latin typeface="Times New Roman" panose="02020603050405020304" pitchFamily="18" charset="0"/>
                <a:cs typeface="Times New Roman" panose="02020603050405020304" pitchFamily="18" charset="0"/>
              </a:rPr>
              <a:t>š</a:t>
            </a:r>
            <a:r>
              <a:rPr lang="en-US" sz="5800" u="sng" dirty="0" err="1" smtClean="0">
                <a:latin typeface="Times New Roman" panose="02020603050405020304" pitchFamily="18" charset="0"/>
                <a:cs typeface="Times New Roman" panose="02020603050405020304" pitchFamily="18" charset="0"/>
              </a:rPr>
              <a:t>ćenja</a:t>
            </a:r>
            <a:r>
              <a:rPr lang="en-US" sz="5800" u="sng" dirty="0" smtClean="0">
                <a:latin typeface="Times New Roman" panose="02020603050405020304" pitchFamily="18" charset="0"/>
                <a:cs typeface="Times New Roman" panose="02020603050405020304" pitchFamily="18" charset="0"/>
              </a:rPr>
              <a:t> </a:t>
            </a:r>
            <a:r>
              <a:rPr lang="en-US" sz="5800" u="sng" dirty="0" err="1">
                <a:latin typeface="Times New Roman" panose="02020603050405020304" pitchFamily="18" charset="0"/>
                <a:cs typeface="Times New Roman" panose="02020603050405020304" pitchFamily="18" charset="0"/>
              </a:rPr>
              <a:t>sredstava</a:t>
            </a:r>
            <a:r>
              <a:rPr lang="en-US" sz="5800" u="sng" dirty="0">
                <a:latin typeface="Times New Roman" panose="02020603050405020304" pitchFamily="18" charset="0"/>
                <a:cs typeface="Times New Roman" panose="02020603050405020304" pitchFamily="18" charset="0"/>
              </a:rPr>
              <a:t> </a:t>
            </a:r>
            <a:r>
              <a:rPr lang="en-US" sz="5800" u="sng" dirty="0" err="1" smtClean="0">
                <a:latin typeface="Times New Roman" panose="02020603050405020304" pitchFamily="18" charset="0"/>
                <a:cs typeface="Times New Roman" panose="02020603050405020304" pitchFamily="18" charset="0"/>
              </a:rPr>
              <a:t>sastoji</a:t>
            </a:r>
            <a:r>
              <a:rPr lang="sr-Latn-RS" sz="5800" u="sng" dirty="0" smtClean="0">
                <a:latin typeface="Times New Roman" panose="02020603050405020304" pitchFamily="18" charset="0"/>
                <a:cs typeface="Times New Roman" panose="02020603050405020304" pitchFamily="18" charset="0"/>
              </a:rPr>
              <a:t> </a:t>
            </a:r>
            <a:r>
              <a:rPr lang="en-US" sz="5800" u="sng" dirty="0" smtClean="0">
                <a:latin typeface="Times New Roman" panose="02020603050405020304" pitchFamily="18" charset="0"/>
                <a:cs typeface="Times New Roman" panose="02020603050405020304" pitchFamily="18" charset="0"/>
              </a:rPr>
              <a:t>se</a:t>
            </a:r>
            <a:r>
              <a:rPr lang="sr-Latn-RS" sz="5800" u="sng" dirty="0" smtClean="0">
                <a:latin typeface="Times New Roman" panose="02020603050405020304" pitchFamily="18" charset="0"/>
                <a:cs typeface="Times New Roman" panose="02020603050405020304" pitchFamily="18" charset="0"/>
              </a:rPr>
              <a:t> </a:t>
            </a:r>
            <a:r>
              <a:rPr lang="en-US" sz="5800" u="sng" dirty="0" smtClean="0">
                <a:latin typeface="Times New Roman" panose="02020603050405020304" pitchFamily="18" charset="0"/>
                <a:cs typeface="Times New Roman" panose="02020603050405020304" pitchFamily="18" charset="0"/>
              </a:rPr>
              <a:t>u</a:t>
            </a:r>
            <a:r>
              <a:rPr lang="en-US" sz="5800" dirty="0">
                <a:latin typeface="Times New Roman" panose="02020603050405020304" pitchFamily="18" charset="0"/>
                <a:cs typeface="Times New Roman" panose="02020603050405020304" pitchFamily="18" charset="0"/>
              </a:rPr>
              <a:t>:</a:t>
            </a:r>
          </a:p>
          <a:p>
            <a:pPr marL="0" indent="0" algn="just">
              <a:lnSpc>
                <a:spcPct val="120000"/>
              </a:lnSpc>
              <a:buNone/>
            </a:pPr>
            <a:r>
              <a:rPr lang="sr-Latn-RS" sz="5800" b="1" dirty="0" smtClean="0">
                <a:latin typeface="Times New Roman" panose="02020603050405020304" pitchFamily="18" charset="0"/>
                <a:cs typeface="Times New Roman" panose="02020603050405020304" pitchFamily="18" charset="0"/>
              </a:rPr>
              <a:t>a) </a:t>
            </a:r>
            <a:r>
              <a:rPr lang="en-US" sz="5800" dirty="0" err="1" smtClean="0">
                <a:latin typeface="Times New Roman" panose="02020603050405020304" pitchFamily="18" charset="0"/>
                <a:cs typeface="Times New Roman" panose="02020603050405020304" pitchFamily="18" charset="0"/>
              </a:rPr>
              <a:t>nadzoru</a:t>
            </a:r>
            <a:r>
              <a:rPr lang="en-US" sz="5800" dirty="0" smtClean="0">
                <a:latin typeface="Times New Roman" panose="02020603050405020304" pitchFamily="18" charset="0"/>
                <a:cs typeface="Times New Roman" panose="02020603050405020304" pitchFamily="18" charset="0"/>
              </a:rPr>
              <a:t> </a:t>
            </a:r>
            <a:r>
              <a:rPr lang="en-US" sz="5800" dirty="0">
                <a:latin typeface="Times New Roman" panose="02020603050405020304" pitchFamily="18" charset="0"/>
                <a:cs typeface="Times New Roman" panose="02020603050405020304" pitchFamily="18" charset="0"/>
              </a:rPr>
              <a:t>da se </a:t>
            </a:r>
            <a:r>
              <a:rPr lang="en-US" sz="5800" dirty="0" err="1">
                <a:latin typeface="Times New Roman" panose="02020603050405020304" pitchFamily="18" charset="0"/>
                <a:cs typeface="Times New Roman" panose="02020603050405020304" pitchFamily="18" charset="0"/>
              </a:rPr>
              <a:t>sva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potraživanja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i</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hartije</a:t>
            </a:r>
            <a:r>
              <a:rPr lang="en-US" sz="5800" dirty="0">
                <a:latin typeface="Times New Roman" panose="02020603050405020304" pitchFamily="18" charset="0"/>
                <a:cs typeface="Times New Roman" panose="02020603050405020304" pitchFamily="18" charset="0"/>
              </a:rPr>
              <a:t> od </a:t>
            </a:r>
            <a:r>
              <a:rPr lang="en-US" sz="5800" dirty="0" err="1">
                <a:latin typeface="Times New Roman" panose="02020603050405020304" pitchFamily="18" charset="0"/>
                <a:cs typeface="Times New Roman" panose="02020603050405020304" pitchFamily="18" charset="0"/>
              </a:rPr>
              <a:t>vrednosti</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naplaćuju</a:t>
            </a:r>
            <a:r>
              <a:rPr lang="en-US" sz="5800" dirty="0">
                <a:latin typeface="Times New Roman" panose="02020603050405020304" pitchFamily="18" charset="0"/>
                <a:cs typeface="Times New Roman" panose="02020603050405020304" pitchFamily="18" charset="0"/>
              </a:rPr>
              <a:t> u </a:t>
            </a:r>
            <a:r>
              <a:rPr lang="en-US" sz="5800" dirty="0" err="1">
                <a:latin typeface="Times New Roman" panose="02020603050405020304" pitchFamily="18" charset="0"/>
                <a:cs typeface="Times New Roman" panose="02020603050405020304" pitchFamily="18" charset="0"/>
              </a:rPr>
              <a:t>rokovima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dospeća</a:t>
            </a:r>
            <a:r>
              <a:rPr lang="en-US" sz="5800" dirty="0">
                <a:latin typeface="Times New Roman" panose="02020603050405020304" pitchFamily="18" charset="0"/>
                <a:cs typeface="Times New Roman" panose="02020603050405020304" pitchFamily="18" charset="0"/>
              </a:rPr>
              <a:t>, a </a:t>
            </a:r>
            <a:r>
              <a:rPr lang="en-US" sz="5800" dirty="0" err="1">
                <a:latin typeface="Times New Roman" panose="02020603050405020304" pitchFamily="18" charset="0"/>
                <a:cs typeface="Times New Roman" panose="02020603050405020304" pitchFamily="18" charset="0"/>
              </a:rPr>
              <a:t>ako</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dolazi</a:t>
            </a:r>
            <a:r>
              <a:rPr lang="en-US" sz="5800" dirty="0">
                <a:latin typeface="Times New Roman" panose="02020603050405020304" pitchFamily="18" charset="0"/>
                <a:cs typeface="Times New Roman" panose="02020603050405020304" pitchFamily="18" charset="0"/>
              </a:rPr>
              <a:t> do </a:t>
            </a:r>
            <a:r>
              <a:rPr lang="en-US" sz="5800" dirty="0" err="1" smtClean="0">
                <a:latin typeface="Times New Roman" panose="02020603050405020304" pitchFamily="18" charset="0"/>
                <a:cs typeface="Times New Roman" panose="02020603050405020304" pitchFamily="18" charset="0"/>
              </a:rPr>
              <a:t>inflatomih</a:t>
            </a:r>
            <a:r>
              <a:rPr lang="sr-Latn-RS" sz="5800" dirty="0">
                <a:latin typeface="Times New Roman" panose="02020603050405020304" pitchFamily="18" charset="0"/>
                <a:cs typeface="Times New Roman" panose="02020603050405020304" pitchFamily="18" charset="0"/>
              </a:rPr>
              <a:t> </a:t>
            </a:r>
            <a:r>
              <a:rPr lang="en-US" sz="5800" dirty="0" err="1" smtClean="0">
                <a:latin typeface="Times New Roman" panose="02020603050405020304" pitchFamily="18" charset="0"/>
                <a:cs typeface="Times New Roman" panose="02020603050405020304" pitchFamily="18" charset="0"/>
              </a:rPr>
              <a:t>gubitaka</a:t>
            </a:r>
            <a:r>
              <a:rPr lang="en-US" sz="5800" dirty="0" smtClean="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na</a:t>
            </a:r>
            <a:r>
              <a:rPr lang="en-US" sz="5800" dirty="0">
                <a:latin typeface="Times New Roman" panose="02020603050405020304" pitchFamily="18" charset="0"/>
                <a:cs typeface="Times New Roman" panose="02020603050405020304" pitchFamily="18" charset="0"/>
              </a:rPr>
              <a:t> </a:t>
            </a:r>
            <a:r>
              <a:rPr lang="en-US" sz="5800" dirty="0" err="1" smtClean="0">
                <a:latin typeface="Times New Roman" panose="02020603050405020304" pitchFamily="18" charset="0"/>
                <a:cs typeface="Times New Roman" panose="02020603050405020304" pitchFamily="18" charset="0"/>
              </a:rPr>
              <a:t>potraživanjima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finansijska</a:t>
            </a:r>
            <a:r>
              <a:rPr lang="en-US" sz="5800" dirty="0">
                <a:latin typeface="Times New Roman" panose="02020603050405020304" pitchFamily="18" charset="0"/>
                <a:cs typeface="Times New Roman" panose="02020603050405020304" pitchFamily="18" charset="0"/>
              </a:rPr>
              <a:t> </a:t>
            </a:r>
            <a:r>
              <a:rPr lang="en-US" sz="5800" dirty="0" err="1" smtClean="0">
                <a:latin typeface="Times New Roman" panose="02020603050405020304" pitchFamily="18" charset="0"/>
                <a:cs typeface="Times New Roman" panose="02020603050405020304" pitchFamily="18" charset="0"/>
              </a:rPr>
              <a:t>funkcija</a:t>
            </a:r>
            <a:r>
              <a:rPr lang="en-US" sz="5800" dirty="0" smtClean="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nastoji</a:t>
            </a:r>
            <a:r>
              <a:rPr lang="en-US" sz="5800" dirty="0">
                <a:latin typeface="Times New Roman" panose="02020603050405020304" pitchFamily="18" charset="0"/>
                <a:cs typeface="Times New Roman" panose="02020603050405020304" pitchFamily="18" charset="0"/>
              </a:rPr>
              <a:t> da </a:t>
            </a:r>
            <a:r>
              <a:rPr lang="en-US" sz="5800" dirty="0" err="1">
                <a:latin typeface="Times New Roman" panose="02020603050405020304" pitchFamily="18" charset="0"/>
                <a:cs typeface="Times New Roman" panose="02020603050405020304" pitchFamily="18" charset="0"/>
              </a:rPr>
              <a:t>skrati</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rokove</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naplate</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takvih</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potraživanja</a:t>
            </a:r>
            <a:r>
              <a:rPr lang="en-US" sz="5800" dirty="0">
                <a:latin typeface="Times New Roman" panose="02020603050405020304" pitchFamily="18" charset="0"/>
                <a:cs typeface="Times New Roman" panose="02020603050405020304" pitchFamily="18" charset="0"/>
              </a:rPr>
              <a:t>,</a:t>
            </a:r>
          </a:p>
          <a:p>
            <a:pPr marL="0" indent="0" algn="just">
              <a:lnSpc>
                <a:spcPct val="120000"/>
              </a:lnSpc>
              <a:buNone/>
            </a:pPr>
            <a:r>
              <a:rPr lang="sr-Latn-RS" sz="5800" b="1" dirty="0" smtClean="0">
                <a:latin typeface="Times New Roman" panose="02020603050405020304" pitchFamily="18" charset="0"/>
                <a:cs typeface="Times New Roman" panose="02020603050405020304" pitchFamily="18" charset="0"/>
              </a:rPr>
              <a:t>b) </a:t>
            </a:r>
            <a:r>
              <a:rPr lang="en-US" sz="5800" dirty="0" err="1" smtClean="0">
                <a:latin typeface="Times New Roman" panose="02020603050405020304" pitchFamily="18" charset="0"/>
                <a:cs typeface="Times New Roman" panose="02020603050405020304" pitchFamily="18" charset="0"/>
              </a:rPr>
              <a:t>nadzoru</a:t>
            </a:r>
            <a:r>
              <a:rPr lang="en-US" sz="5800" dirty="0" smtClean="0">
                <a:latin typeface="Times New Roman" panose="02020603050405020304" pitchFamily="18" charset="0"/>
                <a:cs typeface="Times New Roman" panose="02020603050405020304" pitchFamily="18" charset="0"/>
              </a:rPr>
              <a:t> </a:t>
            </a:r>
            <a:r>
              <a:rPr lang="en-US" sz="5800" dirty="0">
                <a:latin typeface="Times New Roman" panose="02020603050405020304" pitchFamily="18" charset="0"/>
                <a:cs typeface="Times New Roman" panose="02020603050405020304" pitchFamily="18" charset="0"/>
              </a:rPr>
              <a:t>da se </a:t>
            </a:r>
            <a:r>
              <a:rPr lang="en-US" sz="5800" dirty="0" err="1">
                <a:latin typeface="Times New Roman" panose="02020603050405020304" pitchFamily="18" charset="0"/>
                <a:cs typeface="Times New Roman" panose="02020603050405020304" pitchFamily="18" charset="0"/>
              </a:rPr>
              <a:t>sve</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zalihe</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drže</a:t>
            </a:r>
            <a:r>
              <a:rPr lang="en-US" sz="5800" dirty="0">
                <a:latin typeface="Times New Roman" panose="02020603050405020304" pitchFamily="18" charset="0"/>
                <a:cs typeface="Times New Roman" panose="02020603050405020304" pitchFamily="18" charset="0"/>
              </a:rPr>
              <a:t> u </a:t>
            </a:r>
            <a:r>
              <a:rPr lang="en-US" sz="5800" dirty="0" err="1">
                <a:latin typeface="Times New Roman" panose="02020603050405020304" pitchFamily="18" charset="0"/>
                <a:cs typeface="Times New Roman" panose="02020603050405020304" pitchFamily="18" charset="0"/>
              </a:rPr>
              <a:t>granicama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optimuma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odnosno</a:t>
            </a:r>
            <a:r>
              <a:rPr lang="en-US" sz="5800" dirty="0">
                <a:latin typeface="Times New Roman" panose="02020603050405020304" pitchFamily="18" charset="0"/>
                <a:cs typeface="Times New Roman" panose="02020603050405020304" pitchFamily="18" charset="0"/>
              </a:rPr>
              <a:t> da se ne </a:t>
            </a:r>
            <a:r>
              <a:rPr lang="en-US" sz="5800" dirty="0" err="1">
                <a:latin typeface="Times New Roman" panose="02020603050405020304" pitchFamily="18" charset="0"/>
                <a:cs typeface="Times New Roman" panose="02020603050405020304" pitchFamily="18" charset="0"/>
              </a:rPr>
              <a:t>povećava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broj</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dana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vezivanja</a:t>
            </a:r>
            <a:r>
              <a:rPr lang="en-US" sz="5800" dirty="0">
                <a:latin typeface="Times New Roman" panose="02020603050405020304" pitchFamily="18" charset="0"/>
                <a:cs typeface="Times New Roman" panose="02020603050405020304" pitchFamily="18" charset="0"/>
              </a:rPr>
              <a:t>,</a:t>
            </a:r>
          </a:p>
          <a:p>
            <a:pPr marL="0" indent="0" algn="just">
              <a:lnSpc>
                <a:spcPct val="120000"/>
              </a:lnSpc>
              <a:buNone/>
            </a:pPr>
            <a:r>
              <a:rPr lang="sr-Latn-RS" sz="5800" b="1" dirty="0" smtClean="0">
                <a:latin typeface="Times New Roman" panose="02020603050405020304" pitchFamily="18" charset="0"/>
                <a:cs typeface="Times New Roman" panose="02020603050405020304" pitchFamily="18" charset="0"/>
              </a:rPr>
              <a:t>c) </a:t>
            </a:r>
            <a:r>
              <a:rPr lang="en-US" sz="5800" dirty="0" err="1" smtClean="0">
                <a:latin typeface="Times New Roman" panose="02020603050405020304" pitchFamily="18" charset="0"/>
                <a:cs typeface="Times New Roman" panose="02020603050405020304" pitchFamily="18" charset="0"/>
              </a:rPr>
              <a:t>nadzoru</a:t>
            </a:r>
            <a:r>
              <a:rPr lang="en-US" sz="5800" dirty="0" smtClean="0">
                <a:latin typeface="Times New Roman" panose="02020603050405020304" pitchFamily="18" charset="0"/>
                <a:cs typeface="Times New Roman" panose="02020603050405020304" pitchFamily="18" charset="0"/>
              </a:rPr>
              <a:t> </a:t>
            </a:r>
            <a:r>
              <a:rPr lang="en-US" sz="5800" dirty="0">
                <a:latin typeface="Times New Roman" panose="02020603050405020304" pitchFamily="18" charset="0"/>
                <a:cs typeface="Times New Roman" panose="02020603050405020304" pitchFamily="18" charset="0"/>
              </a:rPr>
              <a:t>da se </a:t>
            </a:r>
            <a:r>
              <a:rPr lang="en-US" sz="5800" dirty="0" err="1">
                <a:latin typeface="Times New Roman" panose="02020603050405020304" pitchFamily="18" charset="0"/>
                <a:cs typeface="Times New Roman" panose="02020603050405020304" pitchFamily="18" charset="0"/>
              </a:rPr>
              <a:t>realni</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kapacitet</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koristi</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što</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potpunije</a:t>
            </a:r>
            <a:r>
              <a:rPr lang="en-US" sz="5800" dirty="0">
                <a:latin typeface="Times New Roman" panose="02020603050405020304" pitchFamily="18" charset="0"/>
                <a:cs typeface="Times New Roman" panose="02020603050405020304" pitchFamily="18" charset="0"/>
              </a:rPr>
              <a:t>,</a:t>
            </a:r>
          </a:p>
          <a:p>
            <a:pPr marL="0" indent="0" algn="just">
              <a:lnSpc>
                <a:spcPct val="120000"/>
              </a:lnSpc>
              <a:buNone/>
            </a:pPr>
            <a:r>
              <a:rPr lang="sr-Latn-RS" sz="5800" b="1" dirty="0" smtClean="0">
                <a:latin typeface="Times New Roman" panose="02020603050405020304" pitchFamily="18" charset="0"/>
                <a:cs typeface="Times New Roman" panose="02020603050405020304" pitchFamily="18" charset="0"/>
              </a:rPr>
              <a:t>d) </a:t>
            </a:r>
            <a:r>
              <a:rPr lang="en-US" sz="5800" dirty="0" err="1" smtClean="0">
                <a:latin typeface="Times New Roman" panose="02020603050405020304" pitchFamily="18" charset="0"/>
                <a:cs typeface="Times New Roman" panose="02020603050405020304" pitchFamily="18" charset="0"/>
              </a:rPr>
              <a:t>nadzoru</a:t>
            </a:r>
            <a:r>
              <a:rPr lang="en-US" sz="5800" dirty="0" smtClean="0">
                <a:latin typeface="Times New Roman" panose="02020603050405020304" pitchFamily="18" charset="0"/>
                <a:cs typeface="Times New Roman" panose="02020603050405020304" pitchFamily="18" charset="0"/>
              </a:rPr>
              <a:t> </a:t>
            </a:r>
            <a:r>
              <a:rPr lang="en-US" sz="5800" dirty="0">
                <a:latin typeface="Times New Roman" panose="02020603050405020304" pitchFamily="18" charset="0"/>
                <a:cs typeface="Times New Roman" panose="02020603050405020304" pitchFamily="18" charset="0"/>
              </a:rPr>
              <a:t>da se </a:t>
            </a:r>
            <a:r>
              <a:rPr lang="en-US" sz="5800" dirty="0" err="1">
                <a:latin typeface="Times New Roman" panose="02020603050405020304" pitchFamily="18" charset="0"/>
                <a:cs typeface="Times New Roman" panose="02020603050405020304" pitchFamily="18" charset="0"/>
              </a:rPr>
              <a:t>prodaja</a:t>
            </a:r>
            <a:r>
              <a:rPr lang="en-US" sz="5800" dirty="0">
                <a:latin typeface="Times New Roman" panose="02020603050405020304" pitchFamily="18" charset="0"/>
                <a:cs typeface="Times New Roman" panose="02020603050405020304" pitchFamily="18" charset="0"/>
              </a:rPr>
              <a:t> ne </a:t>
            </a:r>
            <a:r>
              <a:rPr lang="en-US" sz="5800" dirty="0" err="1">
                <a:latin typeface="Times New Roman" panose="02020603050405020304" pitchFamily="18" charset="0"/>
                <a:cs typeface="Times New Roman" panose="02020603050405020304" pitchFamily="18" charset="0"/>
              </a:rPr>
              <a:t>vrši</a:t>
            </a:r>
            <a:r>
              <a:rPr lang="en-US" sz="5800" dirty="0">
                <a:latin typeface="Times New Roman" panose="02020603050405020304" pitchFamily="18" charset="0"/>
                <a:cs typeface="Times New Roman" panose="02020603050405020304" pitchFamily="18" charset="0"/>
              </a:rPr>
              <a:t> s </a:t>
            </a:r>
            <a:r>
              <a:rPr lang="en-US" sz="5800" dirty="0" err="1">
                <a:latin typeface="Times New Roman" panose="02020603050405020304" pitchFamily="18" charset="0"/>
                <a:cs typeface="Times New Roman" panose="02020603050405020304" pitchFamily="18" charset="0"/>
              </a:rPr>
              <a:t>dužim</a:t>
            </a:r>
            <a:r>
              <a:rPr lang="en-US" sz="5800" dirty="0">
                <a:latin typeface="Times New Roman" panose="02020603050405020304" pitchFamily="18" charset="0"/>
                <a:cs typeface="Times New Roman" panose="02020603050405020304" pitchFamily="18" charset="0"/>
              </a:rPr>
              <a:t> </a:t>
            </a:r>
            <a:r>
              <a:rPr lang="sr-Cyrl-RS" sz="5800" dirty="0" smtClean="0">
                <a:latin typeface="Times New Roman" panose="02020603050405020304" pitchFamily="18" charset="0"/>
                <a:cs typeface="Times New Roman" panose="02020603050405020304" pitchFamily="18" charset="0"/>
              </a:rPr>
              <a:t>го</a:t>
            </a:r>
            <a:r>
              <a:rPr lang="en-US" sz="5800" dirty="0" err="1" smtClean="0">
                <a:latin typeface="Times New Roman" panose="02020603050405020304" pitchFamily="18" charset="0"/>
                <a:cs typeface="Times New Roman" panose="02020603050405020304" pitchFamily="18" charset="0"/>
              </a:rPr>
              <a:t>kovima</a:t>
            </a:r>
            <a:r>
              <a:rPr lang="en-US" sz="5800" dirty="0" smtClean="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plaćanja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nego</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što</a:t>
            </a:r>
            <a:r>
              <a:rPr lang="en-US" sz="5800" dirty="0">
                <a:latin typeface="Times New Roman" panose="02020603050405020304" pitchFamily="18" charset="0"/>
                <a:cs typeface="Times New Roman" panose="02020603050405020304" pitchFamily="18" charset="0"/>
              </a:rPr>
              <a:t> je </a:t>
            </a:r>
            <a:r>
              <a:rPr lang="en-US" sz="5800" dirty="0" err="1">
                <a:latin typeface="Times New Roman" panose="02020603050405020304" pitchFamily="18" charset="0"/>
                <a:cs typeface="Times New Roman" panose="02020603050405020304" pitchFamily="18" charset="0"/>
              </a:rPr>
              <a:t>dogovoreno</a:t>
            </a:r>
            <a:r>
              <a:rPr lang="en-US" sz="5800" dirty="0">
                <a:latin typeface="Times New Roman" panose="02020603050405020304" pitchFamily="18" charset="0"/>
                <a:cs typeface="Times New Roman" panose="02020603050405020304" pitchFamily="18" charset="0"/>
              </a:rPr>
              <a:t> </a:t>
            </a:r>
            <a:r>
              <a:rPr lang="en-US" sz="5800" dirty="0" err="1" smtClean="0">
                <a:latin typeface="Times New Roman" panose="02020603050405020304" pitchFamily="18" charset="0"/>
                <a:cs typeface="Times New Roman" panose="02020603050405020304" pitchFamily="18" charset="0"/>
              </a:rPr>
              <a:t>između</a:t>
            </a:r>
            <a:r>
              <a:rPr lang="en-US" sz="5800" dirty="0" smtClean="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finansijske</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i</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prodajne</a:t>
            </a:r>
            <a:r>
              <a:rPr lang="en-US" sz="5800" dirty="0">
                <a:latin typeface="Times New Roman" panose="02020603050405020304" pitchFamily="18" charset="0"/>
                <a:cs typeface="Times New Roman" panose="02020603050405020304" pitchFamily="18" charset="0"/>
              </a:rPr>
              <a:t> </a:t>
            </a:r>
            <a:r>
              <a:rPr lang="en-US" sz="5800" dirty="0" err="1" smtClean="0">
                <a:latin typeface="Times New Roman" panose="02020603050405020304" pitchFamily="18" charset="0"/>
                <a:cs typeface="Times New Roman" panose="02020603050405020304" pitchFamily="18" charset="0"/>
              </a:rPr>
              <a:t>funkcije</a:t>
            </a:r>
            <a:r>
              <a:rPr lang="en-US" sz="5800" dirty="0">
                <a:latin typeface="Times New Roman" panose="02020603050405020304" pitchFamily="18" charset="0"/>
                <a:cs typeface="Times New Roman" panose="02020603050405020304" pitchFamily="18" charset="0"/>
              </a:rPr>
              <a:t>,</a:t>
            </a:r>
          </a:p>
          <a:p>
            <a:pPr marL="0" indent="0" algn="just">
              <a:lnSpc>
                <a:spcPct val="120000"/>
              </a:lnSpc>
              <a:buNone/>
            </a:pPr>
            <a:r>
              <a:rPr lang="sr-Latn-RS" sz="5800" b="1" dirty="0" smtClean="0">
                <a:latin typeface="Times New Roman" panose="02020603050405020304" pitchFamily="18" charset="0"/>
                <a:cs typeface="Times New Roman" panose="02020603050405020304" pitchFamily="18" charset="0"/>
              </a:rPr>
              <a:t>e) </a:t>
            </a:r>
            <a:r>
              <a:rPr lang="en-US" sz="5800" dirty="0" err="1" smtClean="0">
                <a:latin typeface="Times New Roman" panose="02020603050405020304" pitchFamily="18" charset="0"/>
                <a:cs typeface="Times New Roman" panose="02020603050405020304" pitchFamily="18" charset="0"/>
              </a:rPr>
              <a:t>nadzoru</a:t>
            </a:r>
            <a:r>
              <a:rPr lang="en-US" sz="5800" dirty="0" smtClean="0">
                <a:latin typeface="Times New Roman" panose="02020603050405020304" pitchFamily="18" charset="0"/>
                <a:cs typeface="Times New Roman" panose="02020603050405020304" pitchFamily="18" charset="0"/>
              </a:rPr>
              <a:t> </a:t>
            </a:r>
            <a:r>
              <a:rPr lang="en-US" sz="5800" dirty="0">
                <a:latin typeface="Times New Roman" panose="02020603050405020304" pitchFamily="18" charset="0"/>
                <a:cs typeface="Times New Roman" panose="02020603050405020304" pitchFamily="18" charset="0"/>
              </a:rPr>
              <a:t>da se </a:t>
            </a:r>
            <a:r>
              <a:rPr lang="en-US" sz="5800" dirty="0" err="1">
                <a:latin typeface="Times New Roman" panose="02020603050405020304" pitchFamily="18" charset="0"/>
                <a:cs typeface="Times New Roman" panose="02020603050405020304" pitchFamily="18" charset="0"/>
              </a:rPr>
              <a:t>kupovina</a:t>
            </a:r>
            <a:r>
              <a:rPr lang="en-US" sz="5800" dirty="0">
                <a:latin typeface="Times New Roman" panose="02020603050405020304" pitchFamily="18" charset="0"/>
                <a:cs typeface="Times New Roman" panose="02020603050405020304" pitchFamily="18" charset="0"/>
              </a:rPr>
              <a:t> ne </a:t>
            </a:r>
            <a:r>
              <a:rPr lang="en-US" sz="5800" dirty="0" err="1">
                <a:latin typeface="Times New Roman" panose="02020603050405020304" pitchFamily="18" charset="0"/>
                <a:cs typeface="Times New Roman" panose="02020603050405020304" pitchFamily="18" charset="0"/>
              </a:rPr>
              <a:t>vrši</a:t>
            </a:r>
            <a:r>
              <a:rPr lang="en-US" sz="5800" dirty="0">
                <a:latin typeface="Times New Roman" panose="02020603050405020304" pitchFamily="18" charset="0"/>
                <a:cs typeface="Times New Roman" panose="02020603050405020304" pitchFamily="18" charset="0"/>
              </a:rPr>
              <a:t> s </a:t>
            </a:r>
            <a:r>
              <a:rPr lang="en-US" sz="5800" dirty="0" err="1">
                <a:latin typeface="Times New Roman" panose="02020603050405020304" pitchFamily="18" charset="0"/>
                <a:cs typeface="Times New Roman" panose="02020603050405020304" pitchFamily="18" charset="0"/>
              </a:rPr>
              <a:t>kraćim</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rokovima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plaćanja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nego</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što</a:t>
            </a:r>
            <a:r>
              <a:rPr lang="en-US" sz="5800" dirty="0">
                <a:latin typeface="Times New Roman" panose="02020603050405020304" pitchFamily="18" charset="0"/>
                <a:cs typeface="Times New Roman" panose="02020603050405020304" pitchFamily="18" charset="0"/>
              </a:rPr>
              <a:t> je </a:t>
            </a:r>
            <a:r>
              <a:rPr lang="en-US" sz="5800" dirty="0" err="1">
                <a:latin typeface="Times New Roman" panose="02020603050405020304" pitchFamily="18" charset="0"/>
                <a:cs typeface="Times New Roman" panose="02020603050405020304" pitchFamily="18" charset="0"/>
              </a:rPr>
              <a:t>dogovoreno</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između</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finansijske</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i</a:t>
            </a:r>
            <a:r>
              <a:rPr lang="en-US" sz="5800" dirty="0">
                <a:latin typeface="Times New Roman" panose="02020603050405020304" pitchFamily="18" charset="0"/>
                <a:cs typeface="Times New Roman" panose="02020603050405020304" pitchFamily="18" charset="0"/>
              </a:rPr>
              <a:t> </a:t>
            </a:r>
            <a:r>
              <a:rPr lang="sr-Latn-RS" sz="5800" dirty="0" smtClean="0">
                <a:latin typeface="Times New Roman" panose="02020603050405020304" pitchFamily="18" charset="0"/>
                <a:cs typeface="Times New Roman" panose="02020603050405020304" pitchFamily="18" charset="0"/>
              </a:rPr>
              <a:t>nabavne </a:t>
            </a:r>
            <a:r>
              <a:rPr lang="en-US" sz="5800" dirty="0" err="1" smtClean="0">
                <a:latin typeface="Times New Roman" panose="02020603050405020304" pitchFamily="18" charset="0"/>
                <a:cs typeface="Times New Roman" panose="02020603050405020304" pitchFamily="18" charset="0"/>
              </a:rPr>
              <a:t>funkcije</a:t>
            </a:r>
            <a:r>
              <a:rPr lang="en-US" sz="5800" dirty="0" smtClean="0">
                <a:latin typeface="Times New Roman" panose="02020603050405020304" pitchFamily="18" charset="0"/>
                <a:cs typeface="Times New Roman" panose="02020603050405020304" pitchFamily="18" charset="0"/>
              </a:rPr>
              <a:t>,</a:t>
            </a:r>
          </a:p>
          <a:p>
            <a:pPr marL="0" indent="0" algn="just">
              <a:lnSpc>
                <a:spcPct val="120000"/>
              </a:lnSpc>
              <a:buNone/>
            </a:pPr>
            <a:r>
              <a:rPr lang="sr-Latn-RS" sz="5800" b="1" dirty="0" smtClean="0">
                <a:latin typeface="Times New Roman" panose="02020603050405020304" pitchFamily="18" charset="0"/>
                <a:cs typeface="Times New Roman" panose="02020603050405020304" pitchFamily="18" charset="0"/>
              </a:rPr>
              <a:t>f) </a:t>
            </a:r>
            <a:r>
              <a:rPr lang="en-US" sz="5800" dirty="0" err="1" smtClean="0">
                <a:latin typeface="Times New Roman" panose="02020603050405020304" pitchFamily="18" charset="0"/>
                <a:cs typeface="Times New Roman" panose="02020603050405020304" pitchFamily="18" charset="0"/>
              </a:rPr>
              <a:t>nadzoru</a:t>
            </a:r>
            <a:r>
              <a:rPr lang="en-US" sz="5800" dirty="0" smtClean="0">
                <a:latin typeface="Times New Roman" panose="02020603050405020304" pitchFamily="18" charset="0"/>
                <a:cs typeface="Times New Roman" panose="02020603050405020304" pitchFamily="18" charset="0"/>
              </a:rPr>
              <a:t> </a:t>
            </a:r>
            <a:r>
              <a:rPr lang="en-US" sz="5800" dirty="0">
                <a:latin typeface="Times New Roman" panose="02020603050405020304" pitchFamily="18" charset="0"/>
                <a:cs typeface="Times New Roman" panose="02020603050405020304" pitchFamily="18" charset="0"/>
              </a:rPr>
              <a:t>da </a:t>
            </a:r>
            <a:r>
              <a:rPr lang="en-US" sz="5800" dirty="0" err="1">
                <a:latin typeface="Times New Roman" panose="02020603050405020304" pitchFamily="18" charset="0"/>
                <a:cs typeface="Times New Roman" panose="02020603050405020304" pitchFamily="18" charset="0"/>
              </a:rPr>
              <a:t>ulaganja</a:t>
            </a:r>
            <a:r>
              <a:rPr lang="en-US" sz="5800" dirty="0">
                <a:latin typeface="Times New Roman" panose="02020603050405020304" pitchFamily="18" charset="0"/>
                <a:cs typeface="Times New Roman" panose="02020603050405020304" pitchFamily="18" charset="0"/>
              </a:rPr>
              <a:t> u </a:t>
            </a:r>
            <a:r>
              <a:rPr lang="en-US" sz="5800" dirty="0" err="1">
                <a:latin typeface="Times New Roman" panose="02020603050405020304" pitchFamily="18" charset="0"/>
                <a:cs typeface="Times New Roman" panose="02020603050405020304" pitchFamily="18" charset="0"/>
              </a:rPr>
              <a:t>osnovna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sredstva</a:t>
            </a:r>
            <a:r>
              <a:rPr lang="en-US" sz="5800" dirty="0">
                <a:latin typeface="Times New Roman" panose="02020603050405020304" pitchFamily="18" charset="0"/>
                <a:cs typeface="Times New Roman" panose="02020603050405020304" pitchFamily="18" charset="0"/>
              </a:rPr>
              <a:t> ne </a:t>
            </a:r>
            <a:r>
              <a:rPr lang="en-US" sz="5800" dirty="0" err="1">
                <a:latin typeface="Times New Roman" panose="02020603050405020304" pitchFamily="18" charset="0"/>
                <a:cs typeface="Times New Roman" panose="02020603050405020304" pitchFamily="18" charset="0"/>
              </a:rPr>
              <a:t>budu</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iznad</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iznosa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utvrđenog</a:t>
            </a:r>
            <a:r>
              <a:rPr lang="en-US" sz="5800" dirty="0">
                <a:latin typeface="Times New Roman" panose="02020603050405020304" pitchFamily="18" charset="0"/>
                <a:cs typeface="Times New Roman" panose="02020603050405020304" pitchFamily="18" charset="0"/>
              </a:rPr>
              <a:t> </a:t>
            </a:r>
            <a:r>
              <a:rPr lang="en-US" sz="5800" dirty="0" err="1" smtClean="0">
                <a:latin typeface="Times New Roman" panose="02020603050405020304" pitchFamily="18" charset="0"/>
                <a:cs typeface="Times New Roman" panose="02020603050405020304" pitchFamily="18" charset="0"/>
              </a:rPr>
              <a:t>investicionim</a:t>
            </a:r>
            <a:r>
              <a:rPr lang="en-US" sz="5800" dirty="0" smtClean="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projektom</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i</a:t>
            </a:r>
            <a:r>
              <a:rPr lang="en-US" sz="5800" dirty="0">
                <a:latin typeface="Times New Roman" panose="02020603050405020304" pitchFamily="18" charset="0"/>
                <a:cs typeface="Times New Roman" panose="02020603050405020304" pitchFamily="18" charset="0"/>
              </a:rPr>
              <a:t> da se </a:t>
            </a:r>
            <a:r>
              <a:rPr lang="en-US" sz="5800" dirty="0" err="1">
                <a:latin typeface="Times New Roman" panose="02020603050405020304" pitchFamily="18" charset="0"/>
                <a:cs typeface="Times New Roman" panose="02020603050405020304" pitchFamily="18" charset="0"/>
              </a:rPr>
              <a:t>osposobljavanje</a:t>
            </a:r>
            <a:r>
              <a:rPr lang="en-US" sz="5800" dirty="0">
                <a:latin typeface="Times New Roman" panose="02020603050405020304" pitchFamily="18" charset="0"/>
                <a:cs typeface="Times New Roman" panose="02020603050405020304" pitchFamily="18" charset="0"/>
              </a:rPr>
              <a:t> </a:t>
            </a:r>
            <a:r>
              <a:rPr lang="en-US" sz="5800" dirty="0" err="1" smtClean="0">
                <a:latin typeface="Times New Roman" panose="02020603050405020304" pitchFamily="18" charset="0"/>
                <a:cs typeface="Times New Roman" panose="02020603050405020304" pitchFamily="18" charset="0"/>
              </a:rPr>
              <a:t>novonabavljenih</a:t>
            </a:r>
            <a:r>
              <a:rPr lang="en-US" sz="5800" dirty="0" smtClean="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osnovnih</a:t>
            </a:r>
            <a:r>
              <a:rPr lang="en-US" sz="5800" dirty="0">
                <a:latin typeface="Times New Roman" panose="02020603050405020304" pitchFamily="18" charset="0"/>
                <a:cs typeface="Times New Roman" panose="02020603050405020304" pitchFamily="18" charset="0"/>
              </a:rPr>
              <a:t> </a:t>
            </a:r>
            <a:r>
              <a:rPr lang="sr-Latn-RS" sz="5800" dirty="0" smtClean="0">
                <a:latin typeface="Times New Roman" panose="02020603050405020304" pitchFamily="18" charset="0"/>
                <a:cs typeface="Times New Roman" panose="02020603050405020304" pitchFamily="18" charset="0"/>
              </a:rPr>
              <a:t> </a:t>
            </a:r>
            <a:r>
              <a:rPr lang="en-US" sz="5800" dirty="0" err="1" smtClean="0">
                <a:latin typeface="Times New Roman" panose="02020603050405020304" pitchFamily="18" charset="0"/>
                <a:cs typeface="Times New Roman" panose="02020603050405020304" pitchFamily="18" charset="0"/>
              </a:rPr>
              <a:t>sredstava</a:t>
            </a:r>
            <a:r>
              <a:rPr lang="en-US" sz="5800" dirty="0" smtClean="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za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uključivanje</a:t>
            </a:r>
            <a:r>
              <a:rPr lang="en-US" sz="5800" dirty="0">
                <a:latin typeface="Times New Roman" panose="02020603050405020304" pitchFamily="18" charset="0"/>
                <a:cs typeface="Times New Roman" panose="02020603050405020304" pitchFamily="18" charset="0"/>
              </a:rPr>
              <a:t> u </a:t>
            </a:r>
            <a:r>
              <a:rPr lang="en-US" sz="5800" dirty="0" err="1">
                <a:latin typeface="Times New Roman" panose="02020603050405020304" pitchFamily="18" charset="0"/>
                <a:cs typeface="Times New Roman" panose="02020603050405020304" pitchFamily="18" charset="0"/>
              </a:rPr>
              <a:t>proces</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reprodukcije</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izvrši</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najkasnije</a:t>
            </a:r>
            <a:r>
              <a:rPr lang="en-US" sz="5800" dirty="0">
                <a:latin typeface="Times New Roman" panose="02020603050405020304" pitchFamily="18" charset="0"/>
                <a:cs typeface="Times New Roman" panose="02020603050405020304" pitchFamily="18" charset="0"/>
              </a:rPr>
              <a:t> u </a:t>
            </a:r>
            <a:r>
              <a:rPr lang="en-US" sz="5800" dirty="0" err="1" smtClean="0">
                <a:latin typeface="Times New Roman" panose="02020603050405020304" pitchFamily="18" charset="0"/>
                <a:cs typeface="Times New Roman" panose="02020603050405020304" pitchFamily="18" charset="0"/>
              </a:rPr>
              <a:t>rokovima</a:t>
            </a:r>
            <a:r>
              <a:rPr lang="en-US" sz="5800" dirty="0" smtClean="0">
                <a:latin typeface="Times New Roman" panose="02020603050405020304" pitchFamily="18" charset="0"/>
                <a:cs typeface="Times New Roman" panose="02020603050405020304" pitchFamily="18" charset="0"/>
              </a:rPr>
              <a:t> </a:t>
            </a:r>
            <a:r>
              <a:rPr lang="en-US" sz="5800" dirty="0" err="1" smtClean="0">
                <a:latin typeface="Times New Roman" panose="02020603050405020304" pitchFamily="18" charset="0"/>
                <a:cs typeface="Times New Roman" panose="02020603050405020304" pitchFamily="18" charset="0"/>
              </a:rPr>
              <a:t>predviđenim</a:t>
            </a:r>
            <a:r>
              <a:rPr lang="sr-Latn-RS" sz="5800" dirty="0" smtClean="0">
                <a:latin typeface="Times New Roman" panose="02020603050405020304" pitchFamily="18" charset="0"/>
                <a:cs typeface="Times New Roman" panose="02020603050405020304" pitchFamily="18" charset="0"/>
              </a:rPr>
              <a:t> </a:t>
            </a:r>
            <a:r>
              <a:rPr lang="en-US" sz="5800" dirty="0" err="1" smtClean="0">
                <a:latin typeface="Times New Roman" panose="02020603050405020304" pitchFamily="18" charset="0"/>
                <a:cs typeface="Times New Roman" panose="02020603050405020304" pitchFamily="18" charset="0"/>
              </a:rPr>
              <a:t>investicionim</a:t>
            </a:r>
            <a:r>
              <a:rPr lang="en-US" sz="5800" dirty="0" smtClean="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projektom</a:t>
            </a:r>
            <a:r>
              <a:rPr lang="en-US" sz="5800" dirty="0">
                <a:latin typeface="Times New Roman" panose="02020603050405020304" pitchFamily="18" charset="0"/>
                <a:cs typeface="Times New Roman" panose="02020603050405020304" pitchFamily="18" charset="0"/>
              </a:rPr>
              <a:t>,</a:t>
            </a:r>
          </a:p>
          <a:p>
            <a:pPr marL="0" indent="0" algn="just">
              <a:lnSpc>
                <a:spcPct val="120000"/>
              </a:lnSpc>
              <a:buNone/>
            </a:pPr>
            <a:r>
              <a:rPr lang="sr-Latn-RS" sz="5800" b="1" dirty="0" smtClean="0">
                <a:latin typeface="Times New Roman" panose="02020603050405020304" pitchFamily="18" charset="0"/>
                <a:cs typeface="Times New Roman" panose="02020603050405020304" pitchFamily="18" charset="0"/>
              </a:rPr>
              <a:t>g) </a:t>
            </a:r>
            <a:r>
              <a:rPr lang="en-US" sz="5800" dirty="0" err="1" smtClean="0">
                <a:latin typeface="Times New Roman" panose="02020603050405020304" pitchFamily="18" charset="0"/>
                <a:cs typeface="Times New Roman" panose="02020603050405020304" pitchFamily="18" charset="0"/>
              </a:rPr>
              <a:t>nadzoru</a:t>
            </a:r>
            <a:r>
              <a:rPr lang="en-US" sz="5800" dirty="0" smtClean="0">
                <a:latin typeface="Times New Roman" panose="02020603050405020304" pitchFamily="18" charset="0"/>
                <a:cs typeface="Times New Roman" panose="02020603050405020304" pitchFamily="18" charset="0"/>
              </a:rPr>
              <a:t> </a:t>
            </a:r>
            <a:r>
              <a:rPr lang="en-US" sz="5800" dirty="0">
                <a:latin typeface="Times New Roman" panose="02020603050405020304" pitchFamily="18" charset="0"/>
                <a:cs typeface="Times New Roman" panose="02020603050405020304" pitchFamily="18" charset="0"/>
              </a:rPr>
              <a:t>da </a:t>
            </a:r>
            <a:r>
              <a:rPr lang="en-US" sz="5800" dirty="0" err="1">
                <a:latin typeface="Times New Roman" panose="02020603050405020304" pitchFamily="18" charset="0"/>
                <a:cs typeface="Times New Roman" panose="02020603050405020304" pitchFamily="18" charset="0"/>
              </a:rPr>
              <a:t>računovodstvena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funkcija</a:t>
            </a:r>
            <a:r>
              <a:rPr lang="en-US" sz="5800" dirty="0">
                <a:latin typeface="Times New Roman" panose="02020603050405020304" pitchFamily="18" charset="0"/>
                <a:cs typeface="Times New Roman" panose="02020603050405020304" pitchFamily="18" charset="0"/>
              </a:rPr>
              <a:t> ne </a:t>
            </a:r>
            <a:r>
              <a:rPr lang="en-US" sz="5800" dirty="0" err="1">
                <a:latin typeface="Times New Roman" panose="02020603050405020304" pitchFamily="18" charset="0"/>
                <a:cs typeface="Times New Roman" panose="02020603050405020304" pitchFamily="18" charset="0"/>
              </a:rPr>
              <a:t>primeni</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način</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bilansiranja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koji</a:t>
            </a:r>
            <a:r>
              <a:rPr lang="en-US" sz="5800" dirty="0">
                <a:latin typeface="Times New Roman" panose="02020603050405020304" pitchFamily="18" charset="0"/>
                <a:cs typeface="Times New Roman" panose="02020603050405020304" pitchFamily="18" charset="0"/>
              </a:rPr>
              <a:t> bi bio u </a:t>
            </a:r>
            <a:r>
              <a:rPr lang="en-US" sz="5800" dirty="0" err="1" smtClean="0">
                <a:latin typeface="Times New Roman" panose="02020603050405020304" pitchFamily="18" charset="0"/>
                <a:cs typeface="Times New Roman" panose="02020603050405020304" pitchFamily="18" charset="0"/>
              </a:rPr>
              <a:t>suprotnosti</a:t>
            </a:r>
            <a:r>
              <a:rPr lang="en-US" sz="5800" dirty="0" smtClean="0">
                <a:latin typeface="Times New Roman" panose="02020603050405020304" pitchFamily="18" charset="0"/>
                <a:cs typeface="Times New Roman" panose="02020603050405020304" pitchFamily="18" charset="0"/>
              </a:rPr>
              <a:t> </a:t>
            </a:r>
            <a:r>
              <a:rPr lang="en-US" sz="5800" dirty="0">
                <a:latin typeface="Times New Roman" panose="02020603050405020304" pitchFamily="18" charset="0"/>
                <a:cs typeface="Times New Roman" panose="02020603050405020304" pitchFamily="18" charset="0"/>
              </a:rPr>
              <a:t>s </a:t>
            </a:r>
            <a:r>
              <a:rPr lang="en-US" sz="5800" dirty="0" err="1">
                <a:latin typeface="Times New Roman" panose="02020603050405020304" pitchFamily="18" charset="0"/>
                <a:cs typeface="Times New Roman" panose="02020603050405020304" pitchFamily="18" charset="0"/>
              </a:rPr>
              <a:t>načelom</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finansijske</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pažnje</a:t>
            </a:r>
            <a:r>
              <a:rPr lang="en-US" sz="5800" dirty="0">
                <a:latin typeface="Times New Roman" panose="02020603050405020304" pitchFamily="18" charset="0"/>
                <a:cs typeface="Times New Roman" panose="02020603050405020304" pitchFamily="18" charset="0"/>
              </a:rPr>
              <a:t> </a:t>
            </a:r>
            <a:r>
              <a:rPr lang="en-US" sz="5800" dirty="0" err="1" smtClean="0">
                <a:latin typeface="Times New Roman" panose="02020603050405020304" pitchFamily="18" charset="0"/>
                <a:cs typeface="Times New Roman" panose="02020603050405020304" pitchFamily="18" charset="0"/>
              </a:rPr>
              <a:t>koje</a:t>
            </a:r>
            <a:r>
              <a:rPr lang="en-US" sz="5800" dirty="0" smtClean="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zahteva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stvaranje</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latentnih</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rezervi</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što</a:t>
            </a:r>
            <a:r>
              <a:rPr lang="en-US" sz="5800" dirty="0">
                <a:latin typeface="Times New Roman" panose="02020603050405020304" pitchFamily="18" charset="0"/>
                <a:cs typeface="Times New Roman" panose="02020603050405020304" pitchFamily="18" charset="0"/>
              </a:rPr>
              <a:t> </a:t>
            </a:r>
            <a:r>
              <a:rPr lang="en-US" sz="5800" dirty="0" err="1" smtClean="0">
                <a:latin typeface="Times New Roman" panose="02020603050405020304" pitchFamily="18" charset="0"/>
                <a:cs typeface="Times New Roman" panose="02020603050405020304" pitchFamily="18" charset="0"/>
              </a:rPr>
              <a:t>smanjuje</a:t>
            </a:r>
            <a:r>
              <a:rPr lang="en-US" sz="5800" dirty="0" smtClean="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ekstra</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izvore</a:t>
            </a:r>
            <a:r>
              <a:rPr lang="en-US" sz="5800" dirty="0">
                <a:latin typeface="Times New Roman" panose="02020603050405020304" pitchFamily="18" charset="0"/>
                <a:cs typeface="Times New Roman" panose="02020603050405020304" pitchFamily="18" charset="0"/>
              </a:rPr>
              <a:t> </a:t>
            </a:r>
            <a:r>
              <a:rPr lang="en-US" sz="5800" dirty="0" err="1">
                <a:latin typeface="Times New Roman" panose="02020603050405020304" pitchFamily="18" charset="0"/>
                <a:cs typeface="Times New Roman" panose="02020603050405020304" pitchFamily="18" charset="0"/>
              </a:rPr>
              <a:t>finansiranja</a:t>
            </a:r>
            <a:r>
              <a:rPr lang="en-US" sz="5800" dirty="0">
                <a:latin typeface="Times New Roman" panose="02020603050405020304" pitchFamily="18" charset="0"/>
                <a:cs typeface="Times New Roman" panose="02020603050405020304" pitchFamily="18" charset="0"/>
              </a:rPr>
              <a:t>.</a:t>
            </a:r>
          </a:p>
          <a:p>
            <a:pPr algn="just"/>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5324242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436156"/>
            <a:ext cx="11915336" cy="684306"/>
          </a:xfrm>
        </p:spPr>
        <p:txBody>
          <a:bodyPr>
            <a:normAutofit/>
          </a:bodyPr>
          <a:lstStyle/>
          <a:p>
            <a:r>
              <a:rPr lang="nn-NO" sz="3200" b="1" dirty="0" smtClean="0">
                <a:latin typeface="Times New Roman" panose="02020603050405020304" pitchFamily="18" charset="0"/>
                <a:cs typeface="Times New Roman" panose="02020603050405020304" pitchFamily="18" charset="0"/>
              </a:rPr>
              <a:t>2.1</a:t>
            </a:r>
            <a:r>
              <a:rPr lang="sr-Latn-RS" sz="3200" b="1" dirty="0" smtClean="0">
                <a:latin typeface="Times New Roman" panose="02020603050405020304" pitchFamily="18" charset="0"/>
                <a:cs typeface="Times New Roman" panose="02020603050405020304" pitchFamily="18" charset="0"/>
              </a:rPr>
              <a:t>6</a:t>
            </a:r>
            <a:r>
              <a:rPr lang="nn-NO" sz="3200" b="1" dirty="0" smtClean="0">
                <a:latin typeface="Times New Roman" panose="02020603050405020304" pitchFamily="18" charset="0"/>
                <a:cs typeface="Times New Roman" panose="02020603050405020304" pitchFamily="18" charset="0"/>
              </a:rPr>
              <a:t>. </a:t>
            </a:r>
            <a:r>
              <a:rPr lang="nn-NO" sz="3200" b="1" dirty="0">
                <a:latin typeface="Times New Roman" panose="02020603050405020304" pitchFamily="18" charset="0"/>
                <a:cs typeface="Times New Roman" panose="02020603050405020304" pitchFamily="18" charset="0"/>
              </a:rPr>
              <a:t>VOĐENJE BLAGAJNE I PORTFELJA HOV</a:t>
            </a:r>
            <a:endParaRPr lang="sr-Cyrl-R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120462"/>
            <a:ext cx="11915336" cy="1596980"/>
          </a:xfrm>
        </p:spPr>
        <p:txBody>
          <a:bodyPr/>
          <a:lstStyle/>
          <a:p>
            <a:pPr algn="just"/>
            <a:r>
              <a:rPr lang="en-US" sz="2400" dirty="0" err="1">
                <a:latin typeface="Times New Roman" panose="02020603050405020304" pitchFamily="18" charset="0"/>
                <a:cs typeface="Times New Roman" panose="02020603050405020304" pitchFamily="18" charset="0"/>
              </a:rPr>
              <a:t>Blagajna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gotovine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surogata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novca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hartije</a:t>
            </a:r>
            <a:r>
              <a:rPr lang="en-US" sz="2400" dirty="0">
                <a:latin typeface="Times New Roman" panose="02020603050405020304" pitchFamily="18" charset="0"/>
                <a:cs typeface="Times New Roman" panose="02020603050405020304" pitchFamily="18" charset="0"/>
              </a:rPr>
              <a:t> od </a:t>
            </a:r>
            <a:r>
              <a:rPr lang="en-US" sz="2400" dirty="0" err="1">
                <a:latin typeface="Times New Roman" panose="02020603050405020304" pitchFamily="18" charset="0"/>
                <a:cs typeface="Times New Roman" panose="02020603050405020304" pitchFamily="18" charset="0"/>
              </a:rPr>
              <a:t>vrednosti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vodi</a:t>
            </a:r>
            <a:r>
              <a:rPr lang="en-US" sz="2400" dirty="0">
                <a:latin typeface="Times New Roman" panose="02020603050405020304" pitchFamily="18" charset="0"/>
                <a:cs typeface="Times New Roman" panose="02020603050405020304" pitchFamily="18" charset="0"/>
              </a:rPr>
              <a:t> se u </a:t>
            </a:r>
            <a:r>
              <a:rPr lang="en-US" sz="2400" dirty="0" err="1">
                <a:latin typeface="Times New Roman" panose="02020603050405020304" pitchFamily="18" charset="0"/>
                <a:cs typeface="Times New Roman" panose="02020603050405020304" pitchFamily="18" charset="0"/>
              </a:rPr>
              <a:t>okvirima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finansijske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funkcije</a:t>
            </a:r>
            <a:r>
              <a:rPr lang="en-US" sz="2400" dirty="0">
                <a:latin typeface="Times New Roman" panose="02020603050405020304" pitchFamily="18" charset="0"/>
                <a:cs typeface="Times New Roman" panose="02020603050405020304" pitchFamily="18" charset="0"/>
              </a:rPr>
              <a:t>. S </a:t>
            </a:r>
            <a:r>
              <a:rPr lang="en-US" sz="2400" dirty="0" err="1">
                <a:latin typeface="Times New Roman" panose="02020603050405020304" pitchFamily="18" charset="0"/>
                <a:cs typeface="Times New Roman" panose="02020603050405020304" pitchFamily="18" charset="0"/>
              </a:rPr>
              <a:t>tim</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vezi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vodi</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blagajnički</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dnevnik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evidencija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portfelja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raspoloživih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hartija</a:t>
            </a:r>
            <a:r>
              <a:rPr lang="en-US" sz="2400" dirty="0">
                <a:latin typeface="Times New Roman" panose="02020603050405020304" pitchFamily="18" charset="0"/>
                <a:cs typeface="Times New Roman" panose="02020603050405020304" pitchFamily="18" charset="0"/>
              </a:rPr>
              <a:t> od </a:t>
            </a:r>
            <a:r>
              <a:rPr lang="en-US" sz="2400" dirty="0" err="1">
                <a:latin typeface="Times New Roman" panose="02020603050405020304" pitchFamily="18" charset="0"/>
                <a:cs typeface="Times New Roman" panose="02020603050405020304" pitchFamily="18" charset="0"/>
              </a:rPr>
              <a:t>vrednosti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knjiga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emitovanih</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akcija</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obveznica</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koju</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upisuju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podaci</a:t>
            </a:r>
            <a:r>
              <a:rPr lang="en-US" sz="2400" dirty="0">
                <a:latin typeface="Times New Roman" panose="02020603050405020304" pitchFamily="18" charset="0"/>
                <a:cs typeface="Times New Roman" panose="02020603050405020304" pitchFamily="18" charset="0"/>
              </a:rPr>
              <a:t> o </a:t>
            </a:r>
            <a:r>
              <a:rPr lang="en-US" sz="2400" dirty="0" err="1" smtClean="0">
                <a:latin typeface="Times New Roman" panose="02020603050405020304" pitchFamily="18" charset="0"/>
                <a:cs typeface="Times New Roman" panose="02020603050405020304" pitchFamily="18" charset="0"/>
              </a:rPr>
              <a:t>izvršenoj</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emisiji</a:t>
            </a:r>
            <a:r>
              <a:rPr lang="en-US" sz="2400" dirty="0">
                <a:latin typeface="Times New Roman" panose="02020603050405020304" pitchFamily="18" charset="0"/>
                <a:cs typeface="Times New Roman" panose="02020603050405020304" pitchFamily="18" charset="0"/>
              </a:rPr>
              <a:t>, o </a:t>
            </a:r>
            <a:r>
              <a:rPr lang="en-US" sz="2400" dirty="0" err="1">
                <a:latin typeface="Times New Roman" panose="02020603050405020304" pitchFamily="18" charset="0"/>
                <a:cs typeface="Times New Roman" panose="02020603050405020304" pitchFamily="18" charset="0"/>
              </a:rPr>
              <a:t>izvršenoj</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prodaji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o </a:t>
            </a:r>
            <a:r>
              <a:rPr lang="en-US" sz="2400" dirty="0" err="1">
                <a:latin typeface="Times New Roman" panose="02020603050405020304" pitchFamily="18" charset="0"/>
                <a:cs typeface="Times New Roman" panose="02020603050405020304" pitchFamily="18" charset="0"/>
              </a:rPr>
              <a:t>izvršenom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otkupu</a:t>
            </a:r>
            <a:r>
              <a:rPr lang="en-US" sz="2400" dirty="0" smtClean="0">
                <a:latin typeface="Times New Roman" panose="02020603050405020304" pitchFamily="18" charset="0"/>
                <a:cs typeface="Times New Roman" panose="02020603050405020304" pitchFamily="18" charset="0"/>
              </a:rPr>
              <a:t>.</a:t>
            </a:r>
            <a:endParaRPr lang="sr-Latn-RS" sz="2400" dirty="0" smtClean="0">
              <a:latin typeface="Times New Roman" panose="02020603050405020304" pitchFamily="18" charset="0"/>
              <a:cs typeface="Times New Roman" panose="02020603050405020304" pitchFamily="18" charset="0"/>
            </a:endParaRPr>
          </a:p>
          <a:p>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
        <p:nvSpPr>
          <p:cNvPr id="5" name="Title 1"/>
          <p:cNvSpPr txBox="1">
            <a:spLocks/>
          </p:cNvSpPr>
          <p:nvPr/>
        </p:nvSpPr>
        <p:spPr>
          <a:xfrm>
            <a:off x="138332" y="2717442"/>
            <a:ext cx="11915336" cy="8259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n-NO" sz="3200" b="1" dirty="0" smtClean="0">
                <a:latin typeface="Times New Roman" panose="02020603050405020304" pitchFamily="18" charset="0"/>
                <a:cs typeface="Times New Roman" panose="02020603050405020304" pitchFamily="18" charset="0"/>
              </a:rPr>
              <a:t>2.1</a:t>
            </a:r>
            <a:r>
              <a:rPr lang="sr-Latn-RS" sz="3200" b="1" dirty="0" smtClean="0">
                <a:latin typeface="Times New Roman" panose="02020603050405020304" pitchFamily="18" charset="0"/>
                <a:cs typeface="Times New Roman" panose="02020603050405020304" pitchFamily="18" charset="0"/>
              </a:rPr>
              <a:t>7</a:t>
            </a:r>
            <a:r>
              <a:rPr lang="nn-NO" sz="3200" b="1" dirty="0" smtClean="0">
                <a:latin typeface="Times New Roman" panose="02020603050405020304" pitchFamily="18" charset="0"/>
                <a:cs typeface="Times New Roman" panose="02020603050405020304" pitchFamily="18" charset="0"/>
              </a:rPr>
              <a:t>. </a:t>
            </a:r>
            <a:r>
              <a:rPr lang="nn-NO" sz="3200" b="1" dirty="0">
                <a:latin typeface="Times New Roman" panose="02020603050405020304" pitchFamily="18" charset="0"/>
                <a:cs typeface="Times New Roman" panose="02020603050405020304" pitchFamily="18" charset="0"/>
              </a:rPr>
              <a:t>VOĐENJE OPERATIVNE EVIDENCIJE</a:t>
            </a:r>
            <a:endParaRPr lang="sr-Cyrl-RS" sz="3200" b="1" dirty="0">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0" y="3519384"/>
            <a:ext cx="12192000" cy="3078892"/>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u="sng" dirty="0" err="1">
                <a:latin typeface="Times New Roman" panose="02020603050405020304" pitchFamily="18" charset="0"/>
                <a:cs typeface="Times New Roman" panose="02020603050405020304" pitchFamily="18" charset="0"/>
              </a:rPr>
              <a:t>Finansijska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funkcija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vodi</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evidenicju</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1.</a:t>
            </a: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 </a:t>
            </a:r>
            <a:r>
              <a:rPr lang="en-US" dirty="0" err="1">
                <a:latin typeface="Times New Roman" panose="02020603050405020304" pitchFamily="18" charset="0"/>
                <a:cs typeface="Times New Roman" panose="02020603050405020304" pitchFamily="18" charset="0"/>
              </a:rPr>
              <a:t>stanju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depozitnih</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računa</a:t>
            </a:r>
            <a:endParaRPr lang="en-US" dirty="0">
              <a:latin typeface="Times New Roman" panose="02020603050405020304" pitchFamily="18" charset="0"/>
              <a:cs typeface="Times New Roman" panose="02020603050405020304" pitchFamily="18" charset="0"/>
            </a:endParaRPr>
          </a:p>
          <a:p>
            <a:pPr marL="0" indent="0">
              <a:buNone/>
            </a:pP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2.</a:t>
            </a: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 </a:t>
            </a:r>
            <a:r>
              <a:rPr lang="en-US" dirty="0" err="1">
                <a:latin typeface="Times New Roman" panose="02020603050405020304" pitchFamily="18" charset="0"/>
                <a:cs typeface="Times New Roman" panose="02020603050405020304" pitchFamily="18" charset="0"/>
              </a:rPr>
              <a:t>zaključenim</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neiskorišćenim</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kreditima</a:t>
            </a:r>
            <a:endParaRPr lang="en-US" dirty="0">
              <a:latin typeface="Times New Roman" panose="02020603050405020304" pitchFamily="18" charset="0"/>
              <a:cs typeface="Times New Roman" panose="02020603050405020304" pitchFamily="18" charset="0"/>
            </a:endParaRPr>
          </a:p>
          <a:p>
            <a:pPr marL="0" indent="0">
              <a:buNone/>
            </a:pP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3.</a:t>
            </a: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 </a:t>
            </a:r>
            <a:r>
              <a:rPr lang="en-US" dirty="0" err="1">
                <a:latin typeface="Times New Roman" panose="02020603050405020304" pitchFamily="18" charset="0"/>
                <a:cs typeface="Times New Roman" panose="02020603050405020304" pitchFamily="18" charset="0"/>
              </a:rPr>
              <a:t>odobrenim</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neizvršenim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dugoročnim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kratkoročnim</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finansijskim</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plasmanima</a:t>
            </a:r>
            <a:endParaRPr lang="en-US" dirty="0">
              <a:latin typeface="Times New Roman" panose="02020603050405020304" pitchFamily="18" charset="0"/>
              <a:cs typeface="Times New Roman" panose="02020603050405020304" pitchFamily="18" charset="0"/>
            </a:endParaRPr>
          </a:p>
          <a:p>
            <a:pPr marL="0" indent="0">
              <a:buNone/>
            </a:pP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4.</a:t>
            </a: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 </a:t>
            </a:r>
            <a:r>
              <a:rPr lang="en-US" dirty="0" err="1">
                <a:latin typeface="Times New Roman" panose="02020603050405020304" pitchFamily="18" charset="0"/>
                <a:cs typeface="Times New Roman" panose="02020603050405020304" pitchFamily="18" charset="0"/>
              </a:rPr>
              <a:t>pripremljenim</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nerealizovanim</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doznakama</a:t>
            </a:r>
            <a:endParaRPr lang="en-US" dirty="0">
              <a:latin typeface="Times New Roman" panose="02020603050405020304" pitchFamily="18" charset="0"/>
              <a:cs typeface="Times New Roman" panose="02020603050405020304" pitchFamily="18" charset="0"/>
            </a:endParaRPr>
          </a:p>
          <a:p>
            <a:pPr marL="0" indent="0">
              <a:buNone/>
            </a:pP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5.</a:t>
            </a: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 </a:t>
            </a:r>
            <a:r>
              <a:rPr lang="en-US" dirty="0" err="1">
                <a:latin typeface="Times New Roman" panose="02020603050405020304" pitchFamily="18" charset="0"/>
                <a:cs typeface="Times New Roman" panose="02020603050405020304" pitchFamily="18" charset="0"/>
              </a:rPr>
              <a:t>primljenim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novčanim</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dokumentima</a:t>
            </a:r>
            <a:endParaRPr lang="en-US" dirty="0">
              <a:latin typeface="Times New Roman" panose="02020603050405020304" pitchFamily="18" charset="0"/>
              <a:cs typeface="Times New Roman" panose="02020603050405020304" pitchFamily="18" charset="0"/>
            </a:endParaRPr>
          </a:p>
          <a:p>
            <a:pPr marL="0" indent="0">
              <a:buNone/>
            </a:pP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6.</a:t>
            </a: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 </a:t>
            </a:r>
            <a:r>
              <a:rPr lang="en-US" dirty="0" err="1">
                <a:latin typeface="Times New Roman" panose="02020603050405020304" pitchFamily="18" charset="0"/>
                <a:cs typeface="Times New Roman" panose="02020603050405020304" pitchFamily="18" charset="0"/>
              </a:rPr>
              <a:t>polisama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osiguranja</a:t>
            </a:r>
            <a:r>
              <a:rPr lang="en-US" dirty="0">
                <a:latin typeface="Times New Roman" panose="02020603050405020304" pitchFamily="18" charset="0"/>
                <a:cs typeface="Times New Roman" panose="02020603050405020304" pitchFamily="18" charset="0"/>
              </a:rPr>
              <a:t>. </a:t>
            </a:r>
          </a:p>
          <a:p>
            <a:endParaRPr lang="sr-Cyrl-R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8657299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436156"/>
            <a:ext cx="11915336" cy="1019157"/>
          </a:xfrm>
        </p:spPr>
        <p:txBody>
          <a:bodyPr>
            <a:normAutofit/>
          </a:bodyPr>
          <a:lstStyle/>
          <a:p>
            <a:r>
              <a:rPr lang="en-US" sz="3200" b="1" dirty="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2.1</a:t>
            </a:r>
            <a:r>
              <a:rPr lang="sr-Latn-RS" sz="3200" b="1" dirty="0" smtClean="0">
                <a:latin typeface="Times New Roman" panose="02020603050405020304" pitchFamily="18" charset="0"/>
                <a:cs typeface="Times New Roman" panose="02020603050405020304" pitchFamily="18" charset="0"/>
              </a:rPr>
              <a:t>8</a:t>
            </a:r>
            <a:r>
              <a:rPr lang="en-US" sz="3200" b="1" dirty="0" smtClean="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FINANSIJSKO PLANIRANJE</a:t>
            </a:r>
            <a:endParaRPr lang="sr-Cyrl-R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584100"/>
            <a:ext cx="11915336" cy="5164429"/>
          </a:xfrm>
        </p:spPr>
        <p:txBody>
          <a:bodyPr>
            <a:normAutofit lnSpcReduction="10000"/>
          </a:bodyPr>
          <a:lstStyle/>
          <a:p>
            <a:r>
              <a:rPr lang="en-US" dirty="0" err="1">
                <a:latin typeface="Times New Roman" panose="02020603050405020304" pitchFamily="18" charset="0"/>
                <a:cs typeface="Times New Roman" panose="02020603050405020304" pitchFamily="18" charset="0"/>
              </a:rPr>
              <a:t>Finansijsko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planiranje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vrši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obuhvata</a:t>
            </a:r>
            <a:r>
              <a:rPr lang="en-US" dirty="0">
                <a:latin typeface="Times New Roman" panose="02020603050405020304" pitchFamily="18" charset="0"/>
                <a:cs typeface="Times New Roman" panose="02020603050405020304" pitchFamily="18" charset="0"/>
              </a:rPr>
              <a:t>:</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1.</a:t>
            </a: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Plan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bilans</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st</a:t>
            </a:r>
            <a:r>
              <a:rPr lang="sr-Latn-RS" dirty="0" smtClean="0">
                <a:latin typeface="Times New Roman" panose="02020603050405020304" pitchFamily="18" charset="0"/>
                <a:cs typeface="Times New Roman" panose="02020603050405020304" pitchFamily="18" charset="0"/>
              </a:rPr>
              <a:t>anja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uspeha</a:t>
            </a:r>
            <a:r>
              <a:rPr lang="en-US" dirty="0">
                <a:latin typeface="Times New Roman" panose="02020603050405020304" pitchFamily="18" charset="0"/>
                <a:cs typeface="Times New Roman" panose="02020603050405020304" pitchFamily="18" charset="0"/>
              </a:rPr>
              <a:t>;</a:t>
            </a:r>
          </a:p>
          <a:p>
            <a:pPr marL="0" indent="0">
              <a:buNone/>
            </a:pP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2.</a:t>
            </a: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Plan </a:t>
            </a:r>
            <a:r>
              <a:rPr lang="en-US" dirty="0" err="1">
                <a:latin typeface="Times New Roman" panose="02020603050405020304" pitchFamily="18" charset="0"/>
                <a:cs typeface="Times New Roman" panose="02020603050405020304" pitchFamily="18" charset="0"/>
              </a:rPr>
              <a:t>toka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ukupnih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a:t>
            </a:r>
          </a:p>
          <a:p>
            <a:pPr marL="0" indent="0">
              <a:buNone/>
            </a:pP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3.</a:t>
            </a:r>
            <a:r>
              <a:rPr lang="sr-Latn-RS" dirty="0" smtClean="0">
                <a:latin typeface="Times New Roman" panose="02020603050405020304" pitchFamily="18" charset="0"/>
                <a:cs typeface="Times New Roman" panose="02020603050405020304" pitchFamily="18" charset="0"/>
              </a:rPr>
              <a:t> Plan toka obrtnog fonda;</a:t>
            </a:r>
            <a:endParaRPr lang="en-US" dirty="0">
              <a:latin typeface="Times New Roman" panose="02020603050405020304" pitchFamily="18" charset="0"/>
              <a:cs typeface="Times New Roman" panose="02020603050405020304" pitchFamily="18" charset="0"/>
            </a:endParaRPr>
          </a:p>
          <a:p>
            <a:pPr marL="0" indent="0">
              <a:buNone/>
            </a:pP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4.</a:t>
            </a: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Plan </a:t>
            </a:r>
            <a:r>
              <a:rPr lang="en-US" dirty="0" err="1">
                <a:latin typeface="Times New Roman" panose="02020603050405020304" pitchFamily="18" charset="0"/>
                <a:cs typeface="Times New Roman" panose="02020603050405020304" pitchFamily="18" charset="0"/>
              </a:rPr>
              <a:t>tokova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gotovine</a:t>
            </a:r>
            <a:r>
              <a:rPr lang="en-US" dirty="0">
                <a:latin typeface="Times New Roman" panose="02020603050405020304" pitchFamily="18" charset="0"/>
                <a:cs typeface="Times New Roman" panose="02020603050405020304" pitchFamily="18" charset="0"/>
              </a:rPr>
              <a:t>;</a:t>
            </a:r>
          </a:p>
          <a:p>
            <a:pPr marL="0" indent="0">
              <a:buNone/>
            </a:pP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5.</a:t>
            </a: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Plan </a:t>
            </a:r>
            <a:r>
              <a:rPr lang="en-US" dirty="0" err="1">
                <a:latin typeface="Times New Roman" panose="02020603050405020304" pitchFamily="18" charset="0"/>
                <a:cs typeface="Times New Roman" panose="02020603050405020304" pitchFamily="18" charset="0"/>
              </a:rPr>
              <a:t>priliva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odliva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gotovine</a:t>
            </a:r>
            <a:r>
              <a:rPr lang="en-US" dirty="0">
                <a:latin typeface="Times New Roman" panose="02020603050405020304" pitchFamily="18" charset="0"/>
                <a:cs typeface="Times New Roman" panose="02020603050405020304" pitchFamily="18" charset="0"/>
              </a:rPr>
              <a:t>;</a:t>
            </a:r>
          </a:p>
          <a:p>
            <a:pPr marL="0" indent="0">
              <a:buNone/>
            </a:pP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6.</a:t>
            </a: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Plan </a:t>
            </a:r>
            <a:r>
              <a:rPr lang="en-US" dirty="0" err="1">
                <a:latin typeface="Times New Roman" panose="02020603050405020304" pitchFamily="18" charset="0"/>
                <a:cs typeface="Times New Roman" panose="02020603050405020304" pitchFamily="18" charset="0"/>
              </a:rPr>
              <a:t>upravljanja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ulaganja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investicionom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projektu</a:t>
            </a:r>
            <a:r>
              <a:rPr lang="en-US" dirty="0">
                <a:latin typeface="Times New Roman" panose="02020603050405020304" pitchFamily="18" charset="0"/>
                <a:cs typeface="Times New Roman" panose="02020603050405020304" pitchFamily="18" charset="0"/>
              </a:rPr>
              <a:t>;</a:t>
            </a:r>
          </a:p>
          <a:p>
            <a:pPr marL="0" indent="0">
              <a:buNone/>
            </a:pP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7.</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Planiranje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ulaganja</a:t>
            </a:r>
            <a:r>
              <a:rPr lang="en-US" dirty="0">
                <a:latin typeface="Times New Roman" panose="02020603050405020304" pitchFamily="18" charset="0"/>
                <a:cs typeface="Times New Roman" panose="02020603050405020304" pitchFamily="18" charset="0"/>
              </a:rPr>
              <a:t>;</a:t>
            </a:r>
          </a:p>
          <a:p>
            <a:pPr marL="0" indent="0">
              <a:buNone/>
            </a:pP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8.</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Planiranje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efekta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ulaganja</a:t>
            </a:r>
            <a:r>
              <a:rPr lang="en-US" dirty="0">
                <a:latin typeface="Times New Roman" panose="02020603050405020304" pitchFamily="18" charset="0"/>
                <a:cs typeface="Times New Roman" panose="02020603050405020304" pitchFamily="18" charset="0"/>
              </a:rPr>
              <a:t>;</a:t>
            </a:r>
          </a:p>
          <a:p>
            <a:pPr marL="0" indent="0">
              <a:buNone/>
            </a:pP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9.</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Ocena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rentabilnosti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likvidnosti</a:t>
            </a:r>
            <a:r>
              <a:rPr lang="en-US" dirty="0">
                <a:latin typeface="Times New Roman" panose="02020603050405020304" pitchFamily="18" charset="0"/>
                <a:cs typeface="Times New Roman" panose="02020603050405020304" pitchFamily="18" charset="0"/>
              </a:rPr>
              <a:t>.</a:t>
            </a:r>
          </a:p>
          <a:p>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6339286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610" y="641268"/>
            <a:ext cx="12065390" cy="6083089"/>
          </a:xfrm>
        </p:spPr>
        <p:txBody>
          <a:bodyPr>
            <a:normAutofit/>
          </a:bodyPr>
          <a:lstStyle/>
          <a:p>
            <a:pPr algn="just">
              <a:lnSpc>
                <a:spcPct val="110000"/>
              </a:lnSpc>
              <a:buFont typeface="Wingdings" panose="05000000000000000000" pitchFamily="2" charset="2"/>
              <a:buChar char="Ø"/>
            </a:pP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Finansijske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mogućnosti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teško</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se </a:t>
            </a:r>
            <a:r>
              <a:rPr lang="en-US" dirty="0" err="1">
                <a:latin typeface="Times New Roman" panose="02020603050405020304" pitchFamily="18" charset="0"/>
                <a:cs typeface="Times New Roman" panose="02020603050405020304" pitchFamily="18" charset="0"/>
              </a:rPr>
              <a:t>stiču</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lako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gube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upravo</a:t>
            </a:r>
            <a:r>
              <a:rPr lang="en-U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zbog toga </a:t>
            </a:r>
            <a:r>
              <a:rPr lang="en-US" dirty="0" err="1" smtClean="0">
                <a:latin typeface="Times New Roman" panose="02020603050405020304" pitchFamily="18" charset="0"/>
                <a:cs typeface="Times New Roman" panose="02020603050405020304" pitchFamily="18" charset="0"/>
              </a:rPr>
              <a:t>mora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se </a:t>
            </a:r>
            <a:r>
              <a:rPr lang="en-US" dirty="0" err="1">
                <a:latin typeface="Times New Roman" panose="02020603050405020304" pitchFamily="18" charset="0"/>
                <a:cs typeface="Times New Roman" panose="02020603050405020304" pitchFamily="18" charset="0"/>
              </a:rPr>
              <a:t>stalno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čuvati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jačati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širiti</a:t>
            </a:r>
            <a:r>
              <a:rPr lang="en-US"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dobar</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finansijski</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ugled</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algn="just">
              <a:lnSpc>
                <a:spcPct val="110000"/>
              </a:lnSpc>
              <a:buFont typeface="Wingdings" panose="05000000000000000000" pitchFamily="2" charset="2"/>
              <a:buChar char="Ø"/>
            </a:pPr>
            <a:r>
              <a:rPr lang="sr-Latn-R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Dobar</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finansijski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ugled</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preduzeća</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ne </a:t>
            </a:r>
            <a:r>
              <a:rPr lang="en-US" dirty="0" err="1">
                <a:latin typeface="Times New Roman" panose="02020603050405020304" pitchFamily="18" charset="0"/>
                <a:cs typeface="Times New Roman" panose="02020603050405020304" pitchFamily="18" charset="0"/>
              </a:rPr>
              <a:t>može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ostvariti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dobrog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položaja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korektnog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odnosa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poveriocima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dužnicima</a:t>
            </a:r>
            <a:r>
              <a:rPr lang="en-US" dirty="0" smtClean="0">
                <a:latin typeface="Times New Roman" panose="02020603050405020304" pitchFamily="18" charset="0"/>
                <a:cs typeface="Times New Roman" panose="02020603050405020304" pitchFamily="18" charset="0"/>
              </a:rPr>
              <a:t>.</a:t>
            </a:r>
            <a:endParaRPr lang="sr-Latn-RS" dirty="0" smtClean="0">
              <a:latin typeface="Times New Roman" panose="02020603050405020304" pitchFamily="18" charset="0"/>
              <a:cs typeface="Times New Roman" panose="02020603050405020304" pitchFamily="18" charset="0"/>
            </a:endParaRPr>
          </a:p>
          <a:p>
            <a:pPr>
              <a:lnSpc>
                <a:spcPct val="110000"/>
              </a:lnSpc>
              <a:buFont typeface="Wingdings" panose="05000000000000000000" pitchFamily="2" charset="2"/>
              <a:buChar char="Ø"/>
            </a:pPr>
            <a:r>
              <a:rPr lang="sr-Latn-R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Dobar</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finansijski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položaj</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znači</a:t>
            </a:r>
            <a:r>
              <a:rPr lang="en-US" dirty="0">
                <a:latin typeface="Times New Roman" panose="02020603050405020304" pitchFamily="18" charset="0"/>
                <a:cs typeface="Times New Roman" panose="02020603050405020304" pitchFamily="18" charset="0"/>
              </a:rPr>
              <a:t>:</a:t>
            </a:r>
            <a:endParaRPr lang="sr-Cyrl-RS" dirty="0">
              <a:latin typeface="Times New Roman" panose="02020603050405020304" pitchFamily="18" charset="0"/>
              <a:cs typeface="Times New Roman" panose="02020603050405020304" pitchFamily="18" charset="0"/>
            </a:endParaRPr>
          </a:p>
          <a:p>
            <a:pPr marL="514350" indent="-514350">
              <a:buFont typeface="+mj-lt"/>
              <a:buAutoNum type="arabicParenR"/>
            </a:pPr>
            <a:r>
              <a:rPr lang="sr-Latn-CS" dirty="0" smtClean="0">
                <a:latin typeface="Times New Roman" panose="02020603050405020304" pitchFamily="18" charset="0"/>
                <a:cs typeface="Times New Roman" panose="02020603050405020304" pitchFamily="18" charset="0"/>
              </a:rPr>
              <a:t>održavanje </a:t>
            </a:r>
            <a:r>
              <a:rPr lang="sr-Latn-CS" dirty="0">
                <a:latin typeface="Times New Roman" panose="02020603050405020304" pitchFamily="18" charset="0"/>
                <a:cs typeface="Times New Roman" panose="02020603050405020304" pitchFamily="18" charset="0"/>
              </a:rPr>
              <a:t>takve ročne strukture sredstava i izvora finansiranja koja obezbeđuje trajno održavanje </a:t>
            </a:r>
            <a:r>
              <a:rPr lang="sr-Latn-CS" dirty="0" smtClean="0">
                <a:latin typeface="Times New Roman" panose="02020603050405020304" pitchFamily="18" charset="0"/>
                <a:cs typeface="Times New Roman" panose="02020603050405020304" pitchFamily="18" charset="0"/>
              </a:rPr>
              <a:t>likvidnosti;</a:t>
            </a:r>
            <a:endParaRPr lang="sr-Cyrl-RS" dirty="0">
              <a:latin typeface="Times New Roman" panose="02020603050405020304" pitchFamily="18" charset="0"/>
              <a:cs typeface="Times New Roman" panose="02020603050405020304" pitchFamily="18" charset="0"/>
            </a:endParaRPr>
          </a:p>
          <a:p>
            <a:pPr marL="514350" lvl="0" indent="-514350">
              <a:buFont typeface="+mj-lt"/>
              <a:buAutoNum type="arabicParenR"/>
            </a:pPr>
            <a:r>
              <a:rPr lang="sr-Latn-CS" dirty="0">
                <a:latin typeface="Times New Roman" panose="02020603050405020304" pitchFamily="18" charset="0"/>
                <a:cs typeface="Times New Roman" panose="02020603050405020304" pitchFamily="18" charset="0"/>
              </a:rPr>
              <a:t>održavanje strukture kapitala sa stanovišta vlasništva u skladu sa rizikom poverilaca i finansijskim rizikom ostvarenja ,, + “ finansijskog </a:t>
            </a:r>
            <a:r>
              <a:rPr lang="sr-Latn-CS" dirty="0" smtClean="0">
                <a:latin typeface="Times New Roman" panose="02020603050405020304" pitchFamily="18" charset="0"/>
                <a:cs typeface="Times New Roman" panose="02020603050405020304" pitchFamily="18" charset="0"/>
              </a:rPr>
              <a:t>rezultata;</a:t>
            </a:r>
            <a:endParaRPr lang="sr-Cyrl-RS" dirty="0">
              <a:latin typeface="Times New Roman" panose="02020603050405020304" pitchFamily="18" charset="0"/>
              <a:cs typeface="Times New Roman" panose="02020603050405020304" pitchFamily="18" charset="0"/>
            </a:endParaRPr>
          </a:p>
          <a:p>
            <a:pPr marL="514350" lvl="0" indent="-514350">
              <a:buFont typeface="+mj-lt"/>
              <a:buAutoNum type="arabicParenR"/>
            </a:pPr>
            <a:r>
              <a:rPr lang="sr-Latn-CS" dirty="0">
                <a:latin typeface="Times New Roman" panose="02020603050405020304" pitchFamily="18" charset="0"/>
                <a:cs typeface="Times New Roman" panose="02020603050405020304" pitchFamily="18" charset="0"/>
              </a:rPr>
              <a:t>sposobnost finansiranja proste i delom proširene reprodukcije iz sopstvenih sredstava.</a:t>
            </a:r>
            <a:endParaRPr lang="sr-Cyrl-RS" dirty="0">
              <a:latin typeface="Times New Roman" panose="02020603050405020304" pitchFamily="18" charset="0"/>
              <a:cs typeface="Times New Roman" panose="02020603050405020304" pitchFamily="18" charset="0"/>
            </a:endParaRPr>
          </a:p>
          <a:p>
            <a:pPr marL="0" lvl="0" indent="0">
              <a:lnSpc>
                <a:spcPct val="110000"/>
              </a:lnSpc>
              <a:buNone/>
            </a:pPr>
            <a:endParaRPr lang="sr-Latn-RS" dirty="0" smtClean="0">
              <a:latin typeface="Times New Roman" panose="02020603050405020304" pitchFamily="18" charset="0"/>
              <a:cs typeface="Times New Roman" panose="02020603050405020304" pitchFamily="18" charset="0"/>
            </a:endParaRPr>
          </a:p>
          <a:p>
            <a:pPr algn="just"/>
            <a:endParaRPr lang="sr-Cyrl-RS" dirty="0">
              <a:latin typeface="Times New Roman" panose="02020603050405020304" pitchFamily="18" charset="0"/>
              <a:cs typeface="Times New Roman" panose="02020603050405020304" pitchFamily="18" charset="0"/>
            </a:endParaRPr>
          </a:p>
          <a:p>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26610" y="112541"/>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 U l o g a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037201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528034"/>
            <a:ext cx="11915336" cy="953036"/>
          </a:xfrm>
        </p:spPr>
        <p:txBody>
          <a:bodyPr>
            <a:normAutofit/>
          </a:bodyPr>
          <a:lstStyle/>
          <a:p>
            <a:r>
              <a:rPr lang="en-US" sz="3200" b="1" dirty="0" smtClean="0">
                <a:latin typeface="Times New Roman" panose="02020603050405020304" pitchFamily="18" charset="0"/>
                <a:cs typeface="Times New Roman" panose="02020603050405020304" pitchFamily="18" charset="0"/>
              </a:rPr>
              <a:t>2.1</a:t>
            </a:r>
            <a:r>
              <a:rPr lang="sr-Latn-RS" sz="3200" b="1" dirty="0" smtClean="0">
                <a:latin typeface="Times New Roman" panose="02020603050405020304" pitchFamily="18" charset="0"/>
                <a:cs typeface="Times New Roman" panose="02020603050405020304" pitchFamily="18" charset="0"/>
              </a:rPr>
              <a:t>9</a:t>
            </a:r>
            <a:r>
              <a:rPr lang="en-US" sz="3200" b="1" dirty="0" smtClean="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FINANSIJSKA ANALIZA </a:t>
            </a:r>
            <a:endParaRPr lang="sr-Cyrl-R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753252"/>
            <a:ext cx="11915336" cy="4943761"/>
          </a:xfrm>
        </p:spPr>
        <p:txBody>
          <a:bodyPr>
            <a:normAutofit/>
          </a:bodyPr>
          <a:lstStyle/>
          <a:p>
            <a:r>
              <a:rPr lang="sr-Latn-RS" dirty="0" smtClean="0">
                <a:latin typeface="Times New Roman" panose="02020603050405020304" pitchFamily="18" charset="0"/>
                <a:cs typeface="Times New Roman" panose="02020603050405020304" pitchFamily="18" charset="0"/>
              </a:rPr>
              <a:t>Obuhvata:</a:t>
            </a:r>
          </a:p>
          <a:p>
            <a:pPr marL="514350" indent="-514350">
              <a:buFont typeface="+mj-lt"/>
              <a:buAutoNum type="alphaLcParenR"/>
            </a:pPr>
            <a:r>
              <a:rPr lang="sr-Latn-RS" b="1" dirty="0" smtClean="0">
                <a:latin typeface="Times New Roman" panose="02020603050405020304" pitchFamily="18" charset="0"/>
                <a:cs typeface="Times New Roman" panose="02020603050405020304" pitchFamily="18" charset="0"/>
              </a:rPr>
              <a:t>Analizu </a:t>
            </a:r>
            <a:r>
              <a:rPr lang="sr-Latn-RS" b="1" dirty="0">
                <a:latin typeface="Times New Roman" panose="02020603050405020304" pitchFamily="18" charset="0"/>
                <a:cs typeface="Times New Roman" panose="02020603050405020304" pitchFamily="18" charset="0"/>
              </a:rPr>
              <a:t>finansijskog </a:t>
            </a:r>
            <a:r>
              <a:rPr lang="sr-Latn-RS" b="1" dirty="0" smtClean="0">
                <a:latin typeface="Times New Roman" panose="02020603050405020304" pitchFamily="18" charset="0"/>
                <a:cs typeface="Times New Roman" panose="02020603050405020304" pitchFamily="18" charset="0"/>
              </a:rPr>
              <a:t>rezultata </a:t>
            </a:r>
            <a:r>
              <a:rPr lang="sr-Latn-RS" dirty="0" smtClean="0">
                <a:latin typeface="Times New Roman" panose="02020603050405020304" pitchFamily="18" charset="0"/>
                <a:cs typeface="Times New Roman" panose="02020603050405020304" pitchFamily="18" charset="0"/>
              </a:rPr>
              <a:t>(struktura ukupnog prihoda, struktura rasporeda ukupnog prihoda, analiza strukture fiinansijskog rezultata, analiza rizika ostvarenja finansijskog rezultata, analiza donje tačke rentabilnosti, analiza mogućnosti poboljšanja finansijskog rezultata i analiza uzorka gubitka);</a:t>
            </a:r>
            <a:endParaRPr lang="sr-Latn-RS" dirty="0">
              <a:latin typeface="Times New Roman" panose="02020603050405020304" pitchFamily="18" charset="0"/>
              <a:cs typeface="Times New Roman" panose="02020603050405020304" pitchFamily="18" charset="0"/>
            </a:endParaRPr>
          </a:p>
          <a:p>
            <a:pPr marL="514350" indent="-514350">
              <a:buFont typeface="+mj-lt"/>
              <a:buAutoNum type="alphaLcParenR"/>
            </a:pPr>
            <a:r>
              <a:rPr lang="sr-Latn-RS" b="1" dirty="0" smtClean="0">
                <a:latin typeface="Times New Roman" panose="02020603050405020304" pitchFamily="18" charset="0"/>
                <a:cs typeface="Times New Roman" panose="02020603050405020304" pitchFamily="18" charset="0"/>
              </a:rPr>
              <a:t>Analizu </a:t>
            </a:r>
            <a:r>
              <a:rPr lang="sr-Latn-RS" b="1" dirty="0">
                <a:latin typeface="Times New Roman" panose="02020603050405020304" pitchFamily="18" charset="0"/>
                <a:cs typeface="Times New Roman" panose="02020603050405020304" pitchFamily="18" charset="0"/>
              </a:rPr>
              <a:t>finansijskog položaja </a:t>
            </a:r>
            <a:r>
              <a:rPr lang="sr-Latn-RS" dirty="0">
                <a:latin typeface="Times New Roman" panose="02020603050405020304" pitchFamily="18" charset="0"/>
                <a:cs typeface="Times New Roman" panose="02020603050405020304" pitchFamily="18" charset="0"/>
              </a:rPr>
              <a:t>(analizu finansijske ravnoteže, zaduženosti, analizu reproduktivne sposobnosti i analizu mogućnosti dovođenja finansijskog položaja na normalu</a:t>
            </a:r>
            <a:r>
              <a:rPr lang="sr-Latn-RS" dirty="0" smtClean="0">
                <a:latin typeface="Times New Roman" panose="02020603050405020304" pitchFamily="18" charset="0"/>
                <a:cs typeface="Times New Roman" panose="02020603050405020304" pitchFamily="18" charset="0"/>
              </a:rPr>
              <a:t>);</a:t>
            </a:r>
          </a:p>
          <a:p>
            <a:pPr marL="514350" indent="-514350">
              <a:buFont typeface="+mj-lt"/>
              <a:buAutoNum type="alphaLcParenR"/>
            </a:pPr>
            <a:r>
              <a:rPr lang="sr-Latn-RS" b="1" dirty="0" smtClean="0">
                <a:latin typeface="Times New Roman" panose="02020603050405020304" pitchFamily="18" charset="0"/>
                <a:cs typeface="Times New Roman" panose="02020603050405020304" pitchFamily="18" charset="0"/>
              </a:rPr>
              <a:t>Analizu </a:t>
            </a:r>
            <a:r>
              <a:rPr lang="sr-Latn-RS" b="1" dirty="0">
                <a:latin typeface="Times New Roman" panose="02020603050405020304" pitchFamily="18" charset="0"/>
                <a:cs typeface="Times New Roman" panose="02020603050405020304" pitchFamily="18" charset="0"/>
              </a:rPr>
              <a:t>novčanih tokova </a:t>
            </a:r>
            <a:r>
              <a:rPr lang="sr-Latn-RS" dirty="0">
                <a:latin typeface="Times New Roman" panose="02020603050405020304" pitchFamily="18" charset="0"/>
                <a:cs typeface="Times New Roman" panose="02020603050405020304" pitchFamily="18" charset="0"/>
              </a:rPr>
              <a:t>(analiza tokova ukupnih sredstava, analiza tokova </a:t>
            </a:r>
            <a:r>
              <a:rPr lang="sr-Latn-RS" dirty="0" smtClean="0">
                <a:latin typeface="Times New Roman" panose="02020603050405020304" pitchFamily="18" charset="0"/>
                <a:cs typeface="Times New Roman" panose="02020603050405020304" pitchFamily="18" charset="0"/>
              </a:rPr>
              <a:t>obr</a:t>
            </a:r>
            <a:r>
              <a:rPr lang="en-US" dirty="0" err="1" smtClean="0">
                <a:latin typeface="Times New Roman" panose="02020603050405020304" pitchFamily="18" charset="0"/>
                <a:cs typeface="Times New Roman" panose="02020603050405020304" pitchFamily="18" charset="0"/>
              </a:rPr>
              <a:t>tn</a:t>
            </a:r>
            <a:r>
              <a:rPr lang="sr-Latn-RS" dirty="0" smtClean="0">
                <a:latin typeface="Times New Roman" panose="02020603050405020304" pitchFamily="18" charset="0"/>
                <a:cs typeface="Times New Roman" panose="02020603050405020304" pitchFamily="18" charset="0"/>
              </a:rPr>
              <a:t>og </a:t>
            </a:r>
            <a:r>
              <a:rPr lang="sr-Latn-RS" dirty="0">
                <a:latin typeface="Times New Roman" panose="02020603050405020304" pitchFamily="18" charset="0"/>
                <a:cs typeface="Times New Roman" panose="02020603050405020304" pitchFamily="18" charset="0"/>
              </a:rPr>
              <a:t>fonda i analiza tokova gotovine).</a:t>
            </a:r>
          </a:p>
          <a:p>
            <a:pPr marL="0" indent="0">
              <a:buNone/>
            </a:pPr>
            <a:endParaRPr lang="sr-Cyrl-RS" dirty="0">
              <a:latin typeface="Times New Roman" panose="02020603050405020304" pitchFamily="18" charset="0"/>
              <a:cs typeface="Times New Roman" panose="02020603050405020304" pitchFamily="18" charset="0"/>
            </a:endParaRPr>
          </a:p>
        </p:txBody>
      </p:sp>
      <p:sp>
        <p:nvSpPr>
          <p:cNvPr id="5" name="TextBox 4"/>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108123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553792"/>
            <a:ext cx="11915336" cy="978794"/>
          </a:xfrm>
        </p:spPr>
        <p:txBody>
          <a:bodyPr>
            <a:normAutofit/>
          </a:bodyPr>
          <a:lstStyle/>
          <a:p>
            <a:r>
              <a:rPr lang="en-US" sz="3200" b="1" dirty="0" smtClean="0">
                <a:latin typeface="Times New Roman" panose="02020603050405020304" pitchFamily="18" charset="0"/>
                <a:cs typeface="Times New Roman" panose="02020603050405020304" pitchFamily="18" charset="0"/>
              </a:rPr>
              <a:t>2.</a:t>
            </a:r>
            <a:r>
              <a:rPr lang="sr-Latn-RS" sz="3200" b="1" dirty="0" smtClean="0">
                <a:latin typeface="Times New Roman" panose="02020603050405020304" pitchFamily="18" charset="0"/>
                <a:cs typeface="Times New Roman" panose="02020603050405020304" pitchFamily="18" charset="0"/>
              </a:rPr>
              <a:t>20</a:t>
            </a:r>
            <a:r>
              <a:rPr lang="en-US" sz="3200" b="1" dirty="0" smtClean="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SAČINJAVANJE PREDLOGA SANACIJE</a:t>
            </a:r>
            <a:endParaRPr lang="sr-Cyrl-R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313646"/>
            <a:ext cx="11915336" cy="4507606"/>
          </a:xfrm>
        </p:spPr>
        <p:txBody>
          <a:bodyPr/>
          <a:lstStyle/>
          <a:p>
            <a:endParaRPr lang="en-US" dirty="0"/>
          </a:p>
          <a:p>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Izrada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predloga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sanacije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pre</a:t>
            </a:r>
            <a:r>
              <a:rPr lang="sr-Latn-RS" dirty="0" smtClean="0">
                <a:latin typeface="Times New Roman" panose="02020603050405020304" pitchFamily="18" charset="0"/>
                <a:cs typeface="Times New Roman" panose="02020603050405020304" pitchFamily="18" charset="0"/>
              </a:rPr>
              <a:t>t</a:t>
            </a:r>
            <a:r>
              <a:rPr lang="en-US" dirty="0" err="1" smtClean="0">
                <a:latin typeface="Times New Roman" panose="02020603050405020304" pitchFamily="18" charset="0"/>
                <a:cs typeface="Times New Roman" panose="02020603050405020304" pitchFamily="18" charset="0"/>
              </a:rPr>
              <a:t>hodi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analizi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uspeha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stanja</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uz</a:t>
            </a:r>
            <a:r>
              <a:rPr lang="en-US" dirty="0">
                <a:latin typeface="Times New Roman" panose="02020603050405020304" pitchFamily="18" charset="0"/>
                <a:cs typeface="Times New Roman" panose="02020603050405020304" pitchFamily="18" charset="0"/>
              </a:rPr>
              <a:t> to</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endParaRPr lang="sr-Latn-R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1.</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Utvrđivanje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skrivenih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gubitaka</a:t>
            </a:r>
            <a:r>
              <a:rPr lang="en-US" dirty="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2.</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Ispitivanje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mogućnosti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sanacije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prestruktuiranjem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izvora</a:t>
            </a:r>
            <a:endParaRPr lang="sr-Latn-RS" dirty="0">
              <a:latin typeface="Times New Roman" panose="02020603050405020304" pitchFamily="18" charset="0"/>
              <a:cs typeface="Times New Roman" panose="02020603050405020304" pitchFamily="18" charset="0"/>
            </a:endParaRPr>
          </a:p>
          <a:p>
            <a:pPr marL="0" indent="0">
              <a:buNone/>
            </a:pP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3.</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Sačinjavanje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sanacionog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stanja</a:t>
            </a:r>
            <a:r>
              <a:rPr lang="en-US" dirty="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4.</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Prikazivanje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izgleda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uspeha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sanacije</a:t>
            </a:r>
            <a:r>
              <a:rPr lang="en-US" dirty="0">
                <a:latin typeface="Times New Roman" panose="02020603050405020304" pitchFamily="18" charset="0"/>
                <a:cs typeface="Times New Roman" panose="02020603050405020304" pitchFamily="18" charset="0"/>
              </a:rPr>
              <a:t>.</a:t>
            </a:r>
          </a:p>
          <a:p>
            <a:endParaRPr lang="sr-Cyrl-RS" dirty="0"/>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3485683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579549"/>
            <a:ext cx="11915336" cy="978794"/>
          </a:xfrm>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2.21. </a:t>
            </a:r>
            <a:r>
              <a:rPr lang="en-US" sz="3600" b="1" dirty="0">
                <a:latin typeface="Times New Roman" panose="02020603050405020304" pitchFamily="18" charset="0"/>
                <a:cs typeface="Times New Roman" panose="02020603050405020304" pitchFamily="18" charset="0"/>
              </a:rPr>
              <a:t>FINANSIJSKO INFORMISANJE</a:t>
            </a:r>
            <a:r>
              <a:rPr lang="en-US" sz="3200" b="1" dirty="0">
                <a:latin typeface="Times New Roman" panose="02020603050405020304" pitchFamily="18" charset="0"/>
                <a:cs typeface="Times New Roman" panose="02020603050405020304" pitchFamily="18" charset="0"/>
              </a:rPr>
              <a:t/>
            </a:r>
            <a:br>
              <a:rPr lang="en-US" sz="3200" b="1" dirty="0">
                <a:latin typeface="Times New Roman" panose="02020603050405020304" pitchFamily="18" charset="0"/>
                <a:cs typeface="Times New Roman" panose="02020603050405020304" pitchFamily="18" charset="0"/>
              </a:rPr>
            </a:br>
            <a:endParaRPr lang="sr-Cyrl-R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468190"/>
            <a:ext cx="11915336" cy="5241703"/>
          </a:xfrm>
        </p:spPr>
        <p:txBody>
          <a:bodyPr/>
          <a:lstStyle/>
          <a:p>
            <a:r>
              <a:rPr lang="pl-PL" u="sng" dirty="0">
                <a:latin typeface="Times New Roman" panose="02020603050405020304" pitchFamily="18" charset="0"/>
                <a:cs typeface="Times New Roman" panose="02020603050405020304" pitchFamily="18" charset="0"/>
              </a:rPr>
              <a:t>Finansijska funkcija informiše upravo o</a:t>
            </a:r>
            <a:r>
              <a:rPr lang="pl-PL"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1) </a:t>
            </a:r>
            <a:r>
              <a:rPr lang="en-US" dirty="0" err="1" smtClean="0">
                <a:latin typeface="Times New Roman" panose="02020603050405020304" pitchFamily="18" charset="0"/>
                <a:cs typeface="Times New Roman" panose="02020603050405020304" pitchFamily="18" charset="0"/>
              </a:rPr>
              <a:t>Finansijskom</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planiranju</a:t>
            </a:r>
            <a:r>
              <a:rPr lang="en-US" dirty="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	2) </a:t>
            </a:r>
            <a:r>
              <a:rPr lang="en-US" dirty="0" err="1" smtClean="0">
                <a:latin typeface="Times New Roman" panose="02020603050405020304" pitchFamily="18" charset="0"/>
                <a:cs typeface="Times New Roman" panose="02020603050405020304" pitchFamily="18" charset="0"/>
              </a:rPr>
              <a:t>Finansijskoj</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analizi</a:t>
            </a:r>
            <a:r>
              <a:rPr lang="en-US" dirty="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	3) </a:t>
            </a:r>
            <a:r>
              <a:rPr lang="en-US" dirty="0" err="1" smtClean="0">
                <a:latin typeface="Times New Roman" panose="02020603050405020304" pitchFamily="18" charset="0"/>
                <a:cs typeface="Times New Roman" panose="02020603050405020304" pitchFamily="18" charset="0"/>
              </a:rPr>
              <a:t>Predlogu</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sanacije</a:t>
            </a:r>
            <a:r>
              <a:rPr lang="en-US" dirty="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	4) </a:t>
            </a:r>
            <a:r>
              <a:rPr lang="en-US" dirty="0" err="1" smtClean="0">
                <a:latin typeface="Times New Roman" panose="02020603050405020304" pitchFamily="18" charset="0"/>
                <a:cs typeface="Times New Roman" panose="02020603050405020304" pitchFamily="18" charset="0"/>
              </a:rPr>
              <a:t>Naplati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potraživanja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isplati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obaveza</a:t>
            </a:r>
            <a:r>
              <a:rPr lang="en-US" dirty="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	5) </a:t>
            </a:r>
            <a:r>
              <a:rPr lang="en-US" dirty="0" err="1" smtClean="0">
                <a:latin typeface="Times New Roman" panose="02020603050405020304" pitchFamily="18" charset="0"/>
                <a:cs typeface="Times New Roman" panose="02020603050405020304" pitchFamily="18" charset="0"/>
              </a:rPr>
              <a:t>Kontroli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novčanih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dokumenata</a:t>
            </a:r>
            <a:r>
              <a:rPr lang="en-US" dirty="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	6) </a:t>
            </a:r>
            <a:r>
              <a:rPr lang="en-US" dirty="0" err="1" smtClean="0">
                <a:latin typeface="Times New Roman" panose="02020603050405020304" pitchFamily="18" charset="0"/>
                <a:cs typeface="Times New Roman" panose="02020603050405020304" pitchFamily="18" charset="0"/>
              </a:rPr>
              <a:t>Nadzoru</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korišćenja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	7) </a:t>
            </a:r>
            <a:r>
              <a:rPr lang="en-US" dirty="0" err="1" smtClean="0">
                <a:latin typeface="Times New Roman" panose="02020603050405020304" pitchFamily="18" charset="0"/>
                <a:cs typeface="Times New Roman" panose="02020603050405020304" pitchFamily="18" charset="0"/>
              </a:rPr>
              <a:t>Kamatnim</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stopama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tržištu</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novca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	8) </a:t>
            </a:r>
            <a:r>
              <a:rPr lang="en-US" dirty="0" err="1" smtClean="0">
                <a:latin typeface="Times New Roman" panose="02020603050405020304" pitchFamily="18" charset="0"/>
                <a:cs typeface="Times New Roman" panose="02020603050405020304" pitchFamily="18" charset="0"/>
              </a:rPr>
              <a:t>Tržišnoj</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vrednosti</a:t>
            </a:r>
            <a:r>
              <a:rPr lang="en-US" dirty="0">
                <a:latin typeface="Times New Roman" panose="02020603050405020304" pitchFamily="18" charset="0"/>
                <a:cs typeface="Times New Roman" panose="02020603050405020304" pitchFamily="18" charset="0"/>
              </a:rPr>
              <a:t> HOV;</a:t>
            </a:r>
          </a:p>
          <a:p>
            <a:pPr marL="0" indent="0">
              <a:buNone/>
            </a:pPr>
            <a:r>
              <a:rPr lang="en-US" dirty="0" smtClean="0">
                <a:latin typeface="Times New Roman" panose="02020603050405020304" pitchFamily="18" charset="0"/>
                <a:cs typeface="Times New Roman" panose="02020603050405020304" pitchFamily="18" charset="0"/>
              </a:rPr>
              <a:t>	9) </a:t>
            </a:r>
            <a:r>
              <a:rPr lang="en-US" dirty="0" err="1" smtClean="0">
                <a:latin typeface="Times New Roman" panose="02020603050405020304" pitchFamily="18" charset="0"/>
                <a:cs typeface="Times New Roman" panose="02020603050405020304" pitchFamily="18" charset="0"/>
              </a:rPr>
              <a:t>Deviznim</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kursevima</a:t>
            </a:r>
            <a:r>
              <a:rPr lang="en-US" dirty="0">
                <a:latin typeface="Times New Roman" panose="02020603050405020304" pitchFamily="18" charset="0"/>
                <a:cs typeface="Times New Roman" panose="02020603050405020304" pitchFamily="18" charset="0"/>
              </a:rPr>
              <a:t>.</a:t>
            </a:r>
          </a:p>
          <a:p>
            <a:pPr marL="0" indent="0">
              <a:buNone/>
            </a:pP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9530868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031" y="115911"/>
            <a:ext cx="11641429" cy="850006"/>
          </a:xfrm>
        </p:spPr>
        <p:txBody>
          <a:bodyPr>
            <a:normAutofit/>
          </a:bodyPr>
          <a:lstStyle/>
          <a:p>
            <a:r>
              <a:rPr lang="en-US" sz="4000" b="1" u="sng" dirty="0" smtClean="0">
                <a:latin typeface="Times New Roman" panose="02020603050405020304" pitchFamily="18" charset="0"/>
                <a:cs typeface="Times New Roman" panose="02020603050405020304" pitchFamily="18" charset="0"/>
              </a:rPr>
              <a:t>3</a:t>
            </a:r>
            <a:r>
              <a:rPr lang="sr-Latn-RS" sz="4000" b="1" u="sng" dirty="0" smtClean="0">
                <a:latin typeface="Times New Roman" panose="02020603050405020304" pitchFamily="18" charset="0"/>
                <a:cs typeface="Times New Roman" panose="02020603050405020304" pitchFamily="18" charset="0"/>
              </a:rPr>
              <a:t>. </a:t>
            </a:r>
            <a:r>
              <a:rPr lang="sr-Latn-RS" sz="4000" b="1" u="sng" dirty="0">
                <a:latin typeface="Times New Roman" panose="02020603050405020304" pitchFamily="18" charset="0"/>
                <a:cs typeface="Times New Roman" panose="02020603050405020304" pitchFamily="18" charset="0"/>
              </a:rPr>
              <a:t>POSLOVI FINANSIJSKE FUNKCIJE</a:t>
            </a:r>
            <a:endParaRPr lang="sr-Cyrl-RS" sz="4000" dirty="0"/>
          </a:p>
        </p:txBody>
      </p:sp>
      <p:sp>
        <p:nvSpPr>
          <p:cNvPr id="3" name="Content Placeholder 2"/>
          <p:cNvSpPr>
            <a:spLocks noGrp="1"/>
          </p:cNvSpPr>
          <p:nvPr>
            <p:ph idx="1"/>
          </p:nvPr>
        </p:nvSpPr>
        <p:spPr>
          <a:xfrm>
            <a:off x="103031" y="1107582"/>
            <a:ext cx="11964473" cy="5750418"/>
          </a:xfrm>
        </p:spPr>
        <p:txBody>
          <a:bodyPr>
            <a:normAutofit/>
          </a:bodyPr>
          <a:lstStyle/>
          <a:p>
            <a:pPr marL="0" indent="0">
              <a:buNone/>
            </a:pPr>
            <a:r>
              <a:rPr lang="en-US" sz="3200" b="1" dirty="0" smtClean="0">
                <a:latin typeface="Times New Roman" panose="02020603050405020304" pitchFamily="18" charset="0"/>
                <a:cs typeface="Times New Roman" panose="02020603050405020304" pitchFamily="18" charset="0"/>
              </a:rPr>
              <a:t>3</a:t>
            </a:r>
            <a:r>
              <a:rPr lang="sr-Latn-CS" sz="3200" b="1" dirty="0" smtClean="0">
                <a:latin typeface="Times New Roman" panose="02020603050405020304" pitchFamily="18" charset="0"/>
                <a:cs typeface="Times New Roman" panose="02020603050405020304" pitchFamily="18" charset="0"/>
              </a:rPr>
              <a:t>.1</a:t>
            </a:r>
            <a:r>
              <a:rPr lang="sr-Latn-CS" sz="3200" b="1" dirty="0">
                <a:latin typeface="Times New Roman" panose="02020603050405020304" pitchFamily="18" charset="0"/>
                <a:cs typeface="Times New Roman" panose="02020603050405020304" pitchFamily="18" charset="0"/>
              </a:rPr>
              <a:t>. PRIBAVLJANJE NOVCA I </a:t>
            </a:r>
            <a:r>
              <a:rPr lang="sr-Latn-CS" sz="3200" b="1" dirty="0" smtClean="0">
                <a:latin typeface="Times New Roman" panose="02020603050405020304" pitchFamily="18" charset="0"/>
                <a:cs typeface="Times New Roman" panose="02020603050405020304" pitchFamily="18" charset="0"/>
              </a:rPr>
              <a:t>KAPITALA</a:t>
            </a:r>
            <a:endParaRPr lang="en-US" sz="3200" b="1" dirty="0" smtClean="0">
              <a:latin typeface="Times New Roman" panose="02020603050405020304" pitchFamily="18" charset="0"/>
              <a:cs typeface="Times New Roman" panose="02020603050405020304" pitchFamily="18" charset="0"/>
            </a:endParaRPr>
          </a:p>
          <a:p>
            <a:pPr marL="0" indent="0">
              <a:buNone/>
            </a:pPr>
            <a:r>
              <a:rPr lang="sr-Latn-RS" sz="3200" dirty="0">
                <a:latin typeface="Times New Roman" panose="02020603050405020304" pitchFamily="18" charset="0"/>
                <a:cs typeface="Times New Roman" panose="02020603050405020304" pitchFamily="18" charset="0"/>
              </a:rPr>
              <a:t>Finansijska i nabavna funkcija treba zajednički da</a:t>
            </a:r>
            <a:r>
              <a:rPr lang="sr-Latn-RS" sz="3200" dirty="0" smtClean="0">
                <a:latin typeface="Times New Roman" panose="02020603050405020304" pitchFamily="18" charset="0"/>
                <a:cs typeface="Times New Roman" panose="02020603050405020304" pitchFamily="18" charset="0"/>
              </a:rPr>
              <a:t>:</a:t>
            </a:r>
            <a:endParaRPr lang="sr-Latn-RS" sz="3200" dirty="0">
              <a:latin typeface="Times New Roman" panose="02020603050405020304" pitchFamily="18" charset="0"/>
              <a:cs typeface="Times New Roman" panose="02020603050405020304" pitchFamily="18" charset="0"/>
            </a:endParaRPr>
          </a:p>
          <a:p>
            <a:pPr marL="0" indent="0" algn="just">
              <a:buNone/>
            </a:pPr>
            <a:r>
              <a:rPr lang="en-US" sz="3200" dirty="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a) </a:t>
            </a:r>
            <a:r>
              <a:rPr lang="sr-Latn-RS" sz="3200" dirty="0" smtClean="0">
                <a:latin typeface="Times New Roman" panose="02020603050405020304" pitchFamily="18" charset="0"/>
                <a:cs typeface="Times New Roman" panose="02020603050405020304" pitchFamily="18" charset="0"/>
              </a:rPr>
              <a:t>Utvrde </a:t>
            </a:r>
            <a:r>
              <a:rPr lang="sr-Latn-RS" sz="3200" dirty="0">
                <a:latin typeface="Times New Roman" panose="02020603050405020304" pitchFamily="18" charset="0"/>
                <a:cs typeface="Times New Roman" panose="02020603050405020304" pitchFamily="18" charset="0"/>
              </a:rPr>
              <a:t>uslove nabavke u pogledu rokova i načina plaćanja</a:t>
            </a:r>
          </a:p>
          <a:p>
            <a:pPr marL="0" indent="0" algn="just">
              <a:buNone/>
            </a:pPr>
            <a:r>
              <a:rPr lang="en-US" sz="3200" dirty="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b) </a:t>
            </a:r>
            <a:r>
              <a:rPr lang="sr-Latn-RS" sz="3200" dirty="0" smtClean="0">
                <a:latin typeface="Times New Roman" panose="02020603050405020304" pitchFamily="18" charset="0"/>
                <a:cs typeface="Times New Roman" panose="02020603050405020304" pitchFamily="18" charset="0"/>
              </a:rPr>
              <a:t>Optimiraju </a:t>
            </a:r>
            <a:r>
              <a:rPr lang="sr-Latn-RS" sz="3200" dirty="0">
                <a:latin typeface="Times New Roman" panose="02020603050405020304" pitchFamily="18" charset="0"/>
                <a:cs typeface="Times New Roman" panose="02020603050405020304" pitchFamily="18" charset="0"/>
              </a:rPr>
              <a:t>zalihe sirovina, materijala, rezervnih delova i </a:t>
            </a:r>
            <a:r>
              <a:rPr lang="sr-Latn-RS" sz="3200" dirty="0" smtClean="0">
                <a:latin typeface="Times New Roman" panose="02020603050405020304" pitchFamily="18" charset="0"/>
                <a:cs typeface="Times New Roman" panose="02020603050405020304" pitchFamily="18" charset="0"/>
              </a:rPr>
              <a:t>sitnog</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a:t>
            </a:r>
            <a:r>
              <a:rPr lang="sr-Latn-RS" sz="3200" dirty="0" smtClean="0">
                <a:latin typeface="Times New Roman" panose="02020603050405020304" pitchFamily="18" charset="0"/>
                <a:cs typeface="Times New Roman" panose="02020603050405020304" pitchFamily="18" charset="0"/>
              </a:rPr>
              <a:t>inventara</a:t>
            </a:r>
            <a:r>
              <a:rPr lang="sr-Latn-RS" sz="3200" dirty="0">
                <a:latin typeface="Times New Roman" panose="02020603050405020304" pitchFamily="18" charset="0"/>
                <a:cs typeface="Times New Roman" panose="02020603050405020304" pitchFamily="18" charset="0"/>
              </a:rPr>
              <a:t>, odnosno da utvrde broj dana vezivanja ovih zaliha</a:t>
            </a:r>
            <a:r>
              <a:rPr lang="sr-Latn-RS" sz="3200" dirty="0" smtClean="0">
                <a:latin typeface="Times New Roman" panose="02020603050405020304" pitchFamily="18" charset="0"/>
                <a:cs typeface="Times New Roman" panose="02020603050405020304" pitchFamily="18" charset="0"/>
              </a:rPr>
              <a:t>.</a:t>
            </a:r>
            <a:endParaRPr lang="en-US" sz="3200" dirty="0" smtClean="0">
              <a:latin typeface="Times New Roman" panose="02020603050405020304" pitchFamily="18" charset="0"/>
              <a:cs typeface="Times New Roman" panose="02020603050405020304" pitchFamily="18" charset="0"/>
            </a:endParaRPr>
          </a:p>
          <a:p>
            <a:pPr algn="just">
              <a:lnSpc>
                <a:spcPct val="100000"/>
              </a:lnSpc>
              <a:buFont typeface="Wingdings" panose="05000000000000000000" pitchFamily="2" charset="2"/>
              <a:buChar char="Ø"/>
            </a:pPr>
            <a:r>
              <a:rPr lang="sr-Latn-RS" sz="2600" dirty="0">
                <a:latin typeface="Times New Roman" panose="02020603050405020304" pitchFamily="18" charset="0"/>
                <a:cs typeface="Times New Roman" panose="02020603050405020304" pitchFamily="18" charset="0"/>
              </a:rPr>
              <a:t>Pri utvrđivanju uslova nabavke polazi se od stanja na tržištu pojedinih roba i usluga tražeći da rokovi plaćanja budu što duži, da budu duži od rokova naplate potraživanja od kupaca. Ako se zbog promene uslova na tržištu mora odstupiti od dogovorenih uslova nabavke, nabavna funkcija mora saopštiti te promene finansijskoj funkciji radi dobijanja njene saglasnosti i njenog prilagođavanja novonastaloj situaciji. Nabavna funkcija mora se starati da dinamika nabavki bude takva da se zalihe drže na nivou optimuma, odnosno da se ne prekorači dogovoreni prosečan broj dana vezivanja.</a:t>
            </a:r>
          </a:p>
          <a:p>
            <a:pPr marL="0" indent="0">
              <a:buNone/>
            </a:pPr>
            <a:endParaRPr lang="sr-Latn-RS" sz="3200" dirty="0">
              <a:latin typeface="Times New Roman" panose="02020603050405020304" pitchFamily="18" charset="0"/>
              <a:cs typeface="Times New Roman" panose="02020603050405020304" pitchFamily="18" charset="0"/>
            </a:endParaRPr>
          </a:p>
          <a:p>
            <a:pPr marL="0" indent="0">
              <a:buNone/>
            </a:pPr>
            <a:endParaRPr lang="sr-Cyrl-RS" dirty="0"/>
          </a:p>
        </p:txBody>
      </p:sp>
    </p:spTree>
    <p:extLst>
      <p:ext uri="{BB962C8B-B14F-4D97-AF65-F5344CB8AC3E}">
        <p14:creationId xmlns:p14="http://schemas.microsoft.com/office/powerpoint/2010/main" xmlns="" val="5334976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656822"/>
            <a:ext cx="11915336" cy="862885"/>
          </a:xfrm>
        </p:spPr>
        <p:txBody>
          <a:bodyPr>
            <a:normAutofit fontScale="90000"/>
          </a:bodyPr>
          <a:lstStyle/>
          <a:p>
            <a:r>
              <a:rPr lang="pl-PL" sz="3200" b="1" dirty="0">
                <a:latin typeface="Times New Roman" panose="02020603050405020304" pitchFamily="18" charset="0"/>
                <a:cs typeface="Times New Roman" panose="02020603050405020304" pitchFamily="18" charset="0"/>
              </a:rPr>
              <a:t/>
            </a:r>
            <a:br>
              <a:rPr lang="pl-PL" sz="3200" b="1" dirty="0">
                <a:latin typeface="Times New Roman" panose="02020603050405020304" pitchFamily="18" charset="0"/>
                <a:cs typeface="Times New Roman" panose="02020603050405020304" pitchFamily="18" charset="0"/>
              </a:rPr>
            </a:br>
            <a:r>
              <a:rPr lang="pl-PL" sz="3600" b="1" dirty="0">
                <a:latin typeface="Times New Roman" panose="02020603050405020304" pitchFamily="18" charset="0"/>
                <a:cs typeface="Times New Roman" panose="02020603050405020304" pitchFamily="18" charset="0"/>
              </a:rPr>
              <a:t>3.2. ODNOS FINANSIJSKE I PROIZVODNE FUNKCIJE</a:t>
            </a:r>
            <a:r>
              <a:rPr lang="pl-PL" sz="3200" b="1" dirty="0">
                <a:latin typeface="Times New Roman" panose="02020603050405020304" pitchFamily="18" charset="0"/>
                <a:cs typeface="Times New Roman" panose="02020603050405020304" pitchFamily="18" charset="0"/>
              </a:rPr>
              <a:t/>
            </a:r>
            <a:br>
              <a:rPr lang="pl-PL" sz="3200" b="1" dirty="0">
                <a:latin typeface="Times New Roman" panose="02020603050405020304" pitchFamily="18" charset="0"/>
                <a:cs typeface="Times New Roman" panose="02020603050405020304" pitchFamily="18" charset="0"/>
              </a:rPr>
            </a:br>
            <a:endParaRPr lang="sr-Cyrl-R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2049466"/>
            <a:ext cx="11697353" cy="4325576"/>
          </a:xfrm>
        </p:spPr>
        <p:txBody>
          <a:bodyPr/>
          <a:lstStyle/>
          <a:p>
            <a:pPr algn="just">
              <a:lnSpc>
                <a:spcPct val="100000"/>
              </a:lnSpc>
            </a:pPr>
            <a:r>
              <a:rPr lang="en-US" dirty="0" err="1">
                <a:latin typeface="Times New Roman" panose="02020603050405020304" pitchFamily="18" charset="0"/>
                <a:cs typeface="Times New Roman" panose="02020603050405020304" pitchFamily="18" charset="0"/>
              </a:rPr>
              <a:t>Proizvodna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mora</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utvrdi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realni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kapacitet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odnosno</a:t>
            </a:r>
            <a:r>
              <a:rPr lang="en-US" dirty="0">
                <a:latin typeface="Times New Roman" panose="02020603050405020304" pitchFamily="18" charset="0"/>
                <a:cs typeface="Times New Roman" panose="02020603050405020304" pitchFamily="18" charset="0"/>
              </a:rPr>
              <a:t> s </a:t>
            </a:r>
            <a:r>
              <a:rPr lang="en-US" dirty="0" err="1">
                <a:latin typeface="Times New Roman" panose="02020603050405020304" pitchFamily="18" charset="0"/>
                <a:cs typeface="Times New Roman" panose="02020603050405020304" pitchFamily="18" charset="0"/>
              </a:rPr>
              <a:t>obzirom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raspoložive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jedinice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kapaciteta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prirodna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biološka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ograničenja</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utvrdi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maksimalni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mogući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obim</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proizvodnje</a:t>
            </a:r>
            <a:r>
              <a:rPr lang="en-US" dirty="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marL="0" indent="0" algn="just">
              <a:lnSpc>
                <a:spcPct val="100000"/>
              </a:lnSpc>
              <a:buNone/>
            </a:pPr>
            <a:endParaRPr lang="en-US" dirty="0" smtClean="0">
              <a:latin typeface="Times New Roman" panose="02020603050405020304" pitchFamily="18" charset="0"/>
              <a:cs typeface="Times New Roman" panose="02020603050405020304" pitchFamily="18" charset="0"/>
            </a:endParaRPr>
          </a:p>
          <a:p>
            <a:pPr algn="just">
              <a:lnSpc>
                <a:spcPct val="100000"/>
              </a:lnSpc>
            </a:pPr>
            <a:r>
              <a:rPr lang="en-US" dirty="0" err="1" smtClean="0">
                <a:latin typeface="Times New Roman" panose="02020603050405020304" pitchFamily="18" charset="0"/>
                <a:cs typeface="Times New Roman" panose="02020603050405020304" pitchFamily="18" charset="0"/>
              </a:rPr>
              <a:t>Finansijska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proizvodna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utvrđuju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visinu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zaliha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nedovršene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proizvodnje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poluproizvoda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nastojeći</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broj</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vezivanja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manji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odnosno</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zalihe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nedovršene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proizvodnje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poluproizvoda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budu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niže</a:t>
            </a:r>
            <a:r>
              <a:rPr lang="en-US" dirty="0">
                <a:latin typeface="Times New Roman" panose="02020603050405020304" pitchFamily="18" charset="0"/>
                <a:cs typeface="Times New Roman" panose="02020603050405020304" pitchFamily="18" charset="0"/>
              </a:rPr>
              <a:t>.</a:t>
            </a: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en-US" sz="1600" i="1" dirty="0">
                <a:latin typeface="Times New Roman" panose="02020603050405020304" pitchFamily="18" charset="0"/>
                <a:cs typeface="Times New Roman" panose="02020603050405020304" pitchFamily="18" charset="0"/>
              </a:rPr>
              <a:t>3</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O d n </a:t>
            </a:r>
            <a:r>
              <a:rPr lang="en-US" sz="1600" i="1" dirty="0" err="1" smtClean="0">
                <a:latin typeface="Times New Roman" panose="02020603050405020304" pitchFamily="18" charset="0"/>
                <a:cs typeface="Times New Roman" panose="02020603050405020304" pitchFamily="18" charset="0"/>
              </a:rPr>
              <a:t>os</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f i n a n s i j s k e    f u n k c i j e</a:t>
            </a:r>
            <a:r>
              <a:rPr lang="en-US" sz="1600" i="1" dirty="0" smtClean="0">
                <a:latin typeface="Times New Roman" panose="02020603050405020304" pitchFamily="18" charset="0"/>
                <a:cs typeface="Times New Roman" panose="02020603050405020304" pitchFamily="18" charset="0"/>
              </a:rPr>
              <a: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r u g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h   f -</a:t>
            </a:r>
            <a:r>
              <a:rPr lang="en-US" sz="1600" i="1" dirty="0" err="1" smtClean="0">
                <a:latin typeface="Times New Roman" panose="02020603050405020304" pitchFamily="18" charset="0"/>
                <a:cs typeface="Times New Roman" panose="02020603050405020304" pitchFamily="18" charset="0"/>
              </a:rPr>
              <a:t>ja</a:t>
            </a:r>
            <a:r>
              <a:rPr lang="en-US" sz="1600" i="1" dirty="0" smtClean="0">
                <a:latin typeface="Times New Roman" panose="02020603050405020304" pitchFamily="18" charset="0"/>
                <a:cs typeface="Times New Roman" panose="02020603050405020304" pitchFamily="18" charset="0"/>
              </a:rPr>
              <a:t> </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1564980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540913"/>
            <a:ext cx="11915336" cy="1017431"/>
          </a:xfrm>
        </p:spPr>
        <p:txBody>
          <a:bodyPr>
            <a:normAutofit/>
          </a:bodyPr>
          <a:lstStyle/>
          <a:p>
            <a:r>
              <a:rPr lang="pl-PL" sz="3200" b="1" dirty="0">
                <a:latin typeface="Times New Roman" panose="02020603050405020304" pitchFamily="18" charset="0"/>
                <a:cs typeface="Times New Roman" panose="02020603050405020304" pitchFamily="18" charset="0"/>
              </a:rPr>
              <a:t>3.3. ODNOS FINANSIJSKE I PRODAJNE FUNKCIJE</a:t>
            </a:r>
            <a:endParaRPr lang="sr-Cyrl-R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558344"/>
            <a:ext cx="11915336" cy="5100033"/>
          </a:xfrm>
        </p:spPr>
        <p:txBody>
          <a:bodyPr>
            <a:normAutofit fontScale="92500" lnSpcReduction="10000"/>
          </a:bodyPr>
          <a:lstStyle/>
          <a:p>
            <a:r>
              <a:rPr lang="pl-PL" dirty="0">
                <a:latin typeface="Times New Roman" panose="02020603050405020304" pitchFamily="18" charset="0"/>
                <a:cs typeface="Times New Roman" panose="02020603050405020304" pitchFamily="18" charset="0"/>
              </a:rPr>
              <a:t>Odnos finansijske i prodajne funkcije ostvaruje se na  područiju </a:t>
            </a:r>
            <a:r>
              <a:rPr lang="pl-PL" dirty="0" smtClean="0">
                <a:latin typeface="Times New Roman" panose="02020603050405020304" pitchFamily="18" charset="0"/>
                <a:cs typeface="Times New Roman" panose="02020603050405020304" pitchFamily="18" charset="0"/>
              </a:rPr>
              <a:t>:</a:t>
            </a:r>
          </a:p>
          <a:p>
            <a:pPr marL="0" indent="0">
              <a:buNone/>
            </a:pPr>
            <a:r>
              <a:rPr lang="sr-Latn-R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1</a:t>
            </a:r>
            <a:r>
              <a:rPr lang="sr-Latn-RS" b="1"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Utvrđivanje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uslova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prodaje</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smislu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roka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naplate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načina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naplate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sr-Latn-R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2</a:t>
            </a:r>
            <a:r>
              <a:rPr lang="sr-Latn-RS" b="1" dirty="0">
                <a:latin typeface="Times New Roman" panose="02020603050405020304" pitchFamily="18" charset="0"/>
                <a:cs typeface="Times New Roman" panose="02020603050405020304" pitchFamily="18" charset="0"/>
              </a:rPr>
              <a:t>)</a:t>
            </a:r>
            <a:r>
              <a:rPr lang="en-US" b="1"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Ocene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kreditnog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boniteta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kupaca</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sr-Latn-R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3</a:t>
            </a:r>
            <a:r>
              <a:rPr lang="sr-Latn-RS" b="1"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Naplate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potraživanja</a:t>
            </a:r>
            <a:r>
              <a:rPr lang="en-US" dirty="0">
                <a:latin typeface="Times New Roman" panose="02020603050405020304" pitchFamily="18" charset="0"/>
                <a:cs typeface="Times New Roman" panose="02020603050405020304" pitchFamily="18" charset="0"/>
              </a:rPr>
              <a:t> od </a:t>
            </a:r>
            <a:r>
              <a:rPr lang="en-US" dirty="0" err="1" smtClean="0">
                <a:latin typeface="Times New Roman" panose="02020603050405020304" pitchFamily="18" charset="0"/>
                <a:cs typeface="Times New Roman" panose="02020603050405020304" pitchFamily="18" charset="0"/>
              </a:rPr>
              <a:t>kupaca</a:t>
            </a:r>
            <a:r>
              <a:rPr lang="en-US" dirty="0" smtClean="0">
                <a:latin typeface="Times New Roman" panose="02020603050405020304" pitchFamily="18" charset="0"/>
                <a:cs typeface="Times New Roman" panose="02020603050405020304" pitchFamily="18" charset="0"/>
              </a:rPr>
              <a:t>;</a:t>
            </a:r>
          </a:p>
          <a:p>
            <a:pPr marL="0" indent="0">
              <a:buNone/>
            </a:pPr>
            <a:r>
              <a:rPr lang="sr-Latn-R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4</a:t>
            </a:r>
            <a:r>
              <a:rPr lang="sr-Latn-RS" b="1"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Određivanje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nivoa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zaliha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gotovih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proizvoda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tj</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utvrđivanje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broja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dana</a:t>
            </a:r>
            <a:r>
              <a:rPr lang="en-US" dirty="0" smtClean="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marL="0" indent="0">
              <a:buNone/>
            </a:pP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vezanosti</a:t>
            </a:r>
            <a:r>
              <a:rPr lang="en-US" dirty="0" smtClean="0">
                <a:latin typeface="Times New Roman" panose="02020603050405020304" pitchFamily="18" charset="0"/>
                <a:cs typeface="Times New Roman" panose="02020603050405020304" pitchFamily="18" charset="0"/>
              </a:rPr>
              <a:t>.</a:t>
            </a:r>
            <a:endParaRPr lang="sr-Latn-RS" dirty="0" smtClean="0">
              <a:latin typeface="Times New Roman" panose="02020603050405020304" pitchFamily="18" charset="0"/>
              <a:cs typeface="Times New Roman" panose="02020603050405020304" pitchFamily="18" charset="0"/>
            </a:endParaRPr>
          </a:p>
          <a:p>
            <a:pPr algn="just">
              <a:lnSpc>
                <a:spcPct val="110000"/>
              </a:lnSpc>
              <a:buFont typeface="Wingdings" panose="05000000000000000000" pitchFamily="2" charset="2"/>
              <a:buChar char="Ø"/>
            </a:pPr>
            <a:r>
              <a:rPr lang="en-US" dirty="0" err="1" smtClean="0">
                <a:latin typeface="Times New Roman" panose="02020603050405020304" pitchFamily="18" charset="0"/>
                <a:cs typeface="Times New Roman" panose="02020603050405020304" pitchFamily="18" charset="0"/>
              </a:rPr>
              <a:t>Ove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dve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funkcije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zajednički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treba</a:t>
            </a:r>
            <a:r>
              <a:rPr lang="en-US" dirty="0" smtClean="0">
                <a:latin typeface="Times New Roman" panose="02020603050405020304" pitchFamily="18" charset="0"/>
                <a:cs typeface="Times New Roman" panose="02020603050405020304" pitchFamily="18" charset="0"/>
              </a:rPr>
              <a:t> da </a:t>
            </a:r>
            <a:r>
              <a:rPr lang="en-US" dirty="0" err="1" smtClean="0">
                <a:latin typeface="Times New Roman" panose="02020603050405020304" pitchFamily="18" charset="0"/>
                <a:cs typeface="Times New Roman" panose="02020603050405020304" pitchFamily="18" charset="0"/>
              </a:rPr>
              <a:t>utvrde</a:t>
            </a:r>
            <a:r>
              <a:rPr lang="en-US"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rokove</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naplate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kojima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će</a:t>
            </a:r>
            <a:r>
              <a:rPr lang="en-US" dirty="0" smtClean="0">
                <a:latin typeface="Times New Roman" panose="02020603050405020304" pitchFamily="18" charset="0"/>
                <a:cs typeface="Times New Roman" panose="02020603050405020304" pitchFamily="18" charset="0"/>
              </a:rPr>
              <a:t> se </a:t>
            </a:r>
            <a:r>
              <a:rPr lang="en-US" dirty="0" err="1" smtClean="0">
                <a:latin typeface="Times New Roman" panose="02020603050405020304" pitchFamily="18" charset="0"/>
                <a:cs typeface="Times New Roman" panose="02020603050405020304" pitchFamily="18" charset="0"/>
              </a:rPr>
              <a:t>prodavati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pojedini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gotovi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proizvodi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težeći</a:t>
            </a:r>
            <a:r>
              <a:rPr lang="en-US" dirty="0" smtClean="0">
                <a:latin typeface="Times New Roman" panose="02020603050405020304" pitchFamily="18" charset="0"/>
                <a:cs typeface="Times New Roman" panose="02020603050405020304" pitchFamily="18" charset="0"/>
              </a:rPr>
              <a:t> da </a:t>
            </a:r>
            <a:r>
              <a:rPr lang="en-US" dirty="0" err="1" smtClean="0">
                <a:latin typeface="Times New Roman" panose="02020603050405020304" pitchFamily="18" charset="0"/>
                <a:cs typeface="Times New Roman" panose="02020603050405020304" pitchFamily="18" charset="0"/>
              </a:rPr>
              <a:t>ti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rokovi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budu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što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kraći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ili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barem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jednaki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rokovima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plaćanja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obaveza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prema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dobavljačima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Finansijska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prodajna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funkcija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treba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zajednički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utvrde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obim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zaliha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gotovih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proizvoda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ciljem</a:t>
            </a:r>
            <a:r>
              <a:rPr lang="en-US" dirty="0" smtClean="0">
                <a:latin typeface="Times New Roman" panose="02020603050405020304" pitchFamily="18" charset="0"/>
                <a:cs typeface="Times New Roman" panose="02020603050405020304" pitchFamily="18" charset="0"/>
              </a:rPr>
              <a:t> da </a:t>
            </a:r>
            <a:r>
              <a:rPr lang="en-US" dirty="0" err="1" smtClean="0">
                <a:latin typeface="Times New Roman" panose="02020603050405020304" pitchFamily="18" charset="0"/>
                <a:cs typeface="Times New Roman" panose="02020603050405020304" pitchFamily="18" charset="0"/>
              </a:rPr>
              <a:t>obim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zaliha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gotovih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proizvoda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bude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što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niži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odnosno</a:t>
            </a:r>
            <a:r>
              <a:rPr lang="en-US" dirty="0" smtClean="0">
                <a:latin typeface="Times New Roman" panose="02020603050405020304" pitchFamily="18" charset="0"/>
                <a:cs typeface="Times New Roman" panose="02020603050405020304" pitchFamily="18" charset="0"/>
              </a:rPr>
              <a:t> da </a:t>
            </a:r>
            <a:r>
              <a:rPr lang="en-US" dirty="0" err="1" smtClean="0">
                <a:latin typeface="Times New Roman" panose="02020603050405020304" pitchFamily="18" charset="0"/>
                <a:cs typeface="Times New Roman" panose="02020603050405020304" pitchFamily="18" charset="0"/>
              </a:rPr>
              <a:t>broj</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dana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vezivanja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tih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zaliha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bude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što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veći</a:t>
            </a:r>
            <a:r>
              <a:rPr lang="en-US" dirty="0" smtClean="0">
                <a:latin typeface="Times New Roman" panose="02020603050405020304" pitchFamily="18" charset="0"/>
                <a:cs typeface="Times New Roman" panose="02020603050405020304" pitchFamily="18" charset="0"/>
              </a:rPr>
              <a:t>.</a:t>
            </a:r>
          </a:p>
          <a:p>
            <a:pPr marL="0" indent="0">
              <a:buNone/>
            </a:pP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en-US" sz="1600" i="1" dirty="0">
                <a:latin typeface="Times New Roman" panose="02020603050405020304" pitchFamily="18" charset="0"/>
                <a:cs typeface="Times New Roman" panose="02020603050405020304" pitchFamily="18" charset="0"/>
              </a:rPr>
              <a:t>3</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O d n </a:t>
            </a:r>
            <a:r>
              <a:rPr lang="en-US" sz="1600" i="1" dirty="0" err="1" smtClean="0">
                <a:latin typeface="Times New Roman" panose="02020603050405020304" pitchFamily="18" charset="0"/>
                <a:cs typeface="Times New Roman" panose="02020603050405020304" pitchFamily="18" charset="0"/>
              </a:rPr>
              <a:t>os</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f i n a n s i j s k e    f u n k c i j e</a:t>
            </a:r>
            <a:r>
              <a:rPr lang="en-US" sz="1600" i="1" dirty="0" smtClean="0">
                <a:latin typeface="Times New Roman" panose="02020603050405020304" pitchFamily="18" charset="0"/>
                <a:cs typeface="Times New Roman" panose="02020603050405020304" pitchFamily="18" charset="0"/>
              </a:rPr>
              <a: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r u g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h   f -</a:t>
            </a:r>
            <a:r>
              <a:rPr lang="en-US" sz="1600" i="1" dirty="0" err="1" smtClean="0">
                <a:latin typeface="Times New Roman" panose="02020603050405020304" pitchFamily="18" charset="0"/>
                <a:cs typeface="Times New Roman" panose="02020603050405020304" pitchFamily="18" charset="0"/>
              </a:rPr>
              <a:t>ja</a:t>
            </a:r>
            <a:r>
              <a:rPr lang="en-US" sz="1600" i="1" dirty="0" smtClean="0">
                <a:latin typeface="Times New Roman" panose="02020603050405020304" pitchFamily="18" charset="0"/>
                <a:cs typeface="Times New Roman" panose="02020603050405020304" pitchFamily="18" charset="0"/>
              </a:rPr>
              <a:t> </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4708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553792"/>
            <a:ext cx="11915336" cy="1136896"/>
          </a:xfrm>
        </p:spPr>
        <p:txBody>
          <a:bodyPr>
            <a:normAutofit/>
          </a:bodyPr>
          <a:lstStyle/>
          <a:p>
            <a:r>
              <a:rPr lang="en-US" sz="3200" b="1" dirty="0">
                <a:latin typeface="Times New Roman" panose="02020603050405020304" pitchFamily="18" charset="0"/>
                <a:cs typeface="Times New Roman" panose="02020603050405020304" pitchFamily="18" charset="0"/>
              </a:rPr>
              <a:t>3.4.  ODNOS FINANSIJSKE I RAČUNOVODSTVENE </a:t>
            </a:r>
            <a:r>
              <a:rPr lang="sr-Latn-RS" sz="3200" b="1" dirty="0" smtClean="0">
                <a:latin typeface="Times New Roman" panose="02020603050405020304" pitchFamily="18" charset="0"/>
                <a:cs typeface="Times New Roman" panose="02020603050405020304" pitchFamily="18" charset="0"/>
              </a:rPr>
              <a:t/>
            </a:r>
            <a:br>
              <a:rPr lang="sr-Latn-RS" sz="3200" b="1" dirty="0" smtClean="0">
                <a:latin typeface="Times New Roman" panose="02020603050405020304" pitchFamily="18" charset="0"/>
                <a:cs typeface="Times New Roman" panose="02020603050405020304" pitchFamily="18" charset="0"/>
              </a:rPr>
            </a:br>
            <a:r>
              <a:rPr lang="sr-Latn-RS" sz="3200" b="1" dirty="0">
                <a:latin typeface="Times New Roman" panose="02020603050405020304" pitchFamily="18" charset="0"/>
                <a:cs typeface="Times New Roman" panose="02020603050405020304" pitchFamily="18" charset="0"/>
              </a:rPr>
              <a:t> </a:t>
            </a:r>
            <a:r>
              <a:rPr lang="sr-Latn-RS" sz="3200" b="1"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FUNKCIJE</a:t>
            </a:r>
            <a:endParaRPr lang="sr-Cyrl-R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2083203"/>
            <a:ext cx="11915336" cy="4351338"/>
          </a:xfrm>
        </p:spPr>
        <p:txBody>
          <a:bodyPr>
            <a:normAutofit fontScale="92500"/>
          </a:bodyPr>
          <a:lstStyle/>
          <a:p>
            <a:pPr algn="just">
              <a:lnSpc>
                <a:spcPct val="100000"/>
              </a:lnSpc>
            </a:pPr>
            <a:r>
              <a:rPr lang="en-US" dirty="0" err="1">
                <a:latin typeface="Times New Roman" panose="02020603050405020304" pitchFamily="18" charset="0"/>
                <a:cs typeface="Times New Roman" panose="02020603050405020304" pitchFamily="18" charset="0"/>
              </a:rPr>
              <a:t>Računovodstvena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ustvari</a:t>
            </a:r>
            <a:r>
              <a:rPr lang="en-US"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informaciona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i</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kontrolna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rukama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računovodstva</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bilansiranje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politika</a:t>
            </a:r>
            <a:r>
              <a:rPr lang="en-US" dirty="0">
                <a:latin typeface="Times New Roman" panose="02020603050405020304" pitchFamily="18" charset="0"/>
                <a:cs typeface="Times New Roman" panose="02020603050405020304" pitchFamily="18" charset="0"/>
              </a:rPr>
              <a:t> NSA, pa </a:t>
            </a:r>
            <a:r>
              <a:rPr lang="en-US" dirty="0" err="1">
                <a:latin typeface="Times New Roman" panose="02020603050405020304" pitchFamily="18" charset="0"/>
                <a:cs typeface="Times New Roman" panose="02020603050405020304" pitchFamily="18" charset="0"/>
              </a:rPr>
              <a:t>otuda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veoma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čvrsta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povezanost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između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ovih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dveju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Da bi bio </a:t>
            </a:r>
            <a:r>
              <a:rPr lang="en-US" dirty="0" err="1">
                <a:latin typeface="Times New Roman" panose="02020603050405020304" pitchFamily="18" charset="0"/>
                <a:cs typeface="Times New Roman" panose="02020603050405020304" pitchFamily="18" charset="0"/>
              </a:rPr>
              <a:t>skladan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efikasan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odnos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između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nužno</a:t>
            </a:r>
            <a:r>
              <a:rPr lang="en-US" dirty="0">
                <a:latin typeface="Times New Roman" panose="02020603050405020304" pitchFamily="18" charset="0"/>
                <a:cs typeface="Times New Roman" panose="02020603050405020304" pitchFamily="18" charset="0"/>
              </a:rPr>
              <a:t> je</a:t>
            </a:r>
            <a:r>
              <a:rPr lang="en-US" dirty="0" smtClean="0">
                <a:latin typeface="Times New Roman" panose="02020603050405020304" pitchFamily="18" charset="0"/>
                <a:cs typeface="Times New Roman" panose="02020603050405020304" pitchFamily="18" charset="0"/>
              </a:rPr>
              <a:t>:</a:t>
            </a:r>
            <a:endParaRPr lang="sr-Latn-RS" dirty="0" smtClean="0">
              <a:latin typeface="Times New Roman" panose="02020603050405020304" pitchFamily="18" charset="0"/>
              <a:cs typeface="Times New Roman" panose="02020603050405020304" pitchFamily="18" charset="0"/>
            </a:endParaRPr>
          </a:p>
          <a:p>
            <a:pPr marL="0" indent="0">
              <a:lnSpc>
                <a:spcPct val="100000"/>
              </a:lnSpc>
              <a:buNone/>
            </a:pPr>
            <a:endParaRPr lang="sr-Latn-RS" dirty="0">
              <a:latin typeface="Times New Roman" panose="02020603050405020304" pitchFamily="18" charset="0"/>
              <a:cs typeface="Times New Roman" panose="02020603050405020304" pitchFamily="18" charset="0"/>
            </a:endParaRPr>
          </a:p>
          <a:p>
            <a:pPr marL="0" indent="0">
              <a:lnSpc>
                <a:spcPct val="100000"/>
              </a:lnSpc>
              <a:buNone/>
            </a:pPr>
            <a:r>
              <a:rPr lang="sr-Latn-RS" b="1" dirty="0" smtClean="0">
                <a:latin typeface="Times New Roman" panose="02020603050405020304" pitchFamily="18" charset="0"/>
                <a:cs typeface="Times New Roman" panose="02020603050405020304" pitchFamily="18" charset="0"/>
              </a:rPr>
              <a:t>1. </a:t>
            </a:r>
            <a:r>
              <a:rPr lang="en-US" dirty="0" smtClean="0">
                <a:latin typeface="Times New Roman" panose="02020603050405020304" pitchFamily="18" charset="0"/>
                <a:cs typeface="Times New Roman" panose="02020603050405020304" pitchFamily="18" charset="0"/>
              </a:rPr>
              <a:t>P</a:t>
            </a:r>
            <a:r>
              <a:rPr lang="sr-Latn-RS" dirty="0" smtClean="0">
                <a:latin typeface="Times New Roman" panose="02020603050405020304" pitchFamily="18" charset="0"/>
                <a:cs typeface="Times New Roman" panose="02020603050405020304" pitchFamily="18" charset="0"/>
              </a:rPr>
              <a:t>RECIZNO RAZGRANIČITI</a:t>
            </a:r>
            <a:r>
              <a:rPr lang="en-US" dirty="0" smtClean="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POSLOVE IZMEĐU</a:t>
            </a:r>
            <a:r>
              <a:rPr lang="en-US" dirty="0" smtClean="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FINANSIJSKE</a:t>
            </a:r>
            <a:r>
              <a:rPr lang="en-US" dirty="0" smtClean="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marL="0" indent="0">
              <a:lnSpc>
                <a:spcPct val="100000"/>
              </a:lnSpc>
              <a:buNone/>
            </a:pPr>
            <a:r>
              <a:rPr lang="sr-Latn-RS" dirty="0" smtClean="0">
                <a:latin typeface="Times New Roman" panose="02020603050405020304" pitchFamily="18" charset="0"/>
                <a:cs typeface="Times New Roman" panose="02020603050405020304" pitchFamily="18" charset="0"/>
              </a:rPr>
              <a:t>    RAČUNOVODSTVENE</a:t>
            </a:r>
            <a:r>
              <a:rPr lang="en-US" dirty="0" smtClean="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FUNKCIJE</a:t>
            </a:r>
            <a:endParaRPr lang="en-US" dirty="0" smtClean="0">
              <a:latin typeface="Times New Roman" panose="02020603050405020304" pitchFamily="18" charset="0"/>
              <a:cs typeface="Times New Roman" panose="02020603050405020304" pitchFamily="18" charset="0"/>
            </a:endParaRPr>
          </a:p>
          <a:p>
            <a:pPr marL="0" indent="0">
              <a:lnSpc>
                <a:spcPct val="100000"/>
              </a:lnSpc>
              <a:buNone/>
            </a:pPr>
            <a:r>
              <a:rPr lang="sr-Latn-RS" b="1" dirty="0" smtClean="0">
                <a:latin typeface="Times New Roman" panose="02020603050405020304" pitchFamily="18" charset="0"/>
                <a:cs typeface="Times New Roman" panose="02020603050405020304" pitchFamily="18" charset="0"/>
              </a:rPr>
              <a:t>2. </a:t>
            </a:r>
            <a:r>
              <a:rPr lang="sr-Latn-RS" dirty="0" smtClean="0">
                <a:latin typeface="Times New Roman" panose="02020603050405020304" pitchFamily="18" charset="0"/>
                <a:cs typeface="Times New Roman" panose="02020603050405020304" pitchFamily="18" charset="0"/>
              </a:rPr>
              <a:t>OBEZBEDITI</a:t>
            </a:r>
            <a:r>
              <a:rPr lang="en-US" dirty="0" smtClean="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SARADNJU IZMEĐU FINANSIJSKE I RAČUNOVODSTVENE </a:t>
            </a:r>
          </a:p>
          <a:p>
            <a:pPr marL="0" indent="0">
              <a:lnSpc>
                <a:spcPct val="100000"/>
              </a:lnSpc>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FUNKCIJE U BILANSIRANJU I VOĐENJU POLITIKE BILANSA</a:t>
            </a:r>
            <a:r>
              <a:rPr lang="en-US" dirty="0" smtClean="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en-US" sz="1600" i="1" dirty="0">
                <a:latin typeface="Times New Roman" panose="02020603050405020304" pitchFamily="18" charset="0"/>
                <a:cs typeface="Times New Roman" panose="02020603050405020304" pitchFamily="18" charset="0"/>
              </a:rPr>
              <a:t>3</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O d n </a:t>
            </a:r>
            <a:r>
              <a:rPr lang="en-US" sz="1600" i="1" dirty="0" err="1" smtClean="0">
                <a:latin typeface="Times New Roman" panose="02020603050405020304" pitchFamily="18" charset="0"/>
                <a:cs typeface="Times New Roman" panose="02020603050405020304" pitchFamily="18" charset="0"/>
              </a:rPr>
              <a:t>os</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f i n a n s i j s k e    f u n k c i j e</a:t>
            </a:r>
            <a:r>
              <a:rPr lang="en-US" sz="1600" i="1" dirty="0" smtClean="0">
                <a:latin typeface="Times New Roman" panose="02020603050405020304" pitchFamily="18" charset="0"/>
                <a:cs typeface="Times New Roman" panose="02020603050405020304" pitchFamily="18" charset="0"/>
              </a:rPr>
              <a: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r u g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h   f -</a:t>
            </a:r>
            <a:r>
              <a:rPr lang="en-US" sz="1600" i="1" dirty="0" err="1" smtClean="0">
                <a:latin typeface="Times New Roman" panose="02020603050405020304" pitchFamily="18" charset="0"/>
                <a:cs typeface="Times New Roman" panose="02020603050405020304" pitchFamily="18" charset="0"/>
              </a:rPr>
              <a:t>ja</a:t>
            </a:r>
            <a:r>
              <a:rPr lang="en-US" sz="1600" i="1" dirty="0" smtClean="0">
                <a:latin typeface="Times New Roman" panose="02020603050405020304" pitchFamily="18" charset="0"/>
                <a:cs typeface="Times New Roman" panose="02020603050405020304" pitchFamily="18" charset="0"/>
              </a:rPr>
              <a:t> </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02111465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926416"/>
            <a:ext cx="11915336" cy="850005"/>
          </a:xfrm>
        </p:spPr>
        <p:txBody>
          <a:bodyPr>
            <a:noAutofit/>
          </a:bodyPr>
          <a:lstStyle/>
          <a:p>
            <a:r>
              <a:rPr lang="sr-Latn-RS" sz="3200" b="1" dirty="0" smtClean="0">
                <a:latin typeface="Times New Roman" panose="02020603050405020304" pitchFamily="18" charset="0"/>
                <a:cs typeface="Times New Roman" panose="02020603050405020304" pitchFamily="18" charset="0"/>
              </a:rPr>
              <a:t>1. </a:t>
            </a:r>
            <a:r>
              <a:rPr lang="en-US" sz="3200" dirty="0" err="1" smtClean="0">
                <a:latin typeface="Times New Roman" panose="02020603050405020304" pitchFamily="18" charset="0"/>
                <a:cs typeface="Times New Roman" panose="02020603050405020304" pitchFamily="18" charset="0"/>
              </a:rPr>
              <a:t>Razgraničenje</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poslova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između</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finansijske</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računovodstvene</a:t>
            </a:r>
            <a:r>
              <a:rPr lang="en-US" sz="3200" dirty="0">
                <a:latin typeface="Times New Roman" panose="02020603050405020304" pitchFamily="18" charset="0"/>
                <a:cs typeface="Times New Roman" panose="02020603050405020304" pitchFamily="18" charset="0"/>
              </a:rPr>
              <a:t> </a:t>
            </a:r>
            <a:r>
              <a:rPr lang="sr-Latn-RS" sz="3200" dirty="0" smtClean="0">
                <a:latin typeface="Times New Roman" panose="02020603050405020304" pitchFamily="18" charset="0"/>
                <a:cs typeface="Times New Roman" panose="02020603050405020304" pitchFamily="18" charset="0"/>
              </a:rPr>
              <a:t/>
            </a:r>
            <a:br>
              <a:rPr lang="sr-Latn-RS" sz="3200" dirty="0" smtClean="0">
                <a:latin typeface="Times New Roman" panose="02020603050405020304" pitchFamily="18" charset="0"/>
                <a:cs typeface="Times New Roman" panose="02020603050405020304" pitchFamily="18" charset="0"/>
              </a:rPr>
            </a:br>
            <a:r>
              <a:rPr lang="sr-Latn-RS" sz="3200" dirty="0">
                <a:latin typeface="Times New Roman" panose="02020603050405020304" pitchFamily="18" charset="0"/>
                <a:cs typeface="Times New Roman" panose="02020603050405020304" pitchFamily="18" charset="0"/>
              </a:rPr>
              <a:t> </a:t>
            </a:r>
            <a:r>
              <a:rPr lang="sr-Latn-R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funkcije</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odnosi</a:t>
            </a:r>
            <a:r>
              <a:rPr lang="en-US" sz="3200" dirty="0">
                <a:latin typeface="Times New Roman" panose="02020603050405020304" pitchFamily="18" charset="0"/>
                <a:cs typeface="Times New Roman" panose="02020603050405020304" pitchFamily="18" charset="0"/>
              </a:rPr>
              <a:t> se </a:t>
            </a:r>
            <a:r>
              <a:rPr lang="en-US" sz="3200" dirty="0" err="1">
                <a:latin typeface="Times New Roman" panose="02020603050405020304" pitchFamily="18" charset="0"/>
                <a:cs typeface="Times New Roman" panose="02020603050405020304" pitchFamily="18" charset="0"/>
              </a:rPr>
              <a:t>na</a:t>
            </a:r>
            <a:r>
              <a:rPr lang="en-US" sz="3200" dirty="0">
                <a:latin typeface="Times New Roman" panose="02020603050405020304" pitchFamily="18" charset="0"/>
                <a:cs typeface="Times New Roman" panose="02020603050405020304" pitchFamily="18" charset="0"/>
              </a:rPr>
              <a:t>:</a:t>
            </a:r>
            <a:endParaRPr lang="sr-Cyrl-R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2266682"/>
            <a:ext cx="11915336" cy="3721994"/>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a)</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podelu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poslova</a:t>
            </a:r>
            <a:r>
              <a:rPr lang="en-US" b="1" dirty="0">
                <a:latin typeface="Times New Roman" panose="02020603050405020304" pitchFamily="18" charset="0"/>
                <a:cs typeface="Times New Roman" panose="02020603050405020304" pitchFamily="18" charset="0"/>
              </a:rPr>
              <a:t> u </a:t>
            </a:r>
            <a:r>
              <a:rPr lang="en-US" b="1" dirty="0" err="1">
                <a:latin typeface="Times New Roman" panose="02020603050405020304" pitchFamily="18" charset="0"/>
                <a:cs typeface="Times New Roman" panose="02020603050405020304" pitchFamily="18" charset="0"/>
              </a:rPr>
              <a:t>vezi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izradom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računovostvenih</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dokumenata</a:t>
            </a:r>
            <a:endParaRPr lang="en-US" b="1" dirty="0">
              <a:latin typeface="Times New Roman" panose="02020603050405020304" pitchFamily="18" charset="0"/>
              <a:cs typeface="Times New Roman" panose="02020603050405020304" pitchFamily="18" charset="0"/>
            </a:endParaRPr>
          </a:p>
          <a:p>
            <a:pPr marL="0" indent="0">
              <a:buNone/>
            </a:pPr>
            <a:r>
              <a:rPr lang="en-US" b="1" dirty="0">
                <a:latin typeface="Times New Roman" panose="02020603050405020304" pitchFamily="18" charset="0"/>
                <a:cs typeface="Times New Roman" panose="02020603050405020304" pitchFamily="18" charset="0"/>
              </a:rPr>
              <a:t>b)</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podelu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poslova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kontrole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novčanih</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dokumenata</a:t>
            </a:r>
            <a:endParaRPr lang="en-US" b="1" dirty="0">
              <a:latin typeface="Times New Roman" panose="02020603050405020304" pitchFamily="18" charset="0"/>
              <a:cs typeface="Times New Roman" panose="02020603050405020304" pitchFamily="18" charset="0"/>
            </a:endParaRPr>
          </a:p>
          <a:p>
            <a:pPr marL="0" indent="0">
              <a:buNone/>
            </a:pPr>
            <a:r>
              <a:rPr lang="en-US" b="1" dirty="0">
                <a:latin typeface="Times New Roman" panose="02020603050405020304" pitchFamily="18" charset="0"/>
                <a:cs typeface="Times New Roman" panose="02020603050405020304" pitchFamily="18" charset="0"/>
              </a:rPr>
              <a:t>c)</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podelu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poslova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vođenja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operativne</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evidencije</a:t>
            </a:r>
            <a:endParaRPr lang="en-US" b="1" dirty="0">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d)</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podelu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poslova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finansijskog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planiranja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objašnjeno</a:t>
            </a:r>
            <a:r>
              <a:rPr lang="en-US" dirty="0">
                <a:latin typeface="Times New Roman" panose="02020603050405020304" pitchFamily="18" charset="0"/>
                <a:cs typeface="Times New Roman" panose="02020603050405020304" pitchFamily="18" charset="0"/>
              </a:rPr>
              <a:t>)   </a:t>
            </a:r>
          </a:p>
          <a:p>
            <a:pPr marL="0" indent="0">
              <a:buNone/>
            </a:pPr>
            <a:r>
              <a:rPr lang="en-US" b="1" dirty="0">
                <a:latin typeface="Times New Roman" panose="02020603050405020304" pitchFamily="18" charset="0"/>
                <a:cs typeface="Times New Roman" panose="02020603050405020304" pitchFamily="18" charset="0"/>
              </a:rPr>
              <a:t>e)</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podelu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poslova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finansijske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analize</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već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objašnjeno</a:t>
            </a:r>
            <a:r>
              <a:rPr lang="en-US" dirty="0">
                <a:latin typeface="Times New Roman" panose="02020603050405020304" pitchFamily="18" charset="0"/>
                <a:cs typeface="Times New Roman" panose="02020603050405020304" pitchFamily="18" charset="0"/>
              </a:rPr>
              <a:t>)   </a:t>
            </a:r>
          </a:p>
          <a:p>
            <a:pPr marL="0" indent="0">
              <a:buNone/>
            </a:pPr>
            <a:r>
              <a:rPr lang="en-US" b="1" dirty="0">
                <a:latin typeface="Times New Roman" panose="02020603050405020304" pitchFamily="18" charset="0"/>
                <a:cs typeface="Times New Roman" panose="02020603050405020304" pitchFamily="18" charset="0"/>
              </a:rPr>
              <a:t>f)</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podelu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poslova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informisanja</a:t>
            </a:r>
            <a:endParaRPr lang="en-US" b="1" dirty="0">
              <a:latin typeface="Times New Roman" panose="02020603050405020304" pitchFamily="18" charset="0"/>
              <a:cs typeface="Times New Roman" panose="02020603050405020304" pitchFamily="18" charset="0"/>
            </a:endParaRPr>
          </a:p>
          <a:p>
            <a:endParaRPr lang="sr-Cyrl-RS" dirty="0"/>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en-US" sz="1600" i="1" dirty="0">
                <a:latin typeface="Times New Roman" panose="02020603050405020304" pitchFamily="18" charset="0"/>
                <a:cs typeface="Times New Roman" panose="02020603050405020304" pitchFamily="18" charset="0"/>
              </a:rPr>
              <a:t>3</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O d n </a:t>
            </a:r>
            <a:r>
              <a:rPr lang="en-US" sz="1600" i="1" dirty="0" err="1" smtClean="0">
                <a:latin typeface="Times New Roman" panose="02020603050405020304" pitchFamily="18" charset="0"/>
                <a:cs typeface="Times New Roman" panose="02020603050405020304" pitchFamily="18" charset="0"/>
              </a:rPr>
              <a:t>os</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f i n a n s i j s k e    f u n k c i j e</a:t>
            </a:r>
            <a:r>
              <a:rPr lang="en-US" sz="1600" i="1" dirty="0" smtClean="0">
                <a:latin typeface="Times New Roman" panose="02020603050405020304" pitchFamily="18" charset="0"/>
                <a:cs typeface="Times New Roman" panose="02020603050405020304" pitchFamily="18" charset="0"/>
              </a:rPr>
              <a: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r u g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h   f -</a:t>
            </a:r>
            <a:r>
              <a:rPr lang="en-US" sz="1600" i="1" dirty="0" err="1" smtClean="0">
                <a:latin typeface="Times New Roman" panose="02020603050405020304" pitchFamily="18" charset="0"/>
                <a:cs typeface="Times New Roman" panose="02020603050405020304" pitchFamily="18" charset="0"/>
              </a:rPr>
              <a:t>ja</a:t>
            </a:r>
            <a:r>
              <a:rPr lang="en-US" sz="1600" i="1" dirty="0" smtClean="0">
                <a:latin typeface="Times New Roman" panose="02020603050405020304" pitchFamily="18" charset="0"/>
                <a:cs typeface="Times New Roman" panose="02020603050405020304" pitchFamily="18" charset="0"/>
              </a:rPr>
              <a:t> </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782538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746975"/>
            <a:ext cx="11915336" cy="5898524"/>
          </a:xfrm>
        </p:spPr>
        <p:txBody>
          <a:bodyPr>
            <a:normAutofit fontScale="92500" lnSpcReduction="20000"/>
          </a:bodyPr>
          <a:lstStyle/>
          <a:p>
            <a:pPr marL="0" indent="0">
              <a:buNone/>
            </a:pPr>
            <a:r>
              <a:rPr lang="en-US" dirty="0" smtClean="0">
                <a:latin typeface="Times New Roman" panose="02020603050405020304" pitchFamily="18" charset="0"/>
                <a:cs typeface="Times New Roman" panose="02020603050405020304" pitchFamily="18" charset="0"/>
              </a:rPr>
              <a:t>a)</a:t>
            </a:r>
            <a:r>
              <a:rPr lang="sr-Latn-RS" dirty="0" smtClean="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Finansijska</a:t>
            </a:r>
            <a:r>
              <a:rPr lang="en-US" u="sng" dirty="0" smtClean="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funkcija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treba</a:t>
            </a:r>
            <a:r>
              <a:rPr lang="en-US" u="sng" dirty="0">
                <a:latin typeface="Times New Roman" panose="02020603050405020304" pitchFamily="18" charset="0"/>
                <a:cs typeface="Times New Roman" panose="02020603050405020304" pitchFamily="18" charset="0"/>
              </a:rPr>
              <a:t> da </a:t>
            </a:r>
            <a:r>
              <a:rPr lang="en-US" u="sng" dirty="0" err="1">
                <a:latin typeface="Times New Roman" panose="02020603050405020304" pitchFamily="18" charset="0"/>
                <a:cs typeface="Times New Roman" panose="02020603050405020304" pitchFamily="18" charset="0"/>
              </a:rPr>
              <a:t>preuzme</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na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sebe</a:t>
            </a:r>
            <a:r>
              <a:rPr lang="en-US" u="sng"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sr-Latn-RS"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t>
            </a:r>
            <a:r>
              <a:rPr lang="sr-Latn-R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Izdavanje</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naloga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uplatu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isplatu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iz</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blagajne</a:t>
            </a:r>
            <a:r>
              <a:rPr lang="en-US" sz="2400" dirty="0">
                <a:latin typeface="Times New Roman" panose="02020603050405020304" pitchFamily="18" charset="0"/>
                <a:cs typeface="Times New Roman" panose="02020603050405020304" pitchFamily="18" charset="0"/>
              </a:rPr>
              <a:t> ;</a:t>
            </a:r>
          </a:p>
          <a:p>
            <a:pPr marL="0" indent="0">
              <a:buNone/>
            </a:pPr>
            <a:r>
              <a:rPr lang="sr-Latn-R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t>
            </a:r>
            <a:r>
              <a:rPr lang="sr-Latn-R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Izdavanje</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naloga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isplatu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depozitnog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računa</a:t>
            </a:r>
            <a:r>
              <a:rPr lang="en-US" sz="2400" dirty="0">
                <a:latin typeface="Times New Roman" panose="02020603050405020304" pitchFamily="18" charset="0"/>
                <a:cs typeface="Times New Roman" panose="02020603050405020304" pitchFamily="18" charset="0"/>
              </a:rPr>
              <a:t> ;</a:t>
            </a:r>
          </a:p>
          <a:p>
            <a:pPr marL="0" indent="0">
              <a:buNone/>
            </a:pPr>
            <a:r>
              <a:rPr lang="sr-Latn-R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t>
            </a:r>
            <a:r>
              <a:rPr lang="sr-Latn-R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Izdavanje</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HOV ;</a:t>
            </a:r>
          </a:p>
          <a:p>
            <a:pPr marL="0" indent="0">
              <a:buNone/>
            </a:pPr>
            <a:r>
              <a:rPr lang="sr-Latn-R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t>
            </a:r>
            <a:r>
              <a:rPr lang="sr-Latn-R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Izdavanje</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naloga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kupovinu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prodaju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deviza</a:t>
            </a:r>
            <a:r>
              <a:rPr lang="en-US" sz="2400" dirty="0">
                <a:latin typeface="Times New Roman" panose="02020603050405020304" pitchFamily="18" charset="0"/>
                <a:cs typeface="Times New Roman" panose="02020603050405020304" pitchFamily="18" charset="0"/>
              </a:rPr>
              <a:t> ;</a:t>
            </a:r>
          </a:p>
          <a:p>
            <a:pPr marL="0" indent="0">
              <a:buNone/>
            </a:pPr>
            <a:r>
              <a:rPr lang="sr-Latn-R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t>
            </a:r>
            <a:r>
              <a:rPr lang="sr-Latn-R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Obračun</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putnih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naloga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itd</a:t>
            </a:r>
            <a:r>
              <a:rPr lang="en-US" sz="2400" dirty="0" smtClean="0">
                <a:latin typeface="Times New Roman" panose="02020603050405020304" pitchFamily="18" charset="0"/>
                <a:cs typeface="Times New Roman" panose="02020603050405020304" pitchFamily="18" charset="0"/>
              </a:rPr>
              <a:t>.</a:t>
            </a:r>
            <a:endParaRPr lang="sr-Latn-RS" sz="2400" dirty="0" smtClean="0">
              <a:latin typeface="Times New Roman" panose="02020603050405020304" pitchFamily="18" charset="0"/>
              <a:cs typeface="Times New Roman" panose="02020603050405020304" pitchFamily="18" charset="0"/>
            </a:endParaRPr>
          </a:p>
          <a:p>
            <a:pPr marL="0" indent="0">
              <a:buNone/>
            </a:pPr>
            <a:endParaRPr lang="sr-Latn-RS" sz="2400"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b)</a:t>
            </a:r>
            <a:r>
              <a:rPr lang="sr-Latn-RS" dirty="0" smtClean="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Finansijska</a:t>
            </a:r>
            <a:r>
              <a:rPr lang="en-US" u="sng" dirty="0" smtClean="0">
                <a:latin typeface="Times New Roman" panose="02020603050405020304" pitchFamily="18" charset="0"/>
                <a:cs typeface="Times New Roman" panose="02020603050405020304" pitchFamily="18" charset="0"/>
              </a:rPr>
              <a:t> funk</a:t>
            </a:r>
            <a:r>
              <a:rPr lang="sr-Latn-RS" u="sng" dirty="0" smtClean="0">
                <a:latin typeface="Times New Roman" panose="02020603050405020304" pitchFamily="18" charset="0"/>
                <a:cs typeface="Times New Roman" panose="02020603050405020304" pitchFamily="18" charset="0"/>
              </a:rPr>
              <a:t>ci</a:t>
            </a:r>
            <a:r>
              <a:rPr lang="en-US" u="sng" dirty="0" err="1" smtClean="0">
                <a:latin typeface="Times New Roman" panose="02020603050405020304" pitchFamily="18" charset="0"/>
                <a:cs typeface="Times New Roman" panose="02020603050405020304" pitchFamily="18" charset="0"/>
              </a:rPr>
              <a:t>ja</a:t>
            </a:r>
            <a:r>
              <a:rPr lang="en-US" u="sng" dirty="0" smtClean="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vrši</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kontrolu</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sledećih</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vrsta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novčanih</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dokumenata</a:t>
            </a:r>
            <a:r>
              <a:rPr lang="en-US" u="sng"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r>
          </a:p>
          <a:p>
            <a:pPr marL="0" indent="0">
              <a:buNone/>
            </a:pPr>
            <a:r>
              <a:rPr lang="sr-Latn-R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t>
            </a:r>
            <a:r>
              <a:rPr lang="sr-Latn-R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Ulaznih</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faktura</a:t>
            </a:r>
            <a:r>
              <a:rPr lang="en-US" sz="2400" dirty="0">
                <a:latin typeface="Times New Roman" panose="02020603050405020304" pitchFamily="18" charset="0"/>
                <a:cs typeface="Times New Roman" panose="02020603050405020304" pitchFamily="18" charset="0"/>
              </a:rPr>
              <a:t> </a:t>
            </a:r>
          </a:p>
          <a:p>
            <a:pPr marL="0" indent="0">
              <a:buNone/>
            </a:pPr>
            <a:r>
              <a:rPr lang="sr-Latn-R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t>
            </a:r>
            <a:r>
              <a:rPr lang="sr-Latn-R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Putnih</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računa</a:t>
            </a:r>
            <a:endParaRPr lang="en-US" sz="2400" dirty="0">
              <a:latin typeface="Times New Roman" panose="02020603050405020304" pitchFamily="18" charset="0"/>
              <a:cs typeface="Times New Roman" panose="02020603050405020304" pitchFamily="18" charset="0"/>
            </a:endParaRPr>
          </a:p>
          <a:p>
            <a:pPr marL="0" indent="0">
              <a:buNone/>
            </a:pPr>
            <a:r>
              <a:rPr lang="sr-Latn-R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t>
            </a:r>
            <a:r>
              <a:rPr lang="sr-Latn-R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Izlaznih</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faktura</a:t>
            </a:r>
            <a:endParaRPr lang="en-US" sz="2400" dirty="0">
              <a:latin typeface="Times New Roman" panose="02020603050405020304" pitchFamily="18" charset="0"/>
              <a:cs typeface="Times New Roman" panose="02020603050405020304" pitchFamily="18" charset="0"/>
            </a:endParaRPr>
          </a:p>
          <a:p>
            <a:pPr marL="0" indent="0">
              <a:buNone/>
            </a:pPr>
            <a:r>
              <a:rPr lang="sr-Latn-R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t>
            </a:r>
            <a:r>
              <a:rPr lang="sr-Latn-R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HOV</a:t>
            </a:r>
            <a:endParaRPr lang="en-US" sz="2400" dirty="0">
              <a:latin typeface="Times New Roman" panose="02020603050405020304" pitchFamily="18" charset="0"/>
              <a:cs typeface="Times New Roman" panose="02020603050405020304" pitchFamily="18" charset="0"/>
            </a:endParaRPr>
          </a:p>
          <a:p>
            <a:pPr marL="0" indent="0">
              <a:buNone/>
            </a:pPr>
            <a:r>
              <a:rPr lang="sr-Latn-R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t>
            </a:r>
            <a:r>
              <a:rPr lang="sr-Latn-R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Isplatnih</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lista</a:t>
            </a:r>
            <a:r>
              <a:rPr lang="en-US" sz="2400" dirty="0">
                <a:latin typeface="Times New Roman" panose="02020603050405020304" pitchFamily="18" charset="0"/>
                <a:cs typeface="Times New Roman" panose="02020603050405020304" pitchFamily="18" charset="0"/>
              </a:rPr>
              <a:t> </a:t>
            </a:r>
          </a:p>
          <a:p>
            <a:pPr marL="0" indent="0">
              <a:buNone/>
            </a:pPr>
            <a:r>
              <a:rPr lang="sr-Latn-R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t>
            </a:r>
            <a:r>
              <a:rPr lang="sr-Latn-R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Kursnih</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razlika</a:t>
            </a:r>
            <a:endParaRPr lang="en-US" sz="2400" dirty="0">
              <a:latin typeface="Times New Roman" panose="02020603050405020304" pitchFamily="18" charset="0"/>
              <a:cs typeface="Times New Roman" panose="02020603050405020304" pitchFamily="18" charset="0"/>
            </a:endParaRPr>
          </a:p>
          <a:p>
            <a:pPr marL="0" indent="0">
              <a:buNone/>
            </a:pPr>
            <a:r>
              <a:rPr lang="sr-Latn-R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t>
            </a:r>
            <a:r>
              <a:rPr lang="sr-Latn-R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Svih</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drugih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dokumenata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kojima</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vrši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plaćanje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iz</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blagajne</a:t>
            </a:r>
            <a:r>
              <a:rPr lang="en-US" sz="2400" dirty="0">
                <a:latin typeface="Times New Roman" panose="02020603050405020304" pitchFamily="18" charset="0"/>
                <a:cs typeface="Times New Roman" panose="02020603050405020304" pitchFamily="18" charset="0"/>
              </a:rPr>
              <a:t> </a:t>
            </a:r>
          </a:p>
          <a:p>
            <a:pPr marL="0" indent="0">
              <a:buNone/>
            </a:pP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en-US" sz="1600" i="1" dirty="0">
                <a:latin typeface="Times New Roman" panose="02020603050405020304" pitchFamily="18" charset="0"/>
                <a:cs typeface="Times New Roman" panose="02020603050405020304" pitchFamily="18" charset="0"/>
              </a:rPr>
              <a:t>3</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O d n </a:t>
            </a:r>
            <a:r>
              <a:rPr lang="en-US" sz="1600" i="1" dirty="0" err="1" smtClean="0">
                <a:latin typeface="Times New Roman" panose="02020603050405020304" pitchFamily="18" charset="0"/>
                <a:cs typeface="Times New Roman" panose="02020603050405020304" pitchFamily="18" charset="0"/>
              </a:rPr>
              <a:t>os</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f i n a n s i j s k e    f u n k c i j e</a:t>
            </a:r>
            <a:r>
              <a:rPr lang="en-US" sz="1600" i="1" dirty="0" smtClean="0">
                <a:latin typeface="Times New Roman" panose="02020603050405020304" pitchFamily="18" charset="0"/>
                <a:cs typeface="Times New Roman" panose="02020603050405020304" pitchFamily="18" charset="0"/>
              </a:rPr>
              <a: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r u g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h   f -</a:t>
            </a:r>
            <a:r>
              <a:rPr lang="en-US" sz="1600" i="1" dirty="0" err="1" smtClean="0">
                <a:latin typeface="Times New Roman" panose="02020603050405020304" pitchFamily="18" charset="0"/>
                <a:cs typeface="Times New Roman" panose="02020603050405020304" pitchFamily="18" charset="0"/>
              </a:rPr>
              <a:t>ja</a:t>
            </a:r>
            <a:r>
              <a:rPr lang="en-US" sz="1600" i="1" dirty="0" smtClean="0">
                <a:latin typeface="Times New Roman" panose="02020603050405020304" pitchFamily="18" charset="0"/>
                <a:cs typeface="Times New Roman" panose="02020603050405020304" pitchFamily="18" charset="0"/>
              </a:rPr>
              <a:t> </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713490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528033"/>
            <a:ext cx="11915336" cy="5988677"/>
          </a:xfrm>
        </p:spPr>
        <p:txBody>
          <a:bodyPr>
            <a:normAutofit lnSpcReduction="10000"/>
          </a:bodyPr>
          <a:lstStyle/>
          <a:p>
            <a:pPr marL="0" indent="0">
              <a:buNone/>
            </a:pPr>
            <a:r>
              <a:rPr lang="it-IT" dirty="0" smtClean="0">
                <a:latin typeface="Times New Roman" panose="02020603050405020304" pitchFamily="18" charset="0"/>
                <a:cs typeface="Times New Roman" panose="02020603050405020304" pitchFamily="18" charset="0"/>
              </a:rPr>
              <a:t>c)</a:t>
            </a:r>
            <a:r>
              <a:rPr lang="sr-Latn-RS" dirty="0" smtClean="0">
                <a:latin typeface="Times New Roman" panose="02020603050405020304" pitchFamily="18" charset="0"/>
                <a:cs typeface="Times New Roman" panose="02020603050405020304" pitchFamily="18" charset="0"/>
              </a:rPr>
              <a:t> </a:t>
            </a:r>
            <a:r>
              <a:rPr lang="it-IT" u="sng" dirty="0" smtClean="0">
                <a:latin typeface="Times New Roman" panose="02020603050405020304" pitchFamily="18" charset="0"/>
                <a:cs typeface="Times New Roman" panose="02020603050405020304" pitchFamily="18" charset="0"/>
              </a:rPr>
              <a:t>Fin</a:t>
            </a:r>
            <a:r>
              <a:rPr lang="sr-Latn-RS" u="sng" dirty="0" smtClean="0">
                <a:latin typeface="Times New Roman" panose="02020603050405020304" pitchFamily="18" charset="0"/>
                <a:cs typeface="Times New Roman" panose="02020603050405020304" pitchFamily="18" charset="0"/>
              </a:rPr>
              <a:t>ansijska funkcija </a:t>
            </a:r>
            <a:r>
              <a:rPr lang="it-IT" u="sng" dirty="0" smtClean="0">
                <a:latin typeface="Times New Roman" panose="02020603050405020304" pitchFamily="18" charset="0"/>
                <a:cs typeface="Times New Roman" panose="02020603050405020304" pitchFamily="18" charset="0"/>
              </a:rPr>
              <a:t>mora </a:t>
            </a:r>
            <a:r>
              <a:rPr lang="it-IT" u="sng" dirty="0">
                <a:latin typeface="Times New Roman" panose="02020603050405020304" pitchFamily="18" charset="0"/>
                <a:cs typeface="Times New Roman" panose="02020603050405020304" pitchFamily="18" charset="0"/>
              </a:rPr>
              <a:t>da vodi </a:t>
            </a:r>
            <a:r>
              <a:rPr lang="it-IT" dirty="0" smtClean="0">
                <a:latin typeface="Times New Roman" panose="02020603050405020304" pitchFamily="18" charset="0"/>
                <a:cs typeface="Times New Roman" panose="02020603050405020304" pitchFamily="18" charset="0"/>
              </a:rPr>
              <a:t>:</a:t>
            </a:r>
            <a:endParaRPr lang="it-IT" dirty="0">
              <a:latin typeface="Times New Roman" panose="02020603050405020304" pitchFamily="18" charset="0"/>
              <a:cs typeface="Times New Roman" panose="02020603050405020304" pitchFamily="18" charset="0"/>
            </a:endParaRPr>
          </a:p>
          <a:p>
            <a:pPr marL="0" indent="0">
              <a:buNone/>
            </a:pPr>
            <a:r>
              <a:rPr lang="sr-Latn-RS" dirty="0" smtClean="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a:t>
            </a:r>
            <a:r>
              <a:rPr lang="sr-Latn-R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Dnevnik</a:t>
            </a:r>
            <a:r>
              <a:rPr lang="en-US" sz="2600" dirty="0" smtClean="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blagajne</a:t>
            </a:r>
            <a:endParaRPr lang="en-US" sz="2600" dirty="0">
              <a:latin typeface="Times New Roman" panose="02020603050405020304" pitchFamily="18" charset="0"/>
              <a:cs typeface="Times New Roman" panose="02020603050405020304" pitchFamily="18" charset="0"/>
            </a:endParaRPr>
          </a:p>
          <a:p>
            <a:pPr marL="0" indent="0">
              <a:buNone/>
            </a:pPr>
            <a:r>
              <a:rPr lang="sr-Latn-RS" sz="2600" dirty="0" smtClean="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a:t>
            </a:r>
            <a:r>
              <a:rPr lang="sr-Latn-R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Knjigu</a:t>
            </a:r>
            <a:r>
              <a:rPr lang="en-US" sz="2600" dirty="0" smtClean="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emitovanih</a:t>
            </a:r>
            <a:r>
              <a:rPr lang="en-US" sz="2600" dirty="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akcija</a:t>
            </a:r>
            <a:endParaRPr lang="en-US" sz="2600" dirty="0">
              <a:latin typeface="Times New Roman" panose="02020603050405020304" pitchFamily="18" charset="0"/>
              <a:cs typeface="Times New Roman" panose="02020603050405020304" pitchFamily="18" charset="0"/>
            </a:endParaRPr>
          </a:p>
          <a:p>
            <a:pPr marL="0" indent="0">
              <a:buNone/>
            </a:pPr>
            <a:r>
              <a:rPr lang="sr-Latn-RS" sz="2600" dirty="0" smtClean="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a:t>
            </a:r>
            <a:r>
              <a:rPr lang="sr-Latn-R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Knijgu</a:t>
            </a:r>
            <a:r>
              <a:rPr lang="en-US" sz="2600" dirty="0" smtClean="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izdatih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obveznica</a:t>
            </a:r>
            <a:endParaRPr lang="en-US" sz="2600" dirty="0">
              <a:latin typeface="Times New Roman" panose="02020603050405020304" pitchFamily="18" charset="0"/>
              <a:cs typeface="Times New Roman" panose="02020603050405020304" pitchFamily="18" charset="0"/>
            </a:endParaRPr>
          </a:p>
          <a:p>
            <a:pPr marL="0" indent="0">
              <a:buNone/>
            </a:pPr>
            <a:r>
              <a:rPr lang="sr-Latn-RS" sz="2600" dirty="0" smtClean="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a:t>
            </a:r>
            <a:r>
              <a:rPr lang="sr-Latn-R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Knjigu</a:t>
            </a:r>
            <a:r>
              <a:rPr lang="en-US" sz="2600" dirty="0" smtClean="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ulaznih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faktura</a:t>
            </a:r>
            <a:endParaRPr lang="en-US" sz="2600" dirty="0">
              <a:latin typeface="Times New Roman" panose="02020603050405020304" pitchFamily="18" charset="0"/>
              <a:cs typeface="Times New Roman" panose="02020603050405020304" pitchFamily="18" charset="0"/>
            </a:endParaRPr>
          </a:p>
          <a:p>
            <a:pPr marL="0" indent="0">
              <a:buNone/>
            </a:pPr>
            <a:r>
              <a:rPr lang="sr-Latn-RS" sz="2600" dirty="0" smtClean="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a:t>
            </a:r>
            <a:r>
              <a:rPr lang="sr-Latn-R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Knjigu</a:t>
            </a:r>
            <a:r>
              <a:rPr lang="en-US" sz="2600" dirty="0" smtClean="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izlaznih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faktura</a:t>
            </a:r>
            <a:endParaRPr lang="en-US" sz="2600" dirty="0">
              <a:latin typeface="Times New Roman" panose="02020603050405020304" pitchFamily="18" charset="0"/>
              <a:cs typeface="Times New Roman" panose="02020603050405020304" pitchFamily="18" charset="0"/>
            </a:endParaRPr>
          </a:p>
          <a:p>
            <a:pPr marL="0" indent="0">
              <a:buNone/>
            </a:pPr>
            <a:r>
              <a:rPr lang="sr-Latn-RS" sz="2600" dirty="0" smtClean="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a:t>
            </a:r>
            <a:r>
              <a:rPr lang="sr-Latn-R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Evidenciju</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por</a:t>
            </a:r>
            <a:r>
              <a:rPr lang="sr-Latn-RS" sz="2600" dirty="0" smtClean="0">
                <a:latin typeface="Times New Roman" panose="02020603050405020304" pitchFamily="18" charset="0"/>
                <a:cs typeface="Times New Roman" panose="02020603050405020304" pitchFamily="18" charset="0"/>
              </a:rPr>
              <a:t>t</a:t>
            </a:r>
            <a:r>
              <a:rPr lang="en-US" sz="2600" dirty="0" err="1" smtClean="0">
                <a:latin typeface="Times New Roman" panose="02020603050405020304" pitchFamily="18" charset="0"/>
                <a:cs typeface="Times New Roman" panose="02020603050405020304" pitchFamily="18" charset="0"/>
              </a:rPr>
              <a:t>felja</a:t>
            </a:r>
            <a:r>
              <a:rPr lang="en-US" sz="2600" dirty="0" smtClean="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svih</a:t>
            </a:r>
            <a:r>
              <a:rPr lang="en-US" sz="2600" dirty="0">
                <a:latin typeface="Times New Roman" panose="02020603050405020304" pitchFamily="18" charset="0"/>
                <a:cs typeface="Times New Roman" panose="02020603050405020304" pitchFamily="18" charset="0"/>
              </a:rPr>
              <a:t> HOV </a:t>
            </a:r>
            <a:r>
              <a:rPr lang="en-US" sz="2600" dirty="0" err="1">
                <a:latin typeface="Times New Roman" panose="02020603050405020304" pitchFamily="18" charset="0"/>
                <a:cs typeface="Times New Roman" panose="02020603050405020304" pitchFamily="18" charset="0"/>
              </a:rPr>
              <a:t>itd</a:t>
            </a:r>
            <a:r>
              <a:rPr lang="en-US" sz="2600" dirty="0" smtClean="0">
                <a:latin typeface="Times New Roman" panose="02020603050405020304" pitchFamily="18" charset="0"/>
                <a:cs typeface="Times New Roman" panose="02020603050405020304" pitchFamily="18" charset="0"/>
              </a:rPr>
              <a:t>.</a:t>
            </a:r>
            <a:endParaRPr lang="sr-Latn-RS" sz="2600" dirty="0" smtClean="0">
              <a:latin typeface="Times New Roman" panose="02020603050405020304" pitchFamily="18" charset="0"/>
              <a:cs typeface="Times New Roman" panose="02020603050405020304" pitchFamily="18" charset="0"/>
            </a:endParaRPr>
          </a:p>
          <a:p>
            <a:pPr marL="0" indent="0" algn="just">
              <a:buNone/>
            </a:pPr>
            <a:r>
              <a:rPr lang="sr-Latn-RS" dirty="0">
                <a:latin typeface="Times New Roman" panose="02020603050405020304" pitchFamily="18" charset="0"/>
                <a:cs typeface="Times New Roman" panose="02020603050405020304" pitchFamily="18" charset="0"/>
              </a:rPr>
              <a:t>f) U domen </a:t>
            </a:r>
            <a:r>
              <a:rPr lang="sr-Latn-RS" u="sng" dirty="0">
                <a:latin typeface="Times New Roman" panose="02020603050405020304" pitchFamily="18" charset="0"/>
                <a:cs typeface="Times New Roman" panose="02020603050405020304" pitchFamily="18" charset="0"/>
              </a:rPr>
              <a:t>informisanja uprave preduzeća</a:t>
            </a:r>
            <a:r>
              <a:rPr lang="sr-Latn-RS" dirty="0">
                <a:latin typeface="Times New Roman" panose="02020603050405020304" pitchFamily="18" charset="0"/>
                <a:cs typeface="Times New Roman" panose="02020603050405020304" pitchFamily="18" charset="0"/>
              </a:rPr>
              <a:t> i </a:t>
            </a:r>
            <a:r>
              <a:rPr lang="sr-Latn-RS" dirty="0" smtClean="0">
                <a:latin typeface="Times New Roman" panose="02020603050405020304" pitchFamily="18" charset="0"/>
                <a:cs typeface="Times New Roman" panose="02020603050405020304" pitchFamily="18" charset="0"/>
              </a:rPr>
              <a:t>odgovarajućih njegovih</a:t>
            </a:r>
          </a:p>
          <a:p>
            <a:pPr marL="0" indent="0" algn="just">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funkcionalnih </a:t>
            </a:r>
            <a:r>
              <a:rPr lang="sr-Latn-RS" dirty="0">
                <a:latin typeface="Times New Roman" panose="02020603050405020304" pitchFamily="18" charset="0"/>
                <a:cs typeface="Times New Roman" panose="02020603050405020304" pitchFamily="18" charset="0"/>
              </a:rPr>
              <a:t>područja od strane finansijske funkcije, </a:t>
            </a:r>
            <a:r>
              <a:rPr lang="sr-Latn-RS" dirty="0" smtClean="0">
                <a:latin typeface="Times New Roman" panose="02020603050405020304" pitchFamily="18" charset="0"/>
                <a:cs typeface="Times New Roman" panose="02020603050405020304" pitchFamily="18" charset="0"/>
              </a:rPr>
              <a:t>spadaju </a:t>
            </a:r>
            <a:r>
              <a:rPr lang="sr-Latn-RS" dirty="0">
                <a:latin typeface="Times New Roman" panose="02020603050405020304" pitchFamily="18" charset="0"/>
                <a:cs typeface="Times New Roman" panose="02020603050405020304" pitchFamily="18" charset="0"/>
              </a:rPr>
              <a:t>informacije </a:t>
            </a:r>
            <a:r>
              <a:rPr lang="sr-Latn-RS" dirty="0" smtClean="0">
                <a:latin typeface="Times New Roman" panose="02020603050405020304" pitchFamily="18" charset="0"/>
                <a:cs typeface="Times New Roman" panose="02020603050405020304" pitchFamily="18" charset="0"/>
              </a:rPr>
              <a:t>s</a:t>
            </a:r>
          </a:p>
          <a:p>
            <a:pPr marL="0" indent="0" algn="just">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područja: </a:t>
            </a:r>
          </a:p>
          <a:p>
            <a:pPr marL="0" indent="0" algn="just">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naplate </a:t>
            </a:r>
            <a:r>
              <a:rPr lang="sr-Latn-RS" dirty="0">
                <a:latin typeface="Times New Roman" panose="02020603050405020304" pitchFamily="18" charset="0"/>
                <a:cs typeface="Times New Roman" panose="02020603050405020304" pitchFamily="18" charset="0"/>
              </a:rPr>
              <a:t>potraživanja i isplate </a:t>
            </a:r>
            <a:r>
              <a:rPr lang="sr-Latn-RS" dirty="0" smtClean="0">
                <a:latin typeface="Times New Roman" panose="02020603050405020304" pitchFamily="18" charset="0"/>
                <a:cs typeface="Times New Roman" panose="02020603050405020304" pitchFamily="18" charset="0"/>
              </a:rPr>
              <a:t>obaveza; plana </a:t>
            </a:r>
            <a:r>
              <a:rPr lang="sr-Latn-RS" dirty="0">
                <a:latin typeface="Times New Roman" panose="02020603050405020304" pitchFamily="18" charset="0"/>
                <a:cs typeface="Times New Roman" panose="02020603050405020304" pitchFamily="18" charset="0"/>
              </a:rPr>
              <a:t>priliva i odliva </a:t>
            </a:r>
            <a:r>
              <a:rPr lang="sr-Latn-RS" dirty="0" smtClean="0">
                <a:latin typeface="Times New Roman" panose="02020603050405020304" pitchFamily="18" charset="0"/>
                <a:cs typeface="Times New Roman" panose="02020603050405020304" pitchFamily="18" charset="0"/>
              </a:rPr>
              <a:t>gotovine; predloga </a:t>
            </a:r>
          </a:p>
          <a:p>
            <a:pPr marL="0" indent="0" algn="just">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sanacije; kontrole </a:t>
            </a:r>
            <a:r>
              <a:rPr lang="sr-Latn-RS" dirty="0">
                <a:latin typeface="Times New Roman" panose="02020603050405020304" pitchFamily="18" charset="0"/>
                <a:cs typeface="Times New Roman" panose="02020603050405020304" pitchFamily="18" charset="0"/>
              </a:rPr>
              <a:t>novčanih </a:t>
            </a:r>
            <a:r>
              <a:rPr lang="sr-Latn-RS" dirty="0" smtClean="0">
                <a:latin typeface="Times New Roman" panose="02020603050405020304" pitchFamily="18" charset="0"/>
                <a:cs typeface="Times New Roman" panose="02020603050405020304" pitchFamily="18" charset="0"/>
              </a:rPr>
              <a:t>dokumenata; nadzora </a:t>
            </a:r>
            <a:r>
              <a:rPr lang="sr-Latn-RS" dirty="0">
                <a:latin typeface="Times New Roman" panose="02020603050405020304" pitchFamily="18" charset="0"/>
                <a:cs typeface="Times New Roman" panose="02020603050405020304" pitchFamily="18" charset="0"/>
              </a:rPr>
              <a:t>korišćenja sredstava i izvora </a:t>
            </a:r>
            <a:endParaRPr lang="sr-Latn-RS" dirty="0" smtClean="0">
              <a:latin typeface="Times New Roman" panose="02020603050405020304" pitchFamily="18" charset="0"/>
              <a:cs typeface="Times New Roman" panose="02020603050405020304" pitchFamily="18" charset="0"/>
            </a:endParaRPr>
          </a:p>
          <a:p>
            <a:pPr marL="0" indent="0" algn="just">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finansiranja i stanja </a:t>
            </a:r>
            <a:r>
              <a:rPr lang="sr-Latn-RS" dirty="0">
                <a:latin typeface="Times New Roman" panose="02020603050405020304" pitchFamily="18" charset="0"/>
                <a:cs typeface="Times New Roman" panose="02020603050405020304" pitchFamily="18" charset="0"/>
              </a:rPr>
              <a:t>na tržištu novca, tržištu kapitala i deviznom </a:t>
            </a:r>
            <a:r>
              <a:rPr lang="sr-Latn-RS" dirty="0" smtClean="0">
                <a:latin typeface="Times New Roman" panose="02020603050405020304" pitchFamily="18" charset="0"/>
                <a:cs typeface="Times New Roman" panose="02020603050405020304" pitchFamily="18" charset="0"/>
              </a:rPr>
              <a:t>tržištu...</a:t>
            </a:r>
            <a:endParaRPr lang="sr-Latn-RS" dirty="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a:p>
            <a:pPr marL="0" indent="0">
              <a:buNone/>
            </a:pPr>
            <a:endParaRPr lang="sr-Cyrl-RS" dirty="0"/>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en-US" sz="1600" i="1" dirty="0">
                <a:latin typeface="Times New Roman" panose="02020603050405020304" pitchFamily="18" charset="0"/>
                <a:cs typeface="Times New Roman" panose="02020603050405020304" pitchFamily="18" charset="0"/>
              </a:rPr>
              <a:t>3</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O d n </a:t>
            </a:r>
            <a:r>
              <a:rPr lang="en-US" sz="1600" i="1" dirty="0" err="1" smtClean="0">
                <a:latin typeface="Times New Roman" panose="02020603050405020304" pitchFamily="18" charset="0"/>
                <a:cs typeface="Times New Roman" panose="02020603050405020304" pitchFamily="18" charset="0"/>
              </a:rPr>
              <a:t>os</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f i n a n s i j s k e    f u n k c i j e</a:t>
            </a:r>
            <a:r>
              <a:rPr lang="en-US" sz="1600" i="1" dirty="0" smtClean="0">
                <a:latin typeface="Times New Roman" panose="02020603050405020304" pitchFamily="18" charset="0"/>
                <a:cs typeface="Times New Roman" panose="02020603050405020304" pitchFamily="18" charset="0"/>
              </a:rPr>
              <a: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r u g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h   f -</a:t>
            </a:r>
            <a:r>
              <a:rPr lang="en-US" sz="1600" i="1" dirty="0" err="1" smtClean="0">
                <a:latin typeface="Times New Roman" panose="02020603050405020304" pitchFamily="18" charset="0"/>
                <a:cs typeface="Times New Roman" panose="02020603050405020304" pitchFamily="18" charset="0"/>
              </a:rPr>
              <a:t>ja</a:t>
            </a:r>
            <a:r>
              <a:rPr lang="en-US" sz="1600" i="1" dirty="0" smtClean="0">
                <a:latin typeface="Times New Roman" panose="02020603050405020304" pitchFamily="18" charset="0"/>
                <a:cs typeface="Times New Roman" panose="02020603050405020304" pitchFamily="18" charset="0"/>
              </a:rPr>
              <a:t> </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347147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610" y="675249"/>
            <a:ext cx="11915336" cy="5980016"/>
          </a:xfrm>
        </p:spPr>
        <p:txBody>
          <a:bodyPr/>
          <a:lstStyle/>
          <a:p>
            <a:pPr marL="0" indent="0" algn="just">
              <a:lnSpc>
                <a:spcPct val="100000"/>
              </a:lnSpc>
              <a:buNone/>
            </a:pPr>
            <a:r>
              <a:rPr lang="sr-Latn-CS" u="sng" dirty="0" smtClean="0">
                <a:latin typeface="Times New Roman" panose="02020603050405020304" pitchFamily="18" charset="0"/>
                <a:cs typeface="Times New Roman" panose="02020603050405020304" pitchFamily="18" charset="0"/>
              </a:rPr>
              <a:t>Finansijski </a:t>
            </a:r>
            <a:r>
              <a:rPr lang="sr-Latn-CS" u="sng" dirty="0">
                <a:latin typeface="Times New Roman" panose="02020603050405020304" pitchFamily="18" charset="0"/>
                <a:cs typeface="Times New Roman" panose="02020603050405020304" pitchFamily="18" charset="0"/>
              </a:rPr>
              <a:t>rizik</a:t>
            </a:r>
            <a:r>
              <a:rPr lang="sr-Latn-CS" dirty="0">
                <a:latin typeface="Times New Roman" panose="02020603050405020304" pitchFamily="18" charset="0"/>
                <a:cs typeface="Times New Roman" panose="02020603050405020304" pitchFamily="18" charset="0"/>
              </a:rPr>
              <a:t> je uvek prisutan u oblasti ostvarenja finansijskog rezultata i u oblasti naplate potraživanja. </a:t>
            </a:r>
            <a:r>
              <a:rPr lang="sr-Latn-CS" b="1" i="1" dirty="0">
                <a:latin typeface="Times New Roman" panose="02020603050405020304" pitchFamily="18" charset="0"/>
                <a:cs typeface="Times New Roman" panose="02020603050405020304" pitchFamily="18" charset="0"/>
              </a:rPr>
              <a:t>Minimiziranje finansijskog rizika </a:t>
            </a:r>
            <a:r>
              <a:rPr lang="sr-Latn-CS" b="1" dirty="0">
                <a:latin typeface="Times New Roman" panose="02020603050405020304" pitchFamily="18" charset="0"/>
                <a:cs typeface="Times New Roman" panose="02020603050405020304" pitchFamily="18" charset="0"/>
              </a:rPr>
              <a:t> </a:t>
            </a:r>
            <a:r>
              <a:rPr lang="sr-Latn-CS" dirty="0">
                <a:latin typeface="Times New Roman" panose="02020603050405020304" pitchFamily="18" charset="0"/>
                <a:cs typeface="Times New Roman" panose="02020603050405020304" pitchFamily="18" charset="0"/>
              </a:rPr>
              <a:t>u oblasti finansijskog rezultata postiže se struktuiranje kapitala sa stanovišta vlasništva u korist sopstvenog kapitala.</a:t>
            </a:r>
            <a:endParaRPr lang="sr-Cyrl-RS" dirty="0">
              <a:latin typeface="Times New Roman" panose="02020603050405020304" pitchFamily="18" charset="0"/>
              <a:cs typeface="Times New Roman" panose="02020603050405020304" pitchFamily="18" charset="0"/>
            </a:endParaRPr>
          </a:p>
          <a:p>
            <a:pPr algn="just">
              <a:lnSpc>
                <a:spcPct val="100000"/>
              </a:lnSpc>
            </a:pPr>
            <a:r>
              <a:rPr lang="en-US" dirty="0" err="1">
                <a:latin typeface="Times New Roman" panose="02020603050405020304" pitchFamily="18" charset="0"/>
                <a:cs typeface="Times New Roman" panose="02020603050405020304" pitchFamily="18" charset="0"/>
              </a:rPr>
              <a:t>Finansijska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ne </a:t>
            </a:r>
            <a:r>
              <a:rPr lang="en-US" dirty="0" err="1">
                <a:latin typeface="Times New Roman" panose="02020603050405020304" pitchFamily="18" charset="0"/>
                <a:cs typeface="Times New Roman" panose="02020603050405020304" pitchFamily="18" charset="0"/>
              </a:rPr>
              <a:t>može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uspehom</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svoju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prethodno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opisanu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ulogu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trajno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ostvariti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što</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preko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potrebno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se ne </a:t>
            </a:r>
            <a:r>
              <a:rPr lang="en-US" dirty="0" err="1">
                <a:latin typeface="Times New Roman" panose="02020603050405020304" pitchFamily="18" charset="0"/>
                <a:cs typeface="Times New Roman" panose="02020603050405020304" pitchFamily="18" charset="0"/>
              </a:rPr>
              <a:t>uspe</a:t>
            </a:r>
            <a:r>
              <a:rPr lang="en-US" dirty="0">
                <a:latin typeface="Times New Roman" panose="02020603050405020304" pitchFamily="18" charset="0"/>
                <a:cs typeface="Times New Roman" panose="02020603050405020304" pitchFamily="18" charset="0"/>
              </a:rPr>
              <a:t> da se </a:t>
            </a:r>
            <a:r>
              <a:rPr lang="en-US" dirty="0" err="1">
                <a:latin typeface="Times New Roman" panose="02020603050405020304" pitchFamily="18" charset="0"/>
                <a:cs typeface="Times New Roman" panose="02020603050405020304" pitchFamily="18" charset="0"/>
              </a:rPr>
              <a:t>druge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njegova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uprava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privole</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prihvate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ciljeve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finansijske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svojim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odlukama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ponašanjem</a:t>
            </a:r>
            <a:r>
              <a:rPr lang="en-US" dirty="0">
                <a:latin typeface="Times New Roman" panose="02020603050405020304" pitchFamily="18" charset="0"/>
                <a:cs typeface="Times New Roman" panose="02020603050405020304" pitchFamily="18" charset="0"/>
              </a:rPr>
              <a:t> ne </a:t>
            </a:r>
            <a:r>
              <a:rPr lang="en-US" dirty="0" err="1">
                <a:latin typeface="Times New Roman" panose="02020603050405020304" pitchFamily="18" charset="0"/>
                <a:cs typeface="Times New Roman" panose="02020603050405020304" pitchFamily="18" charset="0"/>
              </a:rPr>
              <a:t>ometaju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sprovođenje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finansijske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strategije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taktike</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lnSpc>
                <a:spcPct val="100000"/>
              </a:lnSpc>
            </a:pPr>
            <a:r>
              <a:rPr lang="en-US" dirty="0" err="1">
                <a:latin typeface="Times New Roman" panose="02020603050405020304" pitchFamily="18" charset="0"/>
                <a:cs typeface="Times New Roman" panose="02020603050405020304" pitchFamily="18" charset="0"/>
              </a:rPr>
              <a:t>Otuda</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posebna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uloga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funkcije</a:t>
            </a:r>
            <a:r>
              <a:rPr lang="en-US" dirty="0">
                <a:latin typeface="Times New Roman" panose="02020603050405020304" pitchFamily="18" charset="0"/>
                <a:cs typeface="Times New Roman" panose="02020603050405020304" pitchFamily="18" charset="0"/>
              </a:rPr>
              <a:t> u tome da se </a:t>
            </a:r>
            <a:r>
              <a:rPr lang="en-US" dirty="0" err="1" smtClean="0">
                <a:latin typeface="Times New Roman" panose="02020603050405020304" pitchFamily="18" charset="0"/>
                <a:cs typeface="Times New Roman" panose="02020603050405020304" pitchFamily="18" charset="0"/>
              </a:rPr>
              <a:t>izbori</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da </a:t>
            </a:r>
            <a:r>
              <a:rPr lang="en-US" dirty="0" err="1">
                <a:latin typeface="Times New Roman" panose="02020603050405020304" pitchFamily="18" charset="0"/>
                <a:cs typeface="Times New Roman" panose="02020603050405020304" pitchFamily="18" charset="0"/>
              </a:rPr>
              <a:t>ostale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poslovne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uprava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preduzeća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prihvate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način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mišljenja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filozofiju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upravljanja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što</a:t>
            </a:r>
            <a:r>
              <a:rPr lang="en-US" dirty="0">
                <a:latin typeface="Times New Roman" panose="02020603050405020304" pitchFamily="18" charset="0"/>
                <a:cs typeface="Times New Roman" panose="02020603050405020304" pitchFamily="18" charset="0"/>
              </a:rPr>
              <a:t> u tome </a:t>
            </a:r>
            <a:r>
              <a:rPr lang="en-US" dirty="0" err="1">
                <a:latin typeface="Times New Roman" panose="02020603050405020304" pitchFamily="18" charset="0"/>
                <a:cs typeface="Times New Roman" panose="02020603050405020304" pitchFamily="18" charset="0"/>
              </a:rPr>
              <a:t>finansijska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više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utoliko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će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lakše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prihvaćeni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ciljevi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poštovana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strategija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taktika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finansijskog</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upravljanja</a:t>
            </a:r>
            <a:r>
              <a:rPr lang="en-US" dirty="0">
                <a:latin typeface="Times New Roman" panose="02020603050405020304" pitchFamily="18" charset="0"/>
                <a:cs typeface="Times New Roman" panose="02020603050405020304" pitchFamily="18" charset="0"/>
              </a:rPr>
              <a:t>.</a:t>
            </a: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26610" y="12660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1. U l o g a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95900034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705163"/>
            <a:ext cx="11915336" cy="1110758"/>
          </a:xfrm>
        </p:spPr>
        <p:txBody>
          <a:bodyPr>
            <a:normAutofit fontScale="90000"/>
          </a:bodyPr>
          <a:lstStyle/>
          <a:p>
            <a:r>
              <a:rPr lang="sr-Latn-RS" sz="3600" b="1" dirty="0" smtClean="0">
                <a:latin typeface="Times New Roman" panose="02020603050405020304" pitchFamily="18" charset="0"/>
                <a:cs typeface="Times New Roman" panose="02020603050405020304" pitchFamily="18" charset="0"/>
              </a:rPr>
              <a:t>2. </a:t>
            </a:r>
            <a:r>
              <a:rPr lang="nn-NO" sz="3600" dirty="0" smtClean="0">
                <a:latin typeface="Times New Roman" panose="02020603050405020304" pitchFamily="18" charset="0"/>
                <a:cs typeface="Times New Roman" panose="02020603050405020304" pitchFamily="18" charset="0"/>
              </a:rPr>
              <a:t>Saradnja</a:t>
            </a:r>
            <a:r>
              <a:rPr lang="sr-Latn-RS" sz="3600" dirty="0" smtClean="0">
                <a:latin typeface="Times New Roman" panose="02020603050405020304" pitchFamily="18" charset="0"/>
                <a:cs typeface="Times New Roman" panose="02020603050405020304" pitchFamily="18" charset="0"/>
              </a:rPr>
              <a:t> </a:t>
            </a:r>
            <a:r>
              <a:rPr lang="nn-NO" sz="3600" dirty="0" smtClean="0">
                <a:latin typeface="Times New Roman" panose="02020603050405020304" pitchFamily="18" charset="0"/>
                <a:cs typeface="Times New Roman" panose="02020603050405020304" pitchFamily="18" charset="0"/>
              </a:rPr>
              <a:t>finansijske i</a:t>
            </a:r>
            <a:r>
              <a:rPr lang="sr-Latn-RS" sz="3600" dirty="0" smtClean="0">
                <a:latin typeface="Times New Roman" panose="02020603050405020304" pitchFamily="18" charset="0"/>
                <a:cs typeface="Times New Roman" panose="02020603050405020304" pitchFamily="18" charset="0"/>
              </a:rPr>
              <a:t> </a:t>
            </a:r>
            <a:r>
              <a:rPr lang="nn-NO" sz="3600" dirty="0" smtClean="0">
                <a:latin typeface="Times New Roman" panose="02020603050405020304" pitchFamily="18" charset="0"/>
                <a:cs typeface="Times New Roman" panose="02020603050405020304" pitchFamily="18" charset="0"/>
              </a:rPr>
              <a:t>računovodstvene </a:t>
            </a:r>
            <a:r>
              <a:rPr lang="sr-Latn-RS" sz="3600" dirty="0" smtClean="0">
                <a:latin typeface="Times New Roman" panose="02020603050405020304" pitchFamily="18" charset="0"/>
                <a:cs typeface="Times New Roman" panose="02020603050405020304" pitchFamily="18" charset="0"/>
              </a:rPr>
              <a:t>f</a:t>
            </a:r>
            <a:r>
              <a:rPr lang="nn-NO" sz="3600" dirty="0" smtClean="0">
                <a:latin typeface="Times New Roman" panose="02020603050405020304" pitchFamily="18" charset="0"/>
                <a:cs typeface="Times New Roman" panose="02020603050405020304" pitchFamily="18" charset="0"/>
              </a:rPr>
              <a:t>unkcije </a:t>
            </a:r>
            <a:r>
              <a:rPr lang="nn-NO" sz="3600" dirty="0">
                <a:latin typeface="Times New Roman" panose="02020603050405020304" pitchFamily="18" charset="0"/>
                <a:cs typeface="Times New Roman" panose="02020603050405020304" pitchFamily="18" charset="0"/>
              </a:rPr>
              <a:t>u oblasti bilansiranja </a:t>
            </a:r>
            <a:r>
              <a:rPr lang="sr-Latn-RS" sz="3600" dirty="0" smtClean="0">
                <a:latin typeface="Times New Roman" panose="02020603050405020304" pitchFamily="18" charset="0"/>
                <a:cs typeface="Times New Roman" panose="02020603050405020304" pitchFamily="18" charset="0"/>
              </a:rPr>
              <a:t/>
            </a:r>
            <a:br>
              <a:rPr lang="sr-Latn-RS" sz="3600" dirty="0" smtClean="0">
                <a:latin typeface="Times New Roman" panose="02020603050405020304" pitchFamily="18" charset="0"/>
                <a:cs typeface="Times New Roman" panose="02020603050405020304" pitchFamily="18" charset="0"/>
              </a:rPr>
            </a:br>
            <a:r>
              <a:rPr lang="sr-Latn-RS" sz="3600" dirty="0">
                <a:latin typeface="Times New Roman" panose="02020603050405020304" pitchFamily="18" charset="0"/>
                <a:cs typeface="Times New Roman" panose="02020603050405020304" pitchFamily="18" charset="0"/>
              </a:rPr>
              <a:t> </a:t>
            </a:r>
            <a:r>
              <a:rPr lang="sr-Latn-RS" sz="3600" dirty="0" smtClean="0">
                <a:latin typeface="Times New Roman" panose="02020603050405020304" pitchFamily="18" charset="0"/>
                <a:cs typeface="Times New Roman" panose="02020603050405020304" pitchFamily="18" charset="0"/>
              </a:rPr>
              <a:t>   </a:t>
            </a:r>
            <a:r>
              <a:rPr lang="nn-NO" sz="3600" dirty="0" smtClean="0">
                <a:latin typeface="Times New Roman" panose="02020603050405020304" pitchFamily="18" charset="0"/>
                <a:cs typeface="Times New Roman" panose="02020603050405020304" pitchFamily="18" charset="0"/>
              </a:rPr>
              <a:t>i </a:t>
            </a:r>
            <a:r>
              <a:rPr lang="nn-NO" sz="3600" dirty="0">
                <a:latin typeface="Times New Roman" panose="02020603050405020304" pitchFamily="18" charset="0"/>
                <a:cs typeface="Times New Roman" panose="02020603050405020304" pitchFamily="18" charset="0"/>
              </a:rPr>
              <a:t>vođenja politike bilansa</a:t>
            </a:r>
            <a:r>
              <a:rPr lang="nn-NO" sz="3200" dirty="0">
                <a:latin typeface="Times New Roman" panose="02020603050405020304" pitchFamily="18" charset="0"/>
                <a:cs typeface="Times New Roman" panose="02020603050405020304" pitchFamily="18" charset="0"/>
              </a:rPr>
              <a:t/>
            </a:r>
            <a:br>
              <a:rPr lang="nn-NO" sz="3200" dirty="0">
                <a:latin typeface="Times New Roman" panose="02020603050405020304" pitchFamily="18" charset="0"/>
                <a:cs typeface="Times New Roman" panose="02020603050405020304" pitchFamily="18" charset="0"/>
              </a:rPr>
            </a:br>
            <a:endParaRPr lang="sr-Cyrl-R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687132"/>
            <a:ext cx="11915336" cy="5048519"/>
          </a:xfrm>
        </p:spPr>
        <p:txBody>
          <a:bodyPr>
            <a:normAutofit fontScale="92500"/>
          </a:bodyPr>
          <a:lstStyle/>
          <a:p>
            <a:pPr algn="just">
              <a:lnSpc>
                <a:spcPct val="110000"/>
              </a:lnSpc>
            </a:pPr>
            <a:r>
              <a:rPr lang="en-US" sz="2400" dirty="0" err="1" smtClean="0">
                <a:latin typeface="Times New Roman" panose="02020603050405020304" pitchFamily="18" charset="0"/>
                <a:cs typeface="Times New Roman" panose="02020603050405020304" pitchFamily="18" charset="0"/>
              </a:rPr>
              <a:t>Finansijska</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funkcija</a:t>
            </a:r>
            <a:r>
              <a:rPr lang="en-US" sz="2400" dirty="0">
                <a:latin typeface="Times New Roman" panose="02020603050405020304" pitchFamily="18" charset="0"/>
                <a:cs typeface="Times New Roman" panose="02020603050405020304" pitchFamily="18" charset="0"/>
              </a:rPr>
              <a:t> je </a:t>
            </a:r>
            <a:r>
              <a:rPr lang="en-US" sz="2400" dirty="0" err="1">
                <a:latin typeface="Times New Roman" panose="02020603050405020304" pitchFamily="18" charset="0"/>
                <a:cs typeface="Times New Roman" panose="02020603050405020304" pitchFamily="18" charset="0"/>
              </a:rPr>
              <a:t>naročito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zainteresovana</a:t>
            </a:r>
            <a:r>
              <a:rPr lang="en-US" sz="2400" dirty="0">
                <a:latin typeface="Times New Roman" panose="02020603050405020304" pitchFamily="18" charset="0"/>
                <a:cs typeface="Times New Roman" panose="02020603050405020304" pitchFamily="18" charset="0"/>
              </a:rPr>
              <a:t> da se </a:t>
            </a:r>
            <a:r>
              <a:rPr lang="en-US" sz="2400" dirty="0" err="1" smtClean="0">
                <a:latin typeface="Times New Roman" panose="02020603050405020304" pitchFamily="18" charset="0"/>
                <a:cs typeface="Times New Roman" panose="02020603050405020304" pitchFamily="18" charset="0"/>
              </a:rPr>
              <a:t>bilansiranjem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stvori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što</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više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skrivenih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oblika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finansiranja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Interes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finansijske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funkcije</a:t>
            </a:r>
            <a:r>
              <a:rPr lang="en-US" sz="2400" dirty="0">
                <a:latin typeface="Times New Roman" panose="02020603050405020304" pitchFamily="18" charset="0"/>
                <a:cs typeface="Times New Roman" panose="02020603050405020304" pitchFamily="18" charset="0"/>
              </a:rPr>
              <a:t> je </a:t>
            </a:r>
            <a:r>
              <a:rPr lang="en-US" sz="2400" dirty="0" err="1">
                <a:latin typeface="Times New Roman" panose="02020603050405020304" pitchFamily="18" charset="0"/>
                <a:cs typeface="Times New Roman" panose="02020603050405020304" pitchFamily="18" charset="0"/>
              </a:rPr>
              <a:t>primena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sledećih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bilansnih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načela</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t>
            </a:r>
            <a:endParaRPr lang="sr-Latn-RS" sz="2400" dirty="0" smtClean="0">
              <a:latin typeface="Times New Roman" panose="02020603050405020304" pitchFamily="18" charset="0"/>
              <a:cs typeface="Times New Roman" panose="02020603050405020304" pitchFamily="18" charset="0"/>
            </a:endParaRPr>
          </a:p>
          <a:p>
            <a:pPr marL="457200" indent="-457200" algn="just">
              <a:lnSpc>
                <a:spcPct val="110000"/>
              </a:lnSpc>
              <a:buAutoNum type="alphaLcParenR"/>
            </a:pPr>
            <a:r>
              <a:rPr lang="en-US" sz="2400" dirty="0" smtClean="0">
                <a:latin typeface="Times New Roman" panose="02020603050405020304" pitchFamily="18" charset="0"/>
                <a:cs typeface="Times New Roman" panose="02020603050405020304" pitchFamily="18" charset="0"/>
              </a:rPr>
              <a:t>NAČELO </a:t>
            </a:r>
            <a:r>
              <a:rPr lang="en-US" sz="2400" dirty="0">
                <a:latin typeface="Times New Roman" panose="02020603050405020304" pitchFamily="18" charset="0"/>
                <a:cs typeface="Times New Roman" panose="02020603050405020304" pitchFamily="18" charset="0"/>
              </a:rPr>
              <a:t>IMPARITETA - </a:t>
            </a:r>
            <a:r>
              <a:rPr lang="en-US" sz="2400" dirty="0" err="1">
                <a:latin typeface="Times New Roman" panose="02020603050405020304" pitchFamily="18" charset="0"/>
                <a:cs typeface="Times New Roman" panose="02020603050405020304" pitchFamily="18" charset="0"/>
              </a:rPr>
              <a:t>iskazivanje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gubitka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kada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nisu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verifikovani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tj</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kada</a:t>
            </a:r>
            <a:r>
              <a:rPr lang="en-US" sz="2400" dirty="0">
                <a:latin typeface="Times New Roman" panose="02020603050405020304" pitchFamily="18" charset="0"/>
                <a:cs typeface="Times New Roman" panose="02020603050405020304" pitchFamily="18" charset="0"/>
              </a:rPr>
              <a:t> je </a:t>
            </a:r>
            <a:r>
              <a:rPr lang="en-US" sz="2400" dirty="0" err="1">
                <a:latin typeface="Times New Roman" panose="02020603050405020304" pitchFamily="18" charset="0"/>
                <a:cs typeface="Times New Roman" panose="02020603050405020304" pitchFamily="18" charset="0"/>
              </a:rPr>
              <a:t>kod</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neke</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vrste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zaliha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tržišna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cena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veća</a:t>
            </a:r>
            <a:r>
              <a:rPr lang="en-US" sz="2400" dirty="0">
                <a:latin typeface="Times New Roman" panose="02020603050405020304" pitchFamily="18" charset="0"/>
                <a:cs typeface="Times New Roman" panose="02020603050405020304" pitchFamily="18" charset="0"/>
              </a:rPr>
              <a:t> </a:t>
            </a:r>
            <a:r>
              <a:rPr lang="sr-Latn-RS" sz="2400" dirty="0" smtClean="0">
                <a:latin typeface="Times New Roman" panose="02020603050405020304" pitchFamily="18" charset="0"/>
                <a:cs typeface="Times New Roman" panose="02020603050405020304" pitchFamily="18" charset="0"/>
              </a:rPr>
              <a:t>od </a:t>
            </a:r>
            <a:r>
              <a:rPr lang="en-US" sz="2400" dirty="0" err="1" smtClean="0">
                <a:latin typeface="Times New Roman" panose="02020603050405020304" pitchFamily="18" charset="0"/>
                <a:cs typeface="Times New Roman" panose="02020603050405020304" pitchFamily="18" charset="0"/>
              </a:rPr>
              <a:t>nabavne</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cene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ili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cene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koštanja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bilansiranje</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vrši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potraživanjem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kada</a:t>
            </a:r>
            <a:r>
              <a:rPr lang="en-US" sz="2400" dirty="0">
                <a:latin typeface="Times New Roman" panose="02020603050405020304" pitchFamily="18" charset="0"/>
                <a:cs typeface="Times New Roman" panose="02020603050405020304" pitchFamily="18" charset="0"/>
              </a:rPr>
              <a:t> je </a:t>
            </a:r>
            <a:r>
              <a:rPr lang="en-US" sz="2400" dirty="0" err="1">
                <a:latin typeface="Times New Roman" panose="02020603050405020304" pitchFamily="18" charset="0"/>
                <a:cs typeface="Times New Roman" panose="02020603050405020304" pitchFamily="18" charset="0"/>
              </a:rPr>
              <a:t>neka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vrsta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zalihe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oštećena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bilansiranje</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vrši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a:t>
            </a:r>
            <a:r>
              <a:rPr lang="en-US" sz="2400" dirty="0">
                <a:latin typeface="Times New Roman" panose="02020603050405020304" pitchFamily="18" charset="0"/>
                <a:cs typeface="Times New Roman" panose="02020603050405020304" pitchFamily="18" charset="0"/>
              </a:rPr>
              <a:t> </a:t>
            </a:r>
            <a:r>
              <a:rPr lang="sr-Latn-RS" sz="2400" dirty="0" smtClean="0">
                <a:latin typeface="Times New Roman" panose="02020603050405020304" pitchFamily="18" charset="0"/>
                <a:cs typeface="Times New Roman" panose="02020603050405020304" pitchFamily="18" charset="0"/>
              </a:rPr>
              <a:t>likvida</a:t>
            </a:r>
            <a:r>
              <a:rPr lang="en-US" sz="2400" dirty="0" err="1" smtClean="0">
                <a:latin typeface="Times New Roman" panose="02020603050405020304" pitchFamily="18" charset="0"/>
                <a:cs typeface="Times New Roman" panose="02020603050405020304" pitchFamily="18" charset="0"/>
              </a:rPr>
              <a:t>cionoj</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ceni</a:t>
            </a:r>
            <a:r>
              <a:rPr lang="en-US" sz="2400" dirty="0" smtClean="0">
                <a:latin typeface="Times New Roman" panose="02020603050405020304" pitchFamily="18" charset="0"/>
                <a:cs typeface="Times New Roman" panose="02020603050405020304" pitchFamily="18" charset="0"/>
              </a:rPr>
              <a:t>.</a:t>
            </a:r>
            <a:r>
              <a:rPr lang="sr-Latn-R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Kada</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postoji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verovatnoća</a:t>
            </a:r>
            <a:r>
              <a:rPr lang="en-US" sz="2400" dirty="0">
                <a:latin typeface="Times New Roman" panose="02020603050405020304" pitchFamily="18" charset="0"/>
                <a:cs typeface="Times New Roman" panose="02020603050405020304" pitchFamily="18" charset="0"/>
              </a:rPr>
              <a:t> da </a:t>
            </a:r>
            <a:r>
              <a:rPr lang="en-US" sz="2400" dirty="0" err="1">
                <a:latin typeface="Times New Roman" panose="02020603050405020304" pitchFamily="18" charset="0"/>
                <a:cs typeface="Times New Roman" panose="02020603050405020304" pitchFamily="18" charset="0"/>
              </a:rPr>
              <a:t>neka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potraživanja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mogu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naplaćena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vrši</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indirektno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otpisivanje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takvog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potraživanja</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457200" indent="-457200" algn="just">
              <a:lnSpc>
                <a:spcPct val="110000"/>
              </a:lnSpc>
              <a:buFont typeface="+mj-lt"/>
              <a:buAutoNum type="alphaLcParenR"/>
            </a:pPr>
            <a:r>
              <a:rPr lang="en-US" sz="2400" dirty="0" smtClean="0">
                <a:latin typeface="Times New Roman" panose="02020603050405020304" pitchFamily="18" charset="0"/>
                <a:cs typeface="Times New Roman" panose="02020603050405020304" pitchFamily="18" charset="0"/>
              </a:rPr>
              <a:t>NAČELO </a:t>
            </a:r>
            <a:r>
              <a:rPr lang="en-US" sz="2400" dirty="0">
                <a:latin typeface="Times New Roman" panose="02020603050405020304" pitchFamily="18" charset="0"/>
                <a:cs typeface="Times New Roman" panose="02020603050405020304" pitchFamily="18" charset="0"/>
              </a:rPr>
              <a:t>NAJNIŽE VREDNOSTI - </a:t>
            </a:r>
            <a:r>
              <a:rPr lang="en-US" sz="2400" dirty="0" err="1">
                <a:latin typeface="Times New Roman" panose="02020603050405020304" pitchFamily="18" charset="0"/>
                <a:cs typeface="Times New Roman" panose="02020603050405020304" pitchFamily="18" charset="0"/>
              </a:rPr>
              <a:t>zahteva</a:t>
            </a:r>
            <a:r>
              <a:rPr lang="en-US" sz="2400" dirty="0">
                <a:latin typeface="Times New Roman" panose="02020603050405020304" pitchFamily="18" charset="0"/>
                <a:cs typeface="Times New Roman" panose="02020603050405020304" pitchFamily="18" charset="0"/>
              </a:rPr>
              <a:t> da se </a:t>
            </a:r>
            <a:r>
              <a:rPr lang="en-US" sz="2400" dirty="0" err="1">
                <a:latin typeface="Times New Roman" panose="02020603050405020304" pitchFamily="18" charset="0"/>
                <a:cs typeface="Times New Roman" panose="02020603050405020304" pitchFamily="18" charset="0"/>
              </a:rPr>
              <a:t>pozicija</a:t>
            </a:r>
            <a:r>
              <a:rPr lang="en-US" sz="2400" dirty="0">
                <a:latin typeface="Times New Roman" panose="02020603050405020304" pitchFamily="18" charset="0"/>
                <a:cs typeface="Times New Roman" panose="02020603050405020304" pitchFamily="18" charset="0"/>
              </a:rPr>
              <a:t> </a:t>
            </a:r>
            <a:r>
              <a:rPr lang="sr-Latn-RS" sz="2400" dirty="0" smtClean="0">
                <a:latin typeface="Times New Roman" panose="02020603050405020304" pitchFamily="18" charset="0"/>
                <a:cs typeface="Times New Roman" panose="02020603050405020304" pitchFamily="18" charset="0"/>
              </a:rPr>
              <a:t>aktive</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procenjuje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najnižoj</a:t>
            </a:r>
            <a:r>
              <a:rPr lang="en-US" sz="2400" dirty="0">
                <a:latin typeface="Times New Roman" panose="02020603050405020304" pitchFamily="18" charset="0"/>
                <a:cs typeface="Times New Roman" panose="02020603050405020304" pitchFamily="18" charset="0"/>
              </a:rPr>
              <a:t> </a:t>
            </a:r>
            <a:r>
              <a:rPr lang="sr-Latn-RS" sz="2400" dirty="0">
                <a:latin typeface="Times New Roman" panose="02020603050405020304" pitchFamily="18" charset="0"/>
                <a:cs typeface="Times New Roman" panose="02020603050405020304" pitchFamily="18" charset="0"/>
              </a:rPr>
              <a:t> </a:t>
            </a:r>
            <a:r>
              <a:rPr lang="sr-Latn-R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vrednosti</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što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znači</a:t>
            </a:r>
            <a:r>
              <a:rPr lang="en-US" sz="2400" dirty="0">
                <a:latin typeface="Times New Roman" panose="02020603050405020304" pitchFamily="18" charset="0"/>
                <a:cs typeface="Times New Roman" panose="02020603050405020304" pitchFamily="18" charset="0"/>
              </a:rPr>
              <a:t> da </a:t>
            </a:r>
            <a:r>
              <a:rPr lang="en-US" sz="2400" dirty="0" err="1">
                <a:latin typeface="Times New Roman" panose="02020603050405020304" pitchFamily="18" charset="0"/>
                <a:cs typeface="Times New Roman" panose="02020603050405020304" pitchFamily="18" charset="0"/>
              </a:rPr>
              <a:t>amortizacioni</a:t>
            </a:r>
            <a:r>
              <a:rPr lang="en-US" sz="2400" dirty="0">
                <a:latin typeface="Times New Roman" panose="02020603050405020304" pitchFamily="18" charset="0"/>
                <a:cs typeface="Times New Roman" panose="02020603050405020304" pitchFamily="18" charset="0"/>
              </a:rPr>
              <a:t> period </a:t>
            </a:r>
            <a:r>
              <a:rPr lang="en-US" sz="2400" dirty="0" err="1">
                <a:latin typeface="Times New Roman" panose="02020603050405020304" pitchFamily="18" charset="0"/>
                <a:cs typeface="Times New Roman" panose="02020603050405020304" pitchFamily="18" charset="0"/>
              </a:rPr>
              <a:t>bude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kraći</a:t>
            </a:r>
            <a:r>
              <a:rPr lang="en-US" sz="2400" dirty="0">
                <a:latin typeface="Times New Roman" panose="02020603050405020304" pitchFamily="18" charset="0"/>
                <a:cs typeface="Times New Roman" panose="02020603050405020304" pitchFamily="18" charset="0"/>
              </a:rPr>
              <a:t> od </a:t>
            </a:r>
            <a:r>
              <a:rPr lang="en-US" sz="2400" dirty="0" err="1">
                <a:latin typeface="Times New Roman" panose="02020603050405020304" pitchFamily="18" charset="0"/>
                <a:cs typeface="Times New Roman" panose="02020603050405020304" pitchFamily="18" charset="0"/>
              </a:rPr>
              <a:t>veka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trajanja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osnovnih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sredstava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zalihe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sirovina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materijala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bilansiraju</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po</a:t>
            </a:r>
            <a:r>
              <a:rPr lang="sr-Latn-R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najnižoj</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nabavnoj</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ceni</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457200" indent="-457200" algn="just">
              <a:lnSpc>
                <a:spcPct val="110000"/>
              </a:lnSpc>
              <a:buFont typeface="+mj-lt"/>
              <a:buAutoNum type="alphaLcParenR"/>
            </a:pPr>
            <a:r>
              <a:rPr lang="en-US" sz="2400" dirty="0" smtClean="0">
                <a:latin typeface="Times New Roman" panose="02020603050405020304" pitchFamily="18" charset="0"/>
                <a:cs typeface="Times New Roman" panose="02020603050405020304" pitchFamily="18" charset="0"/>
              </a:rPr>
              <a:t>NAČELO </a:t>
            </a:r>
            <a:r>
              <a:rPr lang="en-US" sz="2400" dirty="0">
                <a:latin typeface="Times New Roman" panose="02020603050405020304" pitchFamily="18" charset="0"/>
                <a:cs typeface="Times New Roman" panose="02020603050405020304" pitchFamily="18" charset="0"/>
              </a:rPr>
              <a:t>NAJVIŠE VREDNOSTI - </a:t>
            </a:r>
            <a:r>
              <a:rPr lang="en-US" sz="2400" dirty="0" err="1">
                <a:latin typeface="Times New Roman" panose="02020603050405020304" pitchFamily="18" charset="0"/>
                <a:cs typeface="Times New Roman" panose="02020603050405020304" pitchFamily="18" charset="0"/>
              </a:rPr>
              <a:t>zahteva</a:t>
            </a:r>
            <a:r>
              <a:rPr lang="en-US" sz="2400" dirty="0">
                <a:latin typeface="Times New Roman" panose="02020603050405020304" pitchFamily="18" charset="0"/>
                <a:cs typeface="Times New Roman" panose="02020603050405020304" pitchFamily="18" charset="0"/>
              </a:rPr>
              <a:t> da se </a:t>
            </a:r>
            <a:r>
              <a:rPr lang="en-US" sz="2400" dirty="0" err="1">
                <a:latin typeface="Times New Roman" panose="02020603050405020304" pitchFamily="18" charset="0"/>
                <a:cs typeface="Times New Roman" panose="02020603050405020304" pitchFamily="18" charset="0"/>
              </a:rPr>
              <a:t>obaveze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bilansiranja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najviše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vrednosti</a:t>
            </a:r>
            <a:r>
              <a:rPr lang="en-US" sz="2400" dirty="0">
                <a:latin typeface="Times New Roman" panose="02020603050405020304" pitchFamily="18" charset="0"/>
                <a:cs typeface="Times New Roman" panose="02020603050405020304" pitchFamily="18" charset="0"/>
              </a:rPr>
              <a:t>, da se </a:t>
            </a:r>
            <a:r>
              <a:rPr lang="en-US" sz="2400" dirty="0" err="1">
                <a:latin typeface="Times New Roman" panose="02020603050405020304" pitchFamily="18" charset="0"/>
                <a:cs typeface="Times New Roman" panose="02020603050405020304" pitchFamily="18" charset="0"/>
              </a:rPr>
              <a:t>dugoročna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rezervisanja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vrše</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što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većem</a:t>
            </a:r>
            <a:r>
              <a:rPr lang="en-US" sz="2400" dirty="0">
                <a:latin typeface="Times New Roman" panose="02020603050405020304" pitchFamily="18" charset="0"/>
                <a:cs typeface="Times New Roman" panose="02020603050405020304" pitchFamily="18" charset="0"/>
              </a:rPr>
              <a:t> </a:t>
            </a:r>
            <a:r>
              <a:rPr lang="sr-Latn-RS" sz="2400" dirty="0" smtClean="0">
                <a:latin typeface="Times New Roman" panose="02020603050405020304" pitchFamily="18" charset="0"/>
                <a:cs typeface="Times New Roman" panose="02020603050405020304" pitchFamily="18" charset="0"/>
              </a:rPr>
              <a:t>iznosu.</a:t>
            </a:r>
            <a:endParaRPr lang="en-US" sz="2400" dirty="0">
              <a:latin typeface="Times New Roman" panose="02020603050405020304" pitchFamily="18" charset="0"/>
              <a:cs typeface="Times New Roman" panose="02020603050405020304" pitchFamily="18" charset="0"/>
            </a:endParaRPr>
          </a:p>
          <a:p>
            <a:pPr marL="457200" indent="-457200" algn="just">
              <a:lnSpc>
                <a:spcPct val="110000"/>
              </a:lnSpc>
              <a:buFont typeface="+mj-lt"/>
              <a:buAutoNum type="alphaLcParenR"/>
            </a:pPr>
            <a:r>
              <a:rPr lang="en-US" sz="2400" dirty="0" smtClean="0">
                <a:latin typeface="Times New Roman" panose="02020603050405020304" pitchFamily="18" charset="0"/>
                <a:cs typeface="Times New Roman" panose="02020603050405020304" pitchFamily="18" charset="0"/>
              </a:rPr>
              <a:t>NAČELO </a:t>
            </a:r>
            <a:r>
              <a:rPr lang="en-US" sz="2400" dirty="0">
                <a:latin typeface="Times New Roman" panose="02020603050405020304" pitchFamily="18" charset="0"/>
                <a:cs typeface="Times New Roman" panose="02020603050405020304" pitchFamily="18" charset="0"/>
              </a:rPr>
              <a:t>FINANSIJSKE PAŽNJE - </a:t>
            </a:r>
            <a:r>
              <a:rPr lang="en-US" sz="2400" dirty="0" err="1">
                <a:latin typeface="Times New Roman" panose="02020603050405020304" pitchFamily="18" charset="0"/>
                <a:cs typeface="Times New Roman" panose="02020603050405020304" pitchFamily="18" charset="0"/>
              </a:rPr>
              <a:t>zahteva</a:t>
            </a:r>
            <a:r>
              <a:rPr lang="en-US" sz="2400" dirty="0">
                <a:latin typeface="Times New Roman" panose="02020603050405020304" pitchFamily="18" charset="0"/>
                <a:cs typeface="Times New Roman" panose="02020603050405020304" pitchFamily="18" charset="0"/>
              </a:rPr>
              <a:t> da </a:t>
            </a:r>
            <a:r>
              <a:rPr lang="en-US" sz="2400" dirty="0" err="1">
                <a:latin typeface="Times New Roman" panose="02020603050405020304" pitchFamily="18" charset="0"/>
                <a:cs typeface="Times New Roman" panose="02020603050405020304" pitchFamily="18" charset="0"/>
              </a:rPr>
              <a:t>bilans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sadrži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što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više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latentnih</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rezervi</a:t>
            </a:r>
            <a:r>
              <a:rPr lang="sr-Latn-RS" sz="2400" dirty="0" smtClean="0">
                <a:latin typeface="Times New Roman" panose="02020603050405020304" pitchFamily="18" charset="0"/>
                <a:cs typeface="Times New Roman" panose="02020603050405020304" pitchFamily="18" charset="0"/>
              </a:rPr>
              <a:t>.</a:t>
            </a:r>
            <a:endParaRPr lang="sr-Cyrl-RS" sz="2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en-US" sz="1600" i="1" dirty="0">
                <a:latin typeface="Times New Roman" panose="02020603050405020304" pitchFamily="18" charset="0"/>
                <a:cs typeface="Times New Roman" panose="02020603050405020304" pitchFamily="18" charset="0"/>
              </a:rPr>
              <a:t>3</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O d n </a:t>
            </a:r>
            <a:r>
              <a:rPr lang="en-US" sz="1600" i="1" dirty="0" err="1" smtClean="0">
                <a:latin typeface="Times New Roman" panose="02020603050405020304" pitchFamily="18" charset="0"/>
                <a:cs typeface="Times New Roman" panose="02020603050405020304" pitchFamily="18" charset="0"/>
              </a:rPr>
              <a:t>os</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f i n a n s i j s k e    f u n k c i j e</a:t>
            </a:r>
            <a:r>
              <a:rPr lang="en-US" sz="1600" i="1" dirty="0" smtClean="0">
                <a:latin typeface="Times New Roman" panose="02020603050405020304" pitchFamily="18" charset="0"/>
                <a:cs typeface="Times New Roman" panose="02020603050405020304" pitchFamily="18" charset="0"/>
              </a:rPr>
              <a: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r u g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h   f -</a:t>
            </a:r>
            <a:r>
              <a:rPr lang="en-US" sz="1600" i="1" dirty="0" err="1" smtClean="0">
                <a:latin typeface="Times New Roman" panose="02020603050405020304" pitchFamily="18" charset="0"/>
                <a:cs typeface="Times New Roman" panose="02020603050405020304" pitchFamily="18" charset="0"/>
              </a:rPr>
              <a:t>ja</a:t>
            </a:r>
            <a:r>
              <a:rPr lang="en-US" sz="1600" i="1" dirty="0" smtClean="0">
                <a:latin typeface="Times New Roman" panose="02020603050405020304" pitchFamily="18" charset="0"/>
                <a:cs typeface="Times New Roman" panose="02020603050405020304" pitchFamily="18" charset="0"/>
              </a:rPr>
              <a:t> </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61061629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11" y="128788"/>
            <a:ext cx="11681138" cy="978795"/>
          </a:xfrm>
        </p:spPr>
        <p:txBody>
          <a:bodyPr>
            <a:normAutofit fontScale="90000"/>
          </a:bodyPr>
          <a:lstStyle/>
          <a:p>
            <a:r>
              <a:rPr lang="sr-Latn-RS" b="1" u="sng" dirty="0" smtClean="0">
                <a:latin typeface="Times New Roman" panose="02020603050405020304" pitchFamily="18" charset="0"/>
                <a:cs typeface="Times New Roman" panose="02020603050405020304" pitchFamily="18" charset="0"/>
              </a:rPr>
              <a:t>4. </a:t>
            </a:r>
            <a:r>
              <a:rPr lang="pl-PL" b="1" u="sng" dirty="0">
                <a:latin typeface="Times New Roman" panose="02020603050405020304" pitchFamily="18" charset="0"/>
                <a:cs typeface="Times New Roman" panose="02020603050405020304" pitchFamily="18" charset="0"/>
              </a:rPr>
              <a:t>ODNOS FINANSIJSKE FUNKCIJE I UPRAVE </a:t>
            </a:r>
            <a:r>
              <a:rPr lang="pl-PL" b="1" u="sng" dirty="0" smtClean="0">
                <a:latin typeface="Times New Roman" panose="02020603050405020304" pitchFamily="18" charset="0"/>
                <a:cs typeface="Times New Roman" panose="02020603050405020304" pitchFamily="18" charset="0"/>
              </a:rPr>
              <a:t/>
            </a:r>
            <a:br>
              <a:rPr lang="pl-PL" b="1" u="sng" dirty="0" smtClean="0">
                <a:latin typeface="Times New Roman" panose="02020603050405020304" pitchFamily="18" charset="0"/>
                <a:cs typeface="Times New Roman" panose="02020603050405020304" pitchFamily="18" charset="0"/>
              </a:rPr>
            </a:br>
            <a:r>
              <a:rPr lang="pl-PL" b="1" dirty="0">
                <a:latin typeface="Times New Roman" panose="02020603050405020304" pitchFamily="18" charset="0"/>
                <a:cs typeface="Times New Roman" panose="02020603050405020304" pitchFamily="18" charset="0"/>
              </a:rPr>
              <a:t> </a:t>
            </a:r>
            <a:r>
              <a:rPr lang="pl-PL" b="1" dirty="0" smtClean="0">
                <a:latin typeface="Times New Roman" panose="02020603050405020304" pitchFamily="18" charset="0"/>
                <a:cs typeface="Times New Roman" panose="02020603050405020304" pitchFamily="18" charset="0"/>
              </a:rPr>
              <a:t>   </a:t>
            </a:r>
            <a:r>
              <a:rPr lang="pl-PL" b="1" u="sng" dirty="0" smtClean="0">
                <a:latin typeface="Times New Roman" panose="02020603050405020304" pitchFamily="18" charset="0"/>
                <a:cs typeface="Times New Roman" panose="02020603050405020304" pitchFamily="18" charset="0"/>
              </a:rPr>
              <a:t>PREDUZEĆA</a:t>
            </a:r>
            <a:endParaRPr lang="sr-Cyrl-RS" dirty="0"/>
          </a:p>
        </p:txBody>
      </p:sp>
      <p:sp>
        <p:nvSpPr>
          <p:cNvPr id="3" name="Content Placeholder 2"/>
          <p:cNvSpPr>
            <a:spLocks noGrp="1"/>
          </p:cNvSpPr>
          <p:nvPr>
            <p:ph idx="1"/>
          </p:nvPr>
        </p:nvSpPr>
        <p:spPr>
          <a:xfrm>
            <a:off x="115911" y="1313645"/>
            <a:ext cx="11912957" cy="5396249"/>
          </a:xfrm>
        </p:spPr>
        <p:txBody>
          <a:bodyPr>
            <a:normAutofit fontScale="47500" lnSpcReduction="20000"/>
          </a:bodyPr>
          <a:lstStyle/>
          <a:p>
            <a:pPr>
              <a:lnSpc>
                <a:spcPct val="120000"/>
              </a:lnSpc>
              <a:spcBef>
                <a:spcPts val="600"/>
              </a:spcBef>
            </a:pPr>
            <a:r>
              <a:rPr lang="en-US" sz="5100" dirty="0" err="1">
                <a:latin typeface="Times New Roman" panose="02020603050405020304" pitchFamily="18" charset="0"/>
                <a:cs typeface="Times New Roman" panose="02020603050405020304" pitchFamily="18" charset="0"/>
              </a:rPr>
              <a:t>Uprava</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preduzeća</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i</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finansijska</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funkcija</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moraju</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sarađivati</a:t>
            </a:r>
            <a:r>
              <a:rPr lang="en-US" sz="5100" dirty="0">
                <a:latin typeface="Times New Roman" panose="02020603050405020304" pitchFamily="18" charset="0"/>
                <a:cs typeface="Times New Roman" panose="02020603050405020304" pitchFamily="18" charset="0"/>
              </a:rPr>
              <a:t> </a:t>
            </a:r>
            <a:r>
              <a:rPr lang="en-US" sz="5100" dirty="0" smtClean="0">
                <a:latin typeface="Times New Roman" panose="02020603050405020304" pitchFamily="18" charset="0"/>
                <a:cs typeface="Times New Roman" panose="02020603050405020304" pitchFamily="18" charset="0"/>
              </a:rPr>
              <a:t> </a:t>
            </a:r>
            <a:r>
              <a:rPr lang="en-US" sz="5100" dirty="0" err="1" smtClean="0">
                <a:latin typeface="Times New Roman" panose="02020603050405020304" pitchFamily="18" charset="0"/>
                <a:cs typeface="Times New Roman" panose="02020603050405020304" pitchFamily="18" charset="0"/>
              </a:rPr>
              <a:t>i</a:t>
            </a:r>
            <a:r>
              <a:rPr lang="en-US" sz="5100" dirty="0" smtClean="0">
                <a:latin typeface="Times New Roman" panose="02020603050405020304" pitchFamily="18" charset="0"/>
                <a:cs typeface="Times New Roman" panose="02020603050405020304" pitchFamily="18" charset="0"/>
              </a:rPr>
              <a:t> </a:t>
            </a:r>
            <a:r>
              <a:rPr lang="en-US" sz="5100" dirty="0" err="1" smtClean="0">
                <a:latin typeface="Times New Roman" panose="02020603050405020304" pitchFamily="18" charset="0"/>
                <a:cs typeface="Times New Roman" panose="02020603050405020304" pitchFamily="18" charset="0"/>
              </a:rPr>
              <a:t>postići</a:t>
            </a:r>
            <a:r>
              <a:rPr lang="en-US" sz="5100" dirty="0" smtClean="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potpunu</a:t>
            </a:r>
            <a:r>
              <a:rPr lang="en-US" sz="5100" dirty="0">
                <a:latin typeface="Times New Roman" panose="02020603050405020304" pitchFamily="18" charset="0"/>
                <a:cs typeface="Times New Roman" panose="02020603050405020304" pitchFamily="18" charset="0"/>
              </a:rPr>
              <a:t> </a:t>
            </a:r>
            <a:r>
              <a:rPr lang="en-US" sz="5100" dirty="0" err="1" smtClean="0">
                <a:latin typeface="Times New Roman" panose="02020603050405020304" pitchFamily="18" charset="0"/>
                <a:cs typeface="Times New Roman" panose="02020603050405020304" pitchFamily="18" charset="0"/>
              </a:rPr>
              <a:t>saglasnost</a:t>
            </a:r>
            <a:r>
              <a:rPr lang="en-US" sz="5100" dirty="0" smtClean="0">
                <a:latin typeface="Times New Roman" panose="02020603050405020304" pitchFamily="18" charset="0"/>
                <a:cs typeface="Times New Roman" panose="02020603050405020304" pitchFamily="18" charset="0"/>
              </a:rPr>
              <a:t>: </a:t>
            </a:r>
            <a:endParaRPr lang="sr-Latn-RS" sz="5100" dirty="0" smtClean="0">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sr-Latn-RS" sz="5100" dirty="0" smtClean="0">
                <a:latin typeface="Times New Roman" panose="02020603050405020304" pitchFamily="18" charset="0"/>
                <a:cs typeface="Times New Roman" panose="02020603050405020304" pitchFamily="18" charset="0"/>
              </a:rPr>
              <a:t>	</a:t>
            </a:r>
            <a:r>
              <a:rPr lang="en-US" sz="5100" dirty="0" smtClean="0">
                <a:latin typeface="Times New Roman" panose="02020603050405020304" pitchFamily="18" charset="0"/>
                <a:cs typeface="Times New Roman" panose="02020603050405020304" pitchFamily="18" charset="0"/>
              </a:rPr>
              <a:t>1.</a:t>
            </a:r>
            <a:r>
              <a:rPr lang="sr-Latn-RS" sz="5100" dirty="0" smtClean="0">
                <a:latin typeface="Times New Roman" panose="02020603050405020304" pitchFamily="18" charset="0"/>
                <a:cs typeface="Times New Roman" panose="02020603050405020304" pitchFamily="18" charset="0"/>
              </a:rPr>
              <a:t> </a:t>
            </a:r>
            <a:r>
              <a:rPr lang="en-US" sz="5100" dirty="0" smtClean="0">
                <a:latin typeface="Times New Roman" panose="02020603050405020304" pitchFamily="18" charset="0"/>
                <a:cs typeface="Times New Roman" panose="02020603050405020304" pitchFamily="18" charset="0"/>
              </a:rPr>
              <a:t>O </a:t>
            </a:r>
            <a:r>
              <a:rPr lang="en-US" sz="5100" dirty="0" err="1">
                <a:latin typeface="Times New Roman" panose="02020603050405020304" pitchFamily="18" charset="0"/>
                <a:cs typeface="Times New Roman" panose="02020603050405020304" pitchFamily="18" charset="0"/>
              </a:rPr>
              <a:t>emisiji</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nove</a:t>
            </a:r>
            <a:r>
              <a:rPr lang="en-US" sz="5100" dirty="0">
                <a:latin typeface="Times New Roman" panose="02020603050405020304" pitchFamily="18" charset="0"/>
                <a:cs typeface="Times New Roman" panose="02020603050405020304" pitchFamily="18" charset="0"/>
              </a:rPr>
              <a:t> </a:t>
            </a:r>
            <a:r>
              <a:rPr lang="en-US" sz="5100" dirty="0" err="1" smtClean="0">
                <a:latin typeface="Times New Roman" panose="02020603050405020304" pitchFamily="18" charset="0"/>
                <a:cs typeface="Times New Roman" panose="02020603050405020304" pitchFamily="18" charset="0"/>
              </a:rPr>
              <a:t>ser</a:t>
            </a:r>
            <a:r>
              <a:rPr lang="sr-Latn-RS" sz="5100" dirty="0" smtClean="0">
                <a:latin typeface="Times New Roman" panose="02020603050405020304" pitchFamily="18" charset="0"/>
                <a:cs typeface="Times New Roman" panose="02020603050405020304" pitchFamily="18" charset="0"/>
              </a:rPr>
              <a:t>i</a:t>
            </a:r>
            <a:r>
              <a:rPr lang="en-US" sz="5100" dirty="0" smtClean="0">
                <a:latin typeface="Times New Roman" panose="02020603050405020304" pitchFamily="18" charset="0"/>
                <a:cs typeface="Times New Roman" panose="02020603050405020304" pitchFamily="18" charset="0"/>
              </a:rPr>
              <a:t>je </a:t>
            </a:r>
            <a:r>
              <a:rPr lang="en-US" sz="5100" dirty="0" err="1" smtClean="0">
                <a:latin typeface="Times New Roman" panose="02020603050405020304" pitchFamily="18" charset="0"/>
                <a:cs typeface="Times New Roman" panose="02020603050405020304" pitchFamily="18" charset="0"/>
              </a:rPr>
              <a:t>akcija</a:t>
            </a:r>
            <a:r>
              <a:rPr lang="en-US" sz="5100" dirty="0" smtClean="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i</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otkupa</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ranije</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prodatih</a:t>
            </a:r>
            <a:r>
              <a:rPr lang="en-US" sz="5100" dirty="0">
                <a:latin typeface="Times New Roman" panose="02020603050405020304" pitchFamily="18" charset="0"/>
                <a:cs typeface="Times New Roman" panose="02020603050405020304" pitchFamily="18" charset="0"/>
              </a:rPr>
              <a:t> </a:t>
            </a:r>
            <a:r>
              <a:rPr lang="en-US" sz="5100" dirty="0" err="1" smtClean="0">
                <a:latin typeface="Times New Roman" panose="02020603050405020304" pitchFamily="18" charset="0"/>
                <a:cs typeface="Times New Roman" panose="02020603050405020304" pitchFamily="18" charset="0"/>
              </a:rPr>
              <a:t>akcija</a:t>
            </a:r>
            <a:endParaRPr lang="en-US" sz="5100" dirty="0">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sr-Latn-RS" sz="5100" dirty="0" smtClean="0">
                <a:latin typeface="Times New Roman" panose="02020603050405020304" pitchFamily="18" charset="0"/>
                <a:cs typeface="Times New Roman" panose="02020603050405020304" pitchFamily="18" charset="0"/>
              </a:rPr>
              <a:t>	</a:t>
            </a:r>
            <a:r>
              <a:rPr lang="en-US" sz="5100" dirty="0" smtClean="0">
                <a:latin typeface="Times New Roman" panose="02020603050405020304" pitchFamily="18" charset="0"/>
                <a:cs typeface="Times New Roman" panose="02020603050405020304" pitchFamily="18" charset="0"/>
              </a:rPr>
              <a:t>2.</a:t>
            </a:r>
            <a:r>
              <a:rPr lang="sr-Latn-RS" sz="5100" dirty="0" smtClean="0">
                <a:latin typeface="Times New Roman" panose="02020603050405020304" pitchFamily="18" charset="0"/>
                <a:cs typeface="Times New Roman" panose="02020603050405020304" pitchFamily="18" charset="0"/>
              </a:rPr>
              <a:t> </a:t>
            </a:r>
            <a:r>
              <a:rPr lang="en-US" sz="5100" dirty="0" smtClean="0">
                <a:latin typeface="Times New Roman" panose="02020603050405020304" pitchFamily="18" charset="0"/>
                <a:cs typeface="Times New Roman" panose="02020603050405020304" pitchFamily="18" charset="0"/>
              </a:rPr>
              <a:t>O </a:t>
            </a:r>
            <a:r>
              <a:rPr lang="en-US" sz="5100" dirty="0" err="1">
                <a:latin typeface="Times New Roman" panose="02020603050405020304" pitchFamily="18" charset="0"/>
                <a:cs typeface="Times New Roman" panose="02020603050405020304" pitchFamily="18" charset="0"/>
              </a:rPr>
              <a:t>emisiji</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nove</a:t>
            </a:r>
            <a:r>
              <a:rPr lang="en-US" sz="5100" dirty="0">
                <a:latin typeface="Times New Roman" panose="02020603050405020304" pitchFamily="18" charset="0"/>
                <a:cs typeface="Times New Roman" panose="02020603050405020304" pitchFamily="18" charset="0"/>
              </a:rPr>
              <a:t> </a:t>
            </a:r>
            <a:r>
              <a:rPr lang="en-US" sz="5100" dirty="0" err="1" smtClean="0">
                <a:latin typeface="Times New Roman" panose="02020603050405020304" pitchFamily="18" charset="0"/>
                <a:cs typeface="Times New Roman" panose="02020603050405020304" pitchFamily="18" charset="0"/>
              </a:rPr>
              <a:t>ser</a:t>
            </a:r>
            <a:r>
              <a:rPr lang="sr-Latn-RS" sz="5100" dirty="0" smtClean="0">
                <a:latin typeface="Times New Roman" panose="02020603050405020304" pitchFamily="18" charset="0"/>
                <a:cs typeface="Times New Roman" panose="02020603050405020304" pitchFamily="18" charset="0"/>
              </a:rPr>
              <a:t>i</a:t>
            </a:r>
            <a:r>
              <a:rPr lang="en-US" sz="5100" dirty="0" smtClean="0">
                <a:latin typeface="Times New Roman" panose="02020603050405020304" pitchFamily="18" charset="0"/>
                <a:cs typeface="Times New Roman" panose="02020603050405020304" pitchFamily="18" charset="0"/>
              </a:rPr>
              <a:t>je </a:t>
            </a:r>
            <a:r>
              <a:rPr lang="en-US" sz="5100" dirty="0" err="1">
                <a:latin typeface="Times New Roman" panose="02020603050405020304" pitchFamily="18" charset="0"/>
                <a:cs typeface="Times New Roman" panose="02020603050405020304" pitchFamily="18" charset="0"/>
              </a:rPr>
              <a:t>obveznica</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i</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otkupu</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obveznica</a:t>
            </a:r>
            <a:r>
              <a:rPr lang="en-US" sz="5100" dirty="0">
                <a:latin typeface="Times New Roman" panose="02020603050405020304" pitchFamily="18" charset="0"/>
                <a:cs typeface="Times New Roman" panose="02020603050405020304" pitchFamily="18" charset="0"/>
              </a:rPr>
              <a:t> pre </a:t>
            </a:r>
            <a:r>
              <a:rPr lang="en-US" sz="5100" dirty="0" err="1">
                <a:latin typeface="Times New Roman" panose="02020603050405020304" pitchFamily="18" charset="0"/>
                <a:cs typeface="Times New Roman" panose="02020603050405020304" pitchFamily="18" charset="0"/>
              </a:rPr>
              <a:t>roka</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dospeća</a:t>
            </a:r>
            <a:endParaRPr lang="en-US" sz="5100" dirty="0">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sr-Latn-RS" sz="5100" dirty="0" smtClean="0">
                <a:latin typeface="Times New Roman" panose="02020603050405020304" pitchFamily="18" charset="0"/>
                <a:cs typeface="Times New Roman" panose="02020603050405020304" pitchFamily="18" charset="0"/>
              </a:rPr>
              <a:t>	</a:t>
            </a:r>
            <a:r>
              <a:rPr lang="en-US" sz="5100" dirty="0" smtClean="0">
                <a:latin typeface="Times New Roman" panose="02020603050405020304" pitchFamily="18" charset="0"/>
                <a:cs typeface="Times New Roman" panose="02020603050405020304" pitchFamily="18" charset="0"/>
              </a:rPr>
              <a:t>3.</a:t>
            </a:r>
            <a:r>
              <a:rPr lang="sr-Latn-RS" sz="5100" dirty="0" smtClean="0">
                <a:latin typeface="Times New Roman" panose="02020603050405020304" pitchFamily="18" charset="0"/>
                <a:cs typeface="Times New Roman" panose="02020603050405020304" pitchFamily="18" charset="0"/>
              </a:rPr>
              <a:t> </a:t>
            </a:r>
            <a:r>
              <a:rPr lang="en-US" sz="5100" dirty="0" smtClean="0">
                <a:latin typeface="Times New Roman" panose="02020603050405020304" pitchFamily="18" charset="0"/>
                <a:cs typeface="Times New Roman" panose="02020603050405020304" pitchFamily="18" charset="0"/>
              </a:rPr>
              <a:t>O </a:t>
            </a:r>
            <a:r>
              <a:rPr lang="en-US" sz="5100" dirty="0" err="1">
                <a:latin typeface="Times New Roman" panose="02020603050405020304" pitchFamily="18" charset="0"/>
                <a:cs typeface="Times New Roman" panose="02020603050405020304" pitchFamily="18" charset="0"/>
              </a:rPr>
              <a:t>emisiji</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kratkoročnih</a:t>
            </a:r>
            <a:r>
              <a:rPr lang="en-US" sz="5100" dirty="0">
                <a:latin typeface="Times New Roman" panose="02020603050405020304" pitchFamily="18" charset="0"/>
                <a:cs typeface="Times New Roman" panose="02020603050405020304" pitchFamily="18" charset="0"/>
              </a:rPr>
              <a:t> HOV </a:t>
            </a:r>
          </a:p>
          <a:p>
            <a:pPr marL="0" indent="0">
              <a:lnSpc>
                <a:spcPct val="120000"/>
              </a:lnSpc>
              <a:spcBef>
                <a:spcPts val="0"/>
              </a:spcBef>
              <a:buNone/>
            </a:pPr>
            <a:r>
              <a:rPr lang="sr-Latn-RS" sz="5100" dirty="0" smtClean="0">
                <a:latin typeface="Times New Roman" panose="02020603050405020304" pitchFamily="18" charset="0"/>
                <a:cs typeface="Times New Roman" panose="02020603050405020304" pitchFamily="18" charset="0"/>
              </a:rPr>
              <a:t>	</a:t>
            </a:r>
            <a:r>
              <a:rPr lang="en-US" sz="5100" dirty="0" smtClean="0">
                <a:latin typeface="Times New Roman" panose="02020603050405020304" pitchFamily="18" charset="0"/>
                <a:cs typeface="Times New Roman" panose="02020603050405020304" pitchFamily="18" charset="0"/>
              </a:rPr>
              <a:t>4.</a:t>
            </a:r>
            <a:r>
              <a:rPr lang="sr-Latn-RS" sz="5100" dirty="0" smtClean="0">
                <a:latin typeface="Times New Roman" panose="02020603050405020304" pitchFamily="18" charset="0"/>
                <a:cs typeface="Times New Roman" panose="02020603050405020304" pitchFamily="18" charset="0"/>
              </a:rPr>
              <a:t> </a:t>
            </a:r>
            <a:r>
              <a:rPr lang="en-US" sz="5100" dirty="0" smtClean="0">
                <a:latin typeface="Times New Roman" panose="02020603050405020304" pitchFamily="18" charset="0"/>
                <a:cs typeface="Times New Roman" panose="02020603050405020304" pitchFamily="18" charset="0"/>
              </a:rPr>
              <a:t>O </a:t>
            </a:r>
            <a:r>
              <a:rPr lang="en-US" sz="5100" dirty="0" err="1">
                <a:latin typeface="Times New Roman" panose="02020603050405020304" pitchFamily="18" charset="0"/>
                <a:cs typeface="Times New Roman" panose="02020603050405020304" pitchFamily="18" charset="0"/>
              </a:rPr>
              <a:t>kupovini</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kratkoročnih</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i</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dugoročnih</a:t>
            </a:r>
            <a:r>
              <a:rPr lang="en-US" sz="5100" dirty="0">
                <a:latin typeface="Times New Roman" panose="02020603050405020304" pitchFamily="18" charset="0"/>
                <a:cs typeface="Times New Roman" panose="02020603050405020304" pitchFamily="18" charset="0"/>
              </a:rPr>
              <a:t> HOV</a:t>
            </a:r>
          </a:p>
          <a:p>
            <a:pPr marL="0" indent="0">
              <a:lnSpc>
                <a:spcPct val="120000"/>
              </a:lnSpc>
              <a:spcBef>
                <a:spcPts val="0"/>
              </a:spcBef>
              <a:buNone/>
            </a:pPr>
            <a:r>
              <a:rPr lang="sr-Latn-RS" sz="5100" dirty="0" smtClean="0">
                <a:latin typeface="Times New Roman" panose="02020603050405020304" pitchFamily="18" charset="0"/>
                <a:cs typeface="Times New Roman" panose="02020603050405020304" pitchFamily="18" charset="0"/>
              </a:rPr>
              <a:t>	</a:t>
            </a:r>
            <a:r>
              <a:rPr lang="en-US" sz="5100" dirty="0" smtClean="0">
                <a:latin typeface="Times New Roman" panose="02020603050405020304" pitchFamily="18" charset="0"/>
                <a:cs typeface="Times New Roman" panose="02020603050405020304" pitchFamily="18" charset="0"/>
              </a:rPr>
              <a:t>5.</a:t>
            </a:r>
            <a:r>
              <a:rPr lang="sr-Latn-RS" sz="5100" dirty="0" smtClean="0">
                <a:latin typeface="Times New Roman" panose="02020603050405020304" pitchFamily="18" charset="0"/>
                <a:cs typeface="Times New Roman" panose="02020603050405020304" pitchFamily="18" charset="0"/>
              </a:rPr>
              <a:t> </a:t>
            </a:r>
            <a:r>
              <a:rPr lang="en-US" sz="5100" dirty="0" smtClean="0">
                <a:latin typeface="Times New Roman" panose="02020603050405020304" pitchFamily="18" charset="0"/>
                <a:cs typeface="Times New Roman" panose="02020603050405020304" pitchFamily="18" charset="0"/>
              </a:rPr>
              <a:t>O </a:t>
            </a:r>
            <a:r>
              <a:rPr lang="en-US" sz="5100" dirty="0" err="1">
                <a:latin typeface="Times New Roman" panose="02020603050405020304" pitchFamily="18" charset="0"/>
                <a:cs typeface="Times New Roman" panose="02020603050405020304" pitchFamily="18" charset="0"/>
              </a:rPr>
              <a:t>prodaji</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kupljenih</a:t>
            </a:r>
            <a:r>
              <a:rPr lang="en-US" sz="5100" dirty="0">
                <a:latin typeface="Times New Roman" panose="02020603050405020304" pitchFamily="18" charset="0"/>
                <a:cs typeface="Times New Roman" panose="02020603050405020304" pitchFamily="18" charset="0"/>
              </a:rPr>
              <a:t> </a:t>
            </a:r>
            <a:r>
              <a:rPr lang="en-US" sz="5100" dirty="0" err="1" smtClean="0">
                <a:latin typeface="Times New Roman" panose="02020603050405020304" pitchFamily="18" charset="0"/>
                <a:cs typeface="Times New Roman" panose="02020603050405020304" pitchFamily="18" charset="0"/>
              </a:rPr>
              <a:t>akcija</a:t>
            </a:r>
            <a:endParaRPr lang="en-US" sz="5100" dirty="0">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sr-Latn-RS" sz="5100" dirty="0" smtClean="0">
                <a:latin typeface="Times New Roman" panose="02020603050405020304" pitchFamily="18" charset="0"/>
                <a:cs typeface="Times New Roman" panose="02020603050405020304" pitchFamily="18" charset="0"/>
              </a:rPr>
              <a:t>	</a:t>
            </a:r>
            <a:r>
              <a:rPr lang="en-US" sz="5100" dirty="0" smtClean="0">
                <a:latin typeface="Times New Roman" panose="02020603050405020304" pitchFamily="18" charset="0"/>
                <a:cs typeface="Times New Roman" panose="02020603050405020304" pitchFamily="18" charset="0"/>
              </a:rPr>
              <a:t>6.</a:t>
            </a:r>
            <a:r>
              <a:rPr lang="sr-Latn-RS" sz="5100" dirty="0" smtClean="0">
                <a:latin typeface="Times New Roman" panose="02020603050405020304" pitchFamily="18" charset="0"/>
                <a:cs typeface="Times New Roman" panose="02020603050405020304" pitchFamily="18" charset="0"/>
              </a:rPr>
              <a:t> </a:t>
            </a:r>
            <a:r>
              <a:rPr lang="en-US" sz="5100" dirty="0" smtClean="0">
                <a:latin typeface="Times New Roman" panose="02020603050405020304" pitchFamily="18" charset="0"/>
                <a:cs typeface="Times New Roman" panose="02020603050405020304" pitchFamily="18" charset="0"/>
              </a:rPr>
              <a:t>O </a:t>
            </a:r>
            <a:r>
              <a:rPr lang="en-US" sz="5100" dirty="0" err="1">
                <a:latin typeface="Times New Roman" panose="02020603050405020304" pitchFamily="18" charset="0"/>
                <a:cs typeface="Times New Roman" panose="02020603050405020304" pitchFamily="18" charset="0"/>
              </a:rPr>
              <a:t>zaključenju</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ugovora</a:t>
            </a:r>
            <a:r>
              <a:rPr lang="en-US" sz="5100" dirty="0">
                <a:latin typeface="Times New Roman" panose="02020603050405020304" pitchFamily="18" charset="0"/>
                <a:cs typeface="Times New Roman" panose="02020603050405020304" pitchFamily="18" charset="0"/>
              </a:rPr>
              <a:t> o </a:t>
            </a:r>
            <a:r>
              <a:rPr lang="en-US" sz="5100" dirty="0" err="1">
                <a:latin typeface="Times New Roman" panose="02020603050405020304" pitchFamily="18" charset="0"/>
                <a:cs typeface="Times New Roman" panose="02020603050405020304" pitchFamily="18" charset="0"/>
              </a:rPr>
              <a:t>uzimanju</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kredita</a:t>
            </a:r>
            <a:endParaRPr lang="en-US" sz="5100" dirty="0">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sr-Latn-RS" sz="5100" dirty="0" smtClean="0">
                <a:latin typeface="Times New Roman" panose="02020603050405020304" pitchFamily="18" charset="0"/>
                <a:cs typeface="Times New Roman" panose="02020603050405020304" pitchFamily="18" charset="0"/>
              </a:rPr>
              <a:t>	</a:t>
            </a:r>
            <a:r>
              <a:rPr lang="en-US" sz="5100" dirty="0" smtClean="0">
                <a:latin typeface="Times New Roman" panose="02020603050405020304" pitchFamily="18" charset="0"/>
                <a:cs typeface="Times New Roman" panose="02020603050405020304" pitchFamily="18" charset="0"/>
              </a:rPr>
              <a:t>7.</a:t>
            </a:r>
            <a:r>
              <a:rPr lang="sr-Latn-RS" sz="5100" dirty="0" smtClean="0">
                <a:latin typeface="Times New Roman" panose="02020603050405020304" pitchFamily="18" charset="0"/>
                <a:cs typeface="Times New Roman" panose="02020603050405020304" pitchFamily="18" charset="0"/>
              </a:rPr>
              <a:t> </a:t>
            </a:r>
            <a:r>
              <a:rPr lang="en-US" sz="5100" dirty="0" smtClean="0">
                <a:latin typeface="Times New Roman" panose="02020603050405020304" pitchFamily="18" charset="0"/>
                <a:cs typeface="Times New Roman" panose="02020603050405020304" pitchFamily="18" charset="0"/>
              </a:rPr>
              <a:t>O </a:t>
            </a:r>
            <a:r>
              <a:rPr lang="en-US" sz="5100" dirty="0" err="1">
                <a:latin typeface="Times New Roman" panose="02020603050405020304" pitchFamily="18" charset="0"/>
                <a:cs typeface="Times New Roman" panose="02020603050405020304" pitchFamily="18" charset="0"/>
              </a:rPr>
              <a:t>prodaji</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potraživanja</a:t>
            </a:r>
            <a:r>
              <a:rPr lang="en-US" sz="5100" dirty="0">
                <a:latin typeface="Times New Roman" panose="02020603050405020304" pitchFamily="18" charset="0"/>
                <a:cs typeface="Times New Roman" panose="02020603050405020304" pitchFamily="18" charset="0"/>
              </a:rPr>
              <a:t>, o </a:t>
            </a:r>
            <a:r>
              <a:rPr lang="en-US" sz="5100" dirty="0" err="1">
                <a:latin typeface="Times New Roman" panose="02020603050405020304" pitchFamily="18" charset="0"/>
                <a:cs typeface="Times New Roman" panose="02020603050405020304" pitchFamily="18" charset="0"/>
              </a:rPr>
              <a:t>otkupu</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dugova</a:t>
            </a:r>
            <a:endParaRPr lang="en-US" sz="5100" dirty="0">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sr-Latn-RS" sz="5100" dirty="0" smtClean="0">
                <a:latin typeface="Times New Roman" panose="02020603050405020304" pitchFamily="18" charset="0"/>
                <a:cs typeface="Times New Roman" panose="02020603050405020304" pitchFamily="18" charset="0"/>
              </a:rPr>
              <a:t>	</a:t>
            </a:r>
            <a:r>
              <a:rPr lang="en-US" sz="5100" dirty="0" smtClean="0">
                <a:latin typeface="Times New Roman" panose="02020603050405020304" pitchFamily="18" charset="0"/>
                <a:cs typeface="Times New Roman" panose="02020603050405020304" pitchFamily="18" charset="0"/>
              </a:rPr>
              <a:t>8.</a:t>
            </a:r>
            <a:r>
              <a:rPr lang="sr-Latn-RS" sz="5100" dirty="0" smtClean="0">
                <a:latin typeface="Times New Roman" panose="02020603050405020304" pitchFamily="18" charset="0"/>
                <a:cs typeface="Times New Roman" panose="02020603050405020304" pitchFamily="18" charset="0"/>
              </a:rPr>
              <a:t> </a:t>
            </a:r>
            <a:r>
              <a:rPr lang="en-US" sz="5100" dirty="0" smtClean="0">
                <a:latin typeface="Times New Roman" panose="02020603050405020304" pitchFamily="18" charset="0"/>
                <a:cs typeface="Times New Roman" panose="02020603050405020304" pitchFamily="18" charset="0"/>
              </a:rPr>
              <a:t>O </a:t>
            </a:r>
            <a:r>
              <a:rPr lang="en-US" sz="5100" dirty="0" err="1">
                <a:latin typeface="Times New Roman" panose="02020603050405020304" pitchFamily="18" charset="0"/>
                <a:cs typeface="Times New Roman" panose="02020603050405020304" pitchFamily="18" charset="0"/>
              </a:rPr>
              <a:t>prodaji</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i</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kupovini</a:t>
            </a:r>
            <a:r>
              <a:rPr lang="en-US" sz="5100" dirty="0">
                <a:latin typeface="Times New Roman" panose="02020603050405020304" pitchFamily="18" charset="0"/>
                <a:cs typeface="Times New Roman" panose="02020603050405020304" pitchFamily="18" charset="0"/>
              </a:rPr>
              <a:t> </a:t>
            </a:r>
            <a:r>
              <a:rPr lang="en-US" sz="5100" dirty="0" err="1" smtClean="0">
                <a:latin typeface="Times New Roman" panose="02020603050405020304" pitchFamily="18" charset="0"/>
                <a:cs typeface="Times New Roman" panose="02020603050405020304" pitchFamily="18" charset="0"/>
              </a:rPr>
              <a:t>akcija</a:t>
            </a:r>
            <a:r>
              <a:rPr lang="en-US" sz="5100" dirty="0" smtClean="0">
                <a:latin typeface="Times New Roman" panose="02020603050405020304" pitchFamily="18" charset="0"/>
                <a:cs typeface="Times New Roman" panose="02020603050405020304" pitchFamily="18" charset="0"/>
              </a:rPr>
              <a:t> </a:t>
            </a:r>
            <a:endParaRPr lang="en-US" sz="5100" dirty="0">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sr-Latn-RS" sz="5100" dirty="0" smtClean="0">
                <a:latin typeface="Times New Roman" panose="02020603050405020304" pitchFamily="18" charset="0"/>
                <a:cs typeface="Times New Roman" panose="02020603050405020304" pitchFamily="18" charset="0"/>
              </a:rPr>
              <a:t>	</a:t>
            </a:r>
            <a:r>
              <a:rPr lang="en-US" sz="5100" dirty="0" smtClean="0">
                <a:latin typeface="Times New Roman" panose="02020603050405020304" pitchFamily="18" charset="0"/>
                <a:cs typeface="Times New Roman" panose="02020603050405020304" pitchFamily="18" charset="0"/>
              </a:rPr>
              <a:t>9.</a:t>
            </a:r>
            <a:r>
              <a:rPr lang="sr-Latn-RS" sz="5100" dirty="0" smtClean="0">
                <a:latin typeface="Times New Roman" panose="02020603050405020304" pitchFamily="18" charset="0"/>
                <a:cs typeface="Times New Roman" panose="02020603050405020304" pitchFamily="18" charset="0"/>
              </a:rPr>
              <a:t> </a:t>
            </a:r>
            <a:r>
              <a:rPr lang="en-US" sz="5100" dirty="0" smtClean="0">
                <a:latin typeface="Times New Roman" panose="02020603050405020304" pitchFamily="18" charset="0"/>
                <a:cs typeface="Times New Roman" panose="02020603050405020304" pitchFamily="18" charset="0"/>
              </a:rPr>
              <a:t>O </a:t>
            </a:r>
            <a:r>
              <a:rPr lang="en-US" sz="5100" dirty="0" err="1">
                <a:latin typeface="Times New Roman" panose="02020603050405020304" pitchFamily="18" charset="0"/>
                <a:cs typeface="Times New Roman" panose="02020603050405020304" pitchFamily="18" charset="0"/>
              </a:rPr>
              <a:t>zaključenju</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lizing</a:t>
            </a:r>
            <a:r>
              <a:rPr lang="en-US" sz="5100" dirty="0">
                <a:latin typeface="Times New Roman" panose="02020603050405020304" pitchFamily="18" charset="0"/>
                <a:cs typeface="Times New Roman" panose="02020603050405020304" pitchFamily="18" charset="0"/>
              </a:rPr>
              <a:t> </a:t>
            </a:r>
            <a:r>
              <a:rPr lang="en-US" sz="5100" dirty="0" err="1" smtClean="0">
                <a:latin typeface="Times New Roman" panose="02020603050405020304" pitchFamily="18" charset="0"/>
                <a:cs typeface="Times New Roman" panose="02020603050405020304" pitchFamily="18" charset="0"/>
              </a:rPr>
              <a:t>aranžmana</a:t>
            </a:r>
            <a:endParaRPr lang="en-US" sz="5100" dirty="0" smtClean="0">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sr-Latn-RS" sz="5100" dirty="0">
                <a:latin typeface="Times New Roman" panose="02020603050405020304" pitchFamily="18" charset="0"/>
                <a:cs typeface="Times New Roman" panose="02020603050405020304" pitchFamily="18" charset="0"/>
              </a:rPr>
              <a:t> </a:t>
            </a:r>
            <a:r>
              <a:rPr lang="sr-Latn-RS" sz="5100" dirty="0" smtClean="0">
                <a:latin typeface="Times New Roman" panose="02020603050405020304" pitchFamily="18" charset="0"/>
                <a:cs typeface="Times New Roman" panose="02020603050405020304" pitchFamily="18" charset="0"/>
              </a:rPr>
              <a:t>         10. </a:t>
            </a:r>
            <a:r>
              <a:rPr lang="en-US" sz="5100" dirty="0" smtClean="0">
                <a:latin typeface="Times New Roman" panose="02020603050405020304" pitchFamily="18" charset="0"/>
                <a:cs typeface="Times New Roman" panose="02020603050405020304" pitchFamily="18" charset="0"/>
              </a:rPr>
              <a:t>O </a:t>
            </a:r>
            <a:r>
              <a:rPr lang="en-US" sz="5100" dirty="0" err="1">
                <a:latin typeface="Times New Roman" panose="02020603050405020304" pitchFamily="18" charset="0"/>
                <a:cs typeface="Times New Roman" panose="02020603050405020304" pitchFamily="18" charset="0"/>
              </a:rPr>
              <a:t>predlogu</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sanacija</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i</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raspodeli</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neto</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dobitka</a:t>
            </a:r>
            <a:r>
              <a:rPr lang="en-US" sz="5100" dirty="0" smtClean="0">
                <a:latin typeface="Times New Roman" panose="02020603050405020304" pitchFamily="18" charset="0"/>
                <a:cs typeface="Times New Roman" panose="02020603050405020304" pitchFamily="18" charset="0"/>
              </a:rPr>
              <a:t>.</a:t>
            </a:r>
            <a:endParaRPr lang="sr-Latn-RS" sz="5100" dirty="0" smtClean="0">
              <a:latin typeface="Times New Roman" panose="02020603050405020304" pitchFamily="18" charset="0"/>
              <a:cs typeface="Times New Roman" panose="02020603050405020304" pitchFamily="18" charset="0"/>
            </a:endParaRPr>
          </a:p>
          <a:p>
            <a:pPr>
              <a:lnSpc>
                <a:spcPct val="120000"/>
              </a:lnSpc>
              <a:spcBef>
                <a:spcPts val="600"/>
              </a:spcBef>
              <a:buFont typeface="Wingdings" panose="05000000000000000000" pitchFamily="2" charset="2"/>
              <a:buChar char="Ø"/>
            </a:pPr>
            <a:r>
              <a:rPr lang="en-US" sz="5100" dirty="0" smtClean="0">
                <a:latin typeface="Times New Roman" panose="02020603050405020304" pitchFamily="18" charset="0"/>
                <a:cs typeface="Times New Roman" panose="02020603050405020304" pitchFamily="18" charset="0"/>
              </a:rPr>
              <a:t>Tom </a:t>
            </a:r>
            <a:r>
              <a:rPr lang="en-US" sz="5100" dirty="0" err="1">
                <a:latin typeface="Times New Roman" panose="02020603050405020304" pitchFamily="18" charset="0"/>
                <a:cs typeface="Times New Roman" panose="02020603050405020304" pitchFamily="18" charset="0"/>
              </a:rPr>
              <a:t>saradnjom</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obezbeđuje</a:t>
            </a:r>
            <a:r>
              <a:rPr lang="en-US" sz="5100" dirty="0">
                <a:latin typeface="Times New Roman" panose="02020603050405020304" pitchFamily="18" charset="0"/>
                <a:cs typeface="Times New Roman" panose="02020603050405020304" pitchFamily="18" charset="0"/>
              </a:rPr>
              <a:t> se da </a:t>
            </a:r>
            <a:r>
              <a:rPr lang="en-US" sz="5100" dirty="0" err="1" smtClean="0">
                <a:latin typeface="Times New Roman" panose="02020603050405020304" pitchFamily="18" charset="0"/>
                <a:cs typeface="Times New Roman" panose="02020603050405020304" pitchFamily="18" charset="0"/>
              </a:rPr>
              <a:t>finansijske</a:t>
            </a:r>
            <a:r>
              <a:rPr lang="en-US" sz="5100" dirty="0" smtClean="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odluke</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budu</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ispravne</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i</a:t>
            </a:r>
            <a:r>
              <a:rPr lang="en-US" sz="5100" dirty="0">
                <a:latin typeface="Times New Roman" panose="02020603050405020304" pitchFamily="18" charset="0"/>
                <a:cs typeface="Times New Roman" panose="02020603050405020304" pitchFamily="18" charset="0"/>
              </a:rPr>
              <a:t> da se </a:t>
            </a:r>
            <a:r>
              <a:rPr lang="en-US" sz="5100" dirty="0" err="1">
                <a:latin typeface="Times New Roman" panose="02020603050405020304" pitchFamily="18" charset="0"/>
                <a:cs typeface="Times New Roman" panose="02020603050405020304" pitchFamily="18" charset="0"/>
              </a:rPr>
              <a:t>izbegne</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svako</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neprijatno</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iznenađenje</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bilo</a:t>
            </a:r>
            <a:r>
              <a:rPr lang="en-US" sz="5100" dirty="0">
                <a:latin typeface="Times New Roman" panose="02020603050405020304" pitchFamily="18" charset="0"/>
                <a:cs typeface="Times New Roman" panose="02020603050405020304" pitchFamily="18" charset="0"/>
              </a:rPr>
              <a:t> </a:t>
            </a:r>
            <a:r>
              <a:rPr lang="en-US" sz="5100" dirty="0" err="1" smtClean="0">
                <a:latin typeface="Times New Roman" panose="02020603050405020304" pitchFamily="18" charset="0"/>
                <a:cs typeface="Times New Roman" panose="02020603050405020304" pitchFamily="18" charset="0"/>
              </a:rPr>
              <a:t>finansijske</a:t>
            </a:r>
            <a:r>
              <a:rPr lang="en-US" sz="5100" dirty="0" smtClean="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funkcije</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bilo</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uprave</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preduzeća</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što</a:t>
            </a:r>
            <a:r>
              <a:rPr lang="en-US" sz="5100" dirty="0">
                <a:latin typeface="Times New Roman" panose="02020603050405020304" pitchFamily="18" charset="0"/>
                <a:cs typeface="Times New Roman" panose="02020603050405020304" pitchFamily="18" charset="0"/>
              </a:rPr>
              <a:t> je </a:t>
            </a:r>
            <a:r>
              <a:rPr lang="en-US" sz="5100" dirty="0" err="1">
                <a:latin typeface="Times New Roman" panose="02020603050405020304" pitchFamily="18" charset="0"/>
                <a:cs typeface="Times New Roman" panose="02020603050405020304" pitchFamily="18" charset="0"/>
              </a:rPr>
              <a:t>realno</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moguće</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ako</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između</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njih</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nema</a:t>
            </a:r>
            <a:r>
              <a:rPr lang="en-US" sz="5100" dirty="0">
                <a:latin typeface="Times New Roman" panose="02020603050405020304" pitchFamily="18" charset="0"/>
                <a:cs typeface="Times New Roman" panose="02020603050405020304" pitchFamily="18" charset="0"/>
              </a:rPr>
              <a:t> </a:t>
            </a:r>
            <a:r>
              <a:rPr lang="en-US" sz="5100" dirty="0" err="1" smtClean="0">
                <a:latin typeface="Times New Roman" panose="02020603050405020304" pitchFamily="18" charset="0"/>
                <a:cs typeface="Times New Roman" panose="02020603050405020304" pitchFamily="18" charset="0"/>
              </a:rPr>
              <a:t>saradnje</a:t>
            </a:r>
            <a:r>
              <a:rPr lang="en-US" sz="5100" dirty="0">
                <a:latin typeface="Times New Roman" panose="02020603050405020304" pitchFamily="18" charset="0"/>
                <a:cs typeface="Times New Roman" panose="02020603050405020304" pitchFamily="18" charset="0"/>
              </a:rPr>
              <a:t>. </a:t>
            </a:r>
          </a:p>
          <a:p>
            <a:endParaRPr lang="sr-Cyrl-R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0676091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673" y="0"/>
            <a:ext cx="11732654" cy="1033866"/>
          </a:xfrm>
        </p:spPr>
        <p:txBody>
          <a:bodyPr>
            <a:normAutofit/>
          </a:bodyPr>
          <a:lstStyle/>
          <a:p>
            <a:r>
              <a:rPr lang="en-US" sz="4000" b="1" u="sng" dirty="0">
                <a:latin typeface="Times New Roman" panose="02020603050405020304" pitchFamily="18" charset="0"/>
                <a:cs typeface="Times New Roman" panose="02020603050405020304" pitchFamily="18" charset="0"/>
              </a:rPr>
              <a:t>5. ORGANIZACIJA FINANSIJSKE FUNKCIJE</a:t>
            </a:r>
            <a:endParaRPr lang="sr-Cyrl-RS" sz="40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9673" y="1124018"/>
            <a:ext cx="11732654" cy="5611633"/>
          </a:xfrm>
        </p:spPr>
        <p:txBody>
          <a:bodyPr>
            <a:normAutofit lnSpcReduction="10000"/>
          </a:bodyPr>
          <a:lstStyle/>
          <a:p>
            <a:pPr marL="0" indent="0">
              <a:buNone/>
            </a:pPr>
            <a:r>
              <a:rPr lang="en-US" sz="3200" b="1" dirty="0">
                <a:latin typeface="Times New Roman" panose="02020603050405020304" pitchFamily="18" charset="0"/>
                <a:cs typeface="Times New Roman" panose="02020603050405020304" pitchFamily="18" charset="0"/>
              </a:rPr>
              <a:t>5.1. DETERMINANTE ORGANIZACIJE FINANSIJSKE </a:t>
            </a:r>
            <a:r>
              <a:rPr lang="sr-Latn-RS" sz="3200" b="1" dirty="0" smtClean="0">
                <a:latin typeface="Times New Roman" panose="02020603050405020304" pitchFamily="18" charset="0"/>
                <a:cs typeface="Times New Roman" panose="02020603050405020304" pitchFamily="18" charset="0"/>
              </a:rPr>
              <a:t>F-je</a:t>
            </a:r>
          </a:p>
          <a:p>
            <a:pPr marL="342900" lvl="0" indent="-342900" algn="just">
              <a:spcAft>
                <a:spcPts val="0"/>
              </a:spcAft>
              <a:buFont typeface="+mj-lt"/>
              <a:buAutoNum type="arabicPeriod"/>
              <a:tabLst>
                <a:tab pos="457200" algn="l"/>
              </a:tabLst>
            </a:pPr>
            <a:r>
              <a:rPr lang="sr-Latn-CS" sz="2400" b="1" dirty="0" smtClean="0">
                <a:latin typeface="Times New Roman" panose="02020603050405020304" pitchFamily="18" charset="0"/>
                <a:ea typeface="Times New Roman" panose="02020603050405020304" pitchFamily="18" charset="0"/>
              </a:rPr>
              <a:t>Veličina </a:t>
            </a:r>
            <a:r>
              <a:rPr lang="sr-Latn-CS" sz="2400" b="1" dirty="0">
                <a:latin typeface="Times New Roman" panose="02020603050405020304" pitchFamily="18" charset="0"/>
                <a:ea typeface="Times New Roman" panose="02020603050405020304" pitchFamily="18" charset="0"/>
              </a:rPr>
              <a:t>organizacione strukture preduzeća i lokacija delova preduzeća </a:t>
            </a:r>
            <a:endParaRPr lang="sr-Latn-RS" sz="24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r>
              <a:rPr lang="sr-Latn-CS" sz="2400" dirty="0" smtClean="0">
                <a:latin typeface="Times New Roman" panose="02020603050405020304" pitchFamily="18" charset="0"/>
                <a:ea typeface="Times New Roman" panose="02020603050405020304" pitchFamily="18" charset="0"/>
              </a:rPr>
              <a:t>Veća </a:t>
            </a:r>
            <a:r>
              <a:rPr lang="sr-Latn-CS" sz="2400" dirty="0">
                <a:latin typeface="Times New Roman" panose="02020603050405020304" pitchFamily="18" charset="0"/>
                <a:ea typeface="Times New Roman" panose="02020603050405020304" pitchFamily="18" charset="0"/>
              </a:rPr>
              <a:t>preduzeća zahtevaju razvijeni oblik organizacije finansijske funkcije. Ako su neki </a:t>
            </a:r>
            <a:r>
              <a:rPr lang="sr-Latn-CS" sz="2400" dirty="0" smtClean="0">
                <a:latin typeface="Times New Roman" panose="02020603050405020304" pitchFamily="18" charset="0"/>
                <a:ea typeface="Times New Roman" panose="02020603050405020304" pitchFamily="18" charset="0"/>
              </a:rPr>
              <a:t>delovi </a:t>
            </a:r>
            <a:r>
              <a:rPr lang="sr-Latn-CS" sz="2400" dirty="0">
                <a:latin typeface="Times New Roman" panose="02020603050405020304" pitchFamily="18" charset="0"/>
                <a:ea typeface="Times New Roman" panose="02020603050405020304" pitchFamily="18" charset="0"/>
              </a:rPr>
              <a:t>preduzeća dislocirani izvan mesta sedišta uprave preduzeća, određeni poslovi </a:t>
            </a:r>
            <a:r>
              <a:rPr lang="sr-Latn-CS" sz="2400" dirty="0" smtClean="0">
                <a:latin typeface="Times New Roman" panose="02020603050405020304" pitchFamily="18" charset="0"/>
                <a:ea typeface="Times New Roman" panose="02020603050405020304" pitchFamily="18" charset="0"/>
              </a:rPr>
              <a:t>fina</a:t>
            </a:r>
            <a:r>
              <a:rPr lang="en-US" sz="2400" dirty="0" smtClean="0">
                <a:latin typeface="Times New Roman" panose="02020603050405020304" pitchFamily="18" charset="0"/>
                <a:ea typeface="Times New Roman" panose="02020603050405020304" pitchFamily="18" charset="0"/>
              </a:rPr>
              <a:t>n</a:t>
            </a:r>
            <a:r>
              <a:rPr lang="sr-Latn-CS" sz="2400" dirty="0" smtClean="0">
                <a:latin typeface="Times New Roman" panose="02020603050405020304" pitchFamily="18" charset="0"/>
                <a:ea typeface="Times New Roman" panose="02020603050405020304" pitchFamily="18" charset="0"/>
              </a:rPr>
              <a:t>sijske </a:t>
            </a:r>
            <a:r>
              <a:rPr lang="sr-Latn-CS" sz="2400" dirty="0">
                <a:latin typeface="Times New Roman" panose="02020603050405020304" pitchFamily="18" charset="0"/>
                <a:ea typeface="Times New Roman" panose="02020603050405020304" pitchFamily="18" charset="0"/>
              </a:rPr>
              <a:t>funkcije će se izvršavati u sedištu uprave, a određeni u dislociranim delovima </a:t>
            </a:r>
            <a:r>
              <a:rPr lang="sr-Latn-CS" sz="2400" dirty="0" smtClean="0">
                <a:latin typeface="Times New Roman" panose="02020603050405020304" pitchFamily="18" charset="0"/>
                <a:ea typeface="Times New Roman" panose="02020603050405020304" pitchFamily="18" charset="0"/>
              </a:rPr>
              <a:t>preduzeća</a:t>
            </a:r>
            <a:r>
              <a:rPr lang="sr-Latn-CS" sz="2400" dirty="0">
                <a:latin typeface="Times New Roman" panose="02020603050405020304" pitchFamily="18" charset="0"/>
                <a:ea typeface="Times New Roman" panose="02020603050405020304" pitchFamily="18" charset="0"/>
              </a:rPr>
              <a:t>, pri čemu mora postojati koordinacija između tih delova finansijske funkcije</a:t>
            </a:r>
            <a:r>
              <a:rPr lang="sr-Latn-CS" sz="2400" dirty="0" smtClean="0">
                <a:latin typeface="Times New Roman" panose="02020603050405020304" pitchFamily="18" charset="0"/>
                <a:ea typeface="Times New Roman" panose="02020603050405020304" pitchFamily="18" charset="0"/>
              </a:rPr>
              <a:t>.</a:t>
            </a:r>
          </a:p>
          <a:p>
            <a:pPr marL="0" indent="0" algn="just">
              <a:spcAft>
                <a:spcPts val="0"/>
              </a:spcAft>
              <a:buNone/>
            </a:pPr>
            <a:endParaRPr lang="sr-Latn-CS" sz="2400" dirty="0" smtClean="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r>
              <a:rPr lang="sr-Latn-CS" sz="2400" b="1" dirty="0" smtClean="0">
                <a:latin typeface="Times New Roman" panose="02020603050405020304" pitchFamily="18" charset="0"/>
                <a:ea typeface="Times New Roman" panose="02020603050405020304" pitchFamily="18" charset="0"/>
              </a:rPr>
              <a:t>2. Tehnička </a:t>
            </a:r>
            <a:r>
              <a:rPr lang="sr-Latn-CS" sz="2400" b="1" dirty="0">
                <a:latin typeface="Times New Roman" panose="02020603050405020304" pitchFamily="18" charset="0"/>
                <a:ea typeface="Times New Roman" panose="02020603050405020304" pitchFamily="18" charset="0"/>
              </a:rPr>
              <a:t>opremljenost računovodstvene i finansijske </a:t>
            </a:r>
            <a:r>
              <a:rPr lang="sr-Latn-CS" sz="2400" b="1" dirty="0" smtClean="0">
                <a:latin typeface="Times New Roman" panose="02020603050405020304" pitchFamily="18" charset="0"/>
                <a:ea typeface="Times New Roman" panose="02020603050405020304" pitchFamily="18" charset="0"/>
              </a:rPr>
              <a:t>funkcije</a:t>
            </a:r>
            <a:r>
              <a:rPr lang="sr-Latn-CS" sz="2400" b="1" dirty="0">
                <a:latin typeface="Times New Roman" panose="02020603050405020304" pitchFamily="18" charset="0"/>
                <a:ea typeface="Times New Roman" panose="02020603050405020304" pitchFamily="18" charset="0"/>
              </a:rPr>
              <a:t> </a:t>
            </a:r>
            <a:endParaRPr lang="sr-Latn-CS" sz="2400" b="1" dirty="0" smtClean="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endParaRPr lang="sr-Cyrl-RS" sz="24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r>
              <a:rPr lang="sr-Latn-CS" sz="2400" b="1" dirty="0" smtClean="0">
                <a:latin typeface="Times New Roman" panose="02020603050405020304" pitchFamily="18" charset="0"/>
                <a:ea typeface="Times New Roman" panose="02020603050405020304" pitchFamily="18" charset="0"/>
              </a:rPr>
              <a:t>3. Raspoloživost </a:t>
            </a:r>
            <a:r>
              <a:rPr lang="sr-Latn-CS" sz="2400" b="1" dirty="0">
                <a:latin typeface="Times New Roman" panose="02020603050405020304" pitchFamily="18" charset="0"/>
                <a:ea typeface="Times New Roman" panose="02020603050405020304" pitchFamily="18" charset="0"/>
              </a:rPr>
              <a:t>stručnim </a:t>
            </a:r>
            <a:r>
              <a:rPr lang="sr-Latn-CS" sz="2400" b="1" dirty="0" smtClean="0">
                <a:latin typeface="Times New Roman" panose="02020603050405020304" pitchFamily="18" charset="0"/>
                <a:ea typeface="Times New Roman" panose="02020603050405020304" pitchFamily="18" charset="0"/>
              </a:rPr>
              <a:t>kadrovima</a:t>
            </a:r>
            <a:endParaRPr lang="sr-Cyrl-RS" sz="2400" dirty="0">
              <a:latin typeface="Times New Roman" panose="02020603050405020304" pitchFamily="18" charset="0"/>
              <a:ea typeface="Times New Roman" panose="02020603050405020304" pitchFamily="18" charset="0"/>
            </a:endParaRPr>
          </a:p>
          <a:p>
            <a:pPr marL="0" indent="0" algn="just">
              <a:spcAft>
                <a:spcPts val="0"/>
              </a:spcAft>
              <a:buNone/>
            </a:pPr>
            <a:r>
              <a:rPr lang="sr-Latn-CS" sz="2400" dirty="0" smtClean="0">
                <a:latin typeface="Times New Roman" panose="02020603050405020304" pitchFamily="18" charset="0"/>
                <a:ea typeface="Times New Roman" panose="02020603050405020304" pitchFamily="18" charset="0"/>
              </a:rPr>
              <a:t>Ako </a:t>
            </a:r>
            <a:r>
              <a:rPr lang="sr-Latn-CS" sz="2400" dirty="0">
                <a:latin typeface="Times New Roman" panose="02020603050405020304" pitchFamily="18" charset="0"/>
                <a:ea typeface="Times New Roman" panose="02020603050405020304" pitchFamily="18" charset="0"/>
              </a:rPr>
              <a:t>preduzeće nema dovoljno stručnih radnika za finansijske i računovodstvene poslove </a:t>
            </a:r>
            <a:r>
              <a:rPr lang="sr-Latn-CS" sz="2400" dirty="0" smtClean="0">
                <a:latin typeface="Times New Roman" panose="02020603050405020304" pitchFamily="18" charset="0"/>
                <a:ea typeface="Times New Roman" panose="02020603050405020304" pitchFamily="18" charset="0"/>
              </a:rPr>
              <a:t>može </a:t>
            </a:r>
            <a:r>
              <a:rPr lang="sr-Latn-CS" sz="2400" dirty="0">
                <a:latin typeface="Times New Roman" panose="02020603050405020304" pitchFamily="18" charset="0"/>
                <a:ea typeface="Times New Roman" panose="02020603050405020304" pitchFamily="18" charset="0"/>
              </a:rPr>
              <a:t>se  istom radniku poveriti da vrši određene poslove iz domena finansijske i </a:t>
            </a:r>
            <a:r>
              <a:rPr lang="sr-Latn-CS" sz="2400" dirty="0" smtClean="0">
                <a:latin typeface="Times New Roman" panose="02020603050405020304" pitchFamily="18" charset="0"/>
                <a:ea typeface="Times New Roman" panose="02020603050405020304" pitchFamily="18" charset="0"/>
              </a:rPr>
              <a:t>računovodstvene </a:t>
            </a:r>
            <a:r>
              <a:rPr lang="sr-Latn-CS" sz="2400" dirty="0">
                <a:latin typeface="Times New Roman" panose="02020603050405020304" pitchFamily="18" charset="0"/>
                <a:ea typeface="Times New Roman" panose="02020603050405020304" pitchFamily="18" charset="0"/>
              </a:rPr>
              <a:t>funkcije, ali uz uslov da se ne ugrožava kontrolna uloga računovodstvene </a:t>
            </a:r>
            <a:r>
              <a:rPr lang="sr-Latn-CS" sz="2400" dirty="0" smtClean="0">
                <a:latin typeface="Times New Roman" panose="02020603050405020304" pitchFamily="18" charset="0"/>
                <a:ea typeface="Times New Roman" panose="02020603050405020304" pitchFamily="18" charset="0"/>
              </a:rPr>
              <a:t>funkcije </a:t>
            </a:r>
            <a:r>
              <a:rPr lang="sr-Latn-CS" sz="2400" dirty="0">
                <a:latin typeface="Times New Roman" panose="02020603050405020304" pitchFamily="18" charset="0"/>
                <a:ea typeface="Times New Roman" panose="02020603050405020304" pitchFamily="18" charset="0"/>
              </a:rPr>
              <a:t>nad finansijskom funkcijom.</a:t>
            </a:r>
            <a:endParaRPr lang="sr-Cyrl-RS" sz="2400" dirty="0">
              <a:latin typeface="Times New Roman" panose="02020603050405020304" pitchFamily="18" charset="0"/>
              <a:ea typeface="Times New Roman" panose="02020603050405020304" pitchFamily="18" charset="0"/>
            </a:endParaRPr>
          </a:p>
          <a:p>
            <a:pPr marL="0" indent="0" algn="just">
              <a:spcAft>
                <a:spcPts val="0"/>
              </a:spcAft>
              <a:buNone/>
            </a:pPr>
            <a:endParaRPr lang="sr-Cyrl-RS" sz="2400" dirty="0" smtClean="0">
              <a:latin typeface="Times New Roman" panose="02020603050405020304" pitchFamily="18" charset="0"/>
              <a:ea typeface="Times New Roman" panose="02020603050405020304" pitchFamily="18" charset="0"/>
            </a:endParaRPr>
          </a:p>
          <a:p>
            <a:pPr marL="0" indent="0">
              <a:buNone/>
            </a:pPr>
            <a:endParaRPr lang="sr-Latn-RS" sz="2400" dirty="0" smtClean="0">
              <a:latin typeface="Times New Roman" panose="02020603050405020304" pitchFamily="18" charset="0"/>
              <a:cs typeface="Times New Roman" panose="02020603050405020304" pitchFamily="18" charset="0"/>
            </a:endParaRPr>
          </a:p>
          <a:p>
            <a:pPr marL="0" indent="0">
              <a:buNone/>
            </a:pPr>
            <a:endParaRPr lang="sr-Cyrl-RS" sz="3200" b="1" dirty="0">
              <a:latin typeface="Times New Roman" panose="02020603050405020304" pitchFamily="18" charset="0"/>
              <a:cs typeface="Times New Roman" panose="02020603050405020304" pitchFamily="18" charset="0"/>
            </a:endParaRPr>
          </a:p>
        </p:txBody>
      </p:sp>
      <p:sp>
        <p:nvSpPr>
          <p:cNvPr id="5" name="Right Arrow 4"/>
          <p:cNvSpPr/>
          <p:nvPr/>
        </p:nvSpPr>
        <p:spPr>
          <a:xfrm>
            <a:off x="11243256" y="6323527"/>
            <a:ext cx="719071" cy="283335"/>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r-Cyrl-RS">
              <a:solidFill>
                <a:schemeClr val="tx1"/>
              </a:solidFill>
            </a:endParaRPr>
          </a:p>
        </p:txBody>
      </p:sp>
    </p:spTree>
    <p:extLst>
      <p:ext uri="{BB962C8B-B14F-4D97-AF65-F5344CB8AC3E}">
        <p14:creationId xmlns:p14="http://schemas.microsoft.com/office/powerpoint/2010/main" xmlns="" val="109712096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20" y="734096"/>
            <a:ext cx="11821848" cy="5795493"/>
          </a:xfrm>
        </p:spPr>
        <p:txBody>
          <a:bodyPr>
            <a:normAutofit lnSpcReduction="10000"/>
          </a:bodyPr>
          <a:lstStyle/>
          <a:p>
            <a:pPr marL="0" lvl="0" indent="0" algn="just">
              <a:spcAft>
                <a:spcPts val="0"/>
              </a:spcAft>
              <a:buNone/>
              <a:tabLst>
                <a:tab pos="457200" algn="l"/>
              </a:tabLst>
            </a:pPr>
            <a:r>
              <a:rPr lang="sr-Latn-CS" b="1" dirty="0" smtClean="0">
                <a:latin typeface="Times New Roman" panose="02020603050405020304" pitchFamily="18" charset="0"/>
                <a:ea typeface="Times New Roman" panose="02020603050405020304" pitchFamily="18" charset="0"/>
              </a:rPr>
              <a:t>4. Troškovi </a:t>
            </a:r>
            <a:r>
              <a:rPr lang="sr-Latn-CS" b="1" dirty="0">
                <a:latin typeface="Times New Roman" panose="02020603050405020304" pitchFamily="18" charset="0"/>
                <a:ea typeface="Times New Roman" panose="02020603050405020304" pitchFamily="18" charset="0"/>
              </a:rPr>
              <a:t>finansijske funkcije</a:t>
            </a:r>
            <a:endParaRPr lang="sr-Cyrl-RS" dirty="0">
              <a:latin typeface="Times New Roman" panose="02020603050405020304" pitchFamily="18" charset="0"/>
              <a:ea typeface="Times New Roman" panose="02020603050405020304" pitchFamily="18" charset="0"/>
            </a:endParaRPr>
          </a:p>
          <a:p>
            <a:pPr marL="0" indent="0" algn="just">
              <a:spcAft>
                <a:spcPts val="0"/>
              </a:spcAft>
              <a:buNone/>
            </a:pPr>
            <a:r>
              <a:rPr lang="sr-Latn-CS" dirty="0" smtClean="0">
                <a:latin typeface="Times New Roman" panose="02020603050405020304" pitchFamily="18" charset="0"/>
                <a:ea typeface="Times New Roman" panose="02020603050405020304" pitchFamily="18" charset="0"/>
              </a:rPr>
              <a:t>Troškovi </a:t>
            </a:r>
            <a:r>
              <a:rPr lang="sr-Latn-CS" dirty="0">
                <a:latin typeface="Times New Roman" panose="02020603050405020304" pitchFamily="18" charset="0"/>
                <a:ea typeface="Times New Roman" panose="02020603050405020304" pitchFamily="18" charset="0"/>
              </a:rPr>
              <a:t>finansijske funkcije moraju se minimizirati, a to će se postići razgraničenjem 	poslova između finansijske i računovodstvene funkcije, ne dozvoljavajući da se </a:t>
            </a:r>
            <a:r>
              <a:rPr lang="sr-Latn-CS" dirty="0" smtClean="0">
                <a:latin typeface="Times New Roman" panose="02020603050405020304" pitchFamily="18" charset="0"/>
                <a:ea typeface="Times New Roman" panose="02020603050405020304" pitchFamily="18" charset="0"/>
              </a:rPr>
              <a:t>ist</a:t>
            </a:r>
            <a:r>
              <a:rPr lang="en-US" dirty="0" err="1" smtClean="0">
                <a:latin typeface="Times New Roman" panose="02020603050405020304" pitchFamily="18" charset="0"/>
                <a:ea typeface="Times New Roman" panose="02020603050405020304" pitchFamily="18" charset="0"/>
              </a:rPr>
              <a:t>i</a:t>
            </a:r>
            <a:r>
              <a:rPr lang="sr-Latn-CS" dirty="0" smtClean="0">
                <a:latin typeface="Times New Roman" panose="02020603050405020304" pitchFamily="18" charset="0"/>
                <a:ea typeface="Times New Roman" panose="02020603050405020304" pitchFamily="18" charset="0"/>
              </a:rPr>
              <a:t> posao</a:t>
            </a:r>
            <a:r>
              <a:rPr lang="en-US" dirty="0" smtClean="0">
                <a:latin typeface="Times New Roman" panose="02020603050405020304" pitchFamily="18" charset="0"/>
                <a:ea typeface="Times New Roman" panose="02020603050405020304" pitchFamily="18" charset="0"/>
              </a:rPr>
              <a:t> </a:t>
            </a:r>
            <a:r>
              <a:rPr lang="sr-Latn-CS" dirty="0" smtClean="0">
                <a:latin typeface="Times New Roman" panose="02020603050405020304" pitchFamily="18" charset="0"/>
                <a:ea typeface="Times New Roman" panose="02020603050405020304" pitchFamily="18" charset="0"/>
              </a:rPr>
              <a:t>obavlja </a:t>
            </a:r>
            <a:r>
              <a:rPr lang="sr-Latn-CS" dirty="0">
                <a:latin typeface="Times New Roman" panose="02020603050405020304" pitchFamily="18" charset="0"/>
                <a:ea typeface="Times New Roman" panose="02020603050405020304" pitchFamily="18" charset="0"/>
              </a:rPr>
              <a:t>u obe funkcije. </a:t>
            </a:r>
            <a:endParaRPr lang="sr-Latn-CS" dirty="0" smtClean="0">
              <a:latin typeface="Times New Roman" panose="02020603050405020304" pitchFamily="18" charset="0"/>
              <a:ea typeface="Times New Roman" panose="02020603050405020304" pitchFamily="18" charset="0"/>
            </a:endParaRPr>
          </a:p>
          <a:p>
            <a:pPr marL="0" indent="0" algn="just">
              <a:spcAft>
                <a:spcPts val="0"/>
              </a:spcAft>
              <a:buNone/>
            </a:pPr>
            <a:endParaRPr lang="sr-Cyrl-RS" dirty="0">
              <a:latin typeface="Times New Roman" panose="02020603050405020304" pitchFamily="18" charset="0"/>
              <a:ea typeface="Times New Roman" panose="02020603050405020304" pitchFamily="18" charset="0"/>
            </a:endParaRPr>
          </a:p>
          <a:p>
            <a:pPr marL="0" lvl="0" indent="0">
              <a:spcAft>
                <a:spcPts val="0"/>
              </a:spcAft>
              <a:buNone/>
              <a:tabLst>
                <a:tab pos="457200" algn="l"/>
              </a:tabLst>
            </a:pPr>
            <a:r>
              <a:rPr lang="sr-Latn-RS" b="1" dirty="0" smtClean="0">
                <a:latin typeface="Times New Roman" panose="02020603050405020304" pitchFamily="18" charset="0"/>
                <a:cs typeface="Times New Roman" panose="02020603050405020304" pitchFamily="18" charset="0"/>
              </a:rPr>
              <a:t>5. </a:t>
            </a:r>
            <a:r>
              <a:rPr lang="sr-Latn-CS" b="1" dirty="0" smtClean="0">
                <a:latin typeface="Times New Roman" panose="02020603050405020304" pitchFamily="18" charset="0"/>
                <a:ea typeface="Times New Roman" panose="02020603050405020304" pitchFamily="18" charset="0"/>
              </a:rPr>
              <a:t>Sprečavanje </a:t>
            </a:r>
            <a:r>
              <a:rPr lang="sr-Latn-CS" b="1" dirty="0">
                <a:latin typeface="Times New Roman" panose="02020603050405020304" pitchFamily="18" charset="0"/>
                <a:ea typeface="Times New Roman" panose="02020603050405020304" pitchFamily="18" charset="0"/>
              </a:rPr>
              <a:t>da računovodstvena funkcija izgubi kontrolu nad </a:t>
            </a:r>
            <a:endParaRPr lang="sr-Latn-CS" b="1" dirty="0" smtClean="0">
              <a:latin typeface="Times New Roman" panose="02020603050405020304" pitchFamily="18" charset="0"/>
              <a:ea typeface="Times New Roman" panose="02020603050405020304" pitchFamily="18" charset="0"/>
            </a:endParaRPr>
          </a:p>
          <a:p>
            <a:pPr marL="0" lvl="0" indent="0">
              <a:spcAft>
                <a:spcPts val="0"/>
              </a:spcAft>
              <a:buNone/>
              <a:tabLst>
                <a:tab pos="457200" algn="l"/>
              </a:tabLst>
            </a:pPr>
            <a:r>
              <a:rPr lang="sr-Latn-CS" b="1" dirty="0">
                <a:latin typeface="Times New Roman" panose="02020603050405020304" pitchFamily="18" charset="0"/>
                <a:ea typeface="Times New Roman" panose="02020603050405020304" pitchFamily="18" charset="0"/>
              </a:rPr>
              <a:t> </a:t>
            </a:r>
            <a:r>
              <a:rPr lang="sr-Latn-CS" b="1" dirty="0" smtClean="0">
                <a:latin typeface="Times New Roman" panose="02020603050405020304" pitchFamily="18" charset="0"/>
                <a:ea typeface="Times New Roman" panose="02020603050405020304" pitchFamily="18" charset="0"/>
              </a:rPr>
              <a:t>   finansijskom funkcijom</a:t>
            </a:r>
            <a:endParaRPr lang="sr-Cyrl-RS" dirty="0">
              <a:latin typeface="Times New Roman" panose="02020603050405020304" pitchFamily="18" charset="0"/>
              <a:ea typeface="Times New Roman" panose="02020603050405020304" pitchFamily="18" charset="0"/>
            </a:endParaRPr>
          </a:p>
          <a:p>
            <a:pPr marL="0" indent="0" algn="just">
              <a:spcAft>
                <a:spcPts val="0"/>
              </a:spcAft>
              <a:buNone/>
            </a:pPr>
            <a:r>
              <a:rPr lang="sr-Latn-CS" dirty="0" smtClean="0">
                <a:latin typeface="Times New Roman" panose="02020603050405020304" pitchFamily="18" charset="0"/>
                <a:ea typeface="Times New Roman" panose="02020603050405020304" pitchFamily="18" charset="0"/>
              </a:rPr>
              <a:t>U </a:t>
            </a:r>
            <a:r>
              <a:rPr lang="sr-Latn-CS" dirty="0">
                <a:latin typeface="Times New Roman" panose="02020603050405020304" pitchFamily="18" charset="0"/>
                <a:ea typeface="Times New Roman" panose="02020603050405020304" pitchFamily="18" charset="0"/>
              </a:rPr>
              <a:t>takvim uslovima nužno je </a:t>
            </a:r>
            <a:r>
              <a:rPr lang="sr-Latn-CS" dirty="0" smtClean="0">
                <a:latin typeface="Times New Roman" panose="02020603050405020304" pitchFamily="18" charset="0"/>
                <a:ea typeface="Times New Roman" panose="02020603050405020304" pitchFamily="18" charset="0"/>
              </a:rPr>
              <a:t>:</a:t>
            </a:r>
            <a:endParaRPr lang="sr-Cyrl-RS"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lphaLcParenR"/>
              <a:tabLst>
                <a:tab pos="876300" algn="l"/>
              </a:tabLst>
            </a:pPr>
            <a:r>
              <a:rPr lang="sr-Latn-CS" dirty="0">
                <a:latin typeface="Times New Roman" panose="02020603050405020304" pitchFamily="18" charset="0"/>
                <a:ea typeface="Times New Roman" panose="02020603050405020304" pitchFamily="18" charset="0"/>
              </a:rPr>
              <a:t>Da rukovodilac blagajne i portfelja HOV ne može davati naloge za knjiženje niti ih može </a:t>
            </a:r>
            <a:r>
              <a:rPr lang="sr-Latn-CS" dirty="0" smtClean="0">
                <a:latin typeface="Times New Roman" panose="02020603050405020304" pitchFamily="18" charset="0"/>
                <a:ea typeface="Times New Roman" panose="02020603050405020304" pitchFamily="18" charset="0"/>
              </a:rPr>
              <a:t>knjižiti </a:t>
            </a:r>
            <a:endParaRPr lang="sr-Cyrl-RS" dirty="0" smtClean="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lphaLcParenR"/>
              <a:tabLst>
                <a:tab pos="876300" algn="l"/>
              </a:tabLst>
            </a:pPr>
            <a:r>
              <a:rPr lang="sr-Latn-CS" dirty="0" smtClean="0">
                <a:latin typeface="Times New Roman" panose="02020603050405020304" pitchFamily="18" charset="0"/>
                <a:ea typeface="Times New Roman" panose="02020603050405020304" pitchFamily="18" charset="0"/>
              </a:rPr>
              <a:t>Da </a:t>
            </a:r>
            <a:r>
              <a:rPr lang="sr-Latn-CS" dirty="0">
                <a:latin typeface="Times New Roman" panose="02020603050405020304" pitchFamily="18" charset="0"/>
                <a:ea typeface="Times New Roman" panose="02020603050405020304" pitchFamily="18" charset="0"/>
              </a:rPr>
              <a:t>lice koje formira novčani dokument ne vrši kontrolu tog </a:t>
            </a:r>
            <a:r>
              <a:rPr lang="sr-Latn-CS" dirty="0" smtClean="0">
                <a:latin typeface="Times New Roman" panose="02020603050405020304" pitchFamily="18" charset="0"/>
                <a:ea typeface="Times New Roman" panose="02020603050405020304" pitchFamily="18" charset="0"/>
              </a:rPr>
              <a:t>dokumenta</a:t>
            </a:r>
            <a:endParaRPr lang="sr-Cyrl-RS"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lphaLcParenR"/>
              <a:tabLst>
                <a:tab pos="876300" algn="l"/>
              </a:tabLst>
            </a:pPr>
            <a:r>
              <a:rPr lang="sr-Latn-CS" dirty="0">
                <a:latin typeface="Times New Roman" panose="02020603050405020304" pitchFamily="18" charset="0"/>
                <a:ea typeface="Times New Roman" panose="02020603050405020304" pitchFamily="18" charset="0"/>
              </a:rPr>
              <a:t>Da lice koje je odgovorno za urednost i ispravnost knjigovodstva i bilansiranja            (glavni knjigovođa) ne može potpisivati novčane dokumente.</a:t>
            </a:r>
            <a:endParaRPr lang="sr-Cyrl-RS" dirty="0">
              <a:latin typeface="Times New Roman" panose="02020603050405020304" pitchFamily="18" charset="0"/>
              <a:ea typeface="Times New Roman" panose="02020603050405020304" pitchFamily="18" charset="0"/>
            </a:endParaRPr>
          </a:p>
          <a:p>
            <a:pPr marL="0" indent="0">
              <a:buNone/>
            </a:pP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5.  </a:t>
            </a:r>
            <a:r>
              <a:rPr lang="en-US" sz="1600" i="1" dirty="0" smtClean="0">
                <a:latin typeface="Times New Roman" panose="02020603050405020304" pitchFamily="18" charset="0"/>
                <a:cs typeface="Times New Roman" panose="02020603050405020304" pitchFamily="18" charset="0"/>
              </a:rPr>
              <a:t>O </a:t>
            </a:r>
            <a:r>
              <a:rPr lang="sr-Latn-RS" sz="1600" i="1" dirty="0" smtClean="0">
                <a:latin typeface="Times New Roman" panose="02020603050405020304" pitchFamily="18" charset="0"/>
                <a:cs typeface="Times New Roman" panose="02020603050405020304" pitchFamily="18" charset="0"/>
              </a:rPr>
              <a:t>r g a n i z a c i j a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80258198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476" y="502277"/>
            <a:ext cx="11797048" cy="1056067"/>
          </a:xfrm>
        </p:spPr>
        <p:txBody>
          <a:bodyPr>
            <a:normAutofit fontScale="90000"/>
          </a:bodyPr>
          <a:lstStyle/>
          <a:p>
            <a:r>
              <a:rPr lang="pl-PL" sz="3600" b="1" dirty="0">
                <a:latin typeface="Times New Roman" panose="02020603050405020304" pitchFamily="18" charset="0"/>
                <a:cs typeface="Times New Roman" panose="02020603050405020304" pitchFamily="18" charset="0"/>
              </a:rPr>
              <a:t>5.2.  ORGANIZACIONI OBLIK  FINANSIJSKE FUNKCIJE</a:t>
            </a:r>
            <a:endParaRPr lang="sr-Cyrl-R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7476" y="1751526"/>
            <a:ext cx="11797048" cy="4919729"/>
          </a:xfrm>
        </p:spPr>
        <p:txBody>
          <a:bodyPr>
            <a:normAutofit/>
          </a:bodyPr>
          <a:lstStyle/>
          <a:p>
            <a:pPr marL="0" indent="0">
              <a:buNone/>
            </a:pPr>
            <a:r>
              <a:rPr lang="pl-PL" dirty="0">
                <a:latin typeface="Times New Roman" panose="02020603050405020304" pitchFamily="18" charset="0"/>
                <a:cs typeface="Times New Roman" panose="02020603050405020304" pitchFamily="18" charset="0"/>
              </a:rPr>
              <a:t>5.2.1. ORGANIZACIJA FINANSIJSKE FUNKCIJE MALIH </a:t>
            </a:r>
            <a:r>
              <a:rPr lang="pl-PL" dirty="0" smtClean="0">
                <a:latin typeface="Times New Roman" panose="02020603050405020304" pitchFamily="18" charset="0"/>
                <a:cs typeface="Times New Roman" panose="02020603050405020304" pitchFamily="18" charset="0"/>
              </a:rPr>
              <a:t>PREDUZEĆA</a:t>
            </a:r>
          </a:p>
          <a:p>
            <a:pPr>
              <a:buFontTx/>
              <a:buChar char="-"/>
            </a:pPr>
            <a:r>
              <a:rPr lang="en-US" dirty="0" err="1" smtClean="0">
                <a:latin typeface="Times New Roman" panose="02020603050405020304" pitchFamily="18" charset="0"/>
                <a:cs typeface="Times New Roman" panose="02020603050405020304" pitchFamily="18" charset="0"/>
              </a:rPr>
              <a:t>Ako</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se </a:t>
            </a:r>
            <a:r>
              <a:rPr lang="en-US" dirty="0" err="1">
                <a:latin typeface="Times New Roman" panose="02020603050405020304" pitchFamily="18" charset="0"/>
                <a:cs typeface="Times New Roman" panose="02020603050405020304" pitchFamily="18" charset="0"/>
              </a:rPr>
              <a:t>radi</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malom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inokosnom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poslove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funkcije</a:t>
            </a:r>
            <a:r>
              <a:rPr lang="en-US" dirty="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marL="0" indent="0">
              <a:buNone/>
            </a:pP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obavlja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vlasnik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a:t>
            </a:r>
          </a:p>
          <a:p>
            <a:pPr marL="0" indent="0">
              <a:buNone/>
            </a:pPr>
            <a:endParaRPr lang="en-US" dirty="0">
              <a:latin typeface="Times New Roman" panose="02020603050405020304" pitchFamily="18" charset="0"/>
              <a:cs typeface="Times New Roman" panose="02020603050405020304" pitchFamily="18" charset="0"/>
            </a:endParaRPr>
          </a:p>
          <a:p>
            <a:pPr algn="just">
              <a:lnSpc>
                <a:spcPct val="10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U   </a:t>
            </a:r>
            <a:r>
              <a:rPr lang="en-US" dirty="0" err="1">
                <a:latin typeface="Times New Roman" panose="02020603050405020304" pitchFamily="18" charset="0"/>
                <a:cs typeface="Times New Roman" panose="02020603050405020304" pitchFamily="18" charset="0"/>
              </a:rPr>
              <a:t>malim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druge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vrste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organizuje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tako</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finansijske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poslove</a:t>
            </a:r>
            <a:r>
              <a:rPr lang="en-US" dirty="0">
                <a:latin typeface="Times New Roman" panose="02020603050405020304" pitchFamily="18" charset="0"/>
                <a:cs typeface="Times New Roman" panose="02020603050405020304" pitchFamily="18" charset="0"/>
              </a:rPr>
              <a:t> s </a:t>
            </a:r>
            <a:r>
              <a:rPr lang="en-US" dirty="0" err="1">
                <a:latin typeface="Times New Roman" panose="02020603050405020304" pitchFamily="18" charset="0"/>
                <a:cs typeface="Times New Roman" panose="02020603050405020304" pitchFamily="18" charset="0"/>
              </a:rPr>
              <a:t>trećim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licima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obavlja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uprava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direktor</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sve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ostale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poslove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obavlja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računovostvo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čemu</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mora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voditi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računa</a:t>
            </a:r>
            <a:r>
              <a:rPr lang="en-US" dirty="0">
                <a:latin typeface="Times New Roman" panose="02020603050405020304" pitchFamily="18" charset="0"/>
                <a:cs typeface="Times New Roman" panose="02020603050405020304" pitchFamily="18" charset="0"/>
              </a:rPr>
              <a:t> da lice </a:t>
            </a:r>
            <a:r>
              <a:rPr lang="en-US" dirty="0" err="1">
                <a:latin typeface="Times New Roman" panose="02020603050405020304" pitchFamily="18" charset="0"/>
                <a:cs typeface="Times New Roman" panose="02020603050405020304" pitchFamily="18" charset="0"/>
              </a:rPr>
              <a:t>koje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vodi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blagajnu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izrađuje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novčana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dokumenta</a:t>
            </a:r>
            <a:r>
              <a:rPr lang="en-US" dirty="0">
                <a:latin typeface="Times New Roman" panose="02020603050405020304" pitchFamily="18" charset="0"/>
                <a:cs typeface="Times New Roman" panose="02020603050405020304" pitchFamily="18" charset="0"/>
              </a:rPr>
              <a:t> ne </a:t>
            </a:r>
            <a:r>
              <a:rPr lang="en-US" dirty="0" err="1">
                <a:latin typeface="Times New Roman" panose="02020603050405020304" pitchFamily="18" charset="0"/>
                <a:cs typeface="Times New Roman" panose="02020603050405020304" pitchFamily="18" charset="0"/>
              </a:rPr>
              <a:t>može</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bude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kontrolor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likvidator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knjigovođa</a:t>
            </a:r>
            <a:r>
              <a:rPr lang="en-US" dirty="0">
                <a:latin typeface="Times New Roman" panose="02020603050405020304" pitchFamily="18" charset="0"/>
                <a:cs typeface="Times New Roman" panose="02020603050405020304" pitchFamily="18" charset="0"/>
              </a:rPr>
              <a:t>. Time se </a:t>
            </a:r>
            <a:r>
              <a:rPr lang="en-US" dirty="0" err="1">
                <a:latin typeface="Times New Roman" panose="02020603050405020304" pitchFamily="18" charset="0"/>
                <a:cs typeface="Times New Roman" panose="02020603050405020304" pitchFamily="18" charset="0"/>
              </a:rPr>
              <a:t>želi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sprečiti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zloupotreba</a:t>
            </a:r>
            <a:r>
              <a:rPr lang="en-US" dirty="0">
                <a:latin typeface="Times New Roman" panose="02020603050405020304" pitchFamily="18" charset="0"/>
                <a:cs typeface="Times New Roman" panose="02020603050405020304" pitchFamily="18" charset="0"/>
              </a:rPr>
              <a:t>. </a:t>
            </a:r>
          </a:p>
          <a:p>
            <a:pPr marL="0" indent="0">
              <a:buNone/>
            </a:pP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5.  </a:t>
            </a:r>
            <a:r>
              <a:rPr lang="en-US" sz="1600" i="1" dirty="0" smtClean="0">
                <a:latin typeface="Times New Roman" panose="02020603050405020304" pitchFamily="18" charset="0"/>
                <a:cs typeface="Times New Roman" panose="02020603050405020304" pitchFamily="18" charset="0"/>
              </a:rPr>
              <a:t>O </a:t>
            </a:r>
            <a:r>
              <a:rPr lang="sr-Latn-RS" sz="1600" i="1" dirty="0" smtClean="0">
                <a:latin typeface="Times New Roman" panose="02020603050405020304" pitchFamily="18" charset="0"/>
                <a:cs typeface="Times New Roman" panose="02020603050405020304" pitchFamily="18" charset="0"/>
              </a:rPr>
              <a:t>r g a n i z a c i j a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6587584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436156"/>
            <a:ext cx="11915335" cy="824248"/>
          </a:xfrm>
        </p:spPr>
        <p:txBody>
          <a:bodyPr>
            <a:normAutofit/>
          </a:bodyPr>
          <a:lstStyle/>
          <a:p>
            <a:r>
              <a:rPr lang="en-US" sz="2800" dirty="0">
                <a:latin typeface="Times New Roman" panose="02020603050405020304" pitchFamily="18" charset="0"/>
                <a:cs typeface="Times New Roman" panose="02020603050405020304" pitchFamily="18" charset="0"/>
              </a:rPr>
              <a:t>5.2.2. ORGANIZACIJA FINANSIJSKE FUNKCIJE SREDNJIH PREDUZEĆA</a:t>
            </a:r>
            <a:endParaRPr lang="sr-Cyrl-R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1" y="1260404"/>
            <a:ext cx="11732653" cy="5597596"/>
          </a:xfrm>
        </p:spPr>
        <p:txBody>
          <a:bodyPr>
            <a:normAutofit/>
          </a:bodyPr>
          <a:lstStyle/>
          <a:p>
            <a:pPr algn="just"/>
            <a:r>
              <a:rPr lang="en-US" sz="2400" dirty="0" err="1">
                <a:latin typeface="Times New Roman" panose="02020603050405020304" pitchFamily="18" charset="0"/>
                <a:cs typeface="Times New Roman" panose="02020603050405020304" pitchFamily="18" charset="0"/>
              </a:rPr>
              <a:t>Ovde</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finansijska</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f</a:t>
            </a:r>
            <a:r>
              <a:rPr lang="sr-Latn-RS" sz="2400" dirty="0" smtClean="0">
                <a:latin typeface="Times New Roman" panose="02020603050405020304" pitchFamily="18" charset="0"/>
                <a:cs typeface="Times New Roman" panose="02020603050405020304" pitchFamily="18" charset="0"/>
              </a:rPr>
              <a:t>-ja</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organizuje</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zasebno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organizacionu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jedinicu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npr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odeljenje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ili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služba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finansijske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poslove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ili</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pojedini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finansijski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poslovi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što</a:t>
            </a:r>
            <a:r>
              <a:rPr lang="en-US" sz="2400" dirty="0">
                <a:latin typeface="Times New Roman" panose="02020603050405020304" pitchFamily="18" charset="0"/>
                <a:cs typeface="Times New Roman" panose="02020603050405020304" pitchFamily="18" charset="0"/>
              </a:rPr>
              <a:t> je </a:t>
            </a:r>
            <a:r>
              <a:rPr lang="en-US" sz="2400" dirty="0" err="1">
                <a:latin typeface="Times New Roman" panose="02020603050405020304" pitchFamily="18" charset="0"/>
                <a:cs typeface="Times New Roman" panose="02020603050405020304" pitchFamily="18" charset="0"/>
              </a:rPr>
              <a:t>finansijska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analiza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finansijsko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planiranje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prenose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računovostvo</a:t>
            </a:r>
            <a:r>
              <a:rPr lang="en-US" sz="2400" dirty="0">
                <a:latin typeface="Times New Roman" panose="02020603050405020304" pitchFamily="18" charset="0"/>
                <a:cs typeface="Times New Roman" panose="02020603050405020304" pitchFamily="18" charset="0"/>
              </a:rPr>
              <a:t>. </a:t>
            </a:r>
            <a:r>
              <a:rPr lang="en-US" sz="2400" u="sng" dirty="0" err="1" smtClean="0">
                <a:latin typeface="Times New Roman" panose="02020603050405020304" pitchFamily="18" charset="0"/>
                <a:cs typeface="Times New Roman" panose="02020603050405020304" pitchFamily="18" charset="0"/>
              </a:rPr>
              <a:t>Organizaciona</a:t>
            </a:r>
            <a:r>
              <a:rPr lang="en-US" sz="2400" u="sng" dirty="0" smtClean="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struktura</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finansijske</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funkcije</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izgleda</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ovako</a:t>
            </a:r>
            <a:r>
              <a:rPr lang="en-US" sz="2400" dirty="0" smtClean="0">
                <a:latin typeface="Times New Roman" panose="02020603050405020304" pitchFamily="18" charset="0"/>
                <a:cs typeface="Times New Roman" panose="02020603050405020304" pitchFamily="18" charset="0"/>
              </a:rPr>
              <a:t>:</a:t>
            </a:r>
            <a:endParaRPr lang="sr-Latn-RS" sz="2400" dirty="0" smtClean="0">
              <a:latin typeface="Times New Roman" panose="02020603050405020304" pitchFamily="18" charset="0"/>
              <a:cs typeface="Times New Roman" panose="02020603050405020304" pitchFamily="18" charset="0"/>
            </a:endParaRPr>
          </a:p>
          <a:p>
            <a:pPr marL="0" indent="0" algn="just">
              <a:buNone/>
            </a:pPr>
            <a:endParaRPr lang="sr-Cyrl-RS" sz="2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5.  </a:t>
            </a:r>
            <a:r>
              <a:rPr lang="en-US" sz="1600" i="1" dirty="0" smtClean="0">
                <a:latin typeface="Times New Roman" panose="02020603050405020304" pitchFamily="18" charset="0"/>
                <a:cs typeface="Times New Roman" panose="02020603050405020304" pitchFamily="18" charset="0"/>
              </a:rPr>
              <a:t>O </a:t>
            </a:r>
            <a:r>
              <a:rPr lang="sr-Latn-RS" sz="1600" i="1" dirty="0" smtClean="0">
                <a:latin typeface="Times New Roman" panose="02020603050405020304" pitchFamily="18" charset="0"/>
                <a:cs typeface="Times New Roman" panose="02020603050405020304" pitchFamily="18" charset="0"/>
              </a:rPr>
              <a:t>r g a n i z a c i j a    f i n a n s i j s k e    f u n k c i j e</a:t>
            </a:r>
            <a:endParaRPr lang="sr-Cyrl-RS" sz="1600" i="1"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cstate="print"/>
          <a:stretch>
            <a:fillRect/>
          </a:stretch>
        </p:blipFill>
        <p:spPr>
          <a:xfrm>
            <a:off x="5330318" y="2533116"/>
            <a:ext cx="5578088" cy="4174490"/>
          </a:xfrm>
          <a:prstGeom prst="rect">
            <a:avLst/>
          </a:prstGeom>
        </p:spPr>
      </p:pic>
    </p:spTree>
    <p:extLst>
      <p:ext uri="{BB962C8B-B14F-4D97-AF65-F5344CB8AC3E}">
        <p14:creationId xmlns:p14="http://schemas.microsoft.com/office/powerpoint/2010/main" xmlns="" val="270611319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540913"/>
            <a:ext cx="5682919" cy="2123318"/>
          </a:xfrm>
        </p:spPr>
        <p:txBody>
          <a:bodyPr>
            <a:normAutofit/>
          </a:bodyPr>
          <a:lstStyle/>
          <a:p>
            <a:r>
              <a:rPr lang="en-US" sz="2800" dirty="0">
                <a:latin typeface="Times New Roman" panose="02020603050405020304" pitchFamily="18" charset="0"/>
                <a:cs typeface="Times New Roman" panose="02020603050405020304" pitchFamily="18" charset="0"/>
              </a:rPr>
              <a:t>5.2.3. ORGANIZACIJA </a:t>
            </a:r>
            <a:r>
              <a:rPr lang="sr-Latn-RS" sz="2800" dirty="0" smtClean="0">
                <a:latin typeface="Times New Roman" panose="02020603050405020304" pitchFamily="18" charset="0"/>
                <a:cs typeface="Times New Roman" panose="02020603050405020304" pitchFamily="18" charset="0"/>
              </a:rPr>
              <a:t/>
            </a:r>
            <a:br>
              <a:rPr lang="sr-Latn-RS" sz="2800" dirty="0" smtClean="0">
                <a:latin typeface="Times New Roman" panose="02020603050405020304" pitchFamily="18" charset="0"/>
                <a:cs typeface="Times New Roman" panose="02020603050405020304" pitchFamily="18" charset="0"/>
              </a:rPr>
            </a:br>
            <a:r>
              <a:rPr lang="sr-Latn-RS" sz="2800" dirty="0">
                <a:latin typeface="Times New Roman" panose="02020603050405020304" pitchFamily="18" charset="0"/>
                <a:cs typeface="Times New Roman" panose="02020603050405020304" pitchFamily="18" charset="0"/>
              </a:rPr>
              <a:t> </a:t>
            </a:r>
            <a:r>
              <a:rPr lang="sr-Latn-RS"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FINANSIJSKE FUNKCIJE </a:t>
            </a:r>
            <a:r>
              <a:rPr lang="sr-Latn-RS" sz="2800" dirty="0" smtClean="0">
                <a:latin typeface="Times New Roman" panose="02020603050405020304" pitchFamily="18" charset="0"/>
                <a:cs typeface="Times New Roman" panose="02020603050405020304" pitchFamily="18" charset="0"/>
              </a:rPr>
              <a:t/>
            </a:r>
            <a:br>
              <a:rPr lang="sr-Latn-RS" sz="2800" dirty="0" smtClean="0">
                <a:latin typeface="Times New Roman" panose="02020603050405020304" pitchFamily="18" charset="0"/>
                <a:cs typeface="Times New Roman" panose="02020603050405020304" pitchFamily="18" charset="0"/>
              </a:rPr>
            </a:br>
            <a:r>
              <a:rPr lang="sr-Latn-RS" sz="2800" dirty="0">
                <a:latin typeface="Times New Roman" panose="02020603050405020304" pitchFamily="18" charset="0"/>
                <a:cs typeface="Times New Roman" panose="02020603050405020304" pitchFamily="18" charset="0"/>
              </a:rPr>
              <a:t> </a:t>
            </a:r>
            <a:r>
              <a:rPr lang="sr-Latn-RS"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VELIKIH PREDUZEĆA</a:t>
            </a:r>
            <a:endParaRPr lang="sr-Cyrl-R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2664231"/>
            <a:ext cx="5167764" cy="4219525"/>
          </a:xfrm>
        </p:spPr>
        <p:txBody>
          <a:bodyPr>
            <a:normAutofit/>
          </a:bodyPr>
          <a:lstStyle/>
          <a:p>
            <a:pPr algn="just"/>
            <a:r>
              <a:rPr lang="en-US" sz="2400" dirty="0" err="1">
                <a:latin typeface="Times New Roman" panose="02020603050405020304" pitchFamily="18" charset="0"/>
                <a:cs typeface="Times New Roman" panose="02020603050405020304" pitchFamily="18" charset="0"/>
              </a:rPr>
              <a:t>Intenzitet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pojedinih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vrsta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finansijskih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poslova</a:t>
            </a:r>
            <a:r>
              <a:rPr lang="en-US" sz="2400" dirty="0">
                <a:latin typeface="Times New Roman" panose="02020603050405020304" pitchFamily="18" charset="0"/>
                <a:cs typeface="Times New Roman" panose="02020603050405020304" pitchFamily="18" charset="0"/>
              </a:rPr>
              <a:t> je </a:t>
            </a:r>
            <a:r>
              <a:rPr lang="en-US" sz="2400" dirty="0" err="1">
                <a:latin typeface="Times New Roman" panose="02020603050405020304" pitchFamily="18" charset="0"/>
                <a:cs typeface="Times New Roman" panose="02020603050405020304" pitchFamily="18" charset="0"/>
              </a:rPr>
              <a:t>takav</a:t>
            </a:r>
            <a:r>
              <a:rPr lang="en-US" sz="2400" dirty="0">
                <a:latin typeface="Times New Roman" panose="02020603050405020304" pitchFamily="18" charset="0"/>
                <a:cs typeface="Times New Roman" panose="02020603050405020304" pitchFamily="18" charset="0"/>
              </a:rPr>
              <a:t> da </a:t>
            </a:r>
            <a:r>
              <a:rPr lang="en-US" sz="2400" dirty="0" err="1">
                <a:latin typeface="Times New Roman" panose="02020603050405020304" pitchFamily="18" charset="0"/>
                <a:cs typeface="Times New Roman" panose="02020603050405020304" pitchFamily="18" charset="0"/>
              </a:rPr>
              <a:t>jedna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ili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dve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vrste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finansijskih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poslova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obezbeđuju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punu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zaposlenost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jednog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ili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više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lica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što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omogućuje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njihovu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specijalizaciju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poslove</a:t>
            </a:r>
            <a:r>
              <a:rPr lang="en-US" sz="2400" dirty="0">
                <a:latin typeface="Times New Roman" panose="02020603050405020304" pitchFamily="18" charset="0"/>
                <a:cs typeface="Times New Roman" panose="02020603050405020304" pitchFamily="18" charset="0"/>
              </a:rPr>
              <a:t>. </a:t>
            </a:r>
            <a:endParaRPr lang="sr-Latn-RS" sz="2400" dirty="0" smtClean="0">
              <a:latin typeface="Times New Roman" panose="02020603050405020304" pitchFamily="18" charset="0"/>
              <a:cs typeface="Times New Roman" panose="02020603050405020304" pitchFamily="18" charset="0"/>
            </a:endParaRPr>
          </a:p>
          <a:p>
            <a:pPr algn="just"/>
            <a:r>
              <a:rPr lang="pl-PL" sz="2400" dirty="0">
                <a:latin typeface="Times New Roman" panose="02020603050405020304" pitchFamily="18" charset="0"/>
                <a:cs typeface="Times New Roman" panose="02020603050405020304" pitchFamily="18" charset="0"/>
              </a:rPr>
              <a:t>U velikim preduzećima finansijska funkcija se organizuje u obliku </a:t>
            </a:r>
            <a:r>
              <a:rPr lang="pl-PL" sz="2400" b="1" dirty="0">
                <a:latin typeface="Times New Roman" panose="02020603050405020304" pitchFamily="18" charset="0"/>
                <a:cs typeface="Times New Roman" panose="02020603050405020304" pitchFamily="18" charset="0"/>
              </a:rPr>
              <a:t>sektora</a:t>
            </a:r>
            <a:r>
              <a:rPr lang="pl-PL" sz="2400" dirty="0" smtClean="0">
                <a:latin typeface="Times New Roman" panose="02020603050405020304" pitchFamily="18" charset="0"/>
                <a:cs typeface="Times New Roman" panose="02020603050405020304" pitchFamily="18" charset="0"/>
              </a:rPr>
              <a:t>.</a:t>
            </a:r>
          </a:p>
          <a:p>
            <a:pPr marL="0" indent="0">
              <a:buNone/>
            </a:pPr>
            <a:endParaRPr lang="sr-Cyrl-RS" sz="2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5.  </a:t>
            </a:r>
            <a:r>
              <a:rPr lang="en-US" sz="1600" i="1" dirty="0" smtClean="0">
                <a:latin typeface="Times New Roman" panose="02020603050405020304" pitchFamily="18" charset="0"/>
                <a:cs typeface="Times New Roman" panose="02020603050405020304" pitchFamily="18" charset="0"/>
              </a:rPr>
              <a:t>O </a:t>
            </a:r>
            <a:r>
              <a:rPr lang="sr-Latn-RS" sz="1600" i="1" dirty="0" smtClean="0">
                <a:latin typeface="Times New Roman" panose="02020603050405020304" pitchFamily="18" charset="0"/>
                <a:cs typeface="Times New Roman" panose="02020603050405020304" pitchFamily="18" charset="0"/>
              </a:rPr>
              <a:t>r g a n i z a c i j a    f i n a n s i j s k e    f u n k c i j e</a:t>
            </a:r>
            <a:endParaRPr lang="sr-Cyrl-RS" sz="1600" i="1"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cstate="print"/>
          <a:stretch>
            <a:fillRect/>
          </a:stretch>
        </p:blipFill>
        <p:spPr>
          <a:xfrm>
            <a:off x="6096000" y="843566"/>
            <a:ext cx="5619048" cy="5771429"/>
          </a:xfrm>
          <a:prstGeom prst="rect">
            <a:avLst/>
          </a:prstGeom>
        </p:spPr>
      </p:pic>
    </p:spTree>
    <p:extLst>
      <p:ext uri="{BB962C8B-B14F-4D97-AF65-F5344CB8AC3E}">
        <p14:creationId xmlns:p14="http://schemas.microsoft.com/office/powerpoint/2010/main" xmlns="" val="135818053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062" y="321972"/>
            <a:ext cx="11771290" cy="1403797"/>
          </a:xfrm>
        </p:spPr>
        <p:txBody>
          <a:bodyPr>
            <a:normAutofit fontScale="90000"/>
          </a:bodyPr>
          <a:lstStyle/>
          <a:p>
            <a:r>
              <a:rPr lang="sv-SE" sz="4900" dirty="0" smtClean="0">
                <a:latin typeface="Times New Roman" panose="02020603050405020304" pitchFamily="18" charset="0"/>
                <a:cs typeface="Times New Roman" panose="02020603050405020304" pitchFamily="18" charset="0"/>
              </a:rPr>
              <a:t>II</a:t>
            </a:r>
            <a:r>
              <a:rPr lang="sr-Latn-RS" sz="4900" dirty="0" smtClean="0">
                <a:latin typeface="Times New Roman" panose="02020603050405020304" pitchFamily="18" charset="0"/>
                <a:cs typeface="Times New Roman" panose="02020603050405020304" pitchFamily="18" charset="0"/>
              </a:rPr>
              <a:t>  </a:t>
            </a:r>
            <a:r>
              <a:rPr lang="sv-SE" sz="4900" dirty="0" smtClean="0">
                <a:latin typeface="Times New Roman" panose="02020603050405020304" pitchFamily="18" charset="0"/>
                <a:cs typeface="Times New Roman" panose="02020603050405020304" pitchFamily="18" charset="0"/>
              </a:rPr>
              <a:t>FINANSIJSKA </a:t>
            </a:r>
            <a:r>
              <a:rPr lang="sv-SE" sz="4900" dirty="0">
                <a:latin typeface="Times New Roman" panose="02020603050405020304" pitchFamily="18" charset="0"/>
                <a:cs typeface="Times New Roman" panose="02020603050405020304" pitchFamily="18" charset="0"/>
              </a:rPr>
              <a:t>POLITIKA I </a:t>
            </a:r>
            <a:r>
              <a:rPr lang="sv-SE" sz="4900" dirty="0" smtClean="0">
                <a:latin typeface="Times New Roman" panose="02020603050405020304" pitchFamily="18" charset="0"/>
                <a:cs typeface="Times New Roman" panose="02020603050405020304" pitchFamily="18" charset="0"/>
              </a:rPr>
              <a:t>PRAVILA</a:t>
            </a:r>
            <a:r>
              <a:rPr lang="sr-Latn-RS" sz="4900" dirty="0" smtClean="0">
                <a:latin typeface="Times New Roman" panose="02020603050405020304" pitchFamily="18" charset="0"/>
                <a:cs typeface="Times New Roman" panose="02020603050405020304" pitchFamily="18" charset="0"/>
              </a:rPr>
              <a:t>  </a:t>
            </a:r>
            <a:br>
              <a:rPr lang="sr-Latn-RS" sz="4900" dirty="0" smtClean="0">
                <a:latin typeface="Times New Roman" panose="02020603050405020304" pitchFamily="18" charset="0"/>
                <a:cs typeface="Times New Roman" panose="02020603050405020304" pitchFamily="18" charset="0"/>
              </a:rPr>
            </a:br>
            <a:r>
              <a:rPr lang="sr-Latn-RS" sz="4900" dirty="0" smtClean="0">
                <a:latin typeface="Times New Roman" panose="02020603050405020304" pitchFamily="18" charset="0"/>
                <a:cs typeface="Times New Roman" panose="02020603050405020304" pitchFamily="18" charset="0"/>
              </a:rPr>
              <a:t>     </a:t>
            </a:r>
            <a:r>
              <a:rPr lang="sv-SE" sz="4900" dirty="0" smtClean="0">
                <a:latin typeface="Times New Roman" panose="02020603050405020304" pitchFamily="18" charset="0"/>
                <a:cs typeface="Times New Roman" panose="02020603050405020304" pitchFamily="18" charset="0"/>
              </a:rPr>
              <a:t>FINANSIRANJA</a:t>
            </a:r>
            <a:r>
              <a:rPr lang="sv-SE" dirty="0">
                <a:latin typeface="Times New Roman" panose="02020603050405020304" pitchFamily="18" charset="0"/>
                <a:cs typeface="Times New Roman" panose="02020603050405020304" pitchFamily="18" charset="0"/>
              </a:rPr>
              <a:t/>
            </a:r>
            <a:br>
              <a:rPr lang="sv-SE" dirty="0">
                <a:latin typeface="Times New Roman" panose="02020603050405020304" pitchFamily="18" charset="0"/>
                <a:cs typeface="Times New Roman" panose="02020603050405020304" pitchFamily="18" charset="0"/>
              </a:rPr>
            </a:br>
            <a:endParaRPr lang="sr-Cyrl-R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06062" y="1545465"/>
            <a:ext cx="11771290" cy="862884"/>
          </a:xfrm>
        </p:spPr>
        <p:txBody>
          <a:bodyPr>
            <a:normAutofit/>
          </a:bodyPr>
          <a:lstStyle/>
          <a:p>
            <a:pPr marL="514350" indent="-514350">
              <a:buAutoNum type="arabicPeriod"/>
            </a:pPr>
            <a:r>
              <a:rPr lang="en-US" sz="3200" b="1" u="sng" dirty="0" smtClean="0">
                <a:latin typeface="Times New Roman" panose="02020603050405020304" pitchFamily="18" charset="0"/>
                <a:cs typeface="Times New Roman" panose="02020603050405020304" pitchFamily="18" charset="0"/>
              </a:rPr>
              <a:t>FINANSIJSKA POLITIKA</a:t>
            </a:r>
            <a:endParaRPr lang="sr-Latn-RS" sz="3200" b="1" u="sng" dirty="0" smtClean="0">
              <a:latin typeface="Times New Roman" panose="02020603050405020304" pitchFamily="18" charset="0"/>
              <a:cs typeface="Times New Roman" panose="02020603050405020304" pitchFamily="18" charset="0"/>
            </a:endParaRPr>
          </a:p>
          <a:p>
            <a:pPr marL="0" indent="0">
              <a:buNone/>
            </a:pPr>
            <a:endParaRPr lang="sr-Cyrl-RS" sz="3200" b="1" u="sng" dirty="0">
              <a:latin typeface="Times New Roman" panose="02020603050405020304" pitchFamily="18" charset="0"/>
              <a:cs typeface="Times New Roman" panose="02020603050405020304" pitchFamily="18" charset="0"/>
            </a:endParaRPr>
          </a:p>
        </p:txBody>
      </p:sp>
      <p:sp>
        <p:nvSpPr>
          <p:cNvPr id="4" name="Content Placeholder 2"/>
          <p:cNvSpPr txBox="1">
            <a:spLocks/>
          </p:cNvSpPr>
          <p:nvPr/>
        </p:nvSpPr>
        <p:spPr>
          <a:xfrm>
            <a:off x="206062" y="2277414"/>
            <a:ext cx="11771290" cy="439384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sr-Cyrl-RS" sz="3200" b="1" u="sng" dirty="0">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206062" y="2277414"/>
            <a:ext cx="11771290" cy="458058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buNone/>
            </a:pPr>
            <a:r>
              <a:rPr lang="en-US" dirty="0">
                <a:latin typeface="Times New Roman" panose="02020603050405020304" pitchFamily="18" charset="0"/>
                <a:cs typeface="Times New Roman" panose="02020603050405020304" pitchFamily="18" charset="0"/>
              </a:rPr>
              <a:t>U </a:t>
            </a:r>
            <a:r>
              <a:rPr lang="en-US" dirty="0" err="1">
                <a:latin typeface="Times New Roman" panose="02020603050405020304" pitchFamily="18" charset="0"/>
                <a:cs typeface="Times New Roman" panose="02020603050405020304" pitchFamily="18" charset="0"/>
              </a:rPr>
              <a:t>filozofskom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smislu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politika</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nauka</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veštini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upravljanja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Pošto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upravljanje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uvek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teži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ostvarenju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nekog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cilja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politika</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može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shvatiti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nauka</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ciljevima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načelima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odnosno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principima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postizanje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ciljeva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uvek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može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definitivni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cilj</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zatim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može</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izabere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načela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kojima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će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raditi</a:t>
            </a:r>
            <a:r>
              <a:rPr lang="en-US" dirty="0">
                <a:latin typeface="Times New Roman" panose="02020603050405020304" pitchFamily="18" charset="0"/>
                <a:cs typeface="Times New Roman" panose="02020603050405020304" pitchFamily="18" charset="0"/>
              </a:rPr>
              <a:t> da bi se </a:t>
            </a:r>
            <a:r>
              <a:rPr lang="en-US" dirty="0" err="1">
                <a:latin typeface="Times New Roman" panose="02020603050405020304" pitchFamily="18" charset="0"/>
                <a:cs typeface="Times New Roman" panose="02020603050405020304" pitchFamily="18" charset="0"/>
              </a:rPr>
              <a:t>ostvario</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cilj</a:t>
            </a:r>
            <a:r>
              <a:rPr lang="en-US" dirty="0" smtClean="0">
                <a:latin typeface="Times New Roman" panose="02020603050405020304" pitchFamily="18" charset="0"/>
                <a:cs typeface="Times New Roman" panose="02020603050405020304" pitchFamily="18" charset="0"/>
              </a:rPr>
              <a:t>.</a:t>
            </a:r>
            <a:endParaRPr lang="sr-Latn-RS" dirty="0">
              <a:latin typeface="Times New Roman" panose="02020603050405020304" pitchFamily="18" charset="0"/>
              <a:cs typeface="Times New Roman" panose="02020603050405020304" pitchFamily="18" charset="0"/>
            </a:endParaRPr>
          </a:p>
          <a:p>
            <a:pPr marL="0" indent="0" algn="just">
              <a:lnSpc>
                <a:spcPct val="100000"/>
              </a:lnSpc>
              <a:buNone/>
            </a:pPr>
            <a:r>
              <a:rPr lang="en-US" dirty="0" smtClean="0">
                <a:latin typeface="Times New Roman" panose="02020603050405020304" pitchFamily="18" charset="0"/>
                <a:cs typeface="Times New Roman" panose="02020603050405020304" pitchFamily="18" charset="0"/>
              </a:rPr>
              <a:t>U </a:t>
            </a:r>
            <a:r>
              <a:rPr lang="en-US" dirty="0" err="1">
                <a:latin typeface="Times New Roman" panose="02020603050405020304" pitchFamily="18" charset="0"/>
                <a:cs typeface="Times New Roman" panose="02020603050405020304" pitchFamily="18" charset="0"/>
              </a:rPr>
              <a:t>okviru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postoji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više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funkcija</a:t>
            </a:r>
            <a:r>
              <a:rPr lang="en-US"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finansijska</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razvojna</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kadrovska</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nabavna</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proizvodna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prodajna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Svaka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svoju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obuhvata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cilj</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načela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kojima</a:t>
            </a:r>
            <a:r>
              <a:rPr lang="en-US" dirty="0">
                <a:latin typeface="Times New Roman" panose="02020603050405020304" pitchFamily="18" charset="0"/>
                <a:cs typeface="Times New Roman" panose="02020603050405020304" pitchFamily="18" charset="0"/>
              </a:rPr>
              <a:t> se do </a:t>
            </a:r>
            <a:r>
              <a:rPr lang="en-US" dirty="0" err="1">
                <a:latin typeface="Times New Roman" panose="02020603050405020304" pitchFamily="18" charset="0"/>
                <a:cs typeface="Times New Roman" panose="02020603050405020304" pitchFamily="18" charset="0"/>
              </a:rPr>
              <a:t>cilja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dolazi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Cilj</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biti</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saglasnosti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cilj</a:t>
            </a:r>
            <a:r>
              <a:rPr lang="sr-Latn-RS" dirty="0" smtClean="0">
                <a:latin typeface="Times New Roman" panose="02020603050405020304" pitchFamily="18" charset="0"/>
                <a:cs typeface="Times New Roman" panose="02020603050405020304" pitchFamily="18" charset="0"/>
              </a:rPr>
              <a:t>e</a:t>
            </a:r>
            <a:r>
              <a:rPr lang="en-US" dirty="0" smtClean="0">
                <a:latin typeface="Times New Roman" panose="02020603050405020304" pitchFamily="18" charset="0"/>
                <a:cs typeface="Times New Roman" panose="02020603050405020304" pitchFamily="18" charset="0"/>
              </a:rPr>
              <a:t>m </a:t>
            </a:r>
            <a:r>
              <a:rPr lang="en-US" dirty="0" err="1">
                <a:latin typeface="Times New Roman" panose="02020603050405020304" pitchFamily="18" charset="0"/>
                <a:cs typeface="Times New Roman" panose="02020603050405020304" pitchFamily="18" charset="0"/>
              </a:rPr>
              <a:t>politike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znači</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ostvarenje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ciljeva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funkcija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doprinosi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ostvarenju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vrhunskog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cilja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a:t>
            </a:r>
            <a:endParaRPr lang="sr-Cyrl-R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38272293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436156"/>
            <a:ext cx="11915336" cy="813095"/>
          </a:xfrm>
        </p:spPr>
        <p:txBody>
          <a:bodyPr>
            <a:normAutofit/>
          </a:bodyPr>
          <a:lstStyle/>
          <a:p>
            <a:r>
              <a:rPr lang="en-US" sz="2800" b="1" dirty="0">
                <a:latin typeface="Times New Roman" panose="02020603050405020304" pitchFamily="18" charset="0"/>
                <a:cs typeface="Times New Roman" panose="02020603050405020304" pitchFamily="18" charset="0"/>
              </a:rPr>
              <a:t>1.1.  CILJ </a:t>
            </a:r>
            <a:r>
              <a:rPr lang="en-US" sz="2800" b="1" dirty="0" smtClean="0">
                <a:latin typeface="Times New Roman" panose="02020603050405020304" pitchFamily="18" charset="0"/>
                <a:cs typeface="Times New Roman" panose="02020603050405020304" pitchFamily="18" charset="0"/>
              </a:rPr>
              <a:t> FINANSIJSKE  POLITIKE</a:t>
            </a:r>
            <a:endParaRPr lang="sr-Cyrl-R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249252"/>
            <a:ext cx="12053668" cy="5460642"/>
          </a:xfrm>
        </p:spPr>
        <p:txBody>
          <a:bodyPr>
            <a:normAutofit fontScale="62500" lnSpcReduction="20000"/>
          </a:bodyPr>
          <a:lstStyle/>
          <a:p>
            <a:pPr>
              <a:spcBef>
                <a:spcPts val="0"/>
              </a:spcBef>
              <a:spcAft>
                <a:spcPts val="1200"/>
              </a:spcAft>
            </a:pPr>
            <a:r>
              <a:rPr lang="en-US" sz="3400" dirty="0" err="1">
                <a:latin typeface="Times New Roman" panose="02020603050405020304" pitchFamily="18" charset="0"/>
                <a:cs typeface="Times New Roman" panose="02020603050405020304" pitchFamily="18" charset="0"/>
              </a:rPr>
              <a:t>Cilj</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finansijske</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politike</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jeste</a:t>
            </a:r>
            <a:r>
              <a:rPr lang="en-US" sz="3400" dirty="0">
                <a:latin typeface="Times New Roman" panose="02020603050405020304" pitchFamily="18" charset="0"/>
                <a:cs typeface="Times New Roman" panose="02020603050405020304" pitchFamily="18" charset="0"/>
              </a:rPr>
              <a:t> </a:t>
            </a:r>
            <a:r>
              <a:rPr lang="en-US" sz="3400" b="1" dirty="0" err="1">
                <a:latin typeface="Times New Roman" panose="02020603050405020304" pitchFamily="18" charset="0"/>
                <a:cs typeface="Times New Roman" panose="02020603050405020304" pitchFamily="18" charset="0"/>
              </a:rPr>
              <a:t>finansijska</a:t>
            </a:r>
            <a:r>
              <a:rPr lang="en-US" sz="3400" b="1" dirty="0">
                <a:latin typeface="Times New Roman" panose="02020603050405020304" pitchFamily="18" charset="0"/>
                <a:cs typeface="Times New Roman" panose="02020603050405020304" pitchFamily="18" charset="0"/>
              </a:rPr>
              <a:t> </a:t>
            </a:r>
            <a:r>
              <a:rPr lang="en-US" sz="3400" b="1" dirty="0" err="1">
                <a:latin typeface="Times New Roman" panose="02020603050405020304" pitchFamily="18" charset="0"/>
                <a:cs typeface="Times New Roman" panose="02020603050405020304" pitchFamily="18" charset="0"/>
              </a:rPr>
              <a:t>snaga</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Finansijska</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snaga</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znači</a:t>
            </a:r>
            <a:r>
              <a:rPr lang="en-US" sz="3400" dirty="0">
                <a:latin typeface="Times New Roman" panose="02020603050405020304" pitchFamily="18" charset="0"/>
                <a:cs typeface="Times New Roman" panose="02020603050405020304" pitchFamily="18" charset="0"/>
              </a:rPr>
              <a:t> </a:t>
            </a:r>
            <a:r>
              <a:rPr lang="en-US" sz="3400" dirty="0" smtClean="0">
                <a:latin typeface="Times New Roman" panose="02020603050405020304" pitchFamily="18" charset="0"/>
                <a:cs typeface="Times New Roman" panose="02020603050405020304" pitchFamily="18" charset="0"/>
              </a:rPr>
              <a:t>:</a:t>
            </a:r>
            <a:endParaRPr lang="en-US" sz="3400" dirty="0">
              <a:latin typeface="Times New Roman" panose="02020603050405020304" pitchFamily="18" charset="0"/>
              <a:cs typeface="Times New Roman" panose="02020603050405020304" pitchFamily="18" charset="0"/>
            </a:endParaRPr>
          </a:p>
          <a:p>
            <a:pPr marL="0" indent="0" algn="just">
              <a:buNone/>
            </a:pPr>
            <a:r>
              <a:rPr lang="sr-Latn-RS" sz="3400" b="1" dirty="0" smtClean="0">
                <a:latin typeface="Times New Roman" panose="02020603050405020304" pitchFamily="18" charset="0"/>
                <a:cs typeface="Times New Roman" panose="02020603050405020304" pitchFamily="18" charset="0"/>
              </a:rPr>
              <a:t>1. </a:t>
            </a:r>
            <a:r>
              <a:rPr lang="en-US" sz="3400" b="1" dirty="0" err="1" smtClean="0">
                <a:latin typeface="Times New Roman" panose="02020603050405020304" pitchFamily="18" charset="0"/>
                <a:cs typeface="Times New Roman" panose="02020603050405020304" pitchFamily="18" charset="0"/>
              </a:rPr>
              <a:t>Najmanja</a:t>
            </a:r>
            <a:r>
              <a:rPr lang="en-US" sz="3400" b="1" dirty="0" smtClean="0">
                <a:latin typeface="Times New Roman" panose="02020603050405020304" pitchFamily="18" charset="0"/>
                <a:cs typeface="Times New Roman" panose="02020603050405020304" pitchFamily="18" charset="0"/>
              </a:rPr>
              <a:t> </a:t>
            </a:r>
            <a:r>
              <a:rPr lang="en-US" sz="3400" b="1" dirty="0" err="1">
                <a:latin typeface="Times New Roman" panose="02020603050405020304" pitchFamily="18" charset="0"/>
                <a:cs typeface="Times New Roman" panose="02020603050405020304" pitchFamily="18" charset="0"/>
              </a:rPr>
              <a:t>sposobnost</a:t>
            </a:r>
            <a:r>
              <a:rPr lang="en-US" sz="3400" b="1" dirty="0">
                <a:latin typeface="Times New Roman" panose="02020603050405020304" pitchFamily="18" charset="0"/>
                <a:cs typeface="Times New Roman" panose="02020603050405020304" pitchFamily="18" charset="0"/>
              </a:rPr>
              <a:t> </a:t>
            </a:r>
            <a:r>
              <a:rPr lang="en-US" sz="3400" b="1" dirty="0" err="1" smtClean="0">
                <a:latin typeface="Times New Roman" panose="02020603050405020304" pitchFamily="18" charset="0"/>
                <a:cs typeface="Times New Roman" panose="02020603050405020304" pitchFamily="18" charset="0"/>
              </a:rPr>
              <a:t>plaćanja</a:t>
            </a:r>
            <a:r>
              <a:rPr lang="sr-Latn-RS" sz="3400" b="1" dirty="0" smtClean="0">
                <a:latin typeface="Times New Roman" panose="02020603050405020304" pitchFamily="18" charset="0"/>
                <a:cs typeface="Times New Roman" panose="02020603050405020304" pitchFamily="18" charset="0"/>
              </a:rPr>
              <a:t> - </a:t>
            </a:r>
            <a:r>
              <a:rPr lang="sr-Latn-RS" sz="3400" dirty="0" smtClean="0">
                <a:latin typeface="Times New Roman" panose="02020603050405020304" pitchFamily="18" charset="0"/>
                <a:cs typeface="Times New Roman" panose="02020603050405020304" pitchFamily="18" charset="0"/>
              </a:rPr>
              <a:t>Podrazumeva </a:t>
            </a:r>
            <a:r>
              <a:rPr lang="sr-Latn-RS" sz="3400" dirty="0">
                <a:latin typeface="Times New Roman" panose="02020603050405020304" pitchFamily="18" charset="0"/>
                <a:cs typeface="Times New Roman" panose="02020603050405020304" pitchFamily="18" charset="0"/>
              </a:rPr>
              <a:t>da je preduzeće u svakom trenutku dospeća obaveza </a:t>
            </a:r>
            <a:endParaRPr lang="sr-Latn-RS" sz="3400" dirty="0" smtClean="0">
              <a:latin typeface="Times New Roman" panose="02020603050405020304" pitchFamily="18" charset="0"/>
              <a:cs typeface="Times New Roman" panose="02020603050405020304" pitchFamily="18" charset="0"/>
            </a:endParaRPr>
          </a:p>
          <a:p>
            <a:pPr marL="0" indent="0" algn="just">
              <a:buNone/>
            </a:pPr>
            <a:r>
              <a:rPr lang="sr-Latn-RS" sz="3400" dirty="0" smtClean="0">
                <a:latin typeface="Times New Roman" panose="02020603050405020304" pitchFamily="18" charset="0"/>
                <a:cs typeface="Times New Roman" panose="02020603050405020304" pitchFamily="18" charset="0"/>
              </a:rPr>
              <a:t>    sposobno </a:t>
            </a:r>
            <a:r>
              <a:rPr lang="sr-Latn-RS" sz="3400" dirty="0">
                <a:latin typeface="Times New Roman" panose="02020603050405020304" pitchFamily="18" charset="0"/>
                <a:cs typeface="Times New Roman" panose="02020603050405020304" pitchFamily="18" charset="0"/>
              </a:rPr>
              <a:t>da ih plati, što zahteva da su likvidna sredstva uvek jednaka dospelim obavezama ili veća od </a:t>
            </a:r>
            <a:r>
              <a:rPr lang="sr-Latn-RS" sz="3400" dirty="0" smtClean="0">
                <a:latin typeface="Times New Roman" panose="02020603050405020304" pitchFamily="18" charset="0"/>
                <a:cs typeface="Times New Roman" panose="02020603050405020304" pitchFamily="18" charset="0"/>
              </a:rPr>
              <a:t>njih.</a:t>
            </a:r>
            <a:endParaRPr lang="sr-Latn-RS" sz="3400" dirty="0">
              <a:latin typeface="Times New Roman" panose="02020603050405020304" pitchFamily="18" charset="0"/>
              <a:cs typeface="Times New Roman" panose="02020603050405020304" pitchFamily="18" charset="0"/>
            </a:endParaRPr>
          </a:p>
          <a:p>
            <a:pPr marL="0" indent="0" algn="just">
              <a:buNone/>
            </a:pPr>
            <a:r>
              <a:rPr lang="en-US" sz="3400" b="1" dirty="0" smtClean="0">
                <a:latin typeface="Times New Roman" panose="02020603050405020304" pitchFamily="18" charset="0"/>
                <a:cs typeface="Times New Roman" panose="02020603050405020304" pitchFamily="18" charset="0"/>
              </a:rPr>
              <a:t>2.</a:t>
            </a:r>
            <a:r>
              <a:rPr lang="sr-Latn-RS" sz="3400" b="1" dirty="0" smtClean="0">
                <a:latin typeface="Times New Roman" panose="02020603050405020304" pitchFamily="18" charset="0"/>
                <a:cs typeface="Times New Roman" panose="02020603050405020304" pitchFamily="18" charset="0"/>
              </a:rPr>
              <a:t> </a:t>
            </a:r>
            <a:r>
              <a:rPr lang="en-US" sz="3400" b="1" dirty="0" err="1" smtClean="0">
                <a:latin typeface="Times New Roman" panose="02020603050405020304" pitchFamily="18" charset="0"/>
                <a:cs typeface="Times New Roman" panose="02020603050405020304" pitchFamily="18" charset="0"/>
              </a:rPr>
              <a:t>Najmanja</a:t>
            </a:r>
            <a:r>
              <a:rPr lang="en-US" sz="3400" b="1" dirty="0" smtClean="0">
                <a:latin typeface="Times New Roman" panose="02020603050405020304" pitchFamily="18" charset="0"/>
                <a:cs typeface="Times New Roman" panose="02020603050405020304" pitchFamily="18" charset="0"/>
              </a:rPr>
              <a:t> </a:t>
            </a:r>
            <a:r>
              <a:rPr lang="en-US" sz="3400" b="1" dirty="0" err="1">
                <a:latin typeface="Times New Roman" panose="02020603050405020304" pitchFamily="18" charset="0"/>
                <a:cs typeface="Times New Roman" panose="02020603050405020304" pitchFamily="18" charset="0"/>
              </a:rPr>
              <a:t>sposobnost</a:t>
            </a:r>
            <a:r>
              <a:rPr lang="en-US" sz="3400" b="1" dirty="0">
                <a:latin typeface="Times New Roman" panose="02020603050405020304" pitchFamily="18" charset="0"/>
                <a:cs typeface="Times New Roman" panose="02020603050405020304" pitchFamily="18" charset="0"/>
              </a:rPr>
              <a:t> </a:t>
            </a:r>
            <a:r>
              <a:rPr lang="en-US" sz="3400" b="1" dirty="0" err="1" smtClean="0">
                <a:latin typeface="Times New Roman" panose="02020603050405020304" pitchFamily="18" charset="0"/>
                <a:cs typeface="Times New Roman" panose="02020603050405020304" pitchFamily="18" charset="0"/>
              </a:rPr>
              <a:t>finansiranja</a:t>
            </a:r>
            <a:r>
              <a:rPr lang="sr-Latn-RS" sz="3400" b="1" dirty="0" smtClean="0">
                <a:latin typeface="Times New Roman" panose="02020603050405020304" pitchFamily="18" charset="0"/>
                <a:cs typeface="Times New Roman" panose="02020603050405020304" pitchFamily="18" charset="0"/>
              </a:rPr>
              <a:t> - </a:t>
            </a:r>
            <a:r>
              <a:rPr lang="sr-Latn-RS" sz="3400" dirty="0" smtClean="0">
                <a:latin typeface="Times New Roman" panose="02020603050405020304" pitchFamily="18" charset="0"/>
                <a:cs typeface="Times New Roman" panose="02020603050405020304" pitchFamily="18" charset="0"/>
              </a:rPr>
              <a:t>Podrazumeva </a:t>
            </a:r>
            <a:r>
              <a:rPr lang="sr-Latn-RS" sz="3400" dirty="0">
                <a:latin typeface="Times New Roman" panose="02020603050405020304" pitchFamily="18" charset="0"/>
                <a:cs typeface="Times New Roman" panose="02020603050405020304" pitchFamily="18" charset="0"/>
              </a:rPr>
              <a:t>sposobnost prikupljanja sopstvenog kapitala putem </a:t>
            </a:r>
            <a:r>
              <a:rPr lang="sr-Latn-RS" sz="3400" dirty="0" smtClean="0">
                <a:latin typeface="Times New Roman" panose="02020603050405020304" pitchFamily="18" charset="0"/>
                <a:cs typeface="Times New Roman" panose="02020603050405020304" pitchFamily="18" charset="0"/>
              </a:rPr>
              <a:t> </a:t>
            </a:r>
          </a:p>
          <a:p>
            <a:pPr marL="0" indent="0" algn="just">
              <a:buNone/>
            </a:pPr>
            <a:r>
              <a:rPr lang="sr-Latn-RS" sz="3400" dirty="0">
                <a:latin typeface="Times New Roman" panose="02020603050405020304" pitchFamily="18" charset="0"/>
                <a:cs typeface="Times New Roman" panose="02020603050405020304" pitchFamily="18" charset="0"/>
              </a:rPr>
              <a:t> </a:t>
            </a:r>
            <a:r>
              <a:rPr lang="sr-Latn-RS" sz="3400" dirty="0" smtClean="0">
                <a:latin typeface="Times New Roman" panose="02020603050405020304" pitchFamily="18" charset="0"/>
                <a:cs typeface="Times New Roman" panose="02020603050405020304" pitchFamily="18" charset="0"/>
              </a:rPr>
              <a:t>   akumuliranja </a:t>
            </a:r>
            <a:r>
              <a:rPr lang="sr-Latn-RS" sz="3400" dirty="0">
                <a:latin typeface="Times New Roman" panose="02020603050405020304" pitchFamily="18" charset="0"/>
                <a:cs typeface="Times New Roman" panose="02020603050405020304" pitchFamily="18" charset="0"/>
              </a:rPr>
              <a:t>neto dobitka i emisijom </a:t>
            </a:r>
            <a:r>
              <a:rPr lang="en-US" sz="3400" dirty="0" err="1" smtClean="0">
                <a:latin typeface="Times New Roman" panose="02020603050405020304" pitchFamily="18" charset="0"/>
                <a:cs typeface="Times New Roman" panose="02020603050405020304" pitchFamily="18" charset="0"/>
              </a:rPr>
              <a:t>akcija</a:t>
            </a:r>
            <a:r>
              <a:rPr lang="sr-Latn-RS" sz="3400" dirty="0" smtClean="0">
                <a:latin typeface="Times New Roman" panose="02020603050405020304" pitchFamily="18" charset="0"/>
                <a:cs typeface="Times New Roman" panose="02020603050405020304" pitchFamily="18" charset="0"/>
              </a:rPr>
              <a:t> </a:t>
            </a:r>
            <a:r>
              <a:rPr lang="sr-Latn-RS" sz="3400" dirty="0">
                <a:latin typeface="Times New Roman" panose="02020603050405020304" pitchFamily="18" charset="0"/>
                <a:cs typeface="Times New Roman" panose="02020603050405020304" pitchFamily="18" charset="0"/>
              </a:rPr>
              <a:t>i pozajmljivanjem sredstava na duži i kraći rok pod što </a:t>
            </a:r>
            <a:endParaRPr lang="sr-Latn-RS" sz="3400" dirty="0" smtClean="0">
              <a:latin typeface="Times New Roman" panose="02020603050405020304" pitchFamily="18" charset="0"/>
              <a:cs typeface="Times New Roman" panose="02020603050405020304" pitchFamily="18" charset="0"/>
            </a:endParaRPr>
          </a:p>
          <a:p>
            <a:pPr marL="0" indent="0" algn="just">
              <a:buNone/>
            </a:pPr>
            <a:r>
              <a:rPr lang="sr-Latn-RS" sz="3400" dirty="0">
                <a:latin typeface="Times New Roman" panose="02020603050405020304" pitchFamily="18" charset="0"/>
                <a:cs typeface="Times New Roman" panose="02020603050405020304" pitchFamily="18" charset="0"/>
              </a:rPr>
              <a:t> </a:t>
            </a:r>
            <a:r>
              <a:rPr lang="sr-Latn-RS" sz="3400" dirty="0" smtClean="0">
                <a:latin typeface="Times New Roman" panose="02020603050405020304" pitchFamily="18" charset="0"/>
                <a:cs typeface="Times New Roman" panose="02020603050405020304" pitchFamily="18" charset="0"/>
              </a:rPr>
              <a:t>   povoljnijim </a:t>
            </a:r>
            <a:r>
              <a:rPr lang="sr-Latn-RS" sz="3400" dirty="0">
                <a:latin typeface="Times New Roman" panose="02020603050405020304" pitchFamily="18" charset="0"/>
                <a:cs typeface="Times New Roman" panose="02020603050405020304" pitchFamily="18" charset="0"/>
              </a:rPr>
              <a:t>uslovima uz istovremenu sposobnost uticanja pozajmljenih sredstava o roku dospeća</a:t>
            </a:r>
            <a:r>
              <a:rPr lang="sr-Latn-RS" sz="3400" dirty="0" smtClean="0">
                <a:latin typeface="Times New Roman" panose="02020603050405020304" pitchFamily="18" charset="0"/>
                <a:cs typeface="Times New Roman" panose="02020603050405020304" pitchFamily="18" charset="0"/>
              </a:rPr>
              <a:t>.</a:t>
            </a:r>
            <a:endParaRPr lang="en-US" sz="3400" b="1" dirty="0">
              <a:latin typeface="Times New Roman" panose="02020603050405020304" pitchFamily="18" charset="0"/>
              <a:cs typeface="Times New Roman" panose="02020603050405020304" pitchFamily="18" charset="0"/>
            </a:endParaRPr>
          </a:p>
          <a:p>
            <a:pPr marL="0" indent="0" algn="just">
              <a:buNone/>
            </a:pPr>
            <a:r>
              <a:rPr lang="en-US" sz="3400" b="1" dirty="0" smtClean="0">
                <a:latin typeface="Times New Roman" panose="02020603050405020304" pitchFamily="18" charset="0"/>
                <a:cs typeface="Times New Roman" panose="02020603050405020304" pitchFamily="18" charset="0"/>
              </a:rPr>
              <a:t>3.</a:t>
            </a:r>
            <a:r>
              <a:rPr lang="sr-Latn-RS" sz="3400" b="1" dirty="0" smtClean="0">
                <a:latin typeface="Times New Roman" panose="02020603050405020304" pitchFamily="18" charset="0"/>
                <a:cs typeface="Times New Roman" panose="02020603050405020304" pitchFamily="18" charset="0"/>
              </a:rPr>
              <a:t> </a:t>
            </a:r>
            <a:r>
              <a:rPr lang="en-US" sz="3400" b="1" dirty="0" err="1" smtClean="0">
                <a:latin typeface="Times New Roman" panose="02020603050405020304" pitchFamily="18" charset="0"/>
                <a:cs typeface="Times New Roman" panose="02020603050405020304" pitchFamily="18" charset="0"/>
              </a:rPr>
              <a:t>Najmanja</a:t>
            </a:r>
            <a:r>
              <a:rPr lang="en-US" sz="3400" b="1" dirty="0" smtClean="0">
                <a:latin typeface="Times New Roman" panose="02020603050405020304" pitchFamily="18" charset="0"/>
                <a:cs typeface="Times New Roman" panose="02020603050405020304" pitchFamily="18" charset="0"/>
              </a:rPr>
              <a:t> </a:t>
            </a:r>
            <a:r>
              <a:rPr lang="en-US" sz="3400" b="1" dirty="0" err="1">
                <a:latin typeface="Times New Roman" panose="02020603050405020304" pitchFamily="18" charset="0"/>
                <a:cs typeface="Times New Roman" panose="02020603050405020304" pitchFamily="18" charset="0"/>
              </a:rPr>
              <a:t>sposobnost</a:t>
            </a:r>
            <a:r>
              <a:rPr lang="en-US" sz="3400" b="1" dirty="0">
                <a:latin typeface="Times New Roman" panose="02020603050405020304" pitchFamily="18" charset="0"/>
                <a:cs typeface="Times New Roman" panose="02020603050405020304" pitchFamily="18" charset="0"/>
              </a:rPr>
              <a:t> </a:t>
            </a:r>
            <a:r>
              <a:rPr lang="en-US" sz="3400" b="1" dirty="0" err="1" smtClean="0">
                <a:latin typeface="Times New Roman" panose="02020603050405020304" pitchFamily="18" charset="0"/>
                <a:cs typeface="Times New Roman" panose="02020603050405020304" pitchFamily="18" charset="0"/>
              </a:rPr>
              <a:t>investicije</a:t>
            </a:r>
            <a:r>
              <a:rPr lang="sr-Latn-RS" sz="3400" b="1" dirty="0">
                <a:latin typeface="Times New Roman" panose="02020603050405020304" pitchFamily="18" charset="0"/>
                <a:cs typeface="Times New Roman" panose="02020603050405020304" pitchFamily="18" charset="0"/>
              </a:rPr>
              <a:t> </a:t>
            </a:r>
            <a:r>
              <a:rPr lang="sr-Latn-RS" sz="3400" b="1" dirty="0" smtClean="0">
                <a:latin typeface="Times New Roman" panose="02020603050405020304" pitchFamily="18" charset="0"/>
                <a:cs typeface="Times New Roman" panose="02020603050405020304" pitchFamily="18" charset="0"/>
              </a:rPr>
              <a:t>- </a:t>
            </a:r>
            <a:r>
              <a:rPr lang="sr-Latn-RS" sz="3400" dirty="0" smtClean="0">
                <a:latin typeface="Times New Roman" panose="02020603050405020304" pitchFamily="18" charset="0"/>
                <a:cs typeface="Times New Roman" panose="02020603050405020304" pitchFamily="18" charset="0"/>
              </a:rPr>
              <a:t>Podrazumeva </a:t>
            </a:r>
            <a:r>
              <a:rPr lang="sr-Latn-RS" sz="3400" dirty="0">
                <a:latin typeface="Times New Roman" panose="02020603050405020304" pitchFamily="18" charset="0"/>
                <a:cs typeface="Times New Roman" panose="02020603050405020304" pitchFamily="18" charset="0"/>
              </a:rPr>
              <a:t>uspešno i rentabilno ulaganje sredstava u proces </a:t>
            </a:r>
            <a:endParaRPr lang="sr-Latn-RS" sz="3400" dirty="0" smtClean="0">
              <a:latin typeface="Times New Roman" panose="02020603050405020304" pitchFamily="18" charset="0"/>
              <a:cs typeface="Times New Roman" panose="02020603050405020304" pitchFamily="18" charset="0"/>
            </a:endParaRPr>
          </a:p>
          <a:p>
            <a:pPr marL="0" indent="0" algn="just">
              <a:buNone/>
            </a:pPr>
            <a:r>
              <a:rPr lang="sr-Latn-RS" sz="3400" dirty="0">
                <a:latin typeface="Times New Roman" panose="02020603050405020304" pitchFamily="18" charset="0"/>
                <a:cs typeface="Times New Roman" panose="02020603050405020304" pitchFamily="18" charset="0"/>
              </a:rPr>
              <a:t> </a:t>
            </a:r>
            <a:r>
              <a:rPr lang="sr-Latn-RS" sz="3400" dirty="0" smtClean="0">
                <a:latin typeface="Times New Roman" panose="02020603050405020304" pitchFamily="18" charset="0"/>
                <a:cs typeface="Times New Roman" panose="02020603050405020304" pitchFamily="18" charset="0"/>
              </a:rPr>
              <a:t>   poslovanja </a:t>
            </a:r>
            <a:r>
              <a:rPr lang="sr-Latn-RS" sz="3400" dirty="0">
                <a:latin typeface="Times New Roman" panose="02020603050405020304" pitchFamily="18" charset="0"/>
                <a:cs typeface="Times New Roman" panose="02020603050405020304" pitchFamily="18" charset="0"/>
              </a:rPr>
              <a:t>i rast (razvoj) preduzeća</a:t>
            </a:r>
            <a:r>
              <a:rPr lang="sr-Latn-RS" sz="3400" dirty="0" smtClean="0">
                <a:latin typeface="Times New Roman" panose="02020603050405020304" pitchFamily="18" charset="0"/>
                <a:cs typeface="Times New Roman" panose="02020603050405020304" pitchFamily="18" charset="0"/>
              </a:rPr>
              <a:t>.</a:t>
            </a:r>
            <a:endParaRPr lang="sr-Latn-RS" sz="3400" dirty="0">
              <a:latin typeface="Times New Roman" panose="02020603050405020304" pitchFamily="18" charset="0"/>
              <a:cs typeface="Times New Roman" panose="02020603050405020304" pitchFamily="18" charset="0"/>
            </a:endParaRPr>
          </a:p>
          <a:p>
            <a:pPr marL="0" indent="0" algn="just">
              <a:buNone/>
            </a:pPr>
            <a:r>
              <a:rPr lang="en-US" sz="3400" b="1" dirty="0" smtClean="0">
                <a:latin typeface="Times New Roman" panose="02020603050405020304" pitchFamily="18" charset="0"/>
                <a:cs typeface="Times New Roman" panose="02020603050405020304" pitchFamily="18" charset="0"/>
              </a:rPr>
              <a:t>4.</a:t>
            </a:r>
            <a:r>
              <a:rPr lang="sr-Latn-RS" sz="3400" b="1" dirty="0" smtClean="0">
                <a:latin typeface="Times New Roman" panose="02020603050405020304" pitchFamily="18" charset="0"/>
                <a:cs typeface="Times New Roman" panose="02020603050405020304" pitchFamily="18" charset="0"/>
              </a:rPr>
              <a:t> </a:t>
            </a:r>
            <a:r>
              <a:rPr lang="en-US" sz="3400" b="1" dirty="0" err="1" smtClean="0">
                <a:latin typeface="Times New Roman" panose="02020603050405020304" pitchFamily="18" charset="0"/>
                <a:cs typeface="Times New Roman" panose="02020603050405020304" pitchFamily="18" charset="0"/>
              </a:rPr>
              <a:t>Najmanja</a:t>
            </a:r>
            <a:r>
              <a:rPr lang="en-US" sz="3400" b="1" dirty="0" smtClean="0">
                <a:latin typeface="Times New Roman" panose="02020603050405020304" pitchFamily="18" charset="0"/>
                <a:cs typeface="Times New Roman" panose="02020603050405020304" pitchFamily="18" charset="0"/>
              </a:rPr>
              <a:t> </a:t>
            </a:r>
            <a:r>
              <a:rPr lang="en-US" sz="3400" b="1" dirty="0" err="1">
                <a:latin typeface="Times New Roman" panose="02020603050405020304" pitchFamily="18" charset="0"/>
                <a:cs typeface="Times New Roman" panose="02020603050405020304" pitchFamily="18" charset="0"/>
              </a:rPr>
              <a:t>sposobnost</a:t>
            </a:r>
            <a:r>
              <a:rPr lang="en-US" sz="3400" b="1" dirty="0">
                <a:latin typeface="Times New Roman" panose="02020603050405020304" pitchFamily="18" charset="0"/>
                <a:cs typeface="Times New Roman" panose="02020603050405020304" pitchFamily="18" charset="0"/>
              </a:rPr>
              <a:t> </a:t>
            </a:r>
            <a:r>
              <a:rPr lang="en-US" sz="3400" b="1" dirty="0" err="1">
                <a:latin typeface="Times New Roman" panose="02020603050405020304" pitchFamily="18" charset="0"/>
                <a:cs typeface="Times New Roman" panose="02020603050405020304" pitchFamily="18" charset="0"/>
              </a:rPr>
              <a:t>povećanja</a:t>
            </a:r>
            <a:r>
              <a:rPr lang="en-US" sz="3400" b="1" dirty="0">
                <a:latin typeface="Times New Roman" panose="02020603050405020304" pitchFamily="18" charset="0"/>
                <a:cs typeface="Times New Roman" panose="02020603050405020304" pitchFamily="18" charset="0"/>
              </a:rPr>
              <a:t> </a:t>
            </a:r>
            <a:r>
              <a:rPr lang="en-US" sz="3400" b="1" dirty="0" err="1">
                <a:latin typeface="Times New Roman" panose="02020603050405020304" pitchFamily="18" charset="0"/>
                <a:cs typeface="Times New Roman" panose="02020603050405020304" pitchFamily="18" charset="0"/>
              </a:rPr>
              <a:t>imovine</a:t>
            </a:r>
            <a:r>
              <a:rPr lang="en-US" sz="3400" b="1" dirty="0">
                <a:latin typeface="Times New Roman" panose="02020603050405020304" pitchFamily="18" charset="0"/>
                <a:cs typeface="Times New Roman" panose="02020603050405020304" pitchFamily="18" charset="0"/>
              </a:rPr>
              <a:t> </a:t>
            </a:r>
            <a:r>
              <a:rPr lang="en-US" sz="3400" b="1" dirty="0" err="1">
                <a:latin typeface="Times New Roman" panose="02020603050405020304" pitchFamily="18" charset="0"/>
                <a:cs typeface="Times New Roman" panose="02020603050405020304" pitchFamily="18" charset="0"/>
              </a:rPr>
              <a:t>vlasnika</a:t>
            </a:r>
            <a:r>
              <a:rPr lang="en-US" sz="3400" b="1" dirty="0">
                <a:latin typeface="Times New Roman" panose="02020603050405020304" pitchFamily="18" charset="0"/>
                <a:cs typeface="Times New Roman" panose="02020603050405020304" pitchFamily="18" charset="0"/>
              </a:rPr>
              <a:t> </a:t>
            </a:r>
            <a:r>
              <a:rPr lang="sr-Latn-RS" sz="3400" b="1" dirty="0" smtClean="0">
                <a:latin typeface="Times New Roman" panose="02020603050405020304" pitchFamily="18" charset="0"/>
                <a:cs typeface="Times New Roman" panose="02020603050405020304" pitchFamily="18" charset="0"/>
              </a:rPr>
              <a:t>- </a:t>
            </a:r>
            <a:r>
              <a:rPr lang="sr-Latn-RS" sz="3400" dirty="0" smtClean="0">
                <a:latin typeface="Times New Roman" panose="02020603050405020304" pitchFamily="18" charset="0"/>
                <a:cs typeface="Times New Roman" panose="02020603050405020304" pitchFamily="18" charset="0"/>
              </a:rPr>
              <a:t>Podrazumeva </a:t>
            </a:r>
            <a:r>
              <a:rPr lang="sr-Latn-RS" sz="3400" dirty="0">
                <a:latin typeface="Times New Roman" panose="02020603050405020304" pitchFamily="18" charset="0"/>
                <a:cs typeface="Times New Roman" panose="02020603050405020304" pitchFamily="18" charset="0"/>
              </a:rPr>
              <a:t>prirast, uvećanje imovine vlasnika koji </a:t>
            </a:r>
            <a:endParaRPr lang="sr-Latn-RS" sz="3400" dirty="0" smtClean="0">
              <a:latin typeface="Times New Roman" panose="02020603050405020304" pitchFamily="18" charset="0"/>
              <a:cs typeface="Times New Roman" panose="02020603050405020304" pitchFamily="18" charset="0"/>
            </a:endParaRPr>
          </a:p>
          <a:p>
            <a:pPr marL="0" indent="0" algn="just">
              <a:buNone/>
            </a:pPr>
            <a:r>
              <a:rPr lang="sr-Latn-RS" sz="3400" dirty="0">
                <a:latin typeface="Times New Roman" panose="02020603050405020304" pitchFamily="18" charset="0"/>
                <a:cs typeface="Times New Roman" panose="02020603050405020304" pitchFamily="18" charset="0"/>
              </a:rPr>
              <a:t> </a:t>
            </a:r>
            <a:r>
              <a:rPr lang="sr-Latn-RS" sz="3400" dirty="0" smtClean="0">
                <a:latin typeface="Times New Roman" panose="02020603050405020304" pitchFamily="18" charset="0"/>
                <a:cs typeface="Times New Roman" panose="02020603050405020304" pitchFamily="18" charset="0"/>
              </a:rPr>
              <a:t>   su </a:t>
            </a:r>
            <a:r>
              <a:rPr lang="sr-Latn-RS" sz="3400" dirty="0">
                <a:latin typeface="Times New Roman" panose="02020603050405020304" pitchFamily="18" charset="0"/>
                <a:cs typeface="Times New Roman" panose="02020603050405020304" pitchFamily="18" charset="0"/>
              </a:rPr>
              <a:t>uložili kapital u preduzeće i time postali vlasnici tj. suvlasnici preduzeća</a:t>
            </a:r>
            <a:r>
              <a:rPr lang="sr-Latn-RS" sz="3400" dirty="0" smtClean="0">
                <a:latin typeface="Times New Roman" panose="02020603050405020304" pitchFamily="18" charset="0"/>
                <a:cs typeface="Times New Roman" panose="02020603050405020304" pitchFamily="18" charset="0"/>
              </a:rPr>
              <a:t>.</a:t>
            </a:r>
            <a:endParaRPr lang="sr-Latn-RS" sz="3400" dirty="0">
              <a:latin typeface="Times New Roman" panose="02020603050405020304" pitchFamily="18" charset="0"/>
              <a:cs typeface="Times New Roman" panose="02020603050405020304" pitchFamily="18" charset="0"/>
            </a:endParaRPr>
          </a:p>
          <a:p>
            <a:pPr marL="0" indent="0" algn="just">
              <a:buNone/>
            </a:pPr>
            <a:r>
              <a:rPr lang="en-US" sz="3400" b="1" dirty="0" smtClean="0">
                <a:latin typeface="Times New Roman" panose="02020603050405020304" pitchFamily="18" charset="0"/>
                <a:cs typeface="Times New Roman" panose="02020603050405020304" pitchFamily="18" charset="0"/>
              </a:rPr>
              <a:t>5.</a:t>
            </a:r>
            <a:r>
              <a:rPr lang="sr-Latn-RS" sz="3400" b="1" dirty="0" smtClean="0">
                <a:latin typeface="Times New Roman" panose="02020603050405020304" pitchFamily="18" charset="0"/>
                <a:cs typeface="Times New Roman" panose="02020603050405020304" pitchFamily="18" charset="0"/>
              </a:rPr>
              <a:t> </a:t>
            </a:r>
            <a:r>
              <a:rPr lang="en-US" sz="3400" b="1" dirty="0" err="1" smtClean="0">
                <a:latin typeface="Times New Roman" panose="02020603050405020304" pitchFamily="18" charset="0"/>
                <a:cs typeface="Times New Roman" panose="02020603050405020304" pitchFamily="18" charset="0"/>
              </a:rPr>
              <a:t>Najmanja</a:t>
            </a:r>
            <a:r>
              <a:rPr lang="en-US" sz="3400" b="1" dirty="0" smtClean="0">
                <a:latin typeface="Times New Roman" panose="02020603050405020304" pitchFamily="18" charset="0"/>
                <a:cs typeface="Times New Roman" panose="02020603050405020304" pitchFamily="18" charset="0"/>
              </a:rPr>
              <a:t> </a:t>
            </a:r>
            <a:r>
              <a:rPr lang="en-US" sz="3400" b="1" dirty="0" err="1">
                <a:latin typeface="Times New Roman" panose="02020603050405020304" pitchFamily="18" charset="0"/>
                <a:cs typeface="Times New Roman" panose="02020603050405020304" pitchFamily="18" charset="0"/>
              </a:rPr>
              <a:t>sposobnost</a:t>
            </a:r>
            <a:r>
              <a:rPr lang="en-US" sz="3400" b="1" dirty="0">
                <a:latin typeface="Times New Roman" panose="02020603050405020304" pitchFamily="18" charset="0"/>
                <a:cs typeface="Times New Roman" panose="02020603050405020304" pitchFamily="18" charset="0"/>
              </a:rPr>
              <a:t> </a:t>
            </a:r>
            <a:r>
              <a:rPr lang="en-US" sz="3400" b="1" dirty="0" err="1">
                <a:latin typeface="Times New Roman" panose="02020603050405020304" pitchFamily="18" charset="0"/>
                <a:cs typeface="Times New Roman" panose="02020603050405020304" pitchFamily="18" charset="0"/>
              </a:rPr>
              <a:t>zadovoljavanja</a:t>
            </a:r>
            <a:r>
              <a:rPr lang="en-US" sz="3400" b="1" dirty="0">
                <a:latin typeface="Times New Roman" panose="02020603050405020304" pitchFamily="18" charset="0"/>
                <a:cs typeface="Times New Roman" panose="02020603050405020304" pitchFamily="18" charset="0"/>
              </a:rPr>
              <a:t> </a:t>
            </a:r>
            <a:r>
              <a:rPr lang="en-US" sz="3400" b="1" dirty="0" err="1">
                <a:latin typeface="Times New Roman" panose="02020603050405020304" pitchFamily="18" charset="0"/>
                <a:cs typeface="Times New Roman" panose="02020603050405020304" pitchFamily="18" charset="0"/>
              </a:rPr>
              <a:t>finansijskih</a:t>
            </a:r>
            <a:r>
              <a:rPr lang="en-US" sz="3400" b="1" dirty="0">
                <a:latin typeface="Times New Roman" panose="02020603050405020304" pitchFamily="18" charset="0"/>
                <a:cs typeface="Times New Roman" panose="02020603050405020304" pitchFamily="18" charset="0"/>
              </a:rPr>
              <a:t> </a:t>
            </a:r>
            <a:r>
              <a:rPr lang="en-US" sz="3400" b="1" dirty="0" err="1">
                <a:latin typeface="Times New Roman" panose="02020603050405020304" pitchFamily="18" charset="0"/>
                <a:cs typeface="Times New Roman" panose="02020603050405020304" pitchFamily="18" charset="0"/>
              </a:rPr>
              <a:t>interesa</a:t>
            </a:r>
            <a:r>
              <a:rPr lang="en-US" sz="3400" b="1" dirty="0">
                <a:latin typeface="Times New Roman" panose="02020603050405020304" pitchFamily="18" charset="0"/>
                <a:cs typeface="Times New Roman" panose="02020603050405020304" pitchFamily="18" charset="0"/>
              </a:rPr>
              <a:t> </a:t>
            </a:r>
            <a:r>
              <a:rPr lang="en-US" sz="3400" b="1" dirty="0" err="1">
                <a:latin typeface="Times New Roman" panose="02020603050405020304" pitchFamily="18" charset="0"/>
                <a:cs typeface="Times New Roman" panose="02020603050405020304" pitchFamily="18" charset="0"/>
              </a:rPr>
              <a:t>učesnika</a:t>
            </a:r>
            <a:r>
              <a:rPr lang="en-US" sz="3400" b="1" dirty="0">
                <a:latin typeface="Times New Roman" panose="02020603050405020304" pitchFamily="18" charset="0"/>
                <a:cs typeface="Times New Roman" panose="02020603050405020304" pitchFamily="18" charset="0"/>
              </a:rPr>
              <a:t> </a:t>
            </a:r>
            <a:r>
              <a:rPr lang="en-US" sz="3400" b="1" dirty="0" err="1" smtClean="0">
                <a:latin typeface="Times New Roman" panose="02020603050405020304" pitchFamily="18" charset="0"/>
                <a:cs typeface="Times New Roman" panose="02020603050405020304" pitchFamily="18" charset="0"/>
              </a:rPr>
              <a:t>preduzeća</a:t>
            </a:r>
            <a:r>
              <a:rPr lang="sr-Latn-RS" sz="3400" dirty="0" smtClean="0">
                <a:latin typeface="Times New Roman" panose="02020603050405020304" pitchFamily="18" charset="0"/>
                <a:cs typeface="Times New Roman" panose="02020603050405020304" pitchFamily="18" charset="0"/>
              </a:rPr>
              <a:t> - Podrazumeva </a:t>
            </a:r>
          </a:p>
          <a:p>
            <a:pPr marL="0" indent="0" algn="just">
              <a:buNone/>
            </a:pPr>
            <a:r>
              <a:rPr lang="sr-Latn-RS" sz="3400" dirty="0">
                <a:latin typeface="Times New Roman" panose="02020603050405020304" pitchFamily="18" charset="0"/>
                <a:cs typeface="Times New Roman" panose="02020603050405020304" pitchFamily="18" charset="0"/>
              </a:rPr>
              <a:t> </a:t>
            </a:r>
            <a:r>
              <a:rPr lang="sr-Latn-RS" sz="3400" dirty="0" smtClean="0">
                <a:latin typeface="Times New Roman" panose="02020603050405020304" pitchFamily="18" charset="0"/>
                <a:cs typeface="Times New Roman" panose="02020603050405020304" pitchFamily="18" charset="0"/>
              </a:rPr>
              <a:t>   zadovoljenje </a:t>
            </a:r>
            <a:r>
              <a:rPr lang="sr-Latn-RS" sz="3400" dirty="0">
                <a:latin typeface="Times New Roman" panose="02020603050405020304" pitchFamily="18" charset="0"/>
                <a:cs typeface="Times New Roman" panose="02020603050405020304" pitchFamily="18" charset="0"/>
              </a:rPr>
              <a:t>finansijskih interesa vlasnika preduzeća, uprave preduzeća, radnika, poverilaca i države. </a:t>
            </a:r>
            <a:endParaRPr lang="sr-Latn-RS" sz="3400" dirty="0" smtClean="0">
              <a:latin typeface="Times New Roman" panose="02020603050405020304" pitchFamily="18" charset="0"/>
              <a:cs typeface="Times New Roman" panose="02020603050405020304" pitchFamily="18" charset="0"/>
            </a:endParaRPr>
          </a:p>
          <a:p>
            <a:pPr marL="0" indent="0" algn="just">
              <a:buNone/>
            </a:pPr>
            <a:r>
              <a:rPr lang="sr-Latn-RS" sz="3400" dirty="0">
                <a:latin typeface="Times New Roman" panose="02020603050405020304" pitchFamily="18" charset="0"/>
                <a:cs typeface="Times New Roman" panose="02020603050405020304" pitchFamily="18" charset="0"/>
              </a:rPr>
              <a:t> </a:t>
            </a:r>
            <a:r>
              <a:rPr lang="sr-Latn-RS" sz="3400" dirty="0" smtClean="0">
                <a:latin typeface="Times New Roman" panose="02020603050405020304" pitchFamily="18" charset="0"/>
                <a:cs typeface="Times New Roman" panose="02020603050405020304" pitchFamily="18" charset="0"/>
              </a:rPr>
              <a:t>   Interesi </a:t>
            </a:r>
            <a:r>
              <a:rPr lang="sr-Latn-RS" sz="3400" dirty="0">
                <a:latin typeface="Times New Roman" panose="02020603050405020304" pitchFamily="18" charset="0"/>
                <a:cs typeface="Times New Roman" panose="02020603050405020304" pitchFamily="18" charset="0"/>
              </a:rPr>
              <a:t>uprave preduzeća i vlasnika </a:t>
            </a:r>
            <a:r>
              <a:rPr lang="sr-Latn-RS" sz="3400" dirty="0" smtClean="0">
                <a:latin typeface="Times New Roman" panose="02020603050405020304" pitchFamily="18" charset="0"/>
                <a:cs typeface="Times New Roman" panose="02020603050405020304" pitchFamily="18" charset="0"/>
              </a:rPr>
              <a:t>(</a:t>
            </a:r>
            <a:r>
              <a:rPr lang="en-US" sz="3400" dirty="0" err="1" smtClean="0">
                <a:latin typeface="Times New Roman" panose="02020603050405020304" pitchFamily="18" charset="0"/>
                <a:cs typeface="Times New Roman" panose="02020603050405020304" pitchFamily="18" charset="0"/>
              </a:rPr>
              <a:t>akcionar</a:t>
            </a:r>
            <a:r>
              <a:rPr lang="sr-Latn-RS" sz="3400" dirty="0" smtClean="0">
                <a:latin typeface="Times New Roman" panose="02020603050405020304" pitchFamily="18" charset="0"/>
                <a:cs typeface="Times New Roman" panose="02020603050405020304" pitchFamily="18" charset="0"/>
              </a:rPr>
              <a:t>a</a:t>
            </a:r>
            <a:r>
              <a:rPr lang="sr-Latn-RS" sz="3400" dirty="0">
                <a:latin typeface="Times New Roman" panose="02020603050405020304" pitchFamily="18" charset="0"/>
                <a:cs typeface="Times New Roman" panose="02020603050405020304" pitchFamily="18" charset="0"/>
              </a:rPr>
              <a:t>) su suprotni, jer uprava preduzeća želi da akumulira što više </a:t>
            </a:r>
            <a:endParaRPr lang="sr-Latn-RS" sz="3400" dirty="0" smtClean="0">
              <a:latin typeface="Times New Roman" panose="02020603050405020304" pitchFamily="18" charset="0"/>
              <a:cs typeface="Times New Roman" panose="02020603050405020304" pitchFamily="18" charset="0"/>
            </a:endParaRPr>
          </a:p>
          <a:p>
            <a:pPr marL="0" indent="0" algn="just">
              <a:buNone/>
            </a:pPr>
            <a:r>
              <a:rPr lang="sr-Latn-RS" sz="3400" dirty="0">
                <a:latin typeface="Times New Roman" panose="02020603050405020304" pitchFamily="18" charset="0"/>
                <a:cs typeface="Times New Roman" panose="02020603050405020304" pitchFamily="18" charset="0"/>
              </a:rPr>
              <a:t> </a:t>
            </a:r>
            <a:r>
              <a:rPr lang="sr-Latn-RS" sz="3400" dirty="0" smtClean="0">
                <a:latin typeface="Times New Roman" panose="02020603050405020304" pitchFamily="18" charset="0"/>
                <a:cs typeface="Times New Roman" panose="02020603050405020304" pitchFamily="18" charset="0"/>
              </a:rPr>
              <a:t>   neto </a:t>
            </a:r>
            <a:r>
              <a:rPr lang="sr-Latn-RS" sz="3400" dirty="0">
                <a:latin typeface="Times New Roman" panose="02020603050405020304" pitchFamily="18" charset="0"/>
                <a:cs typeface="Times New Roman" panose="02020603050405020304" pitchFamily="18" charset="0"/>
              </a:rPr>
              <a:t>dobitka, dok je interes </a:t>
            </a:r>
            <a:r>
              <a:rPr lang="en-US" sz="3400" dirty="0" err="1" smtClean="0">
                <a:latin typeface="Times New Roman" panose="02020603050405020304" pitchFamily="18" charset="0"/>
                <a:cs typeface="Times New Roman" panose="02020603050405020304" pitchFamily="18" charset="0"/>
              </a:rPr>
              <a:t>akcionar</a:t>
            </a:r>
            <a:r>
              <a:rPr lang="sr-Latn-RS" sz="3400" dirty="0" smtClean="0">
                <a:latin typeface="Times New Roman" panose="02020603050405020304" pitchFamily="18" charset="0"/>
                <a:cs typeface="Times New Roman" panose="02020603050405020304" pitchFamily="18" charset="0"/>
              </a:rPr>
              <a:t>a </a:t>
            </a:r>
            <a:r>
              <a:rPr lang="sr-Latn-RS" sz="3400" dirty="0">
                <a:latin typeface="Times New Roman" panose="02020603050405020304" pitchFamily="18" charset="0"/>
                <a:cs typeface="Times New Roman" panose="02020603050405020304" pitchFamily="18" charset="0"/>
              </a:rPr>
              <a:t>da maksimiziraju dividende i uz to da im se dividenda isplati u </a:t>
            </a:r>
            <a:endParaRPr lang="sr-Latn-RS" sz="3400" dirty="0" smtClean="0">
              <a:latin typeface="Times New Roman" panose="02020603050405020304" pitchFamily="18" charset="0"/>
              <a:cs typeface="Times New Roman" panose="02020603050405020304" pitchFamily="18" charset="0"/>
            </a:endParaRPr>
          </a:p>
          <a:p>
            <a:pPr marL="0" indent="0" algn="just">
              <a:buNone/>
            </a:pPr>
            <a:r>
              <a:rPr lang="sr-Latn-RS" sz="3400" dirty="0">
                <a:latin typeface="Times New Roman" panose="02020603050405020304" pitchFamily="18" charset="0"/>
                <a:cs typeface="Times New Roman" panose="02020603050405020304" pitchFamily="18" charset="0"/>
              </a:rPr>
              <a:t> </a:t>
            </a:r>
            <a:r>
              <a:rPr lang="sr-Latn-RS" sz="3400" dirty="0" smtClean="0">
                <a:latin typeface="Times New Roman" panose="02020603050405020304" pitchFamily="18" charset="0"/>
                <a:cs typeface="Times New Roman" panose="02020603050405020304" pitchFamily="18" charset="0"/>
              </a:rPr>
              <a:t>   </a:t>
            </a:r>
            <a:r>
              <a:rPr lang="sr-Latn-RS" sz="3400" dirty="0" smtClean="0">
                <a:latin typeface="Times New Roman" panose="02020603050405020304" pitchFamily="18" charset="0"/>
                <a:cs typeface="Times New Roman" panose="02020603050405020304" pitchFamily="18" charset="0"/>
              </a:rPr>
              <a:t>gotov</a:t>
            </a:r>
            <a:r>
              <a:rPr lang="en-US" sz="3400" dirty="0" err="1" smtClean="0">
                <a:latin typeface="Times New Roman" panose="02020603050405020304" pitchFamily="18" charset="0"/>
                <a:cs typeface="Times New Roman" panose="02020603050405020304" pitchFamily="18" charset="0"/>
              </a:rPr>
              <a:t>ini</a:t>
            </a:r>
            <a:r>
              <a:rPr lang="sr-Latn-RS" sz="3400" dirty="0" smtClean="0">
                <a:latin typeface="Times New Roman" panose="02020603050405020304" pitchFamily="18" charset="0"/>
                <a:cs typeface="Times New Roman" panose="02020603050405020304" pitchFamily="18" charset="0"/>
              </a:rPr>
              <a:t>.</a:t>
            </a:r>
            <a:endParaRPr lang="sr-Latn-RS" sz="3400"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1. F i n a n s i j s k a    p o l i t i k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65940450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540914"/>
            <a:ext cx="11915336" cy="824248"/>
          </a:xfrm>
        </p:spPr>
        <p:txBody>
          <a:bodyPr>
            <a:normAutofit/>
          </a:bodyPr>
          <a:lstStyle/>
          <a:p>
            <a:r>
              <a:rPr lang="en-US" sz="3200" b="1" dirty="0">
                <a:latin typeface="Times New Roman" panose="02020603050405020304" pitchFamily="18" charset="0"/>
                <a:cs typeface="Times New Roman" panose="02020603050405020304" pitchFamily="18" charset="0"/>
              </a:rPr>
              <a:t>1.2.  NAČELA FINANSIJSKE POLITIKE</a:t>
            </a:r>
            <a:endParaRPr lang="sr-Cyrl-R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469920"/>
            <a:ext cx="11915336" cy="5291488"/>
          </a:xfrm>
        </p:spPr>
        <p:txBody>
          <a:bodyPr/>
          <a:lstStyle/>
          <a:p>
            <a:r>
              <a:rPr lang="en-US" dirty="0" err="1">
                <a:latin typeface="Times New Roman" panose="02020603050405020304" pitchFamily="18" charset="0"/>
                <a:cs typeface="Times New Roman" panose="02020603050405020304" pitchFamily="18" charset="0"/>
              </a:rPr>
              <a:t>Sva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načela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usmerena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ostvarenje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cilja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politike</a:t>
            </a:r>
            <a:r>
              <a:rPr lang="en-US" dirty="0">
                <a:latin typeface="Times New Roman" panose="02020603050405020304" pitchFamily="18" charset="0"/>
                <a:cs typeface="Times New Roman" panose="02020603050405020304" pitchFamily="18" charset="0"/>
              </a:rPr>
              <a:t> - FINANSIJSKE SNAGE. </a:t>
            </a:r>
            <a:r>
              <a:rPr lang="en-US" dirty="0" err="1">
                <a:latin typeface="Times New Roman" panose="02020603050405020304" pitchFamily="18" charset="0"/>
                <a:cs typeface="Times New Roman" panose="02020603050405020304" pitchFamily="18" charset="0"/>
              </a:rPr>
              <a:t>Načela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pPr marL="0" indent="0">
              <a:buNone/>
            </a:pPr>
            <a:r>
              <a:rPr lang="sr-Latn-R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1.</a:t>
            </a:r>
            <a:r>
              <a:rPr lang="sr-Latn-R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načelo</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finansijske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stabilnosti</a:t>
            </a:r>
            <a:r>
              <a:rPr lang="en-US" b="1" dirty="0">
                <a:latin typeface="Times New Roman" panose="02020603050405020304" pitchFamily="18" charset="0"/>
                <a:cs typeface="Times New Roman" panose="02020603050405020304" pitchFamily="18" charset="0"/>
              </a:rPr>
              <a:t> ;</a:t>
            </a:r>
          </a:p>
          <a:p>
            <a:pPr marL="0" indent="0">
              <a:buNone/>
            </a:pPr>
            <a:r>
              <a:rPr lang="sr-Latn-RS"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2.</a:t>
            </a:r>
            <a:r>
              <a:rPr lang="sr-Latn-R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načelo</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rentabilnosti</a:t>
            </a:r>
            <a:r>
              <a:rPr lang="en-US" b="1" dirty="0">
                <a:latin typeface="Times New Roman" panose="02020603050405020304" pitchFamily="18" charset="0"/>
                <a:cs typeface="Times New Roman" panose="02020603050405020304" pitchFamily="18" charset="0"/>
              </a:rPr>
              <a:t> ;</a:t>
            </a:r>
          </a:p>
          <a:p>
            <a:pPr marL="0" indent="0">
              <a:buNone/>
            </a:pPr>
            <a:r>
              <a:rPr lang="sr-Latn-RS"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3.</a:t>
            </a:r>
            <a:r>
              <a:rPr lang="sr-Latn-R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načelo</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likvidnosti</a:t>
            </a:r>
            <a:r>
              <a:rPr lang="en-US" b="1" dirty="0">
                <a:latin typeface="Times New Roman" panose="02020603050405020304" pitchFamily="18" charset="0"/>
                <a:cs typeface="Times New Roman" panose="02020603050405020304" pitchFamily="18" charset="0"/>
              </a:rPr>
              <a:t> ;</a:t>
            </a:r>
          </a:p>
          <a:p>
            <a:pPr marL="0" indent="0">
              <a:buNone/>
            </a:pPr>
            <a:r>
              <a:rPr lang="sr-Latn-RS"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4.</a:t>
            </a:r>
            <a:r>
              <a:rPr lang="sr-Latn-R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načelo</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finansiranja</a:t>
            </a:r>
            <a:r>
              <a:rPr lang="en-US" b="1" dirty="0">
                <a:latin typeface="Times New Roman" panose="02020603050405020304" pitchFamily="18" charset="0"/>
                <a:cs typeface="Times New Roman" panose="02020603050405020304" pitchFamily="18" charset="0"/>
              </a:rPr>
              <a:t> u </a:t>
            </a:r>
            <a:r>
              <a:rPr lang="en-US" b="1" dirty="0" err="1">
                <a:latin typeface="Times New Roman" panose="02020603050405020304" pitchFamily="18" charset="0"/>
                <a:cs typeface="Times New Roman" panose="02020603050405020304" pitchFamily="18" charset="0"/>
              </a:rPr>
              <a:t>skladu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rizikom</a:t>
            </a:r>
            <a:r>
              <a:rPr lang="en-US" b="1" dirty="0">
                <a:latin typeface="Times New Roman" panose="02020603050405020304" pitchFamily="18" charset="0"/>
                <a:cs typeface="Times New Roman" panose="02020603050405020304" pitchFamily="18" charset="0"/>
              </a:rPr>
              <a:t> ;</a:t>
            </a:r>
          </a:p>
          <a:p>
            <a:pPr marL="0" indent="0">
              <a:buNone/>
            </a:pPr>
            <a:r>
              <a:rPr lang="sr-Latn-RS"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5.</a:t>
            </a:r>
            <a:r>
              <a:rPr lang="sr-Latn-R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načelo</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finansijske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elastičnosti</a:t>
            </a:r>
            <a:r>
              <a:rPr lang="en-US" b="1" dirty="0">
                <a:latin typeface="Times New Roman" panose="02020603050405020304" pitchFamily="18" charset="0"/>
                <a:cs typeface="Times New Roman" panose="02020603050405020304" pitchFamily="18" charset="0"/>
              </a:rPr>
              <a:t> ;</a:t>
            </a:r>
          </a:p>
          <a:p>
            <a:pPr marL="0" indent="0">
              <a:buNone/>
            </a:pPr>
            <a:r>
              <a:rPr lang="sr-Latn-RS"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6.</a:t>
            </a:r>
            <a:r>
              <a:rPr lang="sr-Latn-R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načelo</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nezavisnosti</a:t>
            </a:r>
            <a:r>
              <a:rPr lang="en-US" b="1" dirty="0">
                <a:latin typeface="Times New Roman" panose="02020603050405020304" pitchFamily="18" charset="0"/>
                <a:cs typeface="Times New Roman" panose="02020603050405020304" pitchFamily="18" charset="0"/>
              </a:rPr>
              <a:t> ;</a:t>
            </a:r>
          </a:p>
          <a:p>
            <a:pPr marL="0" indent="0">
              <a:buNone/>
            </a:pPr>
            <a:r>
              <a:rPr lang="sr-Latn-RS"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7.</a:t>
            </a:r>
            <a:r>
              <a:rPr lang="sr-Latn-R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načelo</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optimalnog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aktivizacionog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dejstva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slike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finansiranja</a:t>
            </a:r>
            <a:r>
              <a:rPr lang="en-US" b="1" dirty="0">
                <a:latin typeface="Times New Roman" panose="02020603050405020304" pitchFamily="18" charset="0"/>
                <a:cs typeface="Times New Roman" panose="02020603050405020304" pitchFamily="18" charset="0"/>
              </a:rPr>
              <a:t>.</a:t>
            </a:r>
          </a:p>
          <a:p>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1. F i n a n s i j s k a    p o l i t i k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767805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884" y="308439"/>
            <a:ext cx="11893062" cy="920707"/>
          </a:xfrm>
        </p:spPr>
        <p:txBody>
          <a:bodyPr>
            <a:normAutofit fontScale="90000"/>
          </a:bodyPr>
          <a:lstStyle/>
          <a:p>
            <a:r>
              <a:rPr lang="sr-Latn-RS" b="1" u="sng" dirty="0">
                <a:latin typeface="Times New Roman" panose="02020603050405020304" pitchFamily="18" charset="0"/>
                <a:cs typeface="Times New Roman" panose="02020603050405020304" pitchFamily="18" charset="0"/>
              </a:rPr>
              <a:t>2. POSLOVI FINANSIJSKE FUNKCIJE</a:t>
            </a:r>
            <a:r>
              <a:rPr lang="sr-Cyrl-RS" b="1" u="sng" dirty="0" smtClean="0">
                <a:latin typeface="Times New Roman" panose="02020603050405020304" pitchFamily="18" charset="0"/>
                <a:cs typeface="Times New Roman" panose="02020603050405020304" pitchFamily="18" charset="0"/>
              </a:rPr>
              <a:t/>
            </a:r>
            <a:br>
              <a:rPr lang="sr-Cyrl-RS" b="1" u="sng" dirty="0" smtClean="0">
                <a:latin typeface="Times New Roman" panose="02020603050405020304" pitchFamily="18" charset="0"/>
                <a:cs typeface="Times New Roman" panose="02020603050405020304" pitchFamily="18" charset="0"/>
              </a:rPr>
            </a:br>
            <a:endParaRPr lang="sr-Cyrl-R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8884" y="1117600"/>
            <a:ext cx="11893062" cy="5501565"/>
          </a:xfrm>
        </p:spPr>
        <p:txBody>
          <a:bodyPr>
            <a:normAutofit/>
          </a:bodyPr>
          <a:lstStyle/>
          <a:p>
            <a:pPr marL="0" indent="0">
              <a:buNone/>
            </a:pPr>
            <a:r>
              <a:rPr lang="sr-Latn-CS" sz="3200" b="1" dirty="0">
                <a:latin typeface="Times New Roman" panose="02020603050405020304" pitchFamily="18" charset="0"/>
                <a:cs typeface="Times New Roman" panose="02020603050405020304" pitchFamily="18" charset="0"/>
              </a:rPr>
              <a:t>2.1. PRIBAVLJANJE NOVCA I </a:t>
            </a:r>
            <a:r>
              <a:rPr lang="sr-Latn-CS" sz="3200" b="1" dirty="0" smtClean="0">
                <a:latin typeface="Times New Roman" panose="02020603050405020304" pitchFamily="18" charset="0"/>
                <a:cs typeface="Times New Roman" panose="02020603050405020304" pitchFamily="18" charset="0"/>
              </a:rPr>
              <a:t>KAPITALA</a:t>
            </a:r>
            <a:endParaRPr lang="sr-Latn-RS" sz="3200" dirty="0" smtClean="0">
              <a:latin typeface="Times New Roman" panose="02020603050405020304" pitchFamily="18" charset="0"/>
              <a:cs typeface="Times New Roman" panose="02020603050405020304" pitchFamily="18" charset="0"/>
            </a:endParaRPr>
          </a:p>
          <a:p>
            <a:pPr algn="just">
              <a:lnSpc>
                <a:spcPct val="100000"/>
              </a:lnSpc>
            </a:pPr>
            <a:r>
              <a:rPr lang="en-US" sz="3200" dirty="0" smtClean="0">
                <a:latin typeface="Times New Roman" panose="02020603050405020304" pitchFamily="18" charset="0"/>
                <a:cs typeface="Times New Roman" panose="02020603050405020304" pitchFamily="18" charset="0"/>
              </a:rPr>
              <a:t>Pod </a:t>
            </a:r>
            <a:r>
              <a:rPr lang="en-US" sz="3200" b="1" dirty="0" err="1">
                <a:latin typeface="Times New Roman" panose="02020603050405020304" pitchFamily="18" charset="0"/>
                <a:cs typeface="Times New Roman" panose="02020603050405020304" pitchFamily="18" charset="0"/>
              </a:rPr>
              <a:t>novcem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podrazumevamo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novčana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sredstva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koja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će</a:t>
            </a:r>
            <a:r>
              <a:rPr lang="en-US" sz="3200" dirty="0">
                <a:latin typeface="Times New Roman" panose="02020603050405020304" pitchFamily="18" charset="0"/>
                <a:cs typeface="Times New Roman" panose="02020603050405020304" pitchFamily="18" charset="0"/>
              </a:rPr>
              <a:t> se </a:t>
            </a:r>
            <a:r>
              <a:rPr lang="en-US" sz="3200" dirty="0" err="1">
                <a:latin typeface="Times New Roman" panose="02020603050405020304" pitchFamily="18" charset="0"/>
                <a:cs typeface="Times New Roman" panose="02020603050405020304" pitchFamily="18" charset="0"/>
              </a:rPr>
              <a:t>koristiti</a:t>
            </a:r>
            <a:r>
              <a:rPr lang="en-US" sz="3200" dirty="0">
                <a:latin typeface="Times New Roman" panose="02020603050405020304" pitchFamily="18" charset="0"/>
                <a:cs typeface="Times New Roman" panose="02020603050405020304" pitchFamily="18" charset="0"/>
              </a:rPr>
              <a:t> u </a:t>
            </a:r>
            <a:r>
              <a:rPr lang="en-US" sz="3200" dirty="0" err="1">
                <a:latin typeface="Times New Roman" panose="02020603050405020304" pitchFamily="18" charset="0"/>
                <a:cs typeface="Times New Roman" panose="02020603050405020304" pitchFamily="18" charset="0"/>
              </a:rPr>
              <a:t>kraćem</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periodu</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(do </a:t>
            </a:r>
            <a:r>
              <a:rPr lang="en-US" sz="3200" dirty="0" err="1" smtClean="0">
                <a:latin typeface="Times New Roman" panose="02020603050405020304" pitchFamily="18" charset="0"/>
                <a:cs typeface="Times New Roman" panose="02020603050405020304" pitchFamily="18" charset="0"/>
              </a:rPr>
              <a:t>godin</a:t>
            </a:r>
            <a:r>
              <a:rPr lang="sr-Latn-RS" sz="3200" dirty="0" smtClean="0">
                <a:latin typeface="Times New Roman" panose="02020603050405020304" pitchFamily="18" charset="0"/>
                <a:cs typeface="Times New Roman" panose="02020603050405020304" pitchFamily="18" charset="0"/>
              </a:rPr>
              <a:t>u</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dana</a:t>
            </a:r>
            <a:r>
              <a:rPr lang="en-US" sz="3200" dirty="0">
                <a:latin typeface="Times New Roman" panose="02020603050405020304" pitchFamily="18" charset="0"/>
                <a:cs typeface="Times New Roman" panose="02020603050405020304" pitchFamily="18" charset="0"/>
              </a:rPr>
              <a:t>), a pod </a:t>
            </a:r>
            <a:r>
              <a:rPr lang="en-US" sz="3200" b="1" dirty="0" err="1">
                <a:latin typeface="Times New Roman" panose="02020603050405020304" pitchFamily="18" charset="0"/>
                <a:cs typeface="Times New Roman" panose="02020603050405020304" pitchFamily="18" charset="0"/>
              </a:rPr>
              <a:t>kapitalom</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podrazumevamo</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novčana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sredstva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koja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će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koristiti</a:t>
            </a:r>
            <a:r>
              <a:rPr lang="en-US" sz="3200" dirty="0">
                <a:latin typeface="Times New Roman" panose="02020603050405020304" pitchFamily="18" charset="0"/>
                <a:cs typeface="Times New Roman" panose="02020603050405020304" pitchFamily="18" charset="0"/>
              </a:rPr>
              <a:t> u </a:t>
            </a:r>
            <a:r>
              <a:rPr lang="en-US" sz="3200" dirty="0" err="1">
                <a:latin typeface="Times New Roman" panose="02020603050405020304" pitchFamily="18" charset="0"/>
                <a:cs typeface="Times New Roman" panose="02020603050405020304" pitchFamily="18" charset="0"/>
              </a:rPr>
              <a:t>dužem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periodu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preko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godinu</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dana</a:t>
            </a:r>
            <a:r>
              <a:rPr lang="en-US" sz="3200" dirty="0">
                <a:latin typeface="Times New Roman" panose="02020603050405020304" pitchFamily="18" charset="0"/>
                <a:cs typeface="Times New Roman" panose="02020603050405020304" pitchFamily="18" charset="0"/>
              </a:rPr>
              <a:t>). </a:t>
            </a:r>
            <a:endParaRPr lang="sr-Cyrl-RS" sz="3200" dirty="0">
              <a:latin typeface="Times New Roman" panose="02020603050405020304" pitchFamily="18" charset="0"/>
              <a:cs typeface="Times New Roman" panose="02020603050405020304" pitchFamily="18" charset="0"/>
            </a:endParaRPr>
          </a:p>
          <a:p>
            <a:pPr>
              <a:lnSpc>
                <a:spcPct val="100000"/>
              </a:lnSpc>
            </a:pPr>
            <a:r>
              <a:rPr lang="sr-Latn-CS" sz="3200" dirty="0" smtClean="0">
                <a:latin typeface="Times New Roman" panose="02020603050405020304" pitchFamily="18" charset="0"/>
                <a:cs typeface="Times New Roman" panose="02020603050405020304" pitchFamily="18" charset="0"/>
              </a:rPr>
              <a:t>Pre </a:t>
            </a:r>
            <a:r>
              <a:rPr lang="sr-Latn-CS" sz="3200" dirty="0">
                <a:latin typeface="Times New Roman" panose="02020603050405020304" pitchFamily="18" charset="0"/>
                <a:cs typeface="Times New Roman" panose="02020603050405020304" pitchFamily="18" charset="0"/>
              </a:rPr>
              <a:t>pribavljanja novca i kapitala neophodne su </a:t>
            </a:r>
            <a:r>
              <a:rPr lang="sr-Latn-CS" sz="3200" i="1" dirty="0">
                <a:latin typeface="Times New Roman" panose="02020603050405020304" pitchFamily="18" charset="0"/>
                <a:cs typeface="Times New Roman" panose="02020603050405020304" pitchFamily="18" charset="0"/>
              </a:rPr>
              <a:t> </a:t>
            </a:r>
            <a:r>
              <a:rPr lang="sr-Latn-CS" sz="3200" u="sng" dirty="0">
                <a:latin typeface="Times New Roman" panose="02020603050405020304" pitchFamily="18" charset="0"/>
                <a:cs typeface="Times New Roman" panose="02020603050405020304" pitchFamily="18" charset="0"/>
              </a:rPr>
              <a:t>informacije</a:t>
            </a:r>
            <a:r>
              <a:rPr lang="sr-Latn-CS" sz="3200" i="1" dirty="0">
                <a:latin typeface="Times New Roman" panose="02020603050405020304" pitchFamily="18" charset="0"/>
                <a:cs typeface="Times New Roman" panose="02020603050405020304" pitchFamily="18" charset="0"/>
              </a:rPr>
              <a:t> </a:t>
            </a:r>
            <a:r>
              <a:rPr lang="sr-Latn-CS" sz="3200" dirty="0">
                <a:latin typeface="Times New Roman" panose="02020603050405020304" pitchFamily="18" charset="0"/>
                <a:cs typeface="Times New Roman" panose="02020603050405020304" pitchFamily="18" charset="0"/>
              </a:rPr>
              <a:t>o</a:t>
            </a:r>
            <a:r>
              <a:rPr lang="sr-Latn-CS" sz="3200" i="1" dirty="0">
                <a:latin typeface="Times New Roman" panose="02020603050405020304" pitchFamily="18" charset="0"/>
                <a:cs typeface="Times New Roman" panose="02020603050405020304" pitchFamily="18" charset="0"/>
              </a:rPr>
              <a:t> </a:t>
            </a:r>
            <a:r>
              <a:rPr lang="sr-Latn-CS" sz="3200" dirty="0" smtClean="0">
                <a:latin typeface="Times New Roman" panose="02020603050405020304" pitchFamily="18" charset="0"/>
                <a:cs typeface="Times New Roman" panose="02020603050405020304" pitchFamily="18" charset="0"/>
              </a:rPr>
              <a:t>:</a:t>
            </a:r>
            <a:endParaRPr lang="sr-Cyrl-RS" sz="3200" dirty="0">
              <a:latin typeface="Times New Roman" panose="02020603050405020304" pitchFamily="18" charset="0"/>
              <a:cs typeface="Times New Roman" panose="02020603050405020304" pitchFamily="18" charset="0"/>
            </a:endParaRPr>
          </a:p>
          <a:p>
            <a:pPr marL="514350" lvl="0" indent="-514350">
              <a:buFont typeface="+mj-lt"/>
              <a:buAutoNum type="arabicParenR"/>
            </a:pPr>
            <a:r>
              <a:rPr lang="sr-Latn-CS" sz="3200" b="1" dirty="0">
                <a:latin typeface="Times New Roman" panose="02020603050405020304" pitchFamily="18" charset="0"/>
                <a:cs typeface="Times New Roman" panose="02020603050405020304" pitchFamily="18" charset="0"/>
              </a:rPr>
              <a:t>obimu potrebnog novca i </a:t>
            </a:r>
            <a:r>
              <a:rPr lang="sr-Latn-CS" sz="3200" b="1" dirty="0" smtClean="0">
                <a:latin typeface="Times New Roman" panose="02020603050405020304" pitchFamily="18" charset="0"/>
                <a:cs typeface="Times New Roman" panose="02020603050405020304" pitchFamily="18" charset="0"/>
              </a:rPr>
              <a:t>kapitala</a:t>
            </a:r>
            <a:endParaRPr lang="sr-Cyrl-RS" sz="3200" b="1" dirty="0">
              <a:latin typeface="Times New Roman" panose="02020603050405020304" pitchFamily="18" charset="0"/>
              <a:cs typeface="Times New Roman" panose="02020603050405020304" pitchFamily="18" charset="0"/>
            </a:endParaRPr>
          </a:p>
          <a:p>
            <a:pPr marL="514350" lvl="0" indent="-514350">
              <a:buFont typeface="+mj-lt"/>
              <a:buAutoNum type="arabicParenR"/>
            </a:pPr>
            <a:r>
              <a:rPr lang="sr-Latn-CS" sz="3200" b="1" dirty="0">
                <a:latin typeface="Times New Roman" panose="02020603050405020304" pitchFamily="18" charset="0"/>
                <a:cs typeface="Times New Roman" panose="02020603050405020304" pitchFamily="18" charset="0"/>
              </a:rPr>
              <a:t>potencijalnim mogućnostima </a:t>
            </a:r>
            <a:r>
              <a:rPr lang="sr-Latn-CS" sz="3200" b="1" dirty="0" smtClean="0">
                <a:latin typeface="Times New Roman" panose="02020603050405020304" pitchFamily="18" charset="0"/>
                <a:cs typeface="Times New Roman" panose="02020603050405020304" pitchFamily="18" charset="0"/>
              </a:rPr>
              <a:t>pribavljanja</a:t>
            </a:r>
            <a:endParaRPr lang="sr-Cyrl-RS" sz="3200" b="1" dirty="0">
              <a:latin typeface="Times New Roman" panose="02020603050405020304" pitchFamily="18" charset="0"/>
              <a:cs typeface="Times New Roman" panose="02020603050405020304" pitchFamily="18" charset="0"/>
            </a:endParaRPr>
          </a:p>
          <a:p>
            <a:pPr marL="514350" lvl="0" indent="-514350">
              <a:buFont typeface="+mj-lt"/>
              <a:buAutoNum type="arabicParenR"/>
            </a:pPr>
            <a:r>
              <a:rPr lang="sr-Latn-CS" sz="3200" b="1" dirty="0" smtClean="0">
                <a:latin typeface="Times New Roman" panose="02020603050405020304" pitchFamily="18" charset="0"/>
                <a:cs typeface="Times New Roman" panose="02020603050405020304" pitchFamily="18" charset="0"/>
              </a:rPr>
              <a:t>ceni </a:t>
            </a:r>
            <a:r>
              <a:rPr lang="sr-Latn-CS" sz="3200" b="1" dirty="0">
                <a:latin typeface="Times New Roman" panose="02020603050405020304" pitchFamily="18" charset="0"/>
                <a:cs typeface="Times New Roman" panose="02020603050405020304" pitchFamily="18" charset="0"/>
              </a:rPr>
              <a:t>i uslovima pribavljanja novca i kapitala.</a:t>
            </a:r>
            <a:endParaRPr lang="sr-Cyrl-RS" sz="3200" b="1" dirty="0">
              <a:latin typeface="Times New Roman" panose="02020603050405020304" pitchFamily="18" charset="0"/>
              <a:cs typeface="Times New Roman" panose="02020603050405020304" pitchFamily="18" charset="0"/>
            </a:endParaRPr>
          </a:p>
          <a:p>
            <a:pPr marL="0" indent="0" algn="just">
              <a:buNone/>
            </a:pPr>
            <a:endParaRPr lang="sr-Cyrl-R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1183036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449035"/>
            <a:ext cx="11915336" cy="798490"/>
          </a:xfrm>
        </p:spPr>
        <p:txBody>
          <a:bodyPr>
            <a:normAutofit/>
          </a:bodyPr>
          <a:lstStyle/>
          <a:p>
            <a:r>
              <a:rPr lang="en-US" sz="2800" dirty="0">
                <a:latin typeface="Times New Roman" panose="02020603050405020304" pitchFamily="18" charset="0"/>
                <a:cs typeface="Times New Roman" panose="02020603050405020304" pitchFamily="18" charset="0"/>
              </a:rPr>
              <a:t>1.2.1. NAČELO FINANSIJSKE STABILNOSTI</a:t>
            </a:r>
            <a:endParaRPr lang="sr-Cyrl-R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247526"/>
            <a:ext cx="11915336" cy="5610474"/>
          </a:xfrm>
        </p:spPr>
        <p:txBody>
          <a:bodyPr>
            <a:normAutofit/>
          </a:bodyPr>
          <a:lstStyle/>
          <a:p>
            <a:pPr algn="just">
              <a:spcAft>
                <a:spcPts val="600"/>
              </a:spcAft>
            </a:pPr>
            <a:r>
              <a:rPr lang="en-US" sz="2400" dirty="0" err="1">
                <a:latin typeface="Times New Roman" panose="02020603050405020304" pitchFamily="18" charset="0"/>
                <a:cs typeface="Times New Roman" panose="02020603050405020304" pitchFamily="18" charset="0"/>
              </a:rPr>
              <a:t>Načelo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finansijske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stabilnosti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tiče</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odnosa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dugoročno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vezanih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sredstava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iz</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sopstvenog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uvećanog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dugoročno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pozajmljeni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Ako</a:t>
            </a:r>
            <a:r>
              <a:rPr lang="en-US" sz="2400" dirty="0">
                <a:latin typeface="Times New Roman" panose="02020603050405020304" pitchFamily="18" charset="0"/>
                <a:cs typeface="Times New Roman" panose="02020603050405020304" pitchFamily="18" charset="0"/>
              </a:rPr>
              <a:t> je </a:t>
            </a:r>
            <a:r>
              <a:rPr lang="en-US" sz="2400" dirty="0" err="1">
                <a:latin typeface="Times New Roman" panose="02020603050405020304" pitchFamily="18" charset="0"/>
                <a:cs typeface="Times New Roman" panose="02020603050405020304" pitchFamily="18" charset="0"/>
              </a:rPr>
              <a:t>ovaj</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odnos</a:t>
            </a:r>
            <a:r>
              <a:rPr lang="en-US" sz="2400" dirty="0">
                <a:latin typeface="Times New Roman" panose="02020603050405020304" pitchFamily="18" charset="0"/>
                <a:cs typeface="Times New Roman" panose="02020603050405020304" pitchFamily="18" charset="0"/>
              </a:rPr>
              <a:t> 1 to </a:t>
            </a:r>
            <a:r>
              <a:rPr lang="en-US" sz="2400" dirty="0" err="1">
                <a:latin typeface="Times New Roman" panose="02020603050405020304" pitchFamily="18" charset="0"/>
                <a:cs typeface="Times New Roman" panose="02020603050405020304" pitchFamily="18" charset="0"/>
              </a:rPr>
              <a:t>znači</a:t>
            </a:r>
            <a:r>
              <a:rPr lang="en-US" sz="2400" dirty="0">
                <a:latin typeface="Times New Roman" panose="02020603050405020304" pitchFamily="18" charset="0"/>
                <a:cs typeface="Times New Roman" panose="02020603050405020304" pitchFamily="18" charset="0"/>
              </a:rPr>
              <a:t> da </a:t>
            </a:r>
            <a:r>
              <a:rPr lang="en-US" sz="2400" dirty="0" err="1">
                <a:latin typeface="Times New Roman" panose="02020603050405020304" pitchFamily="18" charset="0"/>
                <a:cs typeface="Times New Roman" panose="02020603050405020304" pitchFamily="18" charset="0"/>
              </a:rPr>
              <a:t>su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dogoročno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vezana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sredstva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pokrivena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sopstvenim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dugoročnim</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pozajmljenim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kapitalom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uravnoteženi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dugoročna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finansijska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ravnoteža</a:t>
            </a:r>
            <a:r>
              <a:rPr lang="en-US" sz="2400" dirty="0">
                <a:latin typeface="Times New Roman" panose="02020603050405020304" pitchFamily="18" charset="0"/>
                <a:cs typeface="Times New Roman" panose="02020603050405020304" pitchFamily="18" charset="0"/>
              </a:rPr>
              <a:t> je </a:t>
            </a:r>
            <a:r>
              <a:rPr lang="en-US" sz="2400" dirty="0" err="1">
                <a:latin typeface="Times New Roman" panose="02020603050405020304" pitchFamily="18" charset="0"/>
                <a:cs typeface="Times New Roman" panose="02020603050405020304" pitchFamily="18" charset="0"/>
              </a:rPr>
              <a:t>uspostavljena</a:t>
            </a:r>
            <a:r>
              <a:rPr lang="en-US" sz="2400" dirty="0">
                <a:latin typeface="Times New Roman" panose="02020603050405020304" pitchFamily="18" charset="0"/>
                <a:cs typeface="Times New Roman" panose="02020603050405020304" pitchFamily="18" charset="0"/>
              </a:rPr>
              <a:t>, a time </a:t>
            </a:r>
            <a:r>
              <a:rPr lang="en-US" sz="2400" dirty="0" err="1">
                <a:latin typeface="Times New Roman" panose="02020603050405020304" pitchFamily="18" charset="0"/>
                <a:cs typeface="Times New Roman" panose="02020603050405020304" pitchFamily="18" charset="0"/>
              </a:rPr>
              <a:t>su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stvoreni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uslovi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održavanje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likvidnosti</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obliku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uloga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invenstiranja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Ako</a:t>
            </a:r>
            <a:r>
              <a:rPr lang="en-US" sz="2400" dirty="0">
                <a:latin typeface="Times New Roman" panose="02020603050405020304" pitchFamily="18" charset="0"/>
                <a:cs typeface="Times New Roman" panose="02020603050405020304" pitchFamily="18" charset="0"/>
              </a:rPr>
              <a:t> je </a:t>
            </a:r>
            <a:r>
              <a:rPr lang="en-US" sz="2400" dirty="0" err="1">
                <a:latin typeface="Times New Roman" panose="02020603050405020304" pitchFamily="18" charset="0"/>
                <a:cs typeface="Times New Roman" panose="02020603050405020304" pitchFamily="18" charset="0"/>
              </a:rPr>
              <a:t>taj</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odnos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manji</a:t>
            </a:r>
            <a:r>
              <a:rPr lang="en-US" sz="2400" dirty="0">
                <a:latin typeface="Times New Roman" panose="02020603050405020304" pitchFamily="18" charset="0"/>
                <a:cs typeface="Times New Roman" panose="02020603050405020304" pitchFamily="18" charset="0"/>
              </a:rPr>
              <a:t> od 1 to </a:t>
            </a:r>
            <a:r>
              <a:rPr lang="en-US" sz="2400" dirty="0" err="1">
                <a:latin typeface="Times New Roman" panose="02020603050405020304" pitchFamily="18" charset="0"/>
                <a:cs typeface="Times New Roman" panose="02020603050405020304" pitchFamily="18" charset="0"/>
              </a:rPr>
              <a:t>znači</a:t>
            </a:r>
            <a:r>
              <a:rPr lang="en-US" sz="2400" dirty="0">
                <a:latin typeface="Times New Roman" panose="02020603050405020304" pitchFamily="18" charset="0"/>
                <a:cs typeface="Times New Roman" panose="02020603050405020304" pitchFamily="18" charset="0"/>
              </a:rPr>
              <a:t> da </a:t>
            </a:r>
            <a:r>
              <a:rPr lang="en-US" sz="2400" dirty="0" err="1">
                <a:latin typeface="Times New Roman" panose="02020603050405020304" pitchFamily="18" charset="0"/>
                <a:cs typeface="Times New Roman" panose="02020603050405020304" pitchFamily="18" charset="0"/>
              </a:rPr>
              <a:t>su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dugoročno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vezana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sredstva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manja</a:t>
            </a:r>
            <a:r>
              <a:rPr lang="en-US" sz="2400" dirty="0">
                <a:latin typeface="Times New Roman" panose="02020603050405020304" pitchFamily="18" charset="0"/>
                <a:cs typeface="Times New Roman" panose="02020603050405020304" pitchFamily="18" charset="0"/>
              </a:rPr>
              <a:t> od </a:t>
            </a:r>
            <a:r>
              <a:rPr lang="en-US" sz="2400" dirty="0" err="1">
                <a:latin typeface="Times New Roman" panose="02020603050405020304" pitchFamily="18" charset="0"/>
                <a:cs typeface="Times New Roman" panose="02020603050405020304" pitchFamily="18" charset="0"/>
              </a:rPr>
              <a:t>sopstvenog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uve</a:t>
            </a:r>
            <a:r>
              <a:rPr lang="sr-Latn-RS" sz="2400" dirty="0" smtClean="0">
                <a:latin typeface="Times New Roman" panose="02020603050405020304" pitchFamily="18" charset="0"/>
                <a:cs typeface="Times New Roman" panose="02020603050405020304" pitchFamily="18" charset="0"/>
              </a:rPr>
              <a:t>ć</a:t>
            </a:r>
            <a:r>
              <a:rPr lang="en-US" sz="2400" dirty="0" err="1" smtClean="0">
                <a:latin typeface="Times New Roman" panose="02020603050405020304" pitchFamily="18" charset="0"/>
                <a:cs typeface="Times New Roman" panose="02020603050405020304" pitchFamily="18" charset="0"/>
              </a:rPr>
              <a:t>anog</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dugoročno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pozajmljeni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dugoročna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finansijska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ravnoteža</a:t>
            </a:r>
            <a:r>
              <a:rPr lang="en-US" sz="2400" dirty="0">
                <a:latin typeface="Times New Roman" panose="02020603050405020304" pitchFamily="18" charset="0"/>
                <a:cs typeface="Times New Roman" panose="02020603050405020304" pitchFamily="18" charset="0"/>
              </a:rPr>
              <a:t> je </a:t>
            </a:r>
            <a:r>
              <a:rPr lang="en-US" sz="2400" dirty="0" err="1">
                <a:latin typeface="Times New Roman" panose="02020603050405020304" pitchFamily="18" charset="0"/>
                <a:cs typeface="Times New Roman" panose="02020603050405020304" pitchFamily="18" charset="0"/>
              </a:rPr>
              <a:t>pomerena</a:t>
            </a:r>
            <a:r>
              <a:rPr lang="en-US" sz="2400" dirty="0">
                <a:latin typeface="Times New Roman" panose="02020603050405020304" pitchFamily="18" charset="0"/>
                <a:cs typeface="Times New Roman" panose="02020603050405020304" pitchFamily="18" charset="0"/>
              </a:rPr>
              <a:t> ka </a:t>
            </a:r>
            <a:r>
              <a:rPr lang="en-US" sz="2400" dirty="0" err="1">
                <a:latin typeface="Times New Roman" panose="02020603050405020304" pitchFamily="18" charset="0"/>
                <a:cs typeface="Times New Roman" panose="02020603050405020304" pitchFamily="18" charset="0"/>
              </a:rPr>
              <a:t>izvorima</a:t>
            </a:r>
            <a:r>
              <a:rPr lang="en-US" sz="2400" dirty="0">
                <a:latin typeface="Times New Roman" panose="02020603050405020304" pitchFamily="18" charset="0"/>
                <a:cs typeface="Times New Roman" panose="02020603050405020304" pitchFamily="18" charset="0"/>
              </a:rPr>
              <a:t> pa je time </a:t>
            </a:r>
            <a:r>
              <a:rPr lang="en-US" sz="2400" dirty="0" err="1">
                <a:latin typeface="Times New Roman" panose="02020603050405020304" pitchFamily="18" charset="0"/>
                <a:cs typeface="Times New Roman" panose="02020603050405020304" pitchFamily="18" charset="0"/>
              </a:rPr>
              <a:t>stvorena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sigurnost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održavanje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likvidnosti</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oblasti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dugoročnog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finansiranja</a:t>
            </a:r>
            <a:r>
              <a:rPr lang="en-US" sz="2400" dirty="0" smtClean="0">
                <a:latin typeface="Times New Roman" panose="02020603050405020304" pitchFamily="18" charset="0"/>
                <a:cs typeface="Times New Roman" panose="02020603050405020304" pitchFamily="18" charset="0"/>
              </a:rPr>
              <a:t>.</a:t>
            </a:r>
            <a:endParaRPr lang="sr-Latn-RS" sz="2400" dirty="0" smtClean="0">
              <a:latin typeface="Times New Roman" panose="02020603050405020304" pitchFamily="18" charset="0"/>
              <a:cs typeface="Times New Roman" panose="02020603050405020304" pitchFamily="18" charset="0"/>
            </a:endParaRPr>
          </a:p>
          <a:p>
            <a:pPr algn="just"/>
            <a:r>
              <a:rPr lang="en-US" sz="2400" dirty="0" err="1" smtClean="0">
                <a:latin typeface="Times New Roman" panose="02020603050405020304" pitchFamily="18" charset="0"/>
                <a:cs typeface="Times New Roman" panose="02020603050405020304" pitchFamily="18" charset="0"/>
              </a:rPr>
              <a:t>Postoji</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više</a:t>
            </a:r>
            <a:r>
              <a:rPr lang="en-US" sz="2400"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problema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koji</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tiču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finansijske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stabilnosti</a:t>
            </a:r>
            <a:r>
              <a:rPr lang="en-US" sz="2400" dirty="0">
                <a:latin typeface="Times New Roman" panose="02020603050405020304" pitchFamily="18" charset="0"/>
                <a:cs typeface="Times New Roman" panose="02020603050405020304" pitchFamily="18" charset="0"/>
              </a:rPr>
              <a:t>, a to </a:t>
            </a:r>
            <a:r>
              <a:rPr lang="en-US" sz="2400" dirty="0" err="1">
                <a:latin typeface="Times New Roman" panose="02020603050405020304" pitchFamily="18" charset="0"/>
                <a:cs typeface="Times New Roman" panose="02020603050405020304" pitchFamily="18" charset="0"/>
              </a:rPr>
              <a:t>su</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457200" indent="-457200" algn="just">
              <a:buAutoNum type="alphaLcParenR"/>
            </a:pPr>
            <a:r>
              <a:rPr lang="en-US" sz="2400" dirty="0" err="1" smtClean="0">
                <a:latin typeface="Times New Roman" panose="02020603050405020304" pitchFamily="18" charset="0"/>
                <a:cs typeface="Times New Roman" panose="02020603050405020304" pitchFamily="18" charset="0"/>
              </a:rPr>
              <a:t>Definisanje</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dugoročno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vezanih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sredstava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prema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savremenom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shvatanju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dugoročno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vezanih</a:t>
            </a:r>
            <a:r>
              <a:rPr lang="en-US" sz="2400" dirty="0">
                <a:latin typeface="Times New Roman" panose="02020603050405020304" pitchFamily="18" charset="0"/>
                <a:cs typeface="Times New Roman" panose="02020603050405020304" pitchFamily="18" charset="0"/>
              </a:rPr>
              <a:t> </a:t>
            </a:r>
            <a:endParaRPr lang="sr-Latn-RS" sz="2400" dirty="0" smtClean="0">
              <a:latin typeface="Times New Roman" panose="02020603050405020304" pitchFamily="18" charset="0"/>
              <a:cs typeface="Times New Roman" panose="02020603050405020304" pitchFamily="18" charset="0"/>
            </a:endParaRPr>
          </a:p>
          <a:p>
            <a:pPr marL="0" indent="0" algn="just">
              <a:buNone/>
            </a:pPr>
            <a:r>
              <a:rPr lang="sr-Latn-R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sredstava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obuhvataju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osnovna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sredstva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dugoročne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finansijske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plasmane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trajna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obrtna</a:t>
            </a:r>
            <a:r>
              <a:rPr lang="en-US" sz="2400" dirty="0">
                <a:latin typeface="Times New Roman" panose="02020603050405020304" pitchFamily="18" charset="0"/>
                <a:cs typeface="Times New Roman" panose="02020603050405020304" pitchFamily="18" charset="0"/>
              </a:rPr>
              <a:t> </a:t>
            </a:r>
            <a:endParaRPr lang="sr-Latn-RS" sz="2400" dirty="0" smtClean="0">
              <a:latin typeface="Times New Roman" panose="02020603050405020304" pitchFamily="18" charset="0"/>
              <a:cs typeface="Times New Roman" panose="02020603050405020304" pitchFamily="18" charset="0"/>
            </a:endParaRPr>
          </a:p>
          <a:p>
            <a:pPr marL="0" indent="0" algn="just">
              <a:buNone/>
            </a:pPr>
            <a:r>
              <a:rPr lang="sr-Latn-RS" sz="2400" dirty="0">
                <a:latin typeface="Times New Roman" panose="02020603050405020304" pitchFamily="18" charset="0"/>
                <a:cs typeface="Times New Roman" panose="02020603050405020304" pitchFamily="18" charset="0"/>
              </a:rPr>
              <a:t> </a:t>
            </a:r>
            <a:r>
              <a:rPr lang="sr-Latn-R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sredstva</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0" indent="0" algn="just">
              <a:buNone/>
            </a:pPr>
            <a:r>
              <a:rPr lang="en-US" sz="2400" dirty="0" smtClean="0">
                <a:latin typeface="Times New Roman" panose="02020603050405020304" pitchFamily="18" charset="0"/>
                <a:cs typeface="Times New Roman" panose="02020603050405020304" pitchFamily="18" charset="0"/>
              </a:rPr>
              <a:t>b)</a:t>
            </a:r>
            <a:r>
              <a:rPr lang="sr-Latn-R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Odnos</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sopstvenog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dugoročno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pozajmljenog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lgn="just">
              <a:buNone/>
            </a:pPr>
            <a:r>
              <a:rPr lang="sr-Latn-RS" sz="2400" dirty="0">
                <a:latin typeface="Times New Roman" panose="02020603050405020304" pitchFamily="18" charset="0"/>
                <a:cs typeface="Times New Roman" panose="02020603050405020304" pitchFamily="18" charset="0"/>
              </a:rPr>
              <a:t>c</a:t>
            </a:r>
            <a:r>
              <a:rPr lang="en-US" sz="2400" dirty="0" smtClean="0">
                <a:latin typeface="Times New Roman" panose="02020603050405020304" pitchFamily="18" charset="0"/>
                <a:cs typeface="Times New Roman" panose="02020603050405020304" pitchFamily="18" charset="0"/>
              </a:rPr>
              <a:t>)</a:t>
            </a:r>
            <a:r>
              <a:rPr lang="sr-Latn-R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Reprodukciona</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sposobnost</a:t>
            </a:r>
            <a:r>
              <a:rPr lang="en-US" sz="2400" dirty="0">
                <a:latin typeface="Times New Roman" panose="02020603050405020304" pitchFamily="18" charset="0"/>
                <a:cs typeface="Times New Roman" panose="02020603050405020304" pitchFamily="18" charset="0"/>
              </a:rPr>
              <a:t>.</a:t>
            </a:r>
          </a:p>
          <a:p>
            <a:pPr algn="just"/>
            <a:endParaRPr lang="sr-Cyrl-RS" sz="2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1. F i n a n s i j s k a    p o l i t i k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90227986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553792"/>
            <a:ext cx="11915336" cy="6053069"/>
          </a:xfrm>
        </p:spPr>
        <p:txBody>
          <a:bodyPr>
            <a:normAutofit fontScale="92500"/>
          </a:bodyPr>
          <a:lstStyle/>
          <a:p>
            <a:pPr algn="just">
              <a:buFont typeface="Wingdings" panose="05000000000000000000" pitchFamily="2" charset="2"/>
              <a:buChar char="v"/>
            </a:pPr>
            <a:r>
              <a:rPr lang="en-US" dirty="0" err="1" smtClean="0">
                <a:latin typeface="Times New Roman" panose="02020603050405020304" pitchFamily="18" charset="0"/>
                <a:cs typeface="Times New Roman" panose="02020603050405020304" pitchFamily="18" charset="0"/>
              </a:rPr>
              <a:t>Odnos</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dugoročnog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pozajmljenog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uslovljen</a:t>
            </a:r>
            <a:r>
              <a:rPr lang="en-US" dirty="0">
                <a:latin typeface="Times New Roman" panose="02020603050405020304" pitchFamily="18" charset="0"/>
                <a:cs typeface="Times New Roman" panose="02020603050405020304" pitchFamily="18" charset="0"/>
              </a:rPr>
              <a:t> je </a:t>
            </a:r>
            <a:r>
              <a:rPr lang="en-US" b="1" dirty="0" err="1">
                <a:latin typeface="Times New Roman" panose="02020603050405020304" pitchFamily="18" charset="0"/>
                <a:cs typeface="Times New Roman" panose="02020603050405020304" pitchFamily="18" charset="0"/>
              </a:rPr>
              <a:t>rentabilnošću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rizikom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održavanjem</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finansijske</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stabilnosti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reproduktivne</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sposobnosti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stabilnost</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dugom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roku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lakše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održava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ukoliko</a:t>
            </a:r>
            <a:r>
              <a:rPr lang="en-US" dirty="0">
                <a:latin typeface="Times New Roman" panose="02020603050405020304" pitchFamily="18" charset="0"/>
                <a:cs typeface="Times New Roman" panose="02020603050405020304" pitchFamily="18" charset="0"/>
              </a:rPr>
              <a:t> je u </a:t>
            </a:r>
            <a:r>
              <a:rPr lang="en-US" dirty="0" err="1">
                <a:latin typeface="Times New Roman" panose="02020603050405020304" pitchFamily="18" charset="0"/>
                <a:cs typeface="Times New Roman" panose="02020603050405020304" pitchFamily="18" charset="0"/>
              </a:rPr>
              <a:t>dugoročnim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izvorima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više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zastupljen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t>
            </a:r>
            <a:r>
              <a:rPr lang="en-US" dirty="0" smtClean="0">
                <a:latin typeface="Times New Roman" panose="02020603050405020304" pitchFamily="18" charset="0"/>
                <a:cs typeface="Times New Roman" panose="02020603050405020304" pitchFamily="18" charset="0"/>
              </a:rPr>
              <a:t>.</a:t>
            </a:r>
            <a:endParaRPr lang="sr-Latn-R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dirty="0" err="1" smtClean="0">
                <a:latin typeface="Times New Roman" panose="02020603050405020304" pitchFamily="18" charset="0"/>
                <a:cs typeface="Times New Roman" panose="02020603050405020304" pitchFamily="18" charset="0"/>
              </a:rPr>
              <a:t>Među</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dugoročno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vezanim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sredstvima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takođe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postoje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trajno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vezana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sredstva</a:t>
            </a:r>
            <a:r>
              <a:rPr lang="en-US" dirty="0">
                <a:latin typeface="Times New Roman" panose="02020603050405020304" pitchFamily="18" charset="0"/>
                <a:cs typeface="Times New Roman" panose="02020603050405020304" pitchFamily="18" charset="0"/>
              </a:rPr>
              <a:t>, a to </a:t>
            </a:r>
            <a:r>
              <a:rPr lang="en-US" dirty="0" err="1">
                <a:latin typeface="Times New Roman" panose="02020603050405020304" pitchFamily="18" charset="0"/>
                <a:cs typeface="Times New Roman" panose="02020603050405020304" pitchFamily="18" charset="0"/>
              </a:rPr>
              <a:t>su</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trajna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obrtna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zemljište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trajni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ulozi</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druga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banke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bilo</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vidu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trajnog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uloga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bilo</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vidu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kupljenih</a:t>
            </a:r>
            <a:r>
              <a:rPr lang="en-U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akcija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Trajna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obrtna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nepromenjenim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nabavnim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cenama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smanjuju</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smanji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stopa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korišćenja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kapaciteta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ali</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tada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smanjuje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rezultat</a:t>
            </a:r>
            <a:r>
              <a:rPr lang="en-US" dirty="0" smtClean="0">
                <a:latin typeface="Times New Roman" panose="02020603050405020304" pitchFamily="18" charset="0"/>
                <a:cs typeface="Times New Roman" panose="02020603050405020304" pitchFamily="18" charset="0"/>
              </a:rPr>
              <a:t>.</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Zemljište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je </a:t>
            </a:r>
            <a:r>
              <a:rPr lang="en-US" dirty="0" err="1">
                <a:latin typeface="Times New Roman" panose="02020603050405020304" pitchFamily="18" charset="0"/>
                <a:cs typeface="Times New Roman" panose="02020603050405020304" pitchFamily="18" charset="0"/>
              </a:rPr>
              <a:t>trajno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vezano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jer</a:t>
            </a:r>
            <a:r>
              <a:rPr lang="en-US" dirty="0">
                <a:latin typeface="Times New Roman" panose="02020603050405020304" pitchFamily="18" charset="0"/>
                <a:cs typeface="Times New Roman" panose="02020603050405020304" pitchFamily="18" charset="0"/>
              </a:rPr>
              <a:t> se ne </a:t>
            </a:r>
            <a:r>
              <a:rPr lang="en-US" dirty="0" err="1">
                <a:latin typeface="Times New Roman" panose="02020603050405020304" pitchFamily="18" charset="0"/>
                <a:cs typeface="Times New Roman" panose="02020603050405020304" pitchFamily="18" charset="0"/>
              </a:rPr>
              <a:t>amortizuje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Trajni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ulozi</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druga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kupljene</a:t>
            </a:r>
            <a:r>
              <a:rPr lang="en-U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akcije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takođe</a:t>
            </a:r>
            <a:r>
              <a:rPr lang="en-US" dirty="0">
                <a:latin typeface="Times New Roman" panose="02020603050405020304" pitchFamily="18" charset="0"/>
                <a:cs typeface="Times New Roman" panose="02020603050405020304" pitchFamily="18" charset="0"/>
              </a:rPr>
              <a:t> se ne </a:t>
            </a:r>
            <a:r>
              <a:rPr lang="en-US" dirty="0" err="1">
                <a:latin typeface="Times New Roman" panose="02020603050405020304" pitchFamily="18" charset="0"/>
                <a:cs typeface="Times New Roman" panose="02020603050405020304" pitchFamily="18" charset="0"/>
              </a:rPr>
              <a:t>mobilišu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se ne </a:t>
            </a:r>
            <a:r>
              <a:rPr lang="en-US" dirty="0" err="1">
                <a:latin typeface="Times New Roman" panose="02020603050405020304" pitchFamily="18" charset="0"/>
                <a:cs typeface="Times New Roman" panose="02020603050405020304" pitchFamily="18" charset="0"/>
              </a:rPr>
              <a:t>prodaju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sekundarnom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tržištu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hartija</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vrednosti</a:t>
            </a:r>
            <a:r>
              <a:rPr lang="en-US" dirty="0" smtClean="0">
                <a:latin typeface="Times New Roman" panose="02020603050405020304" pitchFamily="18" charset="0"/>
                <a:cs typeface="Times New Roman" panose="02020603050405020304" pitchFamily="18" charset="0"/>
              </a:rPr>
              <a:t>.</a:t>
            </a:r>
            <a:endParaRPr lang="sr-Latn-RS" dirty="0" smtClean="0">
              <a:latin typeface="Times New Roman" panose="02020603050405020304" pitchFamily="18" charset="0"/>
              <a:cs typeface="Times New Roman" panose="02020603050405020304" pitchFamily="18" charset="0"/>
            </a:endParaRPr>
          </a:p>
          <a:p>
            <a:pPr marL="0" indent="0" algn="just">
              <a:buNone/>
            </a:pPr>
            <a:r>
              <a:rPr lang="sr-Latn-RS" dirty="0">
                <a:latin typeface="Times New Roman" panose="02020603050405020304" pitchFamily="18" charset="0"/>
                <a:cs typeface="Times New Roman" panose="02020603050405020304" pitchFamily="18" charset="0"/>
              </a:rPr>
              <a:t>- Ako su pomenuta </a:t>
            </a:r>
            <a:r>
              <a:rPr lang="sr-Latn-RS" b="1" dirty="0">
                <a:latin typeface="Times New Roman" panose="02020603050405020304" pitchFamily="18" charset="0"/>
                <a:cs typeface="Times New Roman" panose="02020603050405020304" pitchFamily="18" charset="0"/>
              </a:rPr>
              <a:t>trajno vezana sredstva pokrivena trajnim (sopstvenim) kapitalom lakše je održavati finansijsku stabilnost. </a:t>
            </a:r>
            <a:r>
              <a:rPr lang="sr-Latn-RS" dirty="0">
                <a:latin typeface="Times New Roman" panose="02020603050405020304" pitchFamily="18" charset="0"/>
                <a:cs typeface="Times New Roman" panose="02020603050405020304" pitchFamily="18" charset="0"/>
              </a:rPr>
              <a:t>Suprotno, ako su trajno vezana sredstva pokrivena dugoročno pozajmljenim kapitalom održavanje finansijske stabilnosti se može postići jedino ako se dospela glavnica dugoročno pozajmljenog kapitala u potpunosti supstituiše prirastom sopstvenog kapitala iz finansijskog rezultata.</a:t>
            </a: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1. F i n a n s i j s k a    p o l i t i k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6410836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901521"/>
            <a:ext cx="11723110" cy="4790941"/>
          </a:xfrm>
        </p:spPr>
        <p:txBody>
          <a:bodyPr/>
          <a:lstStyle/>
          <a:p>
            <a:pPr algn="just">
              <a:buFontTx/>
              <a:buChar char="-"/>
            </a:pPr>
            <a:r>
              <a:rPr lang="en-US" u="sng" dirty="0" smtClean="0">
                <a:latin typeface="Times New Roman" panose="02020603050405020304" pitchFamily="18" charset="0"/>
                <a:cs typeface="Times New Roman" panose="02020603050405020304" pitchFamily="18" charset="0"/>
              </a:rPr>
              <a:t>Na </a:t>
            </a:r>
            <a:r>
              <a:rPr lang="en-US" u="sng" dirty="0" err="1">
                <a:latin typeface="Times New Roman" panose="02020603050405020304" pitchFamily="18" charset="0"/>
                <a:cs typeface="Times New Roman" panose="02020603050405020304" pitchFamily="18" charset="0"/>
              </a:rPr>
              <a:t>kraju</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veka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trajanja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osnovnih</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sredstava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oni</a:t>
            </a:r>
            <a:r>
              <a:rPr lang="en-US" u="sng" dirty="0">
                <a:latin typeface="Times New Roman" panose="02020603050405020304" pitchFamily="18" charset="0"/>
                <a:cs typeface="Times New Roman" panose="02020603050405020304" pitchFamily="18" charset="0"/>
              </a:rPr>
              <a:t> se </a:t>
            </a:r>
            <a:r>
              <a:rPr lang="en-US" u="sng" dirty="0" err="1">
                <a:latin typeface="Times New Roman" panose="02020603050405020304" pitchFamily="18" charset="0"/>
                <a:cs typeface="Times New Roman" panose="02020603050405020304" pitchFamily="18" charset="0"/>
              </a:rPr>
              <a:t>moraju</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zameniti</a:t>
            </a:r>
            <a:r>
              <a:rPr lang="en-US" dirty="0">
                <a:latin typeface="Times New Roman" panose="02020603050405020304" pitchFamily="18" charset="0"/>
                <a:cs typeface="Times New Roman" panose="02020603050405020304" pitchFamily="18" charset="0"/>
              </a:rPr>
              <a:t>, a da bi se ta </a:t>
            </a:r>
            <a:r>
              <a:rPr lang="en-US" dirty="0" err="1">
                <a:latin typeface="Times New Roman" panose="02020603050405020304" pitchFamily="18" charset="0"/>
                <a:cs typeface="Times New Roman" panose="02020603050405020304" pitchFamily="18" charset="0"/>
              </a:rPr>
              <a:t>zamena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do </a:t>
            </a:r>
            <a:r>
              <a:rPr lang="en-US" dirty="0" err="1">
                <a:latin typeface="Times New Roman" panose="02020603050405020304" pitchFamily="18" charset="0"/>
                <a:cs typeface="Times New Roman" panose="02020603050405020304" pitchFamily="18" charset="0"/>
              </a:rPr>
              <a:t>roka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zamene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dotrajalih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osnovnih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supstitucija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dugoročno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pozajmljenog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osnovna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potpuno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izvršena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povećanjem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rezultata</a:t>
            </a:r>
            <a:r>
              <a:rPr lang="en-US" dirty="0" smtClean="0">
                <a:latin typeface="Times New Roman" panose="02020603050405020304" pitchFamily="18" charset="0"/>
                <a:cs typeface="Times New Roman" panose="02020603050405020304" pitchFamily="18" charset="0"/>
              </a:rPr>
              <a:t>.</a:t>
            </a:r>
            <a:endParaRPr lang="sr-Latn-RS" dirty="0" smtClean="0">
              <a:latin typeface="Times New Roman" panose="02020603050405020304" pitchFamily="18" charset="0"/>
              <a:cs typeface="Times New Roman" panose="02020603050405020304" pitchFamily="18" charset="0"/>
            </a:endParaRPr>
          </a:p>
          <a:p>
            <a:pPr marL="0" indent="0">
              <a:buNone/>
            </a:pPr>
            <a:endParaRPr lang="sr-Latn-RS"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sr-Latn-RS" dirty="0" smtClean="0">
                <a:latin typeface="Times New Roman" panose="02020603050405020304" pitchFamily="18" charset="0"/>
                <a:cs typeface="Times New Roman" panose="02020603050405020304" pitchFamily="18" charset="0"/>
              </a:rPr>
              <a:t>U </a:t>
            </a:r>
            <a:r>
              <a:rPr lang="sr-Latn-RS" dirty="0">
                <a:latin typeface="Times New Roman" panose="02020603050405020304" pitchFamily="18" charset="0"/>
                <a:cs typeface="Times New Roman" panose="02020603050405020304" pitchFamily="18" charset="0"/>
              </a:rPr>
              <a:t>vreme inflacije uspostavljanje i održavanje finansijske stabilnosti se otežava, jer </a:t>
            </a:r>
            <a:r>
              <a:rPr lang="sr-Latn-RS" b="1" dirty="0">
                <a:latin typeface="Times New Roman" panose="02020603050405020304" pitchFamily="18" charset="0"/>
                <a:cs typeface="Times New Roman" panose="02020603050405020304" pitchFamily="18" charset="0"/>
              </a:rPr>
              <a:t>inflacija razara finansijsku stabilnost </a:t>
            </a:r>
            <a:r>
              <a:rPr lang="sr-Latn-RS" dirty="0">
                <a:latin typeface="Times New Roman" panose="02020603050405020304" pitchFamily="18" charset="0"/>
                <a:cs typeface="Times New Roman" panose="02020603050405020304" pitchFamily="18" charset="0"/>
              </a:rPr>
              <a:t>u toliko više što je stopa inflacije viša. </a:t>
            </a:r>
            <a:endParaRPr lang="sr-Latn-RS" dirty="0" smtClean="0">
              <a:latin typeface="Times New Roman" panose="02020603050405020304" pitchFamily="18" charset="0"/>
              <a:cs typeface="Times New Roman" panose="02020603050405020304" pitchFamily="18" charset="0"/>
            </a:endParaRPr>
          </a:p>
          <a:p>
            <a:pPr marL="0" indent="0">
              <a:buNone/>
            </a:pPr>
            <a:endParaRPr lang="sr-Latn-RS" dirty="0" smtClean="0">
              <a:latin typeface="Times New Roman" panose="02020603050405020304" pitchFamily="18" charset="0"/>
              <a:cs typeface="Times New Roman" panose="02020603050405020304" pitchFamily="18" charset="0"/>
            </a:endParaRPr>
          </a:p>
          <a:p>
            <a:pPr marL="0" indent="0">
              <a:buNone/>
            </a:pPr>
            <a:endParaRPr lang="sr-Latn-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1. F i n a n s i j s k a    p o l i t i k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32407308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579549"/>
            <a:ext cx="11915336" cy="6143223"/>
          </a:xfrm>
        </p:spPr>
        <p:txBody>
          <a:bodyPr>
            <a:normAutofit/>
          </a:bodyPr>
          <a:lstStyle/>
          <a:p>
            <a:r>
              <a:rPr lang="en-US" sz="2000" dirty="0">
                <a:latin typeface="Times New Roman" panose="02020603050405020304" pitchFamily="18" charset="0"/>
                <a:cs typeface="Times New Roman" panose="02020603050405020304" pitchFamily="18" charset="0"/>
              </a:rPr>
              <a:t>OSNOVNA SREDSTVA - u </a:t>
            </a:r>
            <a:r>
              <a:rPr lang="en-US" sz="2000" dirty="0" err="1">
                <a:latin typeface="Times New Roman" panose="02020603050405020304" pitchFamily="18" charset="0"/>
                <a:cs typeface="Times New Roman" panose="02020603050405020304" pitchFamily="18" charset="0"/>
              </a:rPr>
              <a:t>uslovima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inflacije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ponovna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nabavna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cena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osnovnih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sredstava</a:t>
            </a:r>
            <a:r>
              <a:rPr lang="en-US" sz="2000" dirty="0">
                <a:latin typeface="Times New Roman" panose="02020603050405020304" pitchFamily="18" charset="0"/>
                <a:cs typeface="Times New Roman" panose="02020603050405020304" pitchFamily="18" charset="0"/>
              </a:rPr>
              <a:t> je </a:t>
            </a:r>
            <a:r>
              <a:rPr lang="en-US" sz="2000" dirty="0" err="1">
                <a:latin typeface="Times New Roman" panose="02020603050405020304" pitchFamily="18" charset="0"/>
                <a:cs typeface="Times New Roman" panose="02020603050405020304" pitchFamily="18" charset="0"/>
              </a:rPr>
              <a:t>viša</a:t>
            </a:r>
            <a:r>
              <a:rPr lang="en-US" sz="2000" dirty="0">
                <a:latin typeface="Times New Roman" panose="02020603050405020304" pitchFamily="18" charset="0"/>
                <a:cs typeface="Times New Roman" panose="02020603050405020304" pitchFamily="18" charset="0"/>
              </a:rPr>
              <a:t> od </a:t>
            </a:r>
            <a:r>
              <a:rPr lang="en-US" sz="2000" dirty="0" err="1">
                <a:latin typeface="Times New Roman" panose="02020603050405020304" pitchFamily="18" charset="0"/>
                <a:cs typeface="Times New Roman" panose="02020603050405020304" pitchFamily="18" charset="0"/>
              </a:rPr>
              <a:t>istorijske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nabavne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cene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Otuda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amortizacija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čija</a:t>
            </a:r>
            <a:r>
              <a:rPr lang="en-US" sz="2000" dirty="0">
                <a:latin typeface="Times New Roman" panose="02020603050405020304" pitchFamily="18" charset="0"/>
                <a:cs typeface="Times New Roman" panose="02020603050405020304" pitchFamily="18" charset="0"/>
              </a:rPr>
              <a:t> je </a:t>
            </a:r>
            <a:r>
              <a:rPr lang="en-US" sz="2000" dirty="0" err="1">
                <a:latin typeface="Times New Roman" panose="02020603050405020304" pitchFamily="18" charset="0"/>
                <a:cs typeface="Times New Roman" panose="02020603050405020304" pitchFamily="18" charset="0"/>
              </a:rPr>
              <a:t>osnovica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obračun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bila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istorijska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nabavna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cena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nije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dovoljna</a:t>
            </a:r>
            <a:r>
              <a:rPr lang="en-US" sz="2000" dirty="0">
                <a:latin typeface="Times New Roman" panose="02020603050405020304" pitchFamily="18" charset="0"/>
                <a:cs typeface="Times New Roman" panose="02020603050405020304" pitchFamily="18" charset="0"/>
              </a:rPr>
              <a:t> da se </a:t>
            </a:r>
            <a:r>
              <a:rPr lang="en-US" sz="2000" dirty="0" err="1">
                <a:latin typeface="Times New Roman" panose="02020603050405020304" pitchFamily="18" charset="0"/>
                <a:cs typeface="Times New Roman" panose="02020603050405020304" pitchFamily="18" charset="0"/>
              </a:rPr>
              <a:t>osnovno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sredstvo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obnavlja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Zbog</a:t>
            </a:r>
            <a:r>
              <a:rPr lang="en-US" sz="2000" dirty="0">
                <a:latin typeface="Times New Roman" panose="02020603050405020304" pitchFamily="18" charset="0"/>
                <a:cs typeface="Times New Roman" panose="02020603050405020304" pitchFamily="18" charset="0"/>
              </a:rPr>
              <a:t> toga </a:t>
            </a:r>
            <a:r>
              <a:rPr lang="en-US" sz="2000" dirty="0" err="1">
                <a:latin typeface="Times New Roman" panose="02020603050405020304" pitchFamily="18" charset="0"/>
                <a:cs typeface="Times New Roman" panose="02020603050405020304" pitchFamily="18" charset="0"/>
              </a:rPr>
              <a:t>preduzeće</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uslovima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inflacije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vrši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revalorizaciju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osnovnih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sredstava</a:t>
            </a:r>
            <a:r>
              <a:rPr lang="en-US" sz="2000" dirty="0">
                <a:latin typeface="Times New Roman" panose="02020603050405020304" pitchFamily="18" charset="0"/>
                <a:cs typeface="Times New Roman" panose="02020603050405020304" pitchFamily="18" charset="0"/>
              </a:rPr>
              <a:t>, a </a:t>
            </a:r>
            <a:r>
              <a:rPr lang="en-US" sz="2000" dirty="0" err="1">
                <a:latin typeface="Times New Roman" panose="02020603050405020304" pitchFamily="18" charset="0"/>
                <a:cs typeface="Times New Roman" panose="02020603050405020304" pitchFamily="18" charset="0"/>
              </a:rPr>
              <a:t>osnovica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obračun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amortizacije</a:t>
            </a:r>
            <a:r>
              <a:rPr lang="en-US" sz="2000" dirty="0">
                <a:latin typeface="Times New Roman" panose="02020603050405020304" pitchFamily="18" charset="0"/>
                <a:cs typeface="Times New Roman" panose="02020603050405020304" pitchFamily="18" charset="0"/>
              </a:rPr>
              <a:t> je </a:t>
            </a:r>
            <a:r>
              <a:rPr lang="en-US" sz="2000" dirty="0" err="1" smtClean="0">
                <a:latin typeface="Times New Roman" panose="02020603050405020304" pitchFamily="18" charset="0"/>
                <a:cs typeface="Times New Roman" panose="02020603050405020304" pitchFamily="18" charset="0"/>
              </a:rPr>
              <a:t>revalorizovan</a:t>
            </a:r>
            <a:r>
              <a:rPr lang="sr-Latn-RS" sz="2000" dirty="0" smtClean="0">
                <a:latin typeface="Times New Roman" panose="02020603050405020304" pitchFamily="18" charset="0"/>
                <a:cs typeface="Times New Roman" panose="02020603050405020304" pitchFamily="18" charset="0"/>
              </a:rPr>
              <a:t>a</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vrednost</a:t>
            </a:r>
            <a:r>
              <a:rPr lang="en-US" sz="2000" dirty="0" smtClean="0">
                <a:latin typeface="Times New Roman" panose="02020603050405020304" pitchFamily="18" charset="0"/>
                <a:cs typeface="Times New Roman" panose="02020603050405020304" pitchFamily="18" charset="0"/>
              </a:rPr>
              <a:t>.</a:t>
            </a:r>
            <a:endParaRPr lang="sr-Latn-RS" sz="2000" dirty="0" smtClean="0">
              <a:latin typeface="Times New Roman" panose="02020603050405020304" pitchFamily="18" charset="0"/>
              <a:cs typeface="Times New Roman" panose="02020603050405020304" pitchFamily="18" charset="0"/>
            </a:endParaRPr>
          </a:p>
          <a:p>
            <a:r>
              <a:rPr lang="en-US" sz="2000" b="1" dirty="0" err="1" smtClean="0">
                <a:latin typeface="Times New Roman" panose="02020603050405020304" pitchFamily="18" charset="0"/>
                <a:cs typeface="Times New Roman" panose="02020603050405020304" pitchFamily="18" charset="0"/>
              </a:rPr>
              <a:t>Dinarska</a:t>
            </a:r>
            <a:r>
              <a:rPr lang="en-US" sz="2000" b="1" dirty="0" smtClean="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dugoročna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finansijska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ulaganja</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Na </a:t>
            </a:r>
            <a:r>
              <a:rPr lang="en-US" sz="2000" dirty="0" err="1">
                <a:latin typeface="Times New Roman" panose="02020603050405020304" pitchFamily="18" charset="0"/>
                <a:cs typeface="Times New Roman" panose="02020603050405020304" pitchFamily="18" charset="0"/>
              </a:rPr>
              <a:t>ovim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ulaganjima</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inflaciji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ostvaruju</a:t>
            </a:r>
            <a:r>
              <a:rPr lang="en-US" sz="2000" dirty="0">
                <a:latin typeface="Times New Roman" panose="02020603050405020304" pitchFamily="18" charset="0"/>
                <a:cs typeface="Times New Roman" panose="02020603050405020304" pitchFamily="18" charset="0"/>
              </a:rPr>
              <a:t> se </a:t>
            </a:r>
            <a:r>
              <a:rPr lang="en-US" sz="2000" dirty="0" err="1">
                <a:latin typeface="Times New Roman" panose="02020603050405020304" pitchFamily="18" charset="0"/>
                <a:cs typeface="Times New Roman" panose="02020603050405020304" pitchFamily="18" charset="0"/>
              </a:rPr>
              <a:t>inflatorni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gubici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ako</a:t>
            </a:r>
            <a:r>
              <a:rPr lang="en-US" sz="2000" dirty="0">
                <a:latin typeface="Times New Roman" panose="02020603050405020304" pitchFamily="18" charset="0"/>
                <a:cs typeface="Times New Roman" panose="02020603050405020304" pitchFamily="18" charset="0"/>
              </a:rPr>
              <a:t> se </a:t>
            </a:r>
            <a:r>
              <a:rPr lang="en-US" sz="2000" dirty="0" err="1">
                <a:latin typeface="Times New Roman" panose="02020603050405020304" pitchFamily="18" charset="0"/>
                <a:cs typeface="Times New Roman" panose="02020603050405020304" pitchFamily="18" charset="0"/>
              </a:rPr>
              <a:t>glavnica</a:t>
            </a:r>
            <a:r>
              <a:rPr lang="en-US" sz="2000" dirty="0">
                <a:latin typeface="Times New Roman" panose="02020603050405020304" pitchFamily="18" charset="0"/>
                <a:cs typeface="Times New Roman" panose="02020603050405020304" pitchFamily="18" charset="0"/>
              </a:rPr>
              <a:t> ne </a:t>
            </a:r>
            <a:r>
              <a:rPr lang="en-US" sz="2000" dirty="0" err="1">
                <a:latin typeface="Times New Roman" panose="02020603050405020304" pitchFamily="18" charset="0"/>
                <a:cs typeface="Times New Roman" panose="02020603050405020304" pitchFamily="18" charset="0"/>
              </a:rPr>
              <a:t>revalorizuje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ako</a:t>
            </a:r>
            <a:r>
              <a:rPr lang="en-US" sz="2000" dirty="0">
                <a:latin typeface="Times New Roman" panose="02020603050405020304" pitchFamily="18" charset="0"/>
                <a:cs typeface="Times New Roman" panose="02020603050405020304" pitchFamily="18" charset="0"/>
              </a:rPr>
              <a:t> je </a:t>
            </a:r>
            <a:r>
              <a:rPr lang="en-US" sz="2000" dirty="0" err="1">
                <a:latin typeface="Times New Roman" panose="02020603050405020304" pitchFamily="18" charset="0"/>
                <a:cs typeface="Times New Roman" panose="02020603050405020304" pitchFamily="18" charset="0"/>
              </a:rPr>
              <a:t>kamatna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stopa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niža</a:t>
            </a:r>
            <a:r>
              <a:rPr lang="en-US" sz="2000" dirty="0">
                <a:latin typeface="Times New Roman" panose="02020603050405020304" pitchFamily="18" charset="0"/>
                <a:cs typeface="Times New Roman" panose="02020603050405020304" pitchFamily="18" charset="0"/>
              </a:rPr>
              <a:t> od </a:t>
            </a:r>
            <a:r>
              <a:rPr lang="en-US" sz="2000" dirty="0" err="1">
                <a:latin typeface="Times New Roman" panose="02020603050405020304" pitchFamily="18" charset="0"/>
                <a:cs typeface="Times New Roman" panose="02020603050405020304" pitchFamily="18" charset="0"/>
              </a:rPr>
              <a:t>stope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inflacije</a:t>
            </a:r>
            <a:r>
              <a:rPr lang="en-US" sz="2000" dirty="0" smtClean="0">
                <a:latin typeface="Times New Roman" panose="02020603050405020304" pitchFamily="18" charset="0"/>
                <a:cs typeface="Times New Roman" panose="02020603050405020304" pitchFamily="18" charset="0"/>
              </a:rPr>
              <a:t>.</a:t>
            </a:r>
            <a:endParaRPr lang="sr-Latn-RS" sz="2000" dirty="0" smtClean="0">
              <a:latin typeface="Times New Roman" panose="02020603050405020304" pitchFamily="18" charset="0"/>
              <a:cs typeface="Times New Roman" panose="02020603050405020304" pitchFamily="18" charset="0"/>
            </a:endParaRPr>
          </a:p>
          <a:p>
            <a:r>
              <a:rPr lang="en-US" sz="2000" b="1" dirty="0" err="1">
                <a:latin typeface="Times New Roman" panose="02020603050405020304" pitchFamily="18" charset="0"/>
                <a:cs typeface="Times New Roman" panose="02020603050405020304" pitchFamily="18" charset="0"/>
              </a:rPr>
              <a:t>Devizna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dugoročna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finansijska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ulaganja</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Po </a:t>
            </a:r>
            <a:r>
              <a:rPr lang="en-US" sz="2000" dirty="0" err="1">
                <a:latin typeface="Times New Roman" panose="02020603050405020304" pitchFamily="18" charset="0"/>
                <a:cs typeface="Times New Roman" panose="02020603050405020304" pitchFamily="18" charset="0"/>
              </a:rPr>
              <a:t>osnovu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ovih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ulaganja</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inflaciji</a:t>
            </a:r>
            <a:r>
              <a:rPr lang="en-US" sz="2000" dirty="0">
                <a:latin typeface="Times New Roman" panose="02020603050405020304" pitchFamily="18" charset="0"/>
                <a:cs typeface="Times New Roman" panose="02020603050405020304" pitchFamily="18" charset="0"/>
              </a:rPr>
              <a:t> se </a:t>
            </a:r>
            <a:r>
              <a:rPr lang="en-US" sz="2000" dirty="0" err="1" smtClean="0">
                <a:latin typeface="Times New Roman" panose="02020603050405020304" pitchFamily="18" charset="0"/>
                <a:cs typeface="Times New Roman" panose="02020603050405020304" pitchFamily="18" charset="0"/>
              </a:rPr>
              <a:t>ostvaruj</a:t>
            </a:r>
            <a:r>
              <a:rPr lang="sr-Latn-RS" sz="2000" dirty="0" smtClean="0">
                <a:latin typeface="Times New Roman" panose="02020603050405020304" pitchFamily="18" charset="0"/>
                <a:cs typeface="Times New Roman" panose="02020603050405020304" pitchFamily="18" charset="0"/>
              </a:rPr>
              <a:t>u</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inflatorni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dobici</a:t>
            </a:r>
            <a:r>
              <a:rPr lang="en-US" sz="2000" dirty="0">
                <a:latin typeface="Times New Roman" panose="02020603050405020304" pitchFamily="18" charset="0"/>
                <a:cs typeface="Times New Roman" panose="02020603050405020304" pitchFamily="18" charset="0"/>
              </a:rPr>
              <a:t> pod </a:t>
            </a:r>
            <a:r>
              <a:rPr lang="en-US" sz="2000" dirty="0" err="1">
                <a:latin typeface="Times New Roman" panose="02020603050405020304" pitchFamily="18" charset="0"/>
                <a:cs typeface="Times New Roman" panose="02020603050405020304" pitchFamily="18" charset="0"/>
              </a:rPr>
              <a:t>uslovom</a:t>
            </a:r>
            <a:r>
              <a:rPr lang="en-US" sz="2000" dirty="0">
                <a:latin typeface="Times New Roman" panose="02020603050405020304" pitchFamily="18" charset="0"/>
                <a:cs typeface="Times New Roman" panose="02020603050405020304" pitchFamily="18" charset="0"/>
              </a:rPr>
              <a:t> da je </a:t>
            </a:r>
            <a:r>
              <a:rPr lang="en-US" sz="2000" dirty="0" err="1">
                <a:latin typeface="Times New Roman" panose="02020603050405020304" pitchFamily="18" charset="0"/>
                <a:cs typeface="Times New Roman" panose="02020603050405020304" pitchFamily="18" charset="0"/>
              </a:rPr>
              <a:t>domaća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stopa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inflacije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viša</a:t>
            </a:r>
            <a:r>
              <a:rPr lang="en-US" sz="2000" dirty="0">
                <a:latin typeface="Times New Roman" panose="02020603050405020304" pitchFamily="18" charset="0"/>
                <a:cs typeface="Times New Roman" panose="02020603050405020304" pitchFamily="18" charset="0"/>
              </a:rPr>
              <a:t> od </a:t>
            </a:r>
            <a:r>
              <a:rPr lang="en-US" sz="2000" dirty="0" err="1">
                <a:latin typeface="Times New Roman" panose="02020603050405020304" pitchFamily="18" charset="0"/>
                <a:cs typeface="Times New Roman" panose="02020603050405020304" pitchFamily="18" charset="0"/>
              </a:rPr>
              <a:t>stope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inflacije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zemlje</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čijoj</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valuti</a:t>
            </a:r>
            <a:r>
              <a:rPr lang="en-US" sz="2000" dirty="0">
                <a:latin typeface="Times New Roman" panose="02020603050405020304" pitchFamily="18" charset="0"/>
                <a:cs typeface="Times New Roman" panose="02020603050405020304" pitchFamily="18" charset="0"/>
              </a:rPr>
              <a:t> je </a:t>
            </a:r>
            <a:r>
              <a:rPr lang="en-US" sz="2000" dirty="0" err="1">
                <a:latin typeface="Times New Roman" panose="02020603050405020304" pitchFamily="18" charset="0"/>
                <a:cs typeface="Times New Roman" panose="02020603050405020304" pitchFamily="18" charset="0"/>
              </a:rPr>
              <a:t>potraživanje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izvršeno</a:t>
            </a:r>
            <a:r>
              <a:rPr lang="en-US" sz="2000" dirty="0" smtClean="0">
                <a:latin typeface="Times New Roman" panose="02020603050405020304" pitchFamily="18" charset="0"/>
                <a:cs typeface="Times New Roman" panose="02020603050405020304" pitchFamily="18" charset="0"/>
              </a:rPr>
              <a:t>.</a:t>
            </a:r>
            <a:endParaRPr lang="sr-Latn-RS" sz="2000" dirty="0" smtClean="0">
              <a:latin typeface="Times New Roman" panose="02020603050405020304" pitchFamily="18" charset="0"/>
              <a:cs typeface="Times New Roman" panose="02020603050405020304" pitchFamily="18" charset="0"/>
            </a:endParaRPr>
          </a:p>
          <a:p>
            <a:r>
              <a:rPr lang="en-US" sz="2000" b="1" dirty="0" err="1" smtClean="0">
                <a:latin typeface="Times New Roman" panose="02020603050405020304" pitchFamily="18" charset="0"/>
                <a:cs typeface="Times New Roman" panose="02020603050405020304" pitchFamily="18" charset="0"/>
              </a:rPr>
              <a:t>Stalne</a:t>
            </a:r>
            <a:r>
              <a:rPr lang="en-US" sz="2000" b="1" dirty="0" smtClean="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zalihe</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Budući</a:t>
            </a:r>
            <a:r>
              <a:rPr lang="en-US" sz="2000" dirty="0">
                <a:latin typeface="Times New Roman" panose="02020603050405020304" pitchFamily="18" charset="0"/>
                <a:cs typeface="Times New Roman" panose="02020603050405020304" pitchFamily="18" charset="0"/>
              </a:rPr>
              <a:t> da </a:t>
            </a:r>
            <a:r>
              <a:rPr lang="en-US" sz="2000" dirty="0" err="1">
                <a:latin typeface="Times New Roman" panose="02020603050405020304" pitchFamily="18" charset="0"/>
                <a:cs typeface="Times New Roman" panose="02020603050405020304" pitchFamily="18" charset="0"/>
              </a:rPr>
              <a:t>cene</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inflaciji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stalno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rastu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zalihe</a:t>
            </a:r>
            <a:r>
              <a:rPr lang="en-US" sz="2000" dirty="0">
                <a:latin typeface="Times New Roman" panose="02020603050405020304" pitchFamily="18" charset="0"/>
                <a:cs typeface="Times New Roman" panose="02020603050405020304" pitchFamily="18" charset="0"/>
              </a:rPr>
              <a:t> se u </a:t>
            </a:r>
            <a:r>
              <a:rPr lang="en-US" sz="2000" dirty="0" err="1">
                <a:latin typeface="Times New Roman" panose="02020603050405020304" pitchFamily="18" charset="0"/>
                <a:cs typeface="Times New Roman" panose="02020603050405020304" pitchFamily="18" charset="0"/>
              </a:rPr>
              <a:t>suštini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obnavljaju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ponovnim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nabavnim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cenama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više</a:t>
            </a:r>
            <a:r>
              <a:rPr lang="en-US" sz="2000" dirty="0">
                <a:latin typeface="Times New Roman" panose="02020603050405020304" pitchFamily="18" charset="0"/>
                <a:cs typeface="Times New Roman" panose="02020603050405020304" pitchFamily="18" charset="0"/>
              </a:rPr>
              <a:t> od </a:t>
            </a:r>
            <a:r>
              <a:rPr lang="en-US" sz="2000" dirty="0" err="1">
                <a:latin typeface="Times New Roman" panose="02020603050405020304" pitchFamily="18" charset="0"/>
                <a:cs typeface="Times New Roman" panose="02020603050405020304" pitchFamily="18" charset="0"/>
              </a:rPr>
              <a:t>prethodnih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istorijskih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nabavnih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cena</a:t>
            </a:r>
            <a:r>
              <a:rPr lang="en-US" sz="2000" dirty="0" smtClean="0">
                <a:latin typeface="Times New Roman" panose="02020603050405020304" pitchFamily="18" charset="0"/>
                <a:cs typeface="Times New Roman" panose="02020603050405020304" pitchFamily="18" charset="0"/>
              </a:rPr>
              <a:t>.</a:t>
            </a:r>
            <a:endParaRPr lang="sr-Latn-RS" sz="2000" dirty="0" smtClean="0">
              <a:latin typeface="Times New Roman" panose="02020603050405020304" pitchFamily="18" charset="0"/>
              <a:cs typeface="Times New Roman" panose="02020603050405020304" pitchFamily="18" charset="0"/>
            </a:endParaRPr>
          </a:p>
          <a:p>
            <a:r>
              <a:rPr lang="en-US" sz="2000" b="1" dirty="0" err="1" smtClean="0">
                <a:latin typeface="Times New Roman" panose="02020603050405020304" pitchFamily="18" charset="0"/>
                <a:cs typeface="Times New Roman" panose="02020603050405020304" pitchFamily="18" charset="0"/>
              </a:rPr>
              <a:t>Dinarsko</a:t>
            </a:r>
            <a:r>
              <a:rPr lang="en-US" sz="2000" b="1" dirty="0" smtClean="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dugoročno</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pozajmljeni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kapital</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Na </a:t>
            </a:r>
            <a:r>
              <a:rPr lang="en-US" sz="2000" dirty="0" err="1">
                <a:latin typeface="Times New Roman" panose="02020603050405020304" pitchFamily="18" charset="0"/>
                <a:cs typeface="Times New Roman" panose="02020603050405020304" pitchFamily="18" charset="0"/>
              </a:rPr>
              <a:t>njemu</a:t>
            </a:r>
            <a:r>
              <a:rPr lang="en-US" sz="2000" dirty="0">
                <a:latin typeface="Times New Roman" panose="02020603050405020304" pitchFamily="18" charset="0"/>
                <a:cs typeface="Times New Roman" panose="02020603050405020304" pitchFamily="18" charset="0"/>
              </a:rPr>
              <a:t> se </a:t>
            </a:r>
            <a:r>
              <a:rPr lang="en-US" sz="2000" dirty="0" err="1">
                <a:latin typeface="Times New Roman" panose="02020603050405020304" pitchFamily="18" charset="0"/>
                <a:cs typeface="Times New Roman" panose="02020603050405020304" pitchFamily="18" charset="0"/>
              </a:rPr>
              <a:t>ostvaruju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inflatorni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dobici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ako</a:t>
            </a:r>
            <a:r>
              <a:rPr lang="en-US" sz="2000" dirty="0">
                <a:latin typeface="Times New Roman" panose="02020603050405020304" pitchFamily="18" charset="0"/>
                <a:cs typeface="Times New Roman" panose="02020603050405020304" pitchFamily="18" charset="0"/>
              </a:rPr>
              <a:t> se </a:t>
            </a:r>
            <a:r>
              <a:rPr lang="en-US" sz="2000" dirty="0" err="1">
                <a:latin typeface="Times New Roman" panose="02020603050405020304" pitchFamily="18" charset="0"/>
                <a:cs typeface="Times New Roman" panose="02020603050405020304" pitchFamily="18" charset="0"/>
              </a:rPr>
              <a:t>glavnica</a:t>
            </a:r>
            <a:r>
              <a:rPr lang="en-US" sz="2000" dirty="0">
                <a:latin typeface="Times New Roman" panose="02020603050405020304" pitchFamily="18" charset="0"/>
                <a:cs typeface="Times New Roman" panose="02020603050405020304" pitchFamily="18" charset="0"/>
              </a:rPr>
              <a:t> ne </a:t>
            </a:r>
            <a:r>
              <a:rPr lang="en-US" sz="2000" dirty="0" err="1">
                <a:latin typeface="Times New Roman" panose="02020603050405020304" pitchFamily="18" charset="0"/>
                <a:cs typeface="Times New Roman" panose="02020603050405020304" pitchFamily="18" charset="0"/>
              </a:rPr>
              <a:t>revalorizuje</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skladu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stopom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inflacije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ako</a:t>
            </a:r>
            <a:r>
              <a:rPr lang="en-US" sz="2000" dirty="0">
                <a:latin typeface="Times New Roman" panose="02020603050405020304" pitchFamily="18" charset="0"/>
                <a:cs typeface="Times New Roman" panose="02020603050405020304" pitchFamily="18" charset="0"/>
              </a:rPr>
              <a:t> je </a:t>
            </a:r>
            <a:r>
              <a:rPr lang="en-US" sz="2000" dirty="0" err="1">
                <a:latin typeface="Times New Roman" panose="02020603050405020304" pitchFamily="18" charset="0"/>
                <a:cs typeface="Times New Roman" panose="02020603050405020304" pitchFamily="18" charset="0"/>
              </a:rPr>
              <a:t>kamatna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stopa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niža</a:t>
            </a:r>
            <a:r>
              <a:rPr lang="en-US" sz="2000" dirty="0">
                <a:latin typeface="Times New Roman" panose="02020603050405020304" pitchFamily="18" charset="0"/>
                <a:cs typeface="Times New Roman" panose="02020603050405020304" pitchFamily="18" charset="0"/>
              </a:rPr>
              <a:t> od </a:t>
            </a:r>
            <a:r>
              <a:rPr lang="en-US" sz="2000" dirty="0" err="1">
                <a:latin typeface="Times New Roman" panose="02020603050405020304" pitchFamily="18" charset="0"/>
                <a:cs typeface="Times New Roman" panose="02020603050405020304" pitchFamily="18" charset="0"/>
              </a:rPr>
              <a:t>stope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inflacije</a:t>
            </a:r>
            <a:r>
              <a:rPr lang="en-US" sz="2000" dirty="0" smtClean="0">
                <a:latin typeface="Times New Roman" panose="02020603050405020304" pitchFamily="18" charset="0"/>
                <a:cs typeface="Times New Roman" panose="02020603050405020304" pitchFamily="18" charset="0"/>
              </a:rPr>
              <a:t>.</a:t>
            </a:r>
            <a:endParaRPr lang="sr-Latn-RS" sz="2000" dirty="0" smtClean="0">
              <a:latin typeface="Times New Roman" panose="02020603050405020304" pitchFamily="18" charset="0"/>
              <a:cs typeface="Times New Roman" panose="02020603050405020304" pitchFamily="18" charset="0"/>
            </a:endParaRPr>
          </a:p>
          <a:p>
            <a:r>
              <a:rPr lang="en-US" sz="2000" b="1" dirty="0" err="1" smtClean="0">
                <a:latin typeface="Times New Roman" panose="02020603050405020304" pitchFamily="18" charset="0"/>
                <a:cs typeface="Times New Roman" panose="02020603050405020304" pitchFamily="18" charset="0"/>
              </a:rPr>
              <a:t>Devizno</a:t>
            </a:r>
            <a:r>
              <a:rPr lang="en-US" sz="2000" b="1" dirty="0" smtClean="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dugoročno</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pozajmljeni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kapital</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Ako</a:t>
            </a:r>
            <a:r>
              <a:rPr lang="en-US" sz="2000" dirty="0">
                <a:latin typeface="Times New Roman" panose="02020603050405020304" pitchFamily="18" charset="0"/>
                <a:cs typeface="Times New Roman" panose="02020603050405020304" pitchFamily="18" charset="0"/>
              </a:rPr>
              <a:t> je </a:t>
            </a:r>
            <a:r>
              <a:rPr lang="en-US" sz="2000" dirty="0" err="1">
                <a:latin typeface="Times New Roman" panose="02020603050405020304" pitchFamily="18" charset="0"/>
                <a:cs typeface="Times New Roman" panose="02020603050405020304" pitchFamily="18" charset="0"/>
              </a:rPr>
              <a:t>domaća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stopa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inflacije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viša</a:t>
            </a:r>
            <a:r>
              <a:rPr lang="en-US" sz="2000" dirty="0">
                <a:latin typeface="Times New Roman" panose="02020603050405020304" pitchFamily="18" charset="0"/>
                <a:cs typeface="Times New Roman" panose="02020603050405020304" pitchFamily="18" charset="0"/>
              </a:rPr>
              <a:t> od </a:t>
            </a:r>
            <a:r>
              <a:rPr lang="en-US" sz="2000" dirty="0" err="1">
                <a:latin typeface="Times New Roman" panose="02020603050405020304" pitchFamily="18" charset="0"/>
                <a:cs typeface="Times New Roman" panose="02020603050405020304" pitchFamily="18" charset="0"/>
              </a:rPr>
              <a:t>stope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inflacije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zemlje</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čijoj</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valuti</a:t>
            </a:r>
            <a:r>
              <a:rPr lang="en-US" sz="2000" dirty="0">
                <a:latin typeface="Times New Roman" panose="02020603050405020304" pitchFamily="18" charset="0"/>
                <a:cs typeface="Times New Roman" panose="02020603050405020304" pitchFamily="18" charset="0"/>
              </a:rPr>
              <a:t> je </a:t>
            </a:r>
            <a:r>
              <a:rPr lang="en-US" sz="2000" dirty="0" err="1">
                <a:latin typeface="Times New Roman" panose="02020603050405020304" pitchFamily="18" charset="0"/>
                <a:cs typeface="Times New Roman" panose="02020603050405020304" pitchFamily="18" charset="0"/>
              </a:rPr>
              <a:t>izražen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dugoročno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pozajmljeni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kapital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osnovu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deviznog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dugoročnog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pozajmljenog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kapitala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ostvaruju</a:t>
            </a:r>
            <a:r>
              <a:rPr lang="en-US" sz="2000" dirty="0">
                <a:latin typeface="Times New Roman" panose="02020603050405020304" pitchFamily="18" charset="0"/>
                <a:cs typeface="Times New Roman" panose="02020603050405020304" pitchFamily="18" charset="0"/>
              </a:rPr>
              <a:t> se  </a:t>
            </a:r>
            <a:r>
              <a:rPr lang="en-US" sz="2000" dirty="0" err="1">
                <a:latin typeface="Times New Roman" panose="02020603050405020304" pitchFamily="18" charset="0"/>
                <a:cs typeface="Times New Roman" panose="02020603050405020304" pitchFamily="18" charset="0"/>
              </a:rPr>
              <a:t>inflatorni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gubici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što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dovodi</a:t>
            </a:r>
            <a:r>
              <a:rPr lang="en-US" sz="2000" dirty="0">
                <a:latin typeface="Times New Roman" panose="02020603050405020304" pitchFamily="18" charset="0"/>
                <a:cs typeface="Times New Roman" panose="02020603050405020304" pitchFamily="18" charset="0"/>
              </a:rPr>
              <a:t> do </a:t>
            </a:r>
            <a:r>
              <a:rPr lang="en-US" sz="2000" dirty="0" err="1">
                <a:latin typeface="Times New Roman" panose="02020603050405020304" pitchFamily="18" charset="0"/>
                <a:cs typeface="Times New Roman" panose="02020603050405020304" pitchFamily="18" charset="0"/>
              </a:rPr>
              <a:t>promene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finansijske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stabilnosti</a:t>
            </a:r>
            <a:r>
              <a:rPr lang="en-US" sz="2000" dirty="0">
                <a:latin typeface="Times New Roman" panose="02020603050405020304" pitchFamily="18" charset="0"/>
                <a:cs typeface="Times New Roman" panose="02020603050405020304" pitchFamily="18" charset="0"/>
              </a:rPr>
              <a:t>. </a:t>
            </a:r>
            <a:endParaRPr lang="sr-Latn-RS" sz="2000" dirty="0" smtClean="0">
              <a:latin typeface="Times New Roman" panose="02020603050405020304" pitchFamily="18" charset="0"/>
              <a:cs typeface="Times New Roman" panose="02020603050405020304" pitchFamily="18" charset="0"/>
            </a:endParaRPr>
          </a:p>
          <a:p>
            <a:pPr marL="0" indent="0">
              <a:buNone/>
            </a:pPr>
            <a:endParaRPr lang="sr-Latn-RS" sz="2000" dirty="0" smtClean="0">
              <a:latin typeface="Times New Roman" panose="02020603050405020304" pitchFamily="18" charset="0"/>
              <a:cs typeface="Times New Roman" panose="02020603050405020304" pitchFamily="18" charset="0"/>
            </a:endParaRPr>
          </a:p>
          <a:p>
            <a:pPr marL="0" indent="0">
              <a:buNone/>
            </a:pPr>
            <a:r>
              <a:rPr lang="en-US" sz="2000" u="sng" dirty="0" err="1" smtClean="0">
                <a:latin typeface="Times New Roman" panose="02020603050405020304" pitchFamily="18" charset="0"/>
                <a:cs typeface="Times New Roman" panose="02020603050405020304" pitchFamily="18" charset="0"/>
              </a:rPr>
              <a:t>Sopstveni</a:t>
            </a:r>
            <a:r>
              <a:rPr lang="en-US" sz="2000" u="sng" dirty="0" smtClean="0">
                <a:latin typeface="Times New Roman" panose="02020603050405020304" pitchFamily="18" charset="0"/>
                <a:cs typeface="Times New Roman" panose="02020603050405020304" pitchFamily="18" charset="0"/>
              </a:rPr>
              <a:t> </a:t>
            </a:r>
            <a:r>
              <a:rPr lang="en-US" sz="2000" u="sng" dirty="0" err="1">
                <a:latin typeface="Times New Roman" panose="02020603050405020304" pitchFamily="18" charset="0"/>
                <a:cs typeface="Times New Roman" panose="02020603050405020304" pitchFamily="18" charset="0"/>
              </a:rPr>
              <a:t>kapital</a:t>
            </a:r>
            <a:r>
              <a:rPr lang="en-US" sz="2000" u="sng"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Realna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vrednost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sopstvenog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kapitala</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uslovima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inflacije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pada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ako</a:t>
            </a:r>
            <a:r>
              <a:rPr lang="en-US" sz="2000" dirty="0">
                <a:latin typeface="Times New Roman" panose="02020603050405020304" pitchFamily="18" charset="0"/>
                <a:cs typeface="Times New Roman" panose="02020603050405020304" pitchFamily="18" charset="0"/>
              </a:rPr>
              <a:t> on ne  </a:t>
            </a:r>
            <a:r>
              <a:rPr lang="en-US" sz="2000" dirty="0" err="1">
                <a:latin typeface="Times New Roman" panose="02020603050405020304" pitchFamily="18" charset="0"/>
                <a:cs typeface="Times New Roman" panose="02020603050405020304" pitchFamily="18" charset="0"/>
              </a:rPr>
              <a:t>raste</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skladu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stopom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inflacije</a:t>
            </a:r>
            <a:r>
              <a:rPr lang="en-US" sz="2000" dirty="0">
                <a:latin typeface="Times New Roman" panose="02020603050405020304" pitchFamily="18" charset="0"/>
                <a:cs typeface="Times New Roman" panose="02020603050405020304" pitchFamily="18" charset="0"/>
              </a:rPr>
              <a:t>.</a:t>
            </a:r>
            <a:endParaRPr lang="sr-Cyrl-RS" sz="2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1. F i n a n s i j s k a    p o l i t i k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0703014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333125"/>
            <a:ext cx="11915336" cy="929005"/>
          </a:xfrm>
        </p:spPr>
        <p:txBody>
          <a:bodyPr>
            <a:normAutofit/>
          </a:bodyPr>
          <a:lstStyle/>
          <a:p>
            <a:r>
              <a:rPr lang="en-US" sz="2800" dirty="0">
                <a:latin typeface="Times New Roman" panose="02020603050405020304" pitchFamily="18" charset="0"/>
                <a:cs typeface="Times New Roman" panose="02020603050405020304" pitchFamily="18" charset="0"/>
              </a:rPr>
              <a:t>1.2.2. NAČELO RENTABILNOSTI</a:t>
            </a:r>
            <a:endParaRPr lang="sr-Cyrl-R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081825"/>
            <a:ext cx="11915336" cy="5628069"/>
          </a:xfrm>
        </p:spPr>
        <p:txBody>
          <a:bodyPr>
            <a:normAutofit/>
          </a:bodyPr>
          <a:lstStyle/>
          <a:p>
            <a:pPr algn="just">
              <a:lnSpc>
                <a:spcPct val="100000"/>
              </a:lnSpc>
            </a:pPr>
            <a:r>
              <a:rPr lang="en-US" sz="2400" dirty="0">
                <a:latin typeface="Times New Roman" panose="02020603050405020304" pitchFamily="18" charset="0"/>
                <a:cs typeface="Times New Roman" panose="02020603050405020304" pitchFamily="18" charset="0"/>
              </a:rPr>
              <a:t>U </a:t>
            </a:r>
            <a:r>
              <a:rPr lang="en-US" sz="2400" dirty="0" err="1">
                <a:latin typeface="Times New Roman" panose="02020603050405020304" pitchFamily="18" charset="0"/>
                <a:cs typeface="Times New Roman" panose="02020603050405020304" pitchFamily="18" charset="0"/>
              </a:rPr>
              <a:t>okviru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cilja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finansijske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politike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takođe</a:t>
            </a:r>
            <a:r>
              <a:rPr lang="en-US" sz="2400" dirty="0">
                <a:latin typeface="Times New Roman" panose="02020603050405020304" pitchFamily="18" charset="0"/>
                <a:cs typeface="Times New Roman" panose="02020603050405020304" pitchFamily="18" charset="0"/>
              </a:rPr>
              <a:t> je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rentabilnost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koja</a:t>
            </a:r>
            <a:r>
              <a:rPr lang="en-US" sz="2400" dirty="0">
                <a:latin typeface="Times New Roman" panose="02020603050405020304" pitchFamily="18" charset="0"/>
                <a:cs typeface="Times New Roman" panose="02020603050405020304" pitchFamily="18" charset="0"/>
              </a:rPr>
              <a:t> se ne </a:t>
            </a:r>
            <a:r>
              <a:rPr lang="en-US" sz="2400" dirty="0" err="1">
                <a:latin typeface="Times New Roman" panose="02020603050405020304" pitchFamily="18" charset="0"/>
                <a:cs typeface="Times New Roman" panose="02020603050405020304" pitchFamily="18" charset="0"/>
              </a:rPr>
              <a:t>može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ostvariti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samo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maksimiranjem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neto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dobitka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njegovom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raspodelom</a:t>
            </a:r>
            <a:r>
              <a:rPr lang="en-US" sz="2400" dirty="0">
                <a:latin typeface="Times New Roman" panose="02020603050405020304" pitchFamily="18" charset="0"/>
                <a:cs typeface="Times New Roman" panose="02020603050405020304" pitchFamily="18" charset="0"/>
              </a:rPr>
              <a:t>. </a:t>
            </a:r>
            <a:endParaRPr lang="sr-Latn-RS" sz="2400" dirty="0" smtClean="0">
              <a:latin typeface="Times New Roman" panose="02020603050405020304" pitchFamily="18" charset="0"/>
              <a:cs typeface="Times New Roman" panose="02020603050405020304" pitchFamily="18" charset="0"/>
            </a:endParaRPr>
          </a:p>
          <a:p>
            <a:pPr algn="just">
              <a:lnSpc>
                <a:spcPct val="100000"/>
              </a:lnSpc>
              <a:buFont typeface="Wingdings" panose="05000000000000000000" pitchFamily="2" charset="2"/>
              <a:buChar char="Ø"/>
            </a:pPr>
            <a:r>
              <a:rPr lang="en-US" sz="2400" b="1" dirty="0" err="1" smtClean="0">
                <a:latin typeface="Times New Roman" panose="02020603050405020304" pitchFamily="18" charset="0"/>
                <a:cs typeface="Times New Roman" panose="02020603050405020304" pitchFamily="18" charset="0"/>
              </a:rPr>
              <a:t>Maksimiranje</a:t>
            </a:r>
            <a:r>
              <a:rPr lang="en-US" sz="2400" b="1" dirty="0" smtClean="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neto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dobitka</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u </a:t>
            </a:r>
            <a:r>
              <a:rPr lang="en-US" sz="2400" dirty="0" err="1">
                <a:latin typeface="Times New Roman" panose="02020603050405020304" pitchFamily="18" charset="0"/>
                <a:cs typeface="Times New Roman" panose="02020603050405020304" pitchFamily="18" charset="0"/>
              </a:rPr>
              <a:t>apsolutnom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iznosu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jeste</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skladu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načelom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finansijske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stabilnosti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ali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maksimiranje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stope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prinosa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sopstveni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izračunate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iz</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odnosa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neto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dobitka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sopstvenog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može</a:t>
            </a:r>
            <a:r>
              <a:rPr lang="en-US" sz="2400" dirty="0">
                <a:latin typeface="Times New Roman" panose="02020603050405020304" pitchFamily="18" charset="0"/>
                <a:cs typeface="Times New Roman" panose="02020603050405020304" pitchFamily="18" charset="0"/>
              </a:rPr>
              <a:t> da </a:t>
            </a:r>
            <a:r>
              <a:rPr lang="en-US" sz="2400" dirty="0" err="1">
                <a:latin typeface="Times New Roman" panose="02020603050405020304" pitchFamily="18" charset="0"/>
                <a:cs typeface="Times New Roman" panose="02020603050405020304" pitchFamily="18" charset="0"/>
              </a:rPr>
              <a:t>bude</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suprotnosti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načelom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finansijske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stabilnosti</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pogledu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odnosa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sopstvenog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dugoročno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pozajmljenog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Načelo</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finansijske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stabilnosti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zahteva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jačanje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sopstvenog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dok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maksimiranje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stope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prinosa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sopstveni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zahteva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jačanje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dugoročno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pozajmljenog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uz</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uslov</a:t>
            </a:r>
            <a:r>
              <a:rPr lang="en-US" sz="2400" dirty="0">
                <a:latin typeface="Times New Roman" panose="02020603050405020304" pitchFamily="18" charset="0"/>
                <a:cs typeface="Times New Roman" panose="02020603050405020304" pitchFamily="18" charset="0"/>
              </a:rPr>
              <a:t> da je </a:t>
            </a:r>
            <a:r>
              <a:rPr lang="en-US" sz="2400" dirty="0" err="1">
                <a:latin typeface="Times New Roman" panose="02020603050405020304" pitchFamily="18" charset="0"/>
                <a:cs typeface="Times New Roman" panose="02020603050405020304" pitchFamily="18" charset="0"/>
              </a:rPr>
              <a:t>prosečna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kamatna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stopa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niža</a:t>
            </a:r>
            <a:r>
              <a:rPr lang="en-US" sz="2400" dirty="0">
                <a:latin typeface="Times New Roman" panose="02020603050405020304" pitchFamily="18" charset="0"/>
                <a:cs typeface="Times New Roman" panose="02020603050405020304" pitchFamily="18" charset="0"/>
              </a:rPr>
              <a:t> od </a:t>
            </a:r>
            <a:r>
              <a:rPr lang="en-US" sz="2400" dirty="0" err="1">
                <a:latin typeface="Times New Roman" panose="02020603050405020304" pitchFamily="18" charset="0"/>
                <a:cs typeface="Times New Roman" panose="02020603050405020304" pitchFamily="18" charset="0"/>
              </a:rPr>
              <a:t>prinosa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ukupni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čemu</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stopa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prinosa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ukupan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računa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iz</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odnosa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poslovnog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dobitka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ukupnog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a:t>
            </a:r>
            <a:r>
              <a:rPr lang="en-US" sz="2400" dirty="0" smtClean="0">
                <a:latin typeface="Times New Roman" panose="02020603050405020304" pitchFamily="18" charset="0"/>
                <a:cs typeface="Times New Roman" panose="02020603050405020304" pitchFamily="18" charset="0"/>
              </a:rPr>
              <a:t>.</a:t>
            </a:r>
            <a:endParaRPr lang="sr-Latn-RS" sz="2400" dirty="0" smtClean="0">
              <a:latin typeface="Times New Roman" panose="02020603050405020304" pitchFamily="18" charset="0"/>
              <a:cs typeface="Times New Roman" panose="02020603050405020304" pitchFamily="18" charset="0"/>
            </a:endParaRPr>
          </a:p>
          <a:p>
            <a:pPr algn="just">
              <a:lnSpc>
                <a:spcPct val="100000"/>
              </a:lnSpc>
              <a:buFont typeface="Wingdings" panose="05000000000000000000" pitchFamily="2" charset="2"/>
              <a:buChar char="Ø"/>
            </a:pPr>
            <a:r>
              <a:rPr lang="en-US" sz="2400" b="1" dirty="0" err="1">
                <a:latin typeface="Times New Roman" panose="02020603050405020304" pitchFamily="18" charset="0"/>
                <a:cs typeface="Times New Roman" panose="02020603050405020304" pitchFamily="18" charset="0"/>
              </a:rPr>
              <a:t>Raspodela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neto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dobitka</a:t>
            </a:r>
            <a:r>
              <a:rPr lang="en-US" sz="2400" b="1"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takođe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bitno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utiče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stabilnost</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uslovima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inflacije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ako</a:t>
            </a:r>
            <a:r>
              <a:rPr lang="en-US" sz="2400" dirty="0">
                <a:latin typeface="Times New Roman" panose="02020603050405020304" pitchFamily="18" charset="0"/>
                <a:cs typeface="Times New Roman" panose="02020603050405020304" pitchFamily="18" charset="0"/>
              </a:rPr>
              <a:t> se ne </a:t>
            </a:r>
            <a:r>
              <a:rPr lang="en-US" sz="2400" dirty="0" err="1">
                <a:latin typeface="Times New Roman" panose="02020603050405020304" pitchFamily="18" charset="0"/>
                <a:cs typeface="Times New Roman" panose="02020603050405020304" pitchFamily="18" charset="0"/>
              </a:rPr>
              <a:t>vrši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revalorizacija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sopstvenog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tada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uvećanje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sopstvenog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pripisivanjem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čitavog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ili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dela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neto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dobitka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sopstvenom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kapitalu</a:t>
            </a:r>
            <a:r>
              <a:rPr lang="en-US" sz="2400" dirty="0">
                <a:latin typeface="Times New Roman" panose="02020603050405020304" pitchFamily="18" charset="0"/>
                <a:cs typeface="Times New Roman" panose="02020603050405020304" pitchFamily="18" charset="0"/>
              </a:rPr>
              <a:t> ne </a:t>
            </a:r>
            <a:r>
              <a:rPr lang="en-US" sz="2400" dirty="0" err="1">
                <a:latin typeface="Times New Roman" panose="02020603050405020304" pitchFamily="18" charset="0"/>
                <a:cs typeface="Times New Roman" panose="02020603050405020304" pitchFamily="18" charset="0"/>
              </a:rPr>
              <a:t>predstavlja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njegovo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realno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povećanje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jer</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sopstveni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t>
            </a:r>
            <a:r>
              <a:rPr lang="en-US" sz="2400" dirty="0">
                <a:latin typeface="Times New Roman" panose="02020603050405020304" pitchFamily="18" charset="0"/>
                <a:cs typeface="Times New Roman" panose="02020603050405020304" pitchFamily="18" charset="0"/>
              </a:rPr>
              <a:t> ne </a:t>
            </a:r>
            <a:r>
              <a:rPr lang="en-US" sz="2400" dirty="0" err="1">
                <a:latin typeface="Times New Roman" panose="02020603050405020304" pitchFamily="18" charset="0"/>
                <a:cs typeface="Times New Roman" panose="02020603050405020304" pitchFamily="18" charset="0"/>
              </a:rPr>
              <a:t>uvećava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iznad</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stope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inflacije</a:t>
            </a:r>
            <a:r>
              <a:rPr lang="en-US" sz="2400" dirty="0">
                <a:latin typeface="Times New Roman" panose="02020603050405020304" pitchFamily="18" charset="0"/>
                <a:cs typeface="Times New Roman" panose="02020603050405020304" pitchFamily="18" charset="0"/>
              </a:rPr>
              <a:t>. </a:t>
            </a:r>
            <a:endParaRPr lang="sr-Cyrl-RS" sz="2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1. F i n a n s i j s k a    p o l i t i k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1021074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xmlns="" val="2734990739"/>
              </p:ext>
            </p:extLst>
          </p:nvPr>
        </p:nvGraphicFramePr>
        <p:xfrm>
          <a:off x="811369" y="436156"/>
          <a:ext cx="9723549" cy="6181863"/>
        </p:xfrm>
        <a:graphic>
          <a:graphicData uri="http://schemas.openxmlformats.org/drawingml/2006/table">
            <a:tbl>
              <a:tblPr/>
              <a:tblGrid>
                <a:gridCol w="605307"/>
                <a:gridCol w="6056804"/>
                <a:gridCol w="1530719"/>
                <a:gridCol w="1530719"/>
              </a:tblGrid>
              <a:tr h="363639">
                <a:tc>
                  <a:txBody>
                    <a:bodyPr/>
                    <a:lstStyle/>
                    <a:p>
                      <a:pPr algn="l" fontAlgn="b"/>
                      <a:endParaRPr lang="sr-Cyrl-RS" sz="2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algn="l" fontAlgn="b"/>
                      <a:endParaRPr lang="sr-Cyrl-R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a:noFill/>
                    </a:lnL>
                    <a:lnR>
                      <a:noFill/>
                    </a:lnR>
                    <a:lnT>
                      <a:noFill/>
                    </a:lnT>
                    <a:lnB>
                      <a:noFill/>
                    </a:lnB>
                  </a:tcPr>
                </a:tc>
                <a:tc gridSpan="2">
                  <a:txBody>
                    <a:bodyPr/>
                    <a:lstStyle/>
                    <a:p>
                      <a:pPr algn="ctr" fontAlgn="b"/>
                      <a:r>
                        <a:rPr lang="en-US" sz="2000" b="0" i="0" u="none" strike="noStrike">
                          <a:solidFill>
                            <a:srgbClr val="000000"/>
                          </a:solidFill>
                          <a:effectLst/>
                          <a:latin typeface="Times New Roman" panose="02020603050405020304" pitchFamily="18" charset="0"/>
                          <a:cs typeface="Times New Roman" panose="02020603050405020304" pitchFamily="18" charset="0"/>
                        </a:rPr>
                        <a:t>Alternativa</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sr-Cyrl-RS"/>
                    </a:p>
                  </a:txBody>
                  <a:tcPr/>
                </a:tc>
              </a:tr>
              <a:tr h="363639">
                <a:tc>
                  <a:txBody>
                    <a:bodyPr/>
                    <a:lstStyle/>
                    <a:p>
                      <a:pPr algn="l" fontAlgn="b"/>
                      <a:endParaRPr lang="sr-Cyrl-R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r-Cyrl-R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Times New Roman" panose="02020603050405020304" pitchFamily="18" charset="0"/>
                          <a:cs typeface="Times New Roman" panose="02020603050405020304" pitchFamily="18" charset="0"/>
                        </a:rPr>
                        <a: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Times New Roman" panose="02020603050405020304" pitchFamily="18" charset="0"/>
                          <a:cs typeface="Times New Roman" panose="02020603050405020304" pitchFamily="18" charset="0"/>
                        </a:rPr>
                        <a: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3639">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Times New Roman" panose="02020603050405020304" pitchFamily="18" charset="0"/>
                          <a:cs typeface="Times New Roman" panose="02020603050405020304" pitchFamily="18" charset="0"/>
                        </a:rPr>
                        <a:t>Sopstveni kapital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60.000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30.000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3639">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dirty="0" err="1">
                          <a:solidFill>
                            <a:srgbClr val="000000"/>
                          </a:solidFill>
                          <a:effectLst/>
                          <a:latin typeface="Times New Roman" panose="02020603050405020304" pitchFamily="18" charset="0"/>
                          <a:cs typeface="Times New Roman" panose="02020603050405020304" pitchFamily="18" charset="0"/>
                        </a:rPr>
                        <a:t>Pozajmljeni</a:t>
                      </a:r>
                      <a:r>
                        <a:rPr lang="en-US" sz="2000" b="0" i="0" u="none" strike="noStrike" dirty="0">
                          <a:solidFill>
                            <a:srgbClr val="000000"/>
                          </a:solidFill>
                          <a:effectLst/>
                          <a:latin typeface="Times New Roman" panose="02020603050405020304" pitchFamily="18" charset="0"/>
                          <a:cs typeface="Times New Roman" panose="02020603050405020304" pitchFamily="18" charset="0"/>
                        </a:rPr>
                        <a:t> </a:t>
                      </a:r>
                      <a:r>
                        <a:rPr lang="en-US" sz="2000" b="0" i="0" u="none" strike="noStrike" dirty="0" err="1">
                          <a:solidFill>
                            <a:srgbClr val="000000"/>
                          </a:solidFill>
                          <a:effectLst/>
                          <a:latin typeface="Times New Roman" panose="02020603050405020304" pitchFamily="18" charset="0"/>
                          <a:cs typeface="Times New Roman" panose="02020603050405020304" pitchFamily="18" charset="0"/>
                        </a:rPr>
                        <a:t>kapital</a:t>
                      </a:r>
                      <a:endParaRPr lang="en-US" sz="2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40.000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70.000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3639">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l-PL" sz="2000" b="0" i="0" u="none" strike="noStrike">
                          <a:solidFill>
                            <a:srgbClr val="000000"/>
                          </a:solidFill>
                          <a:effectLst/>
                          <a:latin typeface="Times New Roman" panose="02020603050405020304" pitchFamily="18" charset="0"/>
                          <a:cs typeface="Times New Roman" panose="02020603050405020304" pitchFamily="18" charset="0"/>
                        </a:rPr>
                        <a:t>Uk. kapital odnosno uložena sredstva (1+2)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3639">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dirty="0" err="1">
                          <a:solidFill>
                            <a:srgbClr val="000000"/>
                          </a:solidFill>
                          <a:effectLst/>
                          <a:latin typeface="Times New Roman" panose="02020603050405020304" pitchFamily="18" charset="0"/>
                          <a:cs typeface="Times New Roman" panose="02020603050405020304" pitchFamily="18" charset="0"/>
                        </a:rPr>
                        <a:t>Prihodi</a:t>
                      </a:r>
                      <a:r>
                        <a:rPr lang="en-US" sz="2000" b="0" i="0" u="none" strike="noStrike" dirty="0">
                          <a:solidFill>
                            <a:srgbClr val="000000"/>
                          </a:solidFill>
                          <a:effectLst/>
                          <a:latin typeface="Times New Roman" panose="02020603050405020304" pitchFamily="18" charset="0"/>
                          <a:cs typeface="Times New Roman" panose="02020603050405020304" pitchFamily="18" charset="0"/>
                        </a:rPr>
                        <a:t> od </a:t>
                      </a:r>
                      <a:r>
                        <a:rPr lang="en-US" sz="2000" b="0" i="0" u="none" strike="noStrike" dirty="0" err="1">
                          <a:solidFill>
                            <a:srgbClr val="000000"/>
                          </a:solidFill>
                          <a:effectLst/>
                          <a:latin typeface="Times New Roman" panose="02020603050405020304" pitchFamily="18" charset="0"/>
                          <a:cs typeface="Times New Roman" panose="02020603050405020304" pitchFamily="18" charset="0"/>
                        </a:rPr>
                        <a:t>prodaje</a:t>
                      </a:r>
                      <a:endParaRPr lang="en-US" sz="2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3639">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Times New Roman" panose="02020603050405020304" pitchFamily="18" charset="0"/>
                          <a:cs typeface="Times New Roman" panose="02020603050405020304" pitchFamily="18" charset="0"/>
                        </a:rPr>
                        <a:t>Varijabilni rashodi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dirty="0">
                          <a:solidFill>
                            <a:srgbClr val="000000"/>
                          </a:solidFill>
                          <a:effectLst/>
                          <a:latin typeface="Times New Roman" panose="02020603050405020304" pitchFamily="18" charset="0"/>
                          <a:cs typeface="Times New Roman" panose="02020603050405020304" pitchFamily="18" charset="0"/>
                        </a:rPr>
                        <a:t>130.000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130.000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3639">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Times New Roman" panose="02020603050405020304" pitchFamily="18" charset="0"/>
                          <a:cs typeface="Times New Roman" panose="02020603050405020304" pitchFamily="18" charset="0"/>
                        </a:rPr>
                        <a:t>Marža pokrića (4-5)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70.000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70.000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3639">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Times New Roman" panose="02020603050405020304" pitchFamily="18" charset="0"/>
                          <a:cs typeface="Times New Roman" panose="02020603050405020304" pitchFamily="18" charset="0"/>
                        </a:rPr>
                        <a:t>Fiksni rashodi bez rashoda finansiranja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50.000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50.000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3639">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Times New Roman" panose="02020603050405020304" pitchFamily="18" charset="0"/>
                          <a:cs typeface="Times New Roman" panose="02020603050405020304" pitchFamily="18" charset="0"/>
                        </a:rPr>
                        <a:t>Poslovni dobitak (6-7)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20.000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20.000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3639">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Times New Roman" panose="02020603050405020304" pitchFamily="18" charset="0"/>
                          <a:cs typeface="Times New Roman" panose="02020603050405020304" pitchFamily="18" charset="0"/>
                        </a:rPr>
                        <a:t>Rashodi finansiranja (kamate)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4.800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8.400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3639">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Times New Roman" panose="02020603050405020304" pitchFamily="18" charset="0"/>
                          <a:cs typeface="Times New Roman" panose="02020603050405020304" pitchFamily="18" charset="0"/>
                        </a:rPr>
                        <a:t>Bruto dobitak (8-9)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15.200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11.600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3639">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Times New Roman" panose="02020603050405020304" pitchFamily="18" charset="0"/>
                          <a:cs typeface="Times New Roman" panose="02020603050405020304" pitchFamily="18" charset="0"/>
                        </a:rPr>
                        <a:t>Porezi iz rezultata (40%)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6.080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4.640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3639">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Times New Roman" panose="02020603050405020304" pitchFamily="18" charset="0"/>
                          <a:cs typeface="Times New Roman" panose="02020603050405020304" pitchFamily="18" charset="0"/>
                        </a:rPr>
                        <a:t>Neto dobitak (10-11)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9.120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6.960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3639">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l-PL" sz="2000" b="0" i="0" u="none" strike="noStrike">
                          <a:solidFill>
                            <a:srgbClr val="000000"/>
                          </a:solidFill>
                          <a:effectLst/>
                          <a:latin typeface="Times New Roman" panose="02020603050405020304" pitchFamily="18" charset="0"/>
                          <a:cs typeface="Times New Roman" panose="02020603050405020304" pitchFamily="18" charset="0"/>
                        </a:rPr>
                        <a:t>Stopa prinosa na uk. kapital (8/3)*100  (u %)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3639">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l-PL" sz="2000" b="0" i="0" u="none" strike="noStrike">
                          <a:solidFill>
                            <a:srgbClr val="000000"/>
                          </a:solidFill>
                          <a:effectLst/>
                          <a:latin typeface="Times New Roman" panose="02020603050405020304" pitchFamily="18" charset="0"/>
                          <a:cs typeface="Times New Roman" panose="02020603050405020304" pitchFamily="18" charset="0"/>
                        </a:rPr>
                        <a:t>Prosečna kamatna stopa (9/2)*100  (u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3639">
                <a:tc>
                  <a:txBody>
                    <a:bodyPr/>
                    <a:lstStyle/>
                    <a:p>
                      <a:pPr algn="l"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l-PL" sz="2000" b="0" i="0" u="none" strike="noStrike">
                          <a:solidFill>
                            <a:srgbClr val="000000"/>
                          </a:solidFill>
                          <a:effectLst/>
                          <a:latin typeface="Times New Roman" panose="02020603050405020304" pitchFamily="18" charset="0"/>
                          <a:cs typeface="Times New Roman" panose="02020603050405020304" pitchFamily="18" charset="0"/>
                        </a:rPr>
                        <a:t>Stopa prinosa na sopstveni kapital (12/1)*100  (u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r-Cyrl-RS" sz="2000" b="0" i="0" u="none" strike="noStrike">
                          <a:solidFill>
                            <a:srgbClr val="000000"/>
                          </a:solidFill>
                          <a:effectLst/>
                          <a:latin typeface="Times New Roman" panose="02020603050405020304" pitchFamily="18" charset="0"/>
                          <a:cs typeface="Times New Roman" panose="02020603050405020304" pitchFamily="18" charset="0"/>
                        </a:rPr>
                        <a:t>15,2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r-Cyrl-RS" sz="2000" b="0" i="0" u="none" strike="noStrike" dirty="0">
                          <a:solidFill>
                            <a:srgbClr val="000000"/>
                          </a:solidFill>
                          <a:effectLst/>
                          <a:latin typeface="Times New Roman" panose="02020603050405020304" pitchFamily="18" charset="0"/>
                          <a:cs typeface="Times New Roman" panose="02020603050405020304" pitchFamily="18" charset="0"/>
                        </a:rPr>
                        <a:t>23,2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1. F i n a n s i j s k a    p o l i t i k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23140430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1" y="610146"/>
            <a:ext cx="11915337" cy="903247"/>
          </a:xfrm>
        </p:spPr>
        <p:txBody>
          <a:bodyPr>
            <a:normAutofit/>
          </a:bodyPr>
          <a:lstStyle/>
          <a:p>
            <a:r>
              <a:rPr lang="en-US" sz="2800" dirty="0">
                <a:latin typeface="Times New Roman" panose="02020603050405020304" pitchFamily="18" charset="0"/>
                <a:cs typeface="Times New Roman" panose="02020603050405020304" pitchFamily="18" charset="0"/>
              </a:rPr>
              <a:t>1.2.3. NAČELO LIKVIDNOSTI </a:t>
            </a:r>
            <a:endParaRPr lang="sr-Cyrl-R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1" y="1665078"/>
            <a:ext cx="11774627" cy="4906851"/>
          </a:xfrm>
        </p:spPr>
        <p:txBody>
          <a:bodyPr>
            <a:normAutofit lnSpcReduction="10000"/>
          </a:bodyPr>
          <a:lstStyle/>
          <a:p>
            <a:pPr algn="just"/>
            <a:r>
              <a:rPr lang="en-US" b="1" dirty="0" err="1">
                <a:latin typeface="Times New Roman" panose="02020603050405020304" pitchFamily="18" charset="0"/>
                <a:cs typeface="Times New Roman" panose="02020603050405020304" pitchFamily="18" charset="0"/>
              </a:rPr>
              <a:t>Likvidnost</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je </a:t>
            </a:r>
            <a:r>
              <a:rPr lang="en-US" dirty="0" err="1">
                <a:latin typeface="Times New Roman" panose="02020603050405020304" pitchFamily="18" charset="0"/>
                <a:cs typeface="Times New Roman" panose="02020603050405020304" pitchFamily="18" charset="0"/>
              </a:rPr>
              <a:t>sposobnost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svakog</a:t>
            </a:r>
            <a:r>
              <a:rPr lang="en-US" dirty="0">
                <a:latin typeface="Times New Roman" panose="02020603050405020304" pitchFamily="18" charset="0"/>
                <a:cs typeface="Times New Roman" panose="02020603050405020304" pitchFamily="18" charset="0"/>
              </a:rPr>
              <a:t> momenta </a:t>
            </a:r>
            <a:r>
              <a:rPr lang="en-US" dirty="0" err="1">
                <a:latin typeface="Times New Roman" panose="02020603050405020304" pitchFamily="18" charset="0"/>
                <a:cs typeface="Times New Roman" panose="02020603050405020304" pitchFamily="18" charset="0"/>
              </a:rPr>
              <a:t>plati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dospele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obaveze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Sposobnost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plaćanja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obaveza</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usko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povezana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stabilnošću</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Ako</a:t>
            </a: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je </a:t>
            </a:r>
            <a:r>
              <a:rPr lang="en-US" b="1" dirty="0" err="1">
                <a:latin typeface="Times New Roman" panose="02020603050405020304" pitchFamily="18" charset="0"/>
                <a:cs typeface="Times New Roman" panose="02020603050405020304" pitchFamily="18" charset="0"/>
              </a:rPr>
              <a:t>koeficijent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finansijske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sposobnosti</a:t>
            </a:r>
            <a:r>
              <a:rPr lang="en-US" b="1" dirty="0">
                <a:latin typeface="Times New Roman" panose="02020603050405020304" pitchFamily="18" charset="0"/>
                <a:cs typeface="Times New Roman" panose="02020603050405020304" pitchFamily="18" charset="0"/>
              </a:rPr>
              <a:t> 1</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onda</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odnos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uvećanih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vezana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obaveza</a:t>
            </a:r>
            <a:r>
              <a:rPr lang="en-US" dirty="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marL="0" indent="0" algn="just">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1 </a:t>
            </a:r>
            <a:r>
              <a:rPr lang="en-US" dirty="0">
                <a:latin typeface="Times New Roman" panose="02020603050405020304" pitchFamily="18" charset="0"/>
                <a:cs typeface="Times New Roman" panose="02020603050405020304" pitchFamily="18" charset="0"/>
              </a:rPr>
              <a:t>: 1. </a:t>
            </a:r>
            <a:endParaRPr lang="sr-Latn-RS" dirty="0" smtClean="0">
              <a:latin typeface="Times New Roman" panose="02020603050405020304" pitchFamily="18" charset="0"/>
              <a:cs typeface="Times New Roman" panose="02020603050405020304" pitchFamily="18" charset="0"/>
            </a:endParaRPr>
          </a:p>
          <a:p>
            <a:pPr algn="just">
              <a:buFontTx/>
              <a:buChar char="-"/>
            </a:pPr>
            <a:r>
              <a:rPr lang="en-US" dirty="0" smtClean="0">
                <a:latin typeface="Times New Roman" panose="02020603050405020304" pitchFamily="18" charset="0"/>
                <a:cs typeface="Times New Roman" panose="02020603050405020304" pitchFamily="18" charset="0"/>
              </a:rPr>
              <a:t>U </a:t>
            </a:r>
            <a:r>
              <a:rPr lang="en-US" dirty="0" err="1">
                <a:latin typeface="Times New Roman" panose="02020603050405020304" pitchFamily="18" charset="0"/>
                <a:cs typeface="Times New Roman" panose="02020603050405020304" pitchFamily="18" charset="0"/>
              </a:rPr>
              <a:t>takvim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uslovima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održavanje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više</a:t>
            </a:r>
            <a:r>
              <a:rPr lang="en-US" dirty="0">
                <a:latin typeface="Times New Roman" panose="02020603050405020304" pitchFamily="18" charset="0"/>
                <a:cs typeface="Times New Roman" panose="02020603050405020304" pitchFamily="18" charset="0"/>
              </a:rPr>
              <a:t> ne </a:t>
            </a:r>
            <a:r>
              <a:rPr lang="en-US" dirty="0" err="1">
                <a:latin typeface="Times New Roman" panose="02020603050405020304" pitchFamily="18" charset="0"/>
                <a:cs typeface="Times New Roman" panose="02020603050405020304" pitchFamily="18" charset="0"/>
              </a:rPr>
              <a:t>zavisi</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finansijske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stabilnosti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već</a:t>
            </a:r>
            <a:r>
              <a:rPr lang="en-US" dirty="0">
                <a:latin typeface="Times New Roman" panose="02020603050405020304" pitchFamily="18" charset="0"/>
                <a:cs typeface="Times New Roman" panose="02020603050405020304" pitchFamily="18" charset="0"/>
              </a:rPr>
              <a:t> od </a:t>
            </a:r>
            <a:r>
              <a:rPr lang="en-US" u="sng" dirty="0" err="1">
                <a:latin typeface="Times New Roman" panose="02020603050405020304" pitchFamily="18" charset="0"/>
                <a:cs typeface="Times New Roman" panose="02020603050405020304" pitchFamily="18" charset="0"/>
              </a:rPr>
              <a:t>usklađenosti</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rokova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vezivanja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kratkoročno</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vezanih</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sredstava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i</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rokova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raspoloživosti</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kratkoročnih</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obaveza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rokovi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usklađeni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tj</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jednaki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težiti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nuli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će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likvidnost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ipak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održavati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dok</a:t>
            </a:r>
            <a:r>
              <a:rPr lang="en-US" dirty="0">
                <a:latin typeface="Times New Roman" panose="02020603050405020304" pitchFamily="18" charset="0"/>
                <a:cs typeface="Times New Roman" panose="02020603050405020304" pitchFamily="18" charset="0"/>
              </a:rPr>
              <a:t> se ne </a:t>
            </a:r>
            <a:r>
              <a:rPr lang="en-US" dirty="0" err="1">
                <a:latin typeface="Times New Roman" panose="02020603050405020304" pitchFamily="18" charset="0"/>
                <a:cs typeface="Times New Roman" panose="02020603050405020304" pitchFamily="18" charset="0"/>
              </a:rPr>
              <a:t>uspori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mobilizacuja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vezanih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npr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usled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nelikvidnosti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dužnik</a:t>
            </a:r>
            <a:r>
              <a:rPr lang="sr-Latn-RS" dirty="0" smtClean="0">
                <a:latin typeface="Times New Roman" panose="02020603050405020304" pitchFamily="18" charset="0"/>
                <a:cs typeface="Times New Roman" panose="02020603050405020304" pitchFamily="18" charset="0"/>
              </a:rPr>
              <a:t>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dođe</a:t>
            </a:r>
            <a:r>
              <a:rPr lang="en-US" dirty="0">
                <a:latin typeface="Times New Roman" panose="02020603050405020304" pitchFamily="18" charset="0"/>
                <a:cs typeface="Times New Roman" panose="02020603050405020304" pitchFamily="18" charset="0"/>
              </a:rPr>
              <a:t> do toga, </a:t>
            </a:r>
            <a:r>
              <a:rPr lang="en-US" dirty="0" err="1">
                <a:latin typeface="Times New Roman" panose="02020603050405020304" pitchFamily="18" charset="0"/>
                <a:cs typeface="Times New Roman" panose="02020603050405020304" pitchFamily="18" charset="0"/>
              </a:rPr>
              <a:t>preduzeće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pasti</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nelikvidnost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rezervu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obzirom</a:t>
            </a:r>
            <a:r>
              <a:rPr lang="en-US" dirty="0">
                <a:latin typeface="Times New Roman" panose="02020603050405020304" pitchFamily="18" charset="0"/>
                <a:cs typeface="Times New Roman" panose="02020603050405020304" pitchFamily="18" charset="0"/>
              </a:rPr>
              <a:t> da je </a:t>
            </a:r>
            <a:r>
              <a:rPr lang="en-US" dirty="0" err="1">
                <a:latin typeface="Times New Roman" panose="02020603050405020304" pitchFamily="18" charset="0"/>
                <a:cs typeface="Times New Roman" panose="02020603050405020304" pitchFamily="18" charset="0"/>
              </a:rPr>
              <a:t>koeficijent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stabilnosti</a:t>
            </a:r>
            <a:r>
              <a:rPr lang="en-US" dirty="0">
                <a:latin typeface="Times New Roman" panose="02020603050405020304" pitchFamily="18" charset="0"/>
                <a:cs typeface="Times New Roman" panose="02020603050405020304" pitchFamily="18" charset="0"/>
              </a:rPr>
              <a:t> 1</a:t>
            </a:r>
            <a:r>
              <a:rPr lang="en-US" dirty="0" smtClean="0">
                <a:latin typeface="Times New Roman" panose="02020603050405020304" pitchFamily="18" charset="0"/>
                <a:cs typeface="Times New Roman" panose="02020603050405020304" pitchFamily="18" charset="0"/>
              </a:rPr>
              <a:t>.</a:t>
            </a:r>
            <a:endParaRPr lang="sr-Latn-RS" dirty="0" smtClean="0">
              <a:latin typeface="Times New Roman" panose="02020603050405020304" pitchFamily="18" charset="0"/>
              <a:cs typeface="Times New Roman" panose="02020603050405020304" pitchFamily="18" charset="0"/>
            </a:endParaRPr>
          </a:p>
          <a:p>
            <a:pPr algn="just">
              <a:buFontTx/>
              <a:buChar char="-"/>
            </a:pPr>
            <a:endParaRPr lang="sr-Latn-RS" sz="2400" dirty="0" smtClean="0">
              <a:latin typeface="Times New Roman" panose="02020603050405020304" pitchFamily="18" charset="0"/>
              <a:cs typeface="Times New Roman" panose="02020603050405020304" pitchFamily="18" charset="0"/>
            </a:endParaRPr>
          </a:p>
          <a:p>
            <a:pPr algn="just">
              <a:buFontTx/>
              <a:buChar char="-"/>
            </a:pPr>
            <a:endParaRPr lang="sr-Cyrl-RS" sz="2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1. F i n a n s i j s k a    p o l i t i k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757904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746975"/>
            <a:ext cx="11915336" cy="5937160"/>
          </a:xfrm>
        </p:spPr>
        <p:txBody>
          <a:bodyPr>
            <a:normAutofit lnSpcReduction="10000"/>
          </a:bodyPr>
          <a:lstStyle/>
          <a:p>
            <a:pPr algn="just"/>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je  </a:t>
            </a:r>
            <a:r>
              <a:rPr lang="en-US" b="1" dirty="0" err="1">
                <a:latin typeface="Times New Roman" panose="02020603050405020304" pitchFamily="18" charset="0"/>
                <a:cs typeface="Times New Roman" panose="02020603050405020304" pitchFamily="18" charset="0"/>
              </a:rPr>
              <a:t>koeficijent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finansijske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stabilnosti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manji</a:t>
            </a:r>
            <a:r>
              <a:rPr lang="en-US" b="1" dirty="0">
                <a:latin typeface="Times New Roman" panose="02020603050405020304" pitchFamily="18" charset="0"/>
                <a:cs typeface="Times New Roman" panose="02020603050405020304" pitchFamily="18" charset="0"/>
              </a:rPr>
              <a:t> od 1 </a:t>
            </a:r>
            <a:r>
              <a:rPr lang="en-US" dirty="0" err="1">
                <a:latin typeface="Times New Roman" panose="02020603050405020304" pitchFamily="18" charset="0"/>
                <a:cs typeface="Times New Roman" panose="02020603050405020304" pitchFamily="18" charset="0"/>
              </a:rPr>
              <a:t>proporcija</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pomerena</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korist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vezanih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takvim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uslovima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rokovi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vezivanja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vezanih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jednaki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rokovima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raspoloživosti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obaveza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javiće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likvidna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rezerva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potiče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dugoročno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pozajmljenog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smtClean="0">
                <a:latin typeface="Times New Roman" panose="02020603050405020304" pitchFamily="18" charset="0"/>
                <a:cs typeface="Times New Roman" panose="02020603050405020304" pitchFamily="18" charset="0"/>
              </a:rPr>
              <a:t>.</a:t>
            </a:r>
            <a:endParaRPr lang="sr-Latn-RS" dirty="0" smtClean="0">
              <a:latin typeface="Times New Roman" panose="02020603050405020304" pitchFamily="18" charset="0"/>
              <a:cs typeface="Times New Roman" panose="02020603050405020304" pitchFamily="18" charset="0"/>
            </a:endParaRPr>
          </a:p>
          <a:p>
            <a:pPr algn="just">
              <a:spcAft>
                <a:spcPts val="1200"/>
              </a:spcAft>
            </a:pP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je </a:t>
            </a:r>
            <a:r>
              <a:rPr lang="en-US" b="1" dirty="0" err="1">
                <a:latin typeface="Times New Roman" panose="02020603050405020304" pitchFamily="18" charset="0"/>
                <a:cs typeface="Times New Roman" panose="02020603050405020304" pitchFamily="18" charset="0"/>
              </a:rPr>
              <a:t>koeficijent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finansijske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stabilnosti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veći</a:t>
            </a:r>
            <a:r>
              <a:rPr lang="en-US" b="1" dirty="0">
                <a:latin typeface="Times New Roman" panose="02020603050405020304" pitchFamily="18" charset="0"/>
                <a:cs typeface="Times New Roman" panose="02020603050405020304" pitchFamily="18" charset="0"/>
              </a:rPr>
              <a:t> od 1 </a:t>
            </a:r>
            <a:r>
              <a:rPr lang="en-US" dirty="0" err="1">
                <a:latin typeface="Times New Roman" panose="02020603050405020304" pitchFamily="18" charset="0"/>
                <a:cs typeface="Times New Roman" panose="02020603050405020304" pitchFamily="18" charset="0"/>
              </a:rPr>
              <a:t>dugoročno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vezana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sopstvenog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uvećanog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dugoročno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pozajmljeni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proporcija</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pomerena</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korist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obavezaa</a:t>
            </a:r>
            <a:r>
              <a:rPr lang="en-US" dirty="0">
                <a:latin typeface="Times New Roman" panose="02020603050405020304" pitchFamily="18" charset="0"/>
                <a:cs typeface="Times New Roman" panose="02020603050405020304" pitchFamily="18" charset="0"/>
              </a:rPr>
              <a:t> time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ugrožena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rokovi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vezivanja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vezanih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kraći</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rokova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raspoloživosti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obaveza</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mobilizacija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vezanih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odgovara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dospeću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obaveza</a:t>
            </a:r>
            <a:r>
              <a:rPr lang="en-US" dirty="0" smtClean="0">
                <a:latin typeface="Times New Roman" panose="02020603050405020304" pitchFamily="18" charset="0"/>
                <a:cs typeface="Times New Roman" panose="02020603050405020304" pitchFamily="18" charset="0"/>
              </a:rPr>
              <a:t>.</a:t>
            </a:r>
            <a:endParaRPr lang="sr-Latn-R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sr-Latn-RS" dirty="0">
                <a:latin typeface="Times New Roman" panose="02020603050405020304" pitchFamily="18" charset="0"/>
                <a:cs typeface="Times New Roman" panose="02020603050405020304" pitchFamily="18" charset="0"/>
              </a:rPr>
              <a:t>Držanje likvidne rezerve umanjuje rentabilnost zato što se po osnovu likvidne rezerve </a:t>
            </a:r>
            <a:r>
              <a:rPr lang="sr-Latn-RS" dirty="0" smtClean="0">
                <a:latin typeface="Times New Roman" panose="02020603050405020304" pitchFamily="18" charset="0"/>
                <a:cs typeface="Times New Roman" panose="02020603050405020304" pitchFamily="18" charset="0"/>
              </a:rPr>
              <a:t>ostvaruje i </a:t>
            </a:r>
            <a:r>
              <a:rPr lang="sr-Latn-RS" dirty="0">
                <a:latin typeface="Times New Roman" panose="02020603050405020304" pitchFamily="18" charset="0"/>
                <a:cs typeface="Times New Roman" panose="02020603050405020304" pitchFamily="18" charset="0"/>
              </a:rPr>
              <a:t>eventualno sama kamata. Po osnovu sredstava po viđenju u banci a kamatna stopa na sredstva po viđenju je osetno niža od stope prinosa na ukupno uloženi kapital.</a:t>
            </a:r>
            <a:endParaRPr lang="sr-Latn-RS" dirty="0" smtClean="0">
              <a:latin typeface="Times New Roman" panose="02020603050405020304" pitchFamily="18" charset="0"/>
              <a:cs typeface="Times New Roman" panose="02020603050405020304" pitchFamily="18" charset="0"/>
            </a:endParaRPr>
          </a:p>
          <a:p>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1. F i n a n s i j s k a    p o l i t i k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6250396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395794"/>
            <a:ext cx="11915336" cy="1162654"/>
          </a:xfrm>
        </p:spPr>
        <p:txBody>
          <a:bodyPr>
            <a:normAutofit/>
          </a:bodyPr>
          <a:lstStyle/>
          <a:p>
            <a:r>
              <a:rPr lang="en-US" sz="2800" dirty="0">
                <a:latin typeface="Times New Roman" panose="02020603050405020304" pitchFamily="18" charset="0"/>
                <a:cs typeface="Times New Roman" panose="02020603050405020304" pitchFamily="18" charset="0"/>
              </a:rPr>
              <a:t>1.2.4. NAČELO FINANSIRANJA U SKLADU SA RIZIKOM</a:t>
            </a:r>
            <a:endParaRPr lang="sr-Cyrl-R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442434"/>
            <a:ext cx="11915336" cy="5293217"/>
          </a:xfrm>
        </p:spPr>
        <p:txBody>
          <a:bodyPr>
            <a:normAutofit fontScale="92500"/>
          </a:bodyPr>
          <a:lstStyle/>
          <a:p>
            <a:pPr algn="just">
              <a:spcAft>
                <a:spcPts val="600"/>
              </a:spcAft>
            </a:pPr>
            <a:r>
              <a:rPr lang="en-US" dirty="0">
                <a:latin typeface="Times New Roman" panose="02020603050405020304" pitchFamily="18" charset="0"/>
                <a:cs typeface="Times New Roman" panose="02020603050405020304" pitchFamily="18" charset="0"/>
              </a:rPr>
              <a:t>U </a:t>
            </a:r>
            <a:r>
              <a:rPr lang="en-US" dirty="0" err="1">
                <a:latin typeface="Times New Roman" panose="02020603050405020304" pitchFamily="18" charset="0"/>
                <a:cs typeface="Times New Roman" panose="02020603050405020304" pitchFamily="18" charset="0"/>
              </a:rPr>
              <a:t>fokusu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ovog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načela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a:t>
            </a:r>
            <a:r>
              <a:rPr lang="en-US" dirty="0">
                <a:latin typeface="Times New Roman" panose="02020603050405020304" pitchFamily="18" charset="0"/>
                <a:cs typeface="Times New Roman" panose="02020603050405020304" pitchFamily="18" charset="0"/>
              </a:rPr>
              <a:t> 2 </a:t>
            </a:r>
            <a:r>
              <a:rPr lang="en-US" dirty="0" err="1">
                <a:latin typeface="Times New Roman" panose="02020603050405020304" pitchFamily="18" charset="0"/>
                <a:cs typeface="Times New Roman" panose="02020603050405020304" pitchFamily="18" charset="0"/>
              </a:rPr>
              <a:t>rizika</a:t>
            </a:r>
            <a:r>
              <a:rPr lang="en-US" dirty="0">
                <a:latin typeface="Times New Roman" panose="02020603050405020304" pitchFamily="18" charset="0"/>
                <a:cs typeface="Times New Roman" panose="02020603050405020304" pitchFamily="18" charset="0"/>
              </a:rPr>
              <a:t> - </a:t>
            </a:r>
            <a:r>
              <a:rPr lang="en-US" b="1" dirty="0" err="1">
                <a:latin typeface="Times New Roman" panose="02020603050405020304" pitchFamily="18" charset="0"/>
                <a:cs typeface="Times New Roman" panose="02020603050405020304" pitchFamily="18" charset="0"/>
              </a:rPr>
              <a:t>rizik</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poverilaca</a:t>
            </a:r>
            <a:r>
              <a:rPr lang="en-US" b="1" dirty="0">
                <a:latin typeface="Times New Roman" panose="02020603050405020304" pitchFamily="18" charset="0"/>
                <a:cs typeface="Times New Roman" panose="02020603050405020304" pitchFamily="18" charset="0"/>
              </a:rPr>
              <a:t> da </a:t>
            </a:r>
            <a:r>
              <a:rPr lang="en-US" b="1" dirty="0" err="1">
                <a:latin typeface="Times New Roman" panose="02020603050405020304" pitchFamily="18" charset="0"/>
                <a:cs typeface="Times New Roman" panose="02020603050405020304" pitchFamily="18" charset="0"/>
              </a:rPr>
              <a:t>neće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moći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naplatiti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svoja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potraživanja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rizik</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preduzeća</a:t>
            </a:r>
            <a:r>
              <a:rPr lang="en-US" b="1" dirty="0">
                <a:latin typeface="Times New Roman" panose="02020603050405020304" pitchFamily="18" charset="0"/>
                <a:cs typeface="Times New Roman" panose="02020603050405020304" pitchFamily="18" charset="0"/>
              </a:rPr>
              <a:t> od </a:t>
            </a:r>
            <a:r>
              <a:rPr lang="en-US" b="1" dirty="0" err="1">
                <a:latin typeface="Times New Roman" panose="02020603050405020304" pitchFamily="18" charset="0"/>
                <a:cs typeface="Times New Roman" panose="02020603050405020304" pitchFamily="18" charset="0"/>
              </a:rPr>
              <a:t>negativnog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finansijskog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rezultata</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dirty="0" err="1" smtClean="0">
                <a:latin typeface="Times New Roman" panose="02020603050405020304" pitchFamily="18" charset="0"/>
                <a:cs typeface="Times New Roman" panose="02020603050405020304" pitchFamily="18" charset="0"/>
              </a:rPr>
              <a:t>Rizik</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poverilaca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nastaje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dođe</a:t>
            </a:r>
            <a:r>
              <a:rPr lang="en-US" dirty="0">
                <a:latin typeface="Times New Roman" panose="02020603050405020304" pitchFamily="18" charset="0"/>
                <a:cs typeface="Times New Roman" panose="02020603050405020304" pitchFamily="18" charset="0"/>
              </a:rPr>
              <a:t> do </a:t>
            </a:r>
            <a:r>
              <a:rPr lang="en-US" dirty="0" err="1">
                <a:latin typeface="Times New Roman" panose="02020603050405020304" pitchFamily="18" charset="0"/>
                <a:cs typeface="Times New Roman" panose="02020603050405020304" pitchFamily="18" charset="0"/>
              </a:rPr>
              <a:t>totalne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prezaduženosti</a:t>
            </a:r>
            <a:r>
              <a:rPr lang="en-US" dirty="0">
                <a:latin typeface="Times New Roman" panose="02020603050405020304" pitchFamily="18" charset="0"/>
                <a:cs typeface="Times New Roman" panose="02020603050405020304" pitchFamily="18" charset="0"/>
              </a:rPr>
              <a:t>, a do toga </a:t>
            </a:r>
            <a:r>
              <a:rPr lang="en-US" dirty="0" err="1">
                <a:latin typeface="Times New Roman" panose="02020603050405020304" pitchFamily="18" charset="0"/>
                <a:cs typeface="Times New Roman" panose="02020603050405020304" pitchFamily="18" charset="0"/>
              </a:rPr>
              <a:t>dolazi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kada</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gubitak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veći</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sopstvenog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manja</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dugova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zbog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čega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dolazi</a:t>
            </a:r>
            <a:r>
              <a:rPr lang="en-US" dirty="0">
                <a:latin typeface="Times New Roman" panose="02020603050405020304" pitchFamily="18" charset="0"/>
                <a:cs typeface="Times New Roman" panose="02020603050405020304" pitchFamily="18" charset="0"/>
              </a:rPr>
              <a:t> do </a:t>
            </a:r>
            <a:r>
              <a:rPr lang="en-US" dirty="0" err="1">
                <a:latin typeface="Times New Roman" panose="02020603050405020304" pitchFamily="18" charset="0"/>
                <a:cs typeface="Times New Roman" panose="02020603050405020304" pitchFamily="18" charset="0"/>
              </a:rPr>
              <a:t>gubitka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poverilaca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potraživanjima</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visini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razlike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između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njihovog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dužnika</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Aft>
                <a:spcPts val="600"/>
              </a:spcAft>
              <a:buFont typeface="Wingdings" panose="05000000000000000000" pitchFamily="2" charset="2"/>
              <a:buChar char="Ø"/>
            </a:pPr>
            <a:r>
              <a:rPr lang="en-US" dirty="0" err="1" smtClean="0">
                <a:latin typeface="Times New Roman" panose="02020603050405020304" pitchFamily="18" charset="0"/>
                <a:cs typeface="Times New Roman" panose="02020603050405020304" pitchFamily="18" charset="0"/>
              </a:rPr>
              <a:t>Suprotno</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tome,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rashodi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osnovu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amortizacije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režijskih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troškova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visoki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veliki</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rizik</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ostvarenja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negativnog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poslovnog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rezultata</a:t>
            </a:r>
            <a:r>
              <a:rPr lang="en-US" dirty="0">
                <a:latin typeface="Times New Roman" panose="02020603050405020304" pitchFamily="18" charset="0"/>
                <a:cs typeface="Times New Roman" panose="02020603050405020304" pitchFamily="18" charset="0"/>
              </a:rPr>
              <a:t>. Da bi se u </a:t>
            </a:r>
            <a:r>
              <a:rPr lang="en-US" dirty="0" err="1">
                <a:latin typeface="Times New Roman" panose="02020603050405020304" pitchFamily="18" charset="0"/>
                <a:cs typeface="Times New Roman" panose="02020603050405020304" pitchFamily="18" charset="0"/>
              </a:rPr>
              <a:t>takvim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okolnostima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smanjio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rizik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ostvarenja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bruto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dobitka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jedini</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izlaz</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smanjenju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rashoda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rashodi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kamate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zavise</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visine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pozajmljenog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putem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pomeranja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strukture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korist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sopstvenog</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uslovima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inflacije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poverioci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teže</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kamatne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stope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budu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realno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pozitivne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više</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stope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inflacije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povećava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rashode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ugrožava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ostvarenje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bruto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dobitka</a:t>
            </a:r>
            <a:r>
              <a:rPr lang="en-US" dirty="0">
                <a:latin typeface="Times New Roman" panose="02020603050405020304" pitchFamily="18" charset="0"/>
                <a:cs typeface="Times New Roman" panose="02020603050405020304" pitchFamily="18" charset="0"/>
              </a:rPr>
              <a:t>.</a:t>
            </a:r>
          </a:p>
          <a:p>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1. F i n a n s i j s k a    p o l i t i k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51009092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526307"/>
            <a:ext cx="11915336" cy="1019157"/>
          </a:xfrm>
        </p:spPr>
        <p:txBody>
          <a:bodyPr>
            <a:normAutofit/>
          </a:bodyPr>
          <a:lstStyle/>
          <a:p>
            <a:r>
              <a:rPr lang="en-US" sz="2800" dirty="0">
                <a:latin typeface="Times New Roman" panose="02020603050405020304" pitchFamily="18" charset="0"/>
                <a:cs typeface="Times New Roman" panose="02020603050405020304" pitchFamily="18" charset="0"/>
              </a:rPr>
              <a:t> 1.2.5. NAČELO </a:t>
            </a:r>
            <a:r>
              <a:rPr lang="en-US" sz="2800" dirty="0" smtClean="0">
                <a:latin typeface="Times New Roman" panose="02020603050405020304" pitchFamily="18" charset="0"/>
                <a:cs typeface="Times New Roman" panose="02020603050405020304" pitchFamily="18" charset="0"/>
              </a:rPr>
              <a:t>FINANSISKE </a:t>
            </a:r>
            <a:r>
              <a:rPr lang="en-US" sz="2800" dirty="0">
                <a:latin typeface="Times New Roman" panose="02020603050405020304" pitchFamily="18" charset="0"/>
                <a:cs typeface="Times New Roman" panose="02020603050405020304" pitchFamily="18" charset="0"/>
              </a:rPr>
              <a:t>ELASTIČNOSTI</a:t>
            </a:r>
            <a:endParaRPr lang="sr-Cyrl-R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796603"/>
            <a:ext cx="11915336" cy="5061397"/>
          </a:xfrm>
        </p:spPr>
        <p:txBody>
          <a:bodyPr>
            <a:normAutofit/>
          </a:bodyPr>
          <a:lstStyle/>
          <a:p>
            <a:pPr>
              <a:spcAft>
                <a:spcPts val="600"/>
              </a:spcAft>
            </a:pPr>
            <a:r>
              <a:rPr lang="en-US" dirty="0" err="1">
                <a:latin typeface="Times New Roman" panose="02020603050405020304" pitchFamily="18" charset="0"/>
                <a:cs typeface="Times New Roman" panose="02020603050405020304" pitchFamily="18" charset="0"/>
              </a:rPr>
              <a:t>Ovo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načelo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izražava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sposobnost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da se </a:t>
            </a:r>
            <a:r>
              <a:rPr lang="en-US" dirty="0" err="1">
                <a:latin typeface="Times New Roman" panose="02020603050405020304" pitchFamily="18" charset="0"/>
                <a:cs typeface="Times New Roman" panose="02020603050405020304" pitchFamily="18" charset="0"/>
              </a:rPr>
              <a:t>prilagodi</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dva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smera</a:t>
            </a:r>
            <a:r>
              <a:rPr lang="sr-Latn-RS"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1.</a:t>
            </a:r>
            <a:r>
              <a:rPr lang="sr-Latn-RS"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U </a:t>
            </a:r>
            <a:r>
              <a:rPr lang="en-US" dirty="0" err="1">
                <a:latin typeface="Times New Roman" panose="02020603050405020304" pitchFamily="18" charset="0"/>
                <a:cs typeface="Times New Roman" panose="02020603050405020304" pitchFamily="18" charset="0"/>
              </a:rPr>
              <a:t>pogledu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mogućnosti</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pribavljanja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dodatnog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kapitala</a:t>
            </a:r>
            <a:endParaRPr lang="en-US" b="1" dirty="0">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2.</a:t>
            </a:r>
            <a:r>
              <a:rPr lang="sr-Latn-RS"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U </a:t>
            </a:r>
            <a:r>
              <a:rPr lang="en-US" dirty="0" err="1">
                <a:latin typeface="Times New Roman" panose="02020603050405020304" pitchFamily="18" charset="0"/>
                <a:cs typeface="Times New Roman" panose="02020603050405020304" pitchFamily="18" charset="0"/>
              </a:rPr>
              <a:t>pogledu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mogućnosti</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prevremene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otplate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pozajmljenog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kada</a:t>
            </a:r>
            <a:r>
              <a:rPr lang="en-US" dirty="0">
                <a:latin typeface="Times New Roman" panose="02020603050405020304" pitchFamily="18" charset="0"/>
                <a:cs typeface="Times New Roman" panose="02020603050405020304" pitchFamily="18" charset="0"/>
              </a:rPr>
              <a:t> on </a:t>
            </a:r>
            <a:endParaRPr lang="sr-Latn-RS" dirty="0">
              <a:latin typeface="Times New Roman" panose="02020603050405020304" pitchFamily="18" charset="0"/>
              <a:cs typeface="Times New Roman" panose="02020603050405020304" pitchFamily="18" charset="0"/>
            </a:endParaRPr>
          </a:p>
          <a:p>
            <a:pPr marL="0" indent="0">
              <a:spcAft>
                <a:spcPts val="1800"/>
              </a:spcAft>
              <a:buNone/>
            </a:pP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nije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više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potreban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postane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preskup</a:t>
            </a:r>
            <a:endParaRPr lang="sr-Latn-RS" dirty="0" smtClean="0">
              <a:latin typeface="Times New Roman" panose="02020603050405020304" pitchFamily="18" charset="0"/>
              <a:cs typeface="Times New Roman" panose="02020603050405020304" pitchFamily="18" charset="0"/>
            </a:endParaRPr>
          </a:p>
          <a:p>
            <a:pPr marL="0" indent="0">
              <a:spcAft>
                <a:spcPts val="600"/>
              </a:spcAft>
              <a:buNone/>
            </a:pPr>
            <a:r>
              <a:rPr lang="sr-Latn-RS" dirty="0" smtClean="0">
                <a:latin typeface="Times New Roman" panose="02020603050405020304" pitchFamily="18" charset="0"/>
                <a:cs typeface="Times New Roman" panose="02020603050405020304" pitchFamily="18" charset="0"/>
              </a:rPr>
              <a:t>- Potrebe </a:t>
            </a:r>
            <a:r>
              <a:rPr lang="sr-Latn-RS" dirty="0">
                <a:latin typeface="Times New Roman" panose="02020603050405020304" pitchFamily="18" charset="0"/>
                <a:cs typeface="Times New Roman" panose="02020603050405020304" pitchFamily="18" charset="0"/>
              </a:rPr>
              <a:t>preduzeća za kapitalom su promenljive bilo da su one uslovljene </a:t>
            </a:r>
            <a:r>
              <a:rPr lang="sr-Latn-RS" dirty="0" smtClean="0">
                <a:latin typeface="Times New Roman" panose="02020603050405020304" pitchFamily="18" charset="0"/>
                <a:cs typeface="Times New Roman" panose="02020603050405020304" pitchFamily="18" charset="0"/>
              </a:rPr>
              <a:t>:</a:t>
            </a:r>
            <a:endParaRPr lang="sr-Latn-RS"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sr-Latn-RS" dirty="0" smtClean="0">
                <a:latin typeface="Times New Roman" panose="02020603050405020304" pitchFamily="18" charset="0"/>
                <a:cs typeface="Times New Roman" panose="02020603050405020304" pitchFamily="18" charset="0"/>
              </a:rPr>
              <a:t>	1) novim </a:t>
            </a:r>
            <a:r>
              <a:rPr lang="sr-Latn-RS" dirty="0">
                <a:latin typeface="Times New Roman" panose="02020603050405020304" pitchFamily="18" charset="0"/>
                <a:cs typeface="Times New Roman" panose="02020603050405020304" pitchFamily="18" charset="0"/>
              </a:rPr>
              <a:t>investicijama</a:t>
            </a:r>
          </a:p>
          <a:p>
            <a:pPr marL="0" indent="0">
              <a:lnSpc>
                <a:spcPct val="100000"/>
              </a:lnSpc>
              <a:spcBef>
                <a:spcPts val="0"/>
              </a:spcBef>
              <a:buNone/>
            </a:pPr>
            <a:r>
              <a:rPr lang="sr-Latn-RS" dirty="0" smtClean="0">
                <a:latin typeface="Times New Roman" panose="02020603050405020304" pitchFamily="18" charset="0"/>
                <a:cs typeface="Times New Roman" panose="02020603050405020304" pitchFamily="18" charset="0"/>
              </a:rPr>
              <a:t>	2) promenljivim </a:t>
            </a:r>
            <a:r>
              <a:rPr lang="sr-Latn-RS" dirty="0">
                <a:latin typeface="Times New Roman" panose="02020603050405020304" pitchFamily="18" charset="0"/>
                <a:cs typeface="Times New Roman" panose="02020603050405020304" pitchFamily="18" charset="0"/>
              </a:rPr>
              <a:t>uslovima prodaje i nabavke</a:t>
            </a:r>
          </a:p>
          <a:p>
            <a:pPr marL="0" indent="0">
              <a:lnSpc>
                <a:spcPct val="100000"/>
              </a:lnSpc>
              <a:spcBef>
                <a:spcPts val="0"/>
              </a:spcBef>
              <a:buNone/>
            </a:pPr>
            <a:r>
              <a:rPr lang="sr-Latn-RS" dirty="0" smtClean="0">
                <a:latin typeface="Times New Roman" panose="02020603050405020304" pitchFamily="18" charset="0"/>
                <a:cs typeface="Times New Roman" panose="02020603050405020304" pitchFamily="18" charset="0"/>
              </a:rPr>
              <a:t>	3) potrebama </a:t>
            </a:r>
            <a:r>
              <a:rPr lang="sr-Latn-RS" dirty="0">
                <a:latin typeface="Times New Roman" panose="02020603050405020304" pitchFamily="18" charset="0"/>
                <a:cs typeface="Times New Roman" panose="02020603050405020304" pitchFamily="18" charset="0"/>
              </a:rPr>
              <a:t>supstitucije jedne vrste kapitala drugom vrstom</a:t>
            </a:r>
          </a:p>
          <a:p>
            <a:pPr marL="0" indent="0">
              <a:spcAft>
                <a:spcPts val="600"/>
              </a:spcAft>
              <a:buNone/>
            </a:pPr>
            <a:endParaRPr lang="sr-Latn-R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1. F i n a n s i j s k a    p o l i t i k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573146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10" y="885563"/>
            <a:ext cx="11915336" cy="1311727"/>
          </a:xfrm>
        </p:spPr>
        <p:txBody>
          <a:bodyPr>
            <a:normAutofit fontScale="90000"/>
          </a:bodyPr>
          <a:lstStyle/>
          <a:p>
            <a:pPr lvl="0"/>
            <a:r>
              <a:rPr lang="sr-Latn-CS" sz="3600" dirty="0" smtClean="0">
                <a:latin typeface="Times New Roman" panose="02020603050405020304" pitchFamily="18" charset="0"/>
                <a:cs typeface="Times New Roman" panose="02020603050405020304" pitchFamily="18" charset="0"/>
              </a:rPr>
              <a:t>1) OBIM </a:t>
            </a:r>
            <a:r>
              <a:rPr lang="sr-Latn-CS" sz="3600" dirty="0">
                <a:latin typeface="Times New Roman" panose="02020603050405020304" pitchFamily="18" charset="0"/>
                <a:cs typeface="Times New Roman" panose="02020603050405020304" pitchFamily="18" charset="0"/>
              </a:rPr>
              <a:t>POTREBNOG NOVCA I KAPITALA, </a:t>
            </a:r>
            <a:r>
              <a:rPr lang="sr-Latn-CS" sz="3600" dirty="0" smtClean="0">
                <a:latin typeface="Times New Roman" panose="02020603050405020304" pitchFamily="18" charset="0"/>
                <a:cs typeface="Times New Roman" panose="02020603050405020304" pitchFamily="18" charset="0"/>
              </a:rPr>
              <a:t>MOMENAT</a:t>
            </a:r>
            <a:br>
              <a:rPr lang="sr-Latn-CS" sz="3600" dirty="0" smtClean="0">
                <a:latin typeface="Times New Roman" panose="02020603050405020304" pitchFamily="18" charset="0"/>
                <a:cs typeface="Times New Roman" panose="02020603050405020304" pitchFamily="18" charset="0"/>
              </a:rPr>
            </a:br>
            <a:r>
              <a:rPr lang="sr-Latn-CS" sz="3600" dirty="0">
                <a:latin typeface="Times New Roman" panose="02020603050405020304" pitchFamily="18" charset="0"/>
                <a:cs typeface="Times New Roman" panose="02020603050405020304" pitchFamily="18" charset="0"/>
              </a:rPr>
              <a:t> </a:t>
            </a:r>
            <a:r>
              <a:rPr lang="sr-Latn-CS" sz="3600" dirty="0" smtClean="0">
                <a:latin typeface="Times New Roman" panose="02020603050405020304" pitchFamily="18" charset="0"/>
                <a:cs typeface="Times New Roman" panose="02020603050405020304" pitchFamily="18" charset="0"/>
              </a:rPr>
              <a:t>   POTREBE </a:t>
            </a:r>
            <a:r>
              <a:rPr lang="sr-Latn-CS" sz="3600" dirty="0">
                <a:latin typeface="Times New Roman" panose="02020603050405020304" pitchFamily="18" charset="0"/>
                <a:cs typeface="Times New Roman" panose="02020603050405020304" pitchFamily="18" charset="0"/>
              </a:rPr>
              <a:t>I VREME IMOBILIZACIJE</a:t>
            </a:r>
            <a:r>
              <a:rPr lang="sr-Cyrl-RS" dirty="0"/>
              <a:t/>
            </a:r>
            <a:br>
              <a:rPr lang="sr-Cyrl-RS" dirty="0"/>
            </a:br>
            <a:endParaRPr lang="sr-Cyrl-R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6610" y="1931831"/>
            <a:ext cx="11692351" cy="4790941"/>
          </a:xfrm>
        </p:spPr>
        <p:txBody>
          <a:bodyPr/>
          <a:lstStyle/>
          <a:p>
            <a:pPr algn="just">
              <a:lnSpc>
                <a:spcPct val="100000"/>
              </a:lnSpc>
            </a:pPr>
            <a:r>
              <a:rPr lang="sr-Latn-CS" sz="3200" dirty="0">
                <a:latin typeface="Times New Roman" panose="02020603050405020304" pitchFamily="18" charset="0"/>
                <a:cs typeface="Times New Roman" panose="02020603050405020304" pitchFamily="18" charset="0"/>
              </a:rPr>
              <a:t>Informacije o ovom dobiju se iz planskog bilansa stanja, plana priliva i odliva gotovine i investicionog projekta. Iz planskog bilansa stanja dobija se informacija o ukupno nedostajućim izvorima finansiranja i o njihovoj ročnoj strukturi. Investicioni projekat pokazuje iznos kapitala koji treba pribaviti, kao i dinamiku ulaganja planskog priliva i odliva gotovine pokazuje momenat kada se javlja nedostatak gotovine, a  na osnovu svega toga se zaključuje : </a:t>
            </a:r>
            <a:r>
              <a:rPr lang="sr-Latn-CS" sz="3200" b="1" dirty="0">
                <a:latin typeface="Times New Roman" panose="02020603050405020304" pitchFamily="18" charset="0"/>
                <a:cs typeface="Times New Roman" panose="02020603050405020304" pitchFamily="18" charset="0"/>
              </a:rPr>
              <a:t>koliko i kada treba obezbediti dodatnih  kratkoročnih i dugoročnih izvora finansiranja</a:t>
            </a:r>
            <a:r>
              <a:rPr lang="sr-Latn-CS" sz="3200" dirty="0">
                <a:latin typeface="Times New Roman" panose="02020603050405020304" pitchFamily="18" charset="0"/>
                <a:cs typeface="Times New Roman" panose="02020603050405020304" pitchFamily="18" charset="0"/>
              </a:rPr>
              <a:t>.</a:t>
            </a:r>
            <a:endParaRPr lang="sr-Cyrl-RS" sz="3200" dirty="0">
              <a:latin typeface="Times New Roman" panose="02020603050405020304" pitchFamily="18" charset="0"/>
              <a:cs typeface="Times New Roman" panose="02020603050405020304" pitchFamily="18" charset="0"/>
            </a:endParaRPr>
          </a:p>
          <a:p>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26610" y="12660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48652380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651" y="759853"/>
            <a:ext cx="11795017" cy="5859887"/>
          </a:xfrm>
        </p:spPr>
        <p:txBody>
          <a:bodyPr/>
          <a:lstStyle/>
          <a:p>
            <a:pPr algn="just">
              <a:spcAft>
                <a:spcPts val="1800"/>
              </a:spcAft>
              <a:buFont typeface="Wingdings" panose="05000000000000000000" pitchFamily="2" charset="2"/>
              <a:buChar char="Ø"/>
            </a:pPr>
            <a:r>
              <a:rPr lang="sr-Latn-CS" b="1" dirty="0">
                <a:latin typeface="Times New Roman" panose="02020603050405020304" pitchFamily="18" charset="0"/>
                <a:ea typeface="Times New Roman" panose="02020603050405020304" pitchFamily="18" charset="0"/>
              </a:rPr>
              <a:t>Mogućnost pribavljanja dodatnog kapitala </a:t>
            </a:r>
            <a:r>
              <a:rPr lang="sr-Latn-CS" dirty="0">
                <a:latin typeface="Times New Roman" panose="02020603050405020304" pitchFamily="18" charset="0"/>
                <a:ea typeface="Times New Roman" panose="02020603050405020304" pitchFamily="18" charset="0"/>
              </a:rPr>
              <a:t>zavisi od stanja ponude i tražnje na tržištu kapitala i tržištu novca i od kreditne sposobnosti preduzeća. Kreditna sposobnost je uslovljena rentabilnošću i finansijskim položajem, pri čemu se ona ocenjuje uz pomoć finansijskih načela, pravila, finansiranja i upoređivanjem rentabilnosti i finansijskog položaja preduzeća čija se kreditna sposobnost ocenjuje sa konkurentnim preduzećima tj. preduzećima iz iste delatnosti</a:t>
            </a:r>
            <a:r>
              <a:rPr lang="sr-Latn-CS" dirty="0" smtClean="0">
                <a:latin typeface="Times New Roman" panose="02020603050405020304" pitchFamily="18" charset="0"/>
                <a:ea typeface="Times New Roman" panose="02020603050405020304" pitchFamily="18" charset="0"/>
              </a:rPr>
              <a:t>.</a:t>
            </a:r>
          </a:p>
          <a:p>
            <a:pPr algn="just">
              <a:buFont typeface="Wingdings" panose="05000000000000000000" pitchFamily="2" charset="2"/>
              <a:buChar char="Ø"/>
            </a:pPr>
            <a:r>
              <a:rPr lang="sr-Latn-CS" dirty="0">
                <a:latin typeface="Times New Roman" panose="02020603050405020304" pitchFamily="18" charset="0"/>
                <a:ea typeface="Times New Roman" panose="02020603050405020304" pitchFamily="18" charset="0"/>
              </a:rPr>
              <a:t>Kada postojeći izvor finansiranja postane preskup elastičnost zahteva mogućnost potpune </a:t>
            </a:r>
            <a:r>
              <a:rPr lang="sr-Latn-CS" b="1" dirty="0">
                <a:latin typeface="Times New Roman" panose="02020603050405020304" pitchFamily="18" charset="0"/>
                <a:ea typeface="Times New Roman" panose="02020603050405020304" pitchFamily="18" charset="0"/>
              </a:rPr>
              <a:t>prevremene otplate </a:t>
            </a:r>
            <a:r>
              <a:rPr lang="sr-Latn-CS" dirty="0">
                <a:latin typeface="Times New Roman" panose="02020603050405020304" pitchFamily="18" charset="0"/>
                <a:ea typeface="Times New Roman" panose="02020603050405020304" pitchFamily="18" charset="0"/>
              </a:rPr>
              <a:t>takvih izvora finansiranja. Ta mogućnost prevremene otplate je utoliko veća ukoliko je </a:t>
            </a:r>
            <a:r>
              <a:rPr lang="sr-Latn-CS" dirty="0" smtClean="0">
                <a:latin typeface="Times New Roman" panose="02020603050405020304" pitchFamily="18" charset="0"/>
                <a:ea typeface="Times New Roman" panose="02020603050405020304" pitchFamily="18" charset="0"/>
              </a:rPr>
              <a:t>sopstveni </a:t>
            </a:r>
            <a:r>
              <a:rPr lang="sr-Latn-CS" dirty="0">
                <a:latin typeface="Times New Roman" panose="02020603050405020304" pitchFamily="18" charset="0"/>
                <a:ea typeface="Times New Roman" panose="02020603050405020304" pitchFamily="18" charset="0"/>
              </a:rPr>
              <a:t>kapital viši a pozajmljeni niži, ukoliko su skriveni oblici samofinansiranja jače izraženi </a:t>
            </a:r>
            <a:r>
              <a:rPr lang="sr-Latn-CS" dirty="0" smtClean="0">
                <a:latin typeface="Times New Roman" panose="02020603050405020304" pitchFamily="18" charset="0"/>
                <a:ea typeface="Times New Roman" panose="02020603050405020304" pitchFamily="18" charset="0"/>
              </a:rPr>
              <a:t>putem </a:t>
            </a:r>
            <a:r>
              <a:rPr lang="sr-Latn-CS" dirty="0">
                <a:latin typeface="Times New Roman" panose="02020603050405020304" pitchFamily="18" charset="0"/>
                <a:ea typeface="Times New Roman" panose="02020603050405020304" pitchFamily="18" charset="0"/>
              </a:rPr>
              <a:t>potcenjivanja aktive i precenjivanja obaveza i ukoliko je kreditna sposobnost preduzeća veća.</a:t>
            </a:r>
            <a:endParaRPr lang="sr-Cyrl-RS" dirty="0"/>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1. F i n a n s i j s k a    p o l i t i k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51344193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655814"/>
            <a:ext cx="11915336" cy="1162654"/>
          </a:xfrm>
        </p:spPr>
        <p:txBody>
          <a:bodyPr>
            <a:normAutofit/>
          </a:bodyPr>
          <a:lstStyle/>
          <a:p>
            <a:r>
              <a:rPr lang="en-US" sz="2800" dirty="0">
                <a:latin typeface="Times New Roman" panose="02020603050405020304" pitchFamily="18" charset="0"/>
                <a:cs typeface="Times New Roman" panose="02020603050405020304" pitchFamily="18" charset="0"/>
              </a:rPr>
              <a:t>1.2.6. NAČELO NEZAVISNOSTI</a:t>
            </a:r>
            <a:endParaRPr lang="sr-Cyrl-R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15126" y="2038126"/>
            <a:ext cx="11761747" cy="4819874"/>
          </a:xfrm>
        </p:spPr>
        <p:txBody>
          <a:bodyPr/>
          <a:lstStyle/>
          <a:p>
            <a:pPr>
              <a:spcAft>
                <a:spcPts val="1800"/>
              </a:spcAft>
            </a:pPr>
            <a:r>
              <a:rPr lang="en-US" dirty="0">
                <a:latin typeface="Times New Roman" panose="02020603050405020304" pitchFamily="18" charset="0"/>
                <a:cs typeface="Times New Roman" panose="02020603050405020304" pitchFamily="18" charset="0"/>
              </a:rPr>
              <a:t>Da bi </a:t>
            </a:r>
            <a:r>
              <a:rPr lang="en-US" dirty="0" err="1">
                <a:latin typeface="Times New Roman" panose="02020603050405020304" pitchFamily="18" charset="0"/>
                <a:cs typeface="Times New Roman" panose="02020603050405020304" pitchFamily="18" charset="0"/>
              </a:rPr>
              <a:t>preduzeće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imalo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slobodu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odlučivanja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preduslov</a:t>
            </a:r>
            <a:r>
              <a:rPr lang="en-US" dirty="0">
                <a:latin typeface="Times New Roman" panose="02020603050405020304" pitchFamily="18" charset="0"/>
                <a:cs typeface="Times New Roman" panose="02020603050405020304" pitchFamily="18" charset="0"/>
              </a:rPr>
              <a:t> je da </a:t>
            </a:r>
            <a:r>
              <a:rPr lang="en-US" dirty="0" err="1">
                <a:latin typeface="Times New Roman" panose="02020603050405020304" pitchFamily="18" charset="0"/>
                <a:cs typeface="Times New Roman" panose="02020603050405020304" pitchFamily="18" charset="0"/>
              </a:rPr>
              <a:t>bude</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nezavisno</a:t>
            </a:r>
            <a:r>
              <a:rPr lang="en-US" b="1" dirty="0">
                <a:latin typeface="Times New Roman" panose="02020603050405020304" pitchFamily="18" charset="0"/>
                <a:cs typeface="Times New Roman" panose="02020603050405020304" pitchFamily="18" charset="0"/>
              </a:rPr>
              <a:t> od </a:t>
            </a:r>
            <a:r>
              <a:rPr lang="en-US" b="1" dirty="0" err="1">
                <a:latin typeface="Times New Roman" panose="02020603050405020304" pitchFamily="18" charset="0"/>
                <a:cs typeface="Times New Roman" panose="02020603050405020304" pitchFamily="18" charset="0"/>
              </a:rPr>
              <a:t>poverilaca</a:t>
            </a:r>
            <a:r>
              <a:rPr lang="en-US" b="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U </a:t>
            </a:r>
            <a:r>
              <a:rPr lang="en-US" dirty="0" err="1">
                <a:latin typeface="Times New Roman" panose="02020603050405020304" pitchFamily="18" charset="0"/>
                <a:cs typeface="Times New Roman" panose="02020603050405020304" pitchFamily="18" charset="0"/>
              </a:rPr>
              <a:t>principu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nezavisnost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povećanjem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udela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jer</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tada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smanjuje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udeo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pozajmljenog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Međutim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bazi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učečća</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raspodeli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dobitka</a:t>
            </a:r>
            <a:r>
              <a:rPr lang="en-US" dirty="0">
                <a:latin typeface="Times New Roman" panose="02020603050405020304" pitchFamily="18" charset="0"/>
                <a:cs typeface="Times New Roman" panose="02020603050405020304" pitchFamily="18" charset="0"/>
              </a:rPr>
              <a:t> da bi </a:t>
            </a:r>
            <a:r>
              <a:rPr lang="en-US" dirty="0" err="1">
                <a:latin typeface="Times New Roman" panose="02020603050405020304" pitchFamily="18" charset="0"/>
                <a:cs typeface="Times New Roman" panose="02020603050405020304" pitchFamily="18" charset="0"/>
              </a:rPr>
              <a:t>rukovodstvo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obezbedilo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nezavisnost</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vlasnika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visina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udela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nezavisnost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rukovodstva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već</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bitna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visina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otvorenih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skrivenih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rezervi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Što</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obim</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otvoren</a:t>
            </a:r>
            <a:r>
              <a:rPr lang="sr-Latn-RS" dirty="0" smtClean="0">
                <a:latin typeface="Times New Roman" panose="02020603050405020304" pitchFamily="18" charset="0"/>
                <a:cs typeface="Times New Roman" panose="02020603050405020304" pitchFamily="18" charset="0"/>
              </a:rPr>
              <a:t>ih</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skrivenih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rezervi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veći</a:t>
            </a:r>
            <a:r>
              <a:rPr lang="en-US" dirty="0">
                <a:latin typeface="Times New Roman" panose="02020603050405020304" pitchFamily="18" charset="0"/>
                <a:cs typeface="Times New Roman" panose="02020603050405020304" pitchFamily="18" charset="0"/>
              </a:rPr>
              <a:t> to je </a:t>
            </a:r>
            <a:r>
              <a:rPr lang="en-US" dirty="0" err="1">
                <a:latin typeface="Times New Roman" panose="02020603050405020304" pitchFamily="18" charset="0"/>
                <a:cs typeface="Times New Roman" panose="02020603050405020304" pitchFamily="18" charset="0"/>
              </a:rPr>
              <a:t>nezavisnost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rukovodstva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veća</a:t>
            </a:r>
            <a:r>
              <a:rPr lang="en-US" dirty="0">
                <a:latin typeface="Times New Roman" panose="02020603050405020304" pitchFamily="18" charset="0"/>
                <a:cs typeface="Times New Roman" panose="02020603050405020304" pitchFamily="18" charset="0"/>
              </a:rPr>
              <a:t>.</a:t>
            </a:r>
          </a:p>
          <a:p>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1. F i n a n s i j s k a    p o l i t i k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5055875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540913"/>
            <a:ext cx="11915336" cy="927279"/>
          </a:xfrm>
        </p:spPr>
        <p:txBody>
          <a:bodyPr>
            <a:normAutofit/>
          </a:bodyPr>
          <a:lstStyle/>
          <a:p>
            <a:r>
              <a:rPr lang="en-US" sz="2800" dirty="0">
                <a:latin typeface="Times New Roman" panose="02020603050405020304" pitchFamily="18" charset="0"/>
                <a:cs typeface="Times New Roman" panose="02020603050405020304" pitchFamily="18" charset="0"/>
              </a:rPr>
              <a:t>1.2.7. NAČELO OPTIMALNOG AKTIVIZACIONOG DEJSTVA SLIKE </a:t>
            </a:r>
            <a:r>
              <a:rPr lang="sr-Latn-RS" sz="2800" dirty="0" smtClean="0">
                <a:latin typeface="Times New Roman" panose="02020603050405020304" pitchFamily="18" charset="0"/>
                <a:cs typeface="Times New Roman" panose="02020603050405020304" pitchFamily="18" charset="0"/>
              </a:rPr>
              <a:t/>
            </a:r>
            <a:br>
              <a:rPr lang="sr-Latn-RS" sz="2800" dirty="0" smtClean="0">
                <a:latin typeface="Times New Roman" panose="02020603050405020304" pitchFamily="18" charset="0"/>
                <a:cs typeface="Times New Roman" panose="02020603050405020304" pitchFamily="18" charset="0"/>
              </a:rPr>
            </a:br>
            <a:r>
              <a:rPr lang="sr-Latn-RS" sz="2800" dirty="0">
                <a:latin typeface="Times New Roman" panose="02020603050405020304" pitchFamily="18" charset="0"/>
                <a:cs typeface="Times New Roman" panose="02020603050405020304" pitchFamily="18" charset="0"/>
              </a:rPr>
              <a:t> </a:t>
            </a:r>
            <a:r>
              <a:rPr lang="sr-Latn-RS"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FINANSIRANJA</a:t>
            </a:r>
            <a:endParaRPr lang="sr-Cyrl-R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687132"/>
            <a:ext cx="11915336" cy="5009882"/>
          </a:xfrm>
        </p:spPr>
        <p:txBody>
          <a:bodyPr>
            <a:normAutofit/>
          </a:bodyPr>
          <a:lstStyle/>
          <a:p>
            <a:pPr algn="just">
              <a:spcAft>
                <a:spcPts val="1800"/>
              </a:spcAft>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Slika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predstavljena</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bilansom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će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javnost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odnositi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preduzeću</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poslovnom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smislu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zavisi</a:t>
            </a:r>
            <a:r>
              <a:rPr lang="en-US" dirty="0">
                <a:latin typeface="Times New Roman" panose="02020603050405020304" pitchFamily="18" charset="0"/>
                <a:cs typeface="Times New Roman" panose="02020603050405020304" pitchFamily="18" charset="0"/>
              </a:rPr>
              <a:t> od toga </a:t>
            </a:r>
            <a:r>
              <a:rPr lang="en-US" dirty="0" err="1">
                <a:latin typeface="Times New Roman" panose="02020603050405020304" pitchFamily="18" charset="0"/>
                <a:cs typeface="Times New Roman" panose="02020603050405020304" pitchFamily="18" charset="0"/>
              </a:rPr>
              <a:t>kakav</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utisak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javnost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ostavio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široka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javnost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stekne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više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uverenja</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moći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rentabilnosti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stabilnosti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utoliko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više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naklonjena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preduzeću</a:t>
            </a:r>
            <a:r>
              <a:rPr lang="en-US" dirty="0">
                <a:latin typeface="Times New Roman" panose="02020603050405020304" pitchFamily="18" charset="0"/>
                <a:cs typeface="Times New Roman" panose="02020603050405020304" pitchFamily="18" charset="0"/>
              </a:rPr>
              <a:t>.</a:t>
            </a:r>
          </a:p>
          <a:p>
            <a:pPr>
              <a:spcAft>
                <a:spcPts val="600"/>
              </a:spcAft>
            </a:pPr>
            <a:r>
              <a:rPr lang="en-US" dirty="0" err="1" smtClean="0">
                <a:latin typeface="Times New Roman" panose="02020603050405020304" pitchFamily="18" charset="0"/>
                <a:cs typeface="Times New Roman" panose="02020603050405020304" pitchFamily="18" charset="0"/>
              </a:rPr>
              <a:t>Iskustvo</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je </a:t>
            </a:r>
            <a:r>
              <a:rPr lang="en-US" dirty="0" err="1">
                <a:latin typeface="Times New Roman" panose="02020603050405020304" pitchFamily="18" charset="0"/>
                <a:cs typeface="Times New Roman" panose="02020603050405020304" pitchFamily="18" charset="0"/>
              </a:rPr>
              <a:t>pokazalo</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široku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javnost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bitnu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težinu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ima</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1)</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struktura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stanovišta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vlasništva</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2)</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odnos</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imovine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dugova</a:t>
            </a:r>
            <a:r>
              <a:rPr lang="en-US" dirty="0" smtClean="0">
                <a:latin typeface="Times New Roman" panose="02020603050405020304" pitchFamily="18" charset="0"/>
                <a:cs typeface="Times New Roman" panose="02020603050405020304" pitchFamily="18" charset="0"/>
              </a:rPr>
              <a:t>;</a:t>
            </a:r>
            <a:endParaRPr lang="sr-Latn-RS" dirty="0" smtClean="0">
              <a:latin typeface="Times New Roman" panose="02020603050405020304" pitchFamily="18" charset="0"/>
              <a:cs typeface="Times New Roman" panose="02020603050405020304" pitchFamily="18" charset="0"/>
            </a:endParaRPr>
          </a:p>
          <a:p>
            <a:pPr marL="0" indent="0">
              <a:buNone/>
            </a:pP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3)</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odnos</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uvećanog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dugoročno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pozajmljeni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marL="0" indent="0">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osnovnih</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uvećanih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dugoročne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plasmane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4)</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odnos</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obrtne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imovine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obaveza</a:t>
            </a:r>
            <a:r>
              <a:rPr lang="en-US" dirty="0">
                <a:latin typeface="Times New Roman" panose="02020603050405020304" pitchFamily="18" charset="0"/>
                <a:cs typeface="Times New Roman" panose="02020603050405020304" pitchFamily="18" charset="0"/>
              </a:rPr>
              <a:t>.</a:t>
            </a:r>
          </a:p>
          <a:p>
            <a:pPr marL="0" indent="0">
              <a:buNone/>
            </a:pPr>
            <a:endParaRPr lang="en-US" dirty="0">
              <a:latin typeface="Times New Roman" panose="02020603050405020304" pitchFamily="18" charset="0"/>
              <a:cs typeface="Times New Roman" panose="02020603050405020304" pitchFamily="18" charset="0"/>
            </a:endParaRPr>
          </a:p>
          <a:p>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1. F i n a n s i j s k a    p o l i t i k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00103789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579549"/>
            <a:ext cx="11590986" cy="905077"/>
          </a:xfrm>
        </p:spPr>
        <p:txBody>
          <a:bodyPr>
            <a:normAutofit/>
          </a:bodyPr>
          <a:lstStyle/>
          <a:p>
            <a:r>
              <a:rPr lang="en-US" sz="3400" b="1" u="sng" dirty="0">
                <a:latin typeface="Times New Roman" panose="02020603050405020304" pitchFamily="18" charset="0"/>
                <a:cs typeface="Times New Roman" panose="02020603050405020304" pitchFamily="18" charset="0"/>
              </a:rPr>
              <a:t>2. PRAVILA FINANSIRANJA</a:t>
            </a:r>
            <a:endParaRPr lang="sr-Cyrl-RS" sz="34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70456" y="1828799"/>
            <a:ext cx="11590986" cy="4765183"/>
          </a:xfrm>
        </p:spPr>
        <p:txBody>
          <a:bodyPr/>
          <a:lstStyle/>
          <a:p>
            <a:pPr marL="0" indent="0">
              <a:lnSpc>
                <a:spcPct val="100000"/>
              </a:lnSpc>
              <a:spcAft>
                <a:spcPts val="1800"/>
              </a:spcAft>
              <a:buNone/>
            </a:pPr>
            <a:r>
              <a:rPr lang="en-US" dirty="0" err="1" smtClean="0">
                <a:latin typeface="Times New Roman" panose="02020603050405020304" pitchFamily="18" charset="0"/>
                <a:cs typeface="Times New Roman" panose="02020603050405020304" pitchFamily="18" charset="0"/>
              </a:rPr>
              <a:t>Pravila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kvantitativnom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smislu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određuju</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nSpc>
                <a:spcPct val="100000"/>
              </a:lnSpc>
              <a:spcAft>
                <a:spcPts val="1200"/>
              </a:spcAft>
              <a:buNone/>
            </a:pPr>
            <a:r>
              <a:rPr lang="en-US" b="1" dirty="0" smtClean="0">
                <a:latin typeface="Times New Roman" panose="02020603050405020304" pitchFamily="18" charset="0"/>
                <a:cs typeface="Times New Roman" panose="02020603050405020304" pitchFamily="18" charset="0"/>
              </a:rPr>
              <a:t>a</a:t>
            </a:r>
            <a:r>
              <a:rPr lang="sr-Latn-RS" b="1"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Strukturu</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odnosno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odnos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pozajmljenog</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kapitala</a:t>
            </a:r>
            <a:r>
              <a:rPr lang="en-U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a:t>
            </a:r>
            <a:r>
              <a:rPr lang="en-US" b="1" dirty="0" err="1" smtClean="0">
                <a:latin typeface="Times New Roman" panose="02020603050405020304" pitchFamily="18" charset="0"/>
                <a:cs typeface="Times New Roman" panose="02020603050405020304" pitchFamily="18" charset="0"/>
              </a:rPr>
              <a:t>vertikalna</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pravila</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finansiranja</a:t>
            </a:r>
            <a:r>
              <a:rPr lang="en-US" b="1" dirty="0" smtClean="0">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a:p>
            <a:pPr marL="0" indent="0" algn="just">
              <a:lnSpc>
                <a:spcPct val="100000"/>
              </a:lnSpc>
              <a:buNone/>
            </a:pPr>
            <a:r>
              <a:rPr lang="en-US" b="1" dirty="0" smtClean="0">
                <a:latin typeface="Times New Roman" panose="02020603050405020304" pitchFamily="18" charset="0"/>
                <a:cs typeface="Times New Roman" panose="02020603050405020304" pitchFamily="18" charset="0"/>
              </a:rPr>
              <a:t>b</a:t>
            </a:r>
            <a:r>
              <a:rPr lang="sr-Latn-RS" b="1"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Relacija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pojedinih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delova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uloženih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posmatranih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roku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vezanosti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imobilizacije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pojedinih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delova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posmatranih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roku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raspoloživosti</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a:t>
            </a:r>
            <a:r>
              <a:rPr lang="en-US" b="1" dirty="0" err="1">
                <a:latin typeface="Times New Roman" panose="02020603050405020304" pitchFamily="18" charset="0"/>
                <a:cs typeface="Times New Roman" panose="02020603050405020304" pitchFamily="18" charset="0"/>
              </a:rPr>
              <a:t>horizontalna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pravila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finansiranja</a:t>
            </a:r>
            <a:r>
              <a:rPr lang="en-US" b="1" dirty="0">
                <a:latin typeface="Times New Roman" panose="02020603050405020304" pitchFamily="18" charset="0"/>
                <a:cs typeface="Times New Roman" panose="02020603050405020304" pitchFamily="18" charset="0"/>
              </a:rPr>
              <a:t>)</a:t>
            </a:r>
          </a:p>
          <a:p>
            <a:pPr marL="0" indent="0">
              <a:buNone/>
            </a:pP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23191255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436156"/>
            <a:ext cx="11915336" cy="837127"/>
          </a:xfrm>
        </p:spPr>
        <p:txBody>
          <a:bodyPr>
            <a:normAutofit/>
          </a:bodyPr>
          <a:lstStyle/>
          <a:p>
            <a:r>
              <a:rPr lang="en-US" sz="3200" b="1" dirty="0">
                <a:latin typeface="Times New Roman" panose="02020603050405020304" pitchFamily="18" charset="0"/>
                <a:cs typeface="Times New Roman" panose="02020603050405020304" pitchFamily="18" charset="0"/>
              </a:rPr>
              <a:t>2.1.  VERTIKALNA PRAVILA FINANSIRANJA</a:t>
            </a:r>
            <a:endParaRPr lang="sr-Cyrl-R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378040"/>
            <a:ext cx="11915336" cy="5479960"/>
          </a:xfrm>
        </p:spPr>
        <p:txBody>
          <a:bodyPr>
            <a:normAutofit fontScale="85000" lnSpcReduction="20000"/>
          </a:bodyPr>
          <a:lstStyle/>
          <a:p>
            <a:pPr marL="0" indent="0">
              <a:buNone/>
            </a:pPr>
            <a:r>
              <a:rPr lang="en-US" sz="2900" dirty="0">
                <a:latin typeface="Times New Roman" panose="02020603050405020304" pitchFamily="18" charset="0"/>
                <a:cs typeface="Times New Roman" panose="02020603050405020304" pitchFamily="18" charset="0"/>
              </a:rPr>
              <a:t>2.1.1 ODNOS SOPSTVENOG I POZAJMLJENOG </a:t>
            </a:r>
            <a:r>
              <a:rPr lang="en-US" sz="2900" dirty="0" smtClean="0">
                <a:latin typeface="Times New Roman" panose="02020603050405020304" pitchFamily="18" charset="0"/>
                <a:cs typeface="Times New Roman" panose="02020603050405020304" pitchFamily="18" charset="0"/>
              </a:rPr>
              <a:t>KAPITALA</a:t>
            </a:r>
            <a:endParaRPr lang="sr-Latn-RS" sz="2900" dirty="0" smtClean="0">
              <a:latin typeface="Times New Roman" panose="02020603050405020304" pitchFamily="18" charset="0"/>
              <a:cs typeface="Times New Roman" panose="02020603050405020304" pitchFamily="18" charset="0"/>
            </a:endParaRPr>
          </a:p>
          <a:p>
            <a:pPr algn="just">
              <a:lnSpc>
                <a:spcPct val="120000"/>
              </a:lnSpc>
              <a:spcAft>
                <a:spcPts val="600"/>
              </a:spcAft>
            </a:pPr>
            <a:r>
              <a:rPr lang="en-US" dirty="0" err="1">
                <a:latin typeface="Times New Roman" panose="02020603050405020304" pitchFamily="18" charset="0"/>
                <a:cs typeface="Times New Roman" panose="02020603050405020304" pitchFamily="18" charset="0"/>
              </a:rPr>
              <a:t>Pravila</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odnosu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pozajmljenog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zapravo</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odr</a:t>
            </a:r>
            <a:r>
              <a:rPr lang="sr-Latn-RS" dirty="0" smtClean="0">
                <a:latin typeface="Times New Roman" panose="02020603050405020304" pitchFamily="18" charset="0"/>
                <a:cs typeface="Times New Roman" panose="02020603050405020304" pitchFamily="18" charset="0"/>
              </a:rPr>
              <a:t>e</a:t>
            </a:r>
            <a:r>
              <a:rPr lang="en-US" dirty="0" err="1" smtClean="0">
                <a:latin typeface="Times New Roman" panose="02020603050405020304" pitchFamily="18" charset="0"/>
                <a:cs typeface="Times New Roman" panose="02020603050405020304" pitchFamily="18" charset="0"/>
              </a:rPr>
              <a:t>đuju</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normalu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odnosa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pozajmljenog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čemu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obuhvata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vrste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pozajmljeni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obuhvata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vrste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odnosno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obaveze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znači</a:t>
            </a:r>
            <a:r>
              <a:rPr lang="en-US" dirty="0">
                <a:latin typeface="Times New Roman" panose="02020603050405020304" pitchFamily="18" charset="0"/>
                <a:cs typeface="Times New Roman" panose="02020603050405020304" pitchFamily="18" charset="0"/>
              </a:rPr>
              <a:t> da se  </a:t>
            </a:r>
            <a:r>
              <a:rPr lang="en-US" u="sng" dirty="0" err="1">
                <a:latin typeface="Times New Roman" panose="02020603050405020304" pitchFamily="18" charset="0"/>
                <a:cs typeface="Times New Roman" panose="02020603050405020304" pitchFamily="18" charset="0"/>
              </a:rPr>
              <a:t>ovo</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pravilo</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tiče</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strukture</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pasive</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sa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stanovišta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vlasništva</a:t>
            </a:r>
            <a:r>
              <a:rPr lang="en-US" u="sng"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kojom</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želi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obezbediti</a:t>
            </a:r>
            <a:r>
              <a:rPr lang="en-US"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rentabilnost</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sigurnost</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nezavisnost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elastičnost</a:t>
            </a:r>
            <a:r>
              <a:rPr lang="en-US" dirty="0" smtClean="0">
                <a:latin typeface="Times New Roman" panose="02020603050405020304" pitchFamily="18" charset="0"/>
                <a:cs typeface="Times New Roman" panose="02020603050405020304" pitchFamily="18" charset="0"/>
              </a:rPr>
              <a:t>.</a:t>
            </a:r>
            <a:endParaRPr lang="sr-Latn-RS" dirty="0" smtClean="0">
              <a:latin typeface="Times New Roman" panose="02020603050405020304" pitchFamily="18" charset="0"/>
              <a:cs typeface="Times New Roman" panose="02020603050405020304" pitchFamily="18" charset="0"/>
            </a:endParaRPr>
          </a:p>
          <a:p>
            <a:pPr algn="just">
              <a:lnSpc>
                <a:spcPct val="120000"/>
              </a:lnSpc>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RENTABILNOST </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dok</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cena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pozajmljenog</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kamatna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stopa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pozajmljeni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niža</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stope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prinosa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ukupni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pomeranjem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strukture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ka </a:t>
            </a:r>
            <a:r>
              <a:rPr lang="en-US" dirty="0" err="1">
                <a:latin typeface="Times New Roman" panose="02020603050405020304" pitchFamily="18" charset="0"/>
                <a:cs typeface="Times New Roman" panose="02020603050405020304" pitchFamily="18" charset="0"/>
              </a:rPr>
              <a:t>pozajmljenom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stopa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rentabilnosti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Pomeranjem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strukture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pozajmljenom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dolazi</a:t>
            </a:r>
            <a:r>
              <a:rPr lang="en-US" dirty="0">
                <a:latin typeface="Times New Roman" panose="02020603050405020304" pitchFamily="18" charset="0"/>
                <a:cs typeface="Times New Roman" panose="02020603050405020304" pitchFamily="18" charset="0"/>
              </a:rPr>
              <a:t> do </a:t>
            </a:r>
            <a:r>
              <a:rPr lang="en-US" dirty="0" err="1">
                <a:latin typeface="Times New Roman" panose="02020603050405020304" pitchFamily="18" charset="0"/>
                <a:cs typeface="Times New Roman" panose="02020603050405020304" pitchFamily="18" charset="0"/>
              </a:rPr>
              <a:t>pada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dobitka</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apsolutnom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iznosu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do </a:t>
            </a:r>
            <a:r>
              <a:rPr lang="en-US" dirty="0" err="1">
                <a:latin typeface="Times New Roman" panose="02020603050405020304" pitchFamily="18" charset="0"/>
                <a:cs typeface="Times New Roman" panose="02020603050405020304" pitchFamily="18" charset="0"/>
              </a:rPr>
              <a:t>porasta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rizika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ostvarenja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bruto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dobitka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jer</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troškovi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povećavaju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srazmerno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pomeranju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strukture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korist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pozajmljenog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Taj</a:t>
            </a:r>
            <a:r>
              <a:rPr lang="en-US" dirty="0">
                <a:latin typeface="Times New Roman" panose="02020603050405020304" pitchFamily="18" charset="0"/>
                <a:cs typeface="Times New Roman" panose="02020603050405020304" pitchFamily="18" charset="0"/>
              </a:rPr>
              <a:t> problem se </a:t>
            </a:r>
            <a:r>
              <a:rPr lang="en-US" dirty="0" err="1">
                <a:latin typeface="Times New Roman" panose="02020603050405020304" pitchFamily="18" charset="0"/>
                <a:cs typeface="Times New Roman" panose="02020603050405020304" pitchFamily="18" charset="0"/>
              </a:rPr>
              <a:t>svodi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to da </a:t>
            </a:r>
            <a:r>
              <a:rPr lang="en-US" dirty="0" err="1">
                <a:latin typeface="Times New Roman" panose="02020603050405020304" pitchFamily="18" charset="0"/>
                <a:cs typeface="Times New Roman" panose="02020603050405020304" pitchFamily="18" charset="0"/>
              </a:rPr>
              <a:t>preduzeće</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kratkim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rokovima</a:t>
            </a:r>
            <a:r>
              <a:rPr lang="en-US" dirty="0">
                <a:latin typeface="Times New Roman" panose="02020603050405020304" pitchFamily="18" charset="0"/>
                <a:cs typeface="Times New Roman" panose="02020603050405020304" pitchFamily="18" charset="0"/>
              </a:rPr>
              <a:t> ne </a:t>
            </a:r>
            <a:r>
              <a:rPr lang="en-US" dirty="0" err="1">
                <a:latin typeface="Times New Roman" panose="02020603050405020304" pitchFamily="18" charset="0"/>
                <a:cs typeface="Times New Roman" panose="02020603050405020304" pitchFamily="18" charset="0"/>
              </a:rPr>
              <a:t>može</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povećava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smanjuje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t>
            </a:r>
            <a:r>
              <a:rPr lang="en-US" dirty="0">
                <a:latin typeface="Times New Roman" panose="02020603050405020304" pitchFamily="18" charset="0"/>
                <a:cs typeface="Times New Roman" panose="02020603050405020304" pitchFamily="18" charset="0"/>
              </a:rPr>
              <a:t> da bi </a:t>
            </a:r>
            <a:r>
              <a:rPr lang="en-US" dirty="0" err="1">
                <a:latin typeface="Times New Roman" panose="02020603050405020304" pitchFamily="18" charset="0"/>
                <a:cs typeface="Times New Roman" panose="02020603050405020304" pitchFamily="18" charset="0"/>
              </a:rPr>
              <a:t>podešavalo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strukturu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tako</a:t>
            </a:r>
            <a:r>
              <a:rPr lang="en-US" dirty="0">
                <a:latin typeface="Times New Roman" panose="02020603050405020304" pitchFamily="18" charset="0"/>
                <a:cs typeface="Times New Roman" panose="02020603050405020304" pitchFamily="18" charset="0"/>
              </a:rPr>
              <a:t> da se </a:t>
            </a:r>
            <a:r>
              <a:rPr lang="en-US" dirty="0" err="1">
                <a:latin typeface="Times New Roman" panose="02020603050405020304" pitchFamily="18" charset="0"/>
                <a:cs typeface="Times New Roman" panose="02020603050405020304" pitchFamily="18" charset="0"/>
              </a:rPr>
              <a:t>maksimira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stopa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rentabilnosti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a:t>
            </a: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97602"/>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2. P r a v i l a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97885872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24625"/>
            <a:ext cx="12053668" cy="6233375"/>
          </a:xfrm>
        </p:spPr>
        <p:txBody>
          <a:bodyPr>
            <a:normAutofit lnSpcReduction="10000"/>
          </a:bodyPr>
          <a:lstStyle/>
          <a:p>
            <a:pPr algn="just">
              <a:spcAft>
                <a:spcPts val="600"/>
              </a:spcAf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SIGURNOST </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Ovde</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misli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a:t>
            </a:r>
            <a:r>
              <a:rPr lang="en-US" sz="2400"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sigurnost</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poverilaca</a:t>
            </a:r>
            <a:r>
              <a:rPr lang="en-US" sz="2400" u="sng" dirty="0">
                <a:latin typeface="Times New Roman" panose="02020603050405020304" pitchFamily="18" charset="0"/>
                <a:cs typeface="Times New Roman" panose="02020603050405020304" pitchFamily="18" charset="0"/>
              </a:rPr>
              <a:t> u </a:t>
            </a:r>
            <a:r>
              <a:rPr lang="en-US" sz="2400" u="sng" dirty="0" err="1">
                <a:latin typeface="Times New Roman" panose="02020603050405020304" pitchFamily="18" charset="0"/>
                <a:cs typeface="Times New Roman" panose="02020603050405020304" pitchFamily="18" charset="0"/>
              </a:rPr>
              <a:t>smislu</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naplate</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potraživanja</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ali</a:t>
            </a:r>
            <a:r>
              <a:rPr lang="en-US" sz="2400" u="sng" dirty="0">
                <a:latin typeface="Times New Roman" panose="02020603050405020304" pitchFamily="18" charset="0"/>
                <a:cs typeface="Times New Roman" panose="02020603050405020304" pitchFamily="18" charset="0"/>
              </a:rPr>
              <a:t> ne o </a:t>
            </a:r>
            <a:r>
              <a:rPr lang="en-US" sz="2400" u="sng" dirty="0" err="1">
                <a:latin typeface="Times New Roman" panose="02020603050405020304" pitchFamily="18" charset="0"/>
                <a:cs typeface="Times New Roman" panose="02020603050405020304" pitchFamily="18" charset="0"/>
              </a:rPr>
              <a:t>roku</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dospeća</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već</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kad</a:t>
            </a:r>
            <a:r>
              <a:rPr lang="en-US" sz="2400" u="sng" dirty="0">
                <a:latin typeface="Times New Roman" panose="02020603050405020304" pitchFamily="18" charset="0"/>
                <a:cs typeface="Times New Roman" panose="02020603050405020304" pitchFamily="18" charset="0"/>
              </a:rPr>
              <a:t> - tad </a:t>
            </a:r>
            <a:r>
              <a:rPr lang="en-US" sz="2400" u="sng" dirty="0" err="1">
                <a:latin typeface="Times New Roman" panose="02020603050405020304" pitchFamily="18" charset="0"/>
                <a:cs typeface="Times New Roman" panose="02020603050405020304" pitchFamily="18" charset="0"/>
              </a:rPr>
              <a:t>makar</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iz</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likvidacione</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mase</a:t>
            </a:r>
            <a:r>
              <a:rPr lang="en-US" sz="2400" u="sng"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Drugim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rečima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radi</a:t>
            </a:r>
            <a:r>
              <a:rPr lang="en-US" sz="2400" dirty="0">
                <a:latin typeface="Times New Roman" panose="02020603050405020304" pitchFamily="18" charset="0"/>
                <a:cs typeface="Times New Roman" panose="02020603050405020304" pitchFamily="18" charset="0"/>
              </a:rPr>
              <a:t> se o </a:t>
            </a:r>
            <a:r>
              <a:rPr lang="en-US" sz="2400" dirty="0" err="1">
                <a:latin typeface="Times New Roman" panose="02020603050405020304" pitchFamily="18" charset="0"/>
                <a:cs typeface="Times New Roman" panose="02020603050405020304" pitchFamily="18" charset="0"/>
              </a:rPr>
              <a:t>riziku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poverilaca</a:t>
            </a:r>
            <a:r>
              <a:rPr lang="en-US" sz="2400" dirty="0">
                <a:latin typeface="Times New Roman" panose="02020603050405020304" pitchFamily="18" charset="0"/>
                <a:cs typeface="Times New Roman" panose="02020603050405020304" pitchFamily="18" charset="0"/>
              </a:rPr>
              <a:t> od </a:t>
            </a:r>
            <a:r>
              <a:rPr lang="en-US" sz="2400" dirty="0" err="1">
                <a:latin typeface="Times New Roman" panose="02020603050405020304" pitchFamily="18" charset="0"/>
                <a:cs typeface="Times New Roman" panose="02020603050405020304" pitchFamily="18" charset="0"/>
              </a:rPr>
              <a:t>gubitka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potraživanjima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Sve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dok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gubitak</a:t>
            </a:r>
            <a:r>
              <a:rPr lang="en-US" sz="2400" dirty="0">
                <a:latin typeface="Times New Roman" panose="02020603050405020304" pitchFamily="18" charset="0"/>
                <a:cs typeface="Times New Roman" panose="02020603050405020304" pitchFamily="18" charset="0"/>
              </a:rPr>
              <a:t> ne </a:t>
            </a:r>
            <a:r>
              <a:rPr lang="en-US" sz="2400" dirty="0" err="1">
                <a:latin typeface="Times New Roman" panose="02020603050405020304" pitchFamily="18" charset="0"/>
                <a:cs typeface="Times New Roman" panose="02020603050405020304" pitchFamily="18" charset="0"/>
              </a:rPr>
              <a:t>pređe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nivo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sopstvenog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poverioci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zaštićeni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Kad</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nivo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gubitka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pređe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nivo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sopstvenog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poverioc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će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naplatiti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manje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svojih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potraživanja</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visini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razlike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između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gubitka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sopstvenog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Možemo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zaključiti</a:t>
            </a:r>
            <a:r>
              <a:rPr lang="en-US" sz="2400" dirty="0">
                <a:latin typeface="Times New Roman" panose="02020603050405020304" pitchFamily="18" charset="0"/>
                <a:cs typeface="Times New Roman" panose="02020603050405020304" pitchFamily="18" charset="0"/>
              </a:rPr>
              <a:t> da </a:t>
            </a:r>
            <a:r>
              <a:rPr lang="en-US" sz="2400" dirty="0" err="1">
                <a:latin typeface="Times New Roman" panose="02020603050405020304" pitchFamily="18" charset="0"/>
                <a:cs typeface="Times New Roman" panose="02020603050405020304" pitchFamily="18" charset="0"/>
              </a:rPr>
              <a:t>sopstveni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ima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ulogu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garantne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supstance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poverioce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rizik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poverilaca</a:t>
            </a:r>
            <a:r>
              <a:rPr lang="en-US" sz="2400" dirty="0">
                <a:latin typeface="Times New Roman" panose="02020603050405020304" pitchFamily="18" charset="0"/>
                <a:cs typeface="Times New Roman" panose="02020603050405020304" pitchFamily="18" charset="0"/>
              </a:rPr>
              <a:t> je </a:t>
            </a:r>
            <a:r>
              <a:rPr lang="en-US" sz="2400" dirty="0" err="1">
                <a:latin typeface="Times New Roman" panose="02020603050405020304" pitchFamily="18" charset="0"/>
                <a:cs typeface="Times New Roman" panose="02020603050405020304" pitchFamily="18" charset="0"/>
              </a:rPr>
              <a:t>utoliko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manji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što</a:t>
            </a:r>
            <a:r>
              <a:rPr lang="en-US" sz="2400" dirty="0">
                <a:latin typeface="Times New Roman" panose="02020603050405020304" pitchFamily="18" charset="0"/>
                <a:cs typeface="Times New Roman" panose="02020603050405020304" pitchFamily="18" charset="0"/>
              </a:rPr>
              <a:t> je </a:t>
            </a:r>
            <a:r>
              <a:rPr lang="en-US" sz="2400" dirty="0" err="1">
                <a:latin typeface="Times New Roman" panose="02020603050405020304" pitchFamily="18" charset="0"/>
                <a:cs typeface="Times New Roman" panose="02020603050405020304" pitchFamily="18" charset="0"/>
              </a:rPr>
              <a:t>garantna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supstanca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viša</a:t>
            </a:r>
            <a:r>
              <a:rPr lang="en-US" sz="2400" dirty="0" smtClean="0">
                <a:latin typeface="Times New Roman" panose="02020603050405020304" pitchFamily="18" charset="0"/>
                <a:cs typeface="Times New Roman" panose="02020603050405020304" pitchFamily="18" charset="0"/>
              </a:rPr>
              <a:t>.</a:t>
            </a:r>
            <a:endParaRPr lang="sr-Latn-RS" sz="2400" dirty="0" smtClean="0">
              <a:latin typeface="Times New Roman" panose="02020603050405020304" pitchFamily="18" charset="0"/>
              <a:cs typeface="Times New Roman" panose="02020603050405020304" pitchFamily="18" charset="0"/>
            </a:endParaRPr>
          </a:p>
          <a:p>
            <a:pPr algn="just">
              <a:spcAft>
                <a:spcPts val="600"/>
              </a:spcAf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NEZAVISNOST </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Nezavisnost</a:t>
            </a:r>
            <a:r>
              <a:rPr lang="en-US" sz="2400" dirty="0">
                <a:latin typeface="Times New Roman" panose="02020603050405020304" pitchFamily="18" charset="0"/>
                <a:cs typeface="Times New Roman" panose="02020603050405020304" pitchFamily="18" charset="0"/>
              </a:rPr>
              <a:t> je </a:t>
            </a:r>
            <a:r>
              <a:rPr lang="en-US" sz="2400" u="sng" dirty="0" err="1">
                <a:latin typeface="Times New Roman" panose="02020603050405020304" pitchFamily="18" charset="0"/>
                <a:cs typeface="Times New Roman" panose="02020603050405020304" pitchFamily="18" charset="0"/>
              </a:rPr>
              <a:t>autonomija</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dužnika</a:t>
            </a:r>
            <a:r>
              <a:rPr lang="en-US" sz="2400" u="sng" dirty="0">
                <a:latin typeface="Times New Roman" panose="02020603050405020304" pitchFamily="18" charset="0"/>
                <a:cs typeface="Times New Roman" panose="02020603050405020304" pitchFamily="18" charset="0"/>
              </a:rPr>
              <a:t> u </a:t>
            </a:r>
            <a:r>
              <a:rPr lang="en-US" sz="2400" u="sng" dirty="0" err="1">
                <a:latin typeface="Times New Roman" panose="02020603050405020304" pitchFamily="18" charset="0"/>
                <a:cs typeface="Times New Roman" panose="02020603050405020304" pitchFamily="18" charset="0"/>
              </a:rPr>
              <a:t>smisla</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vođenja</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poslovne</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politike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Ako</a:t>
            </a:r>
            <a:r>
              <a:rPr lang="en-US" sz="2400" dirty="0">
                <a:latin typeface="Times New Roman" panose="02020603050405020304" pitchFamily="18" charset="0"/>
                <a:cs typeface="Times New Roman" panose="02020603050405020304" pitchFamily="18" charset="0"/>
              </a:rPr>
              <a:t> je </a:t>
            </a:r>
            <a:r>
              <a:rPr lang="en-US" sz="2400" dirty="0" err="1">
                <a:latin typeface="Times New Roman" panose="02020603050405020304" pitchFamily="18" charset="0"/>
                <a:cs typeface="Times New Roman" panose="02020603050405020304" pitchFamily="18" charset="0"/>
              </a:rPr>
              <a:t>garantna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supstanca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sopstveni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relativno</a:t>
            </a:r>
            <a:r>
              <a:rPr lang="en-US" sz="2400" dirty="0">
                <a:latin typeface="Times New Roman" panose="02020603050405020304" pitchFamily="18" charset="0"/>
                <a:cs typeface="Times New Roman" panose="02020603050405020304" pitchFamily="18" charset="0"/>
              </a:rPr>
              <a:t> mala, </a:t>
            </a:r>
            <a:r>
              <a:rPr lang="en-US" sz="2400" dirty="0" err="1">
                <a:latin typeface="Times New Roman" panose="02020603050405020304" pitchFamily="18" charset="0"/>
                <a:cs typeface="Times New Roman" panose="02020603050405020304" pitchFamily="18" charset="0"/>
              </a:rPr>
              <a:t>poverioci</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teže</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da </a:t>
            </a:r>
            <a:r>
              <a:rPr lang="en-US" sz="2400" dirty="0" err="1">
                <a:latin typeface="Times New Roman" panose="02020603050405020304" pitchFamily="18" charset="0"/>
                <a:cs typeface="Times New Roman" panose="02020603050405020304" pitchFamily="18" charset="0"/>
              </a:rPr>
              <a:t>smanje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svoj</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rizik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putem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pozajmljivanja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uz</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zalog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što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ugrožava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autonomiju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dužnika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Poverioci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teže</a:t>
            </a:r>
            <a:r>
              <a:rPr lang="en-US" sz="2400" dirty="0">
                <a:latin typeface="Times New Roman" panose="02020603050405020304" pitchFamily="18" charset="0"/>
                <a:cs typeface="Times New Roman" panose="02020603050405020304" pitchFamily="18" charset="0"/>
              </a:rPr>
              <a:t> da </a:t>
            </a:r>
            <a:r>
              <a:rPr lang="en-US" sz="2400" dirty="0" err="1">
                <a:latin typeface="Times New Roman" panose="02020603050405020304" pitchFamily="18" charset="0"/>
                <a:cs typeface="Times New Roman" panose="02020603050405020304" pitchFamily="18" charset="0"/>
              </a:rPr>
              <a:t>usmeravaju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poslovnu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politiku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preduzeća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dužnika</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pravcu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koji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smanjuje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rizik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poverioca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čime</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gubi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autonomija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dužnika</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vođenju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poslovne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finansijske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politike</a:t>
            </a:r>
            <a:r>
              <a:rPr lang="en-US" sz="2400" dirty="0" smtClean="0">
                <a:latin typeface="Times New Roman" panose="02020603050405020304" pitchFamily="18" charset="0"/>
                <a:cs typeface="Times New Roman" panose="02020603050405020304" pitchFamily="18" charset="0"/>
              </a:rPr>
              <a:t>.</a:t>
            </a:r>
            <a:endParaRPr lang="sr-Latn-RS" sz="2400" dirty="0" smtClean="0">
              <a:latin typeface="Times New Roman" panose="02020603050405020304" pitchFamily="18" charset="0"/>
              <a:cs typeface="Times New Roman" panose="02020603050405020304" pitchFamily="18" charset="0"/>
            </a:endParaRPr>
          </a:p>
          <a:p>
            <a:pPr algn="just">
              <a:spcAft>
                <a:spcPts val="600"/>
              </a:spcAft>
              <a:buFont typeface="Wingdings" panose="05000000000000000000" pitchFamily="2" charset="2"/>
              <a:buChar char="v"/>
            </a:pPr>
            <a:r>
              <a:rPr lang="sr-Latn-RS" sz="2400" dirty="0" smtClean="0">
                <a:latin typeface="Times New Roman" panose="02020603050405020304" pitchFamily="18" charset="0"/>
                <a:cs typeface="Times New Roman" panose="02020603050405020304" pitchFamily="18" charset="0"/>
              </a:rPr>
              <a:t>ELASTIČNOST </a:t>
            </a:r>
            <a:r>
              <a:rPr lang="sr-Latn-RS" sz="2400" dirty="0">
                <a:latin typeface="Times New Roman" panose="02020603050405020304" pitchFamily="18" charset="0"/>
                <a:cs typeface="Times New Roman" panose="02020603050405020304" pitchFamily="18" charset="0"/>
              </a:rPr>
              <a:t>- Pomeranjem strukture kapitala u korist pozajmljenog finansijska elastičnost opada kako u smislu mogućnosti pribavljanja kapitala tako i u smislu vraćanja pozajmljenog kada njegova cena postane previsoka. Finansijska elastičnost u pogledu mogućnosti plasiranja kapitala opada sa rastom pozajmljenog kapitala u strukturi kapitala jer je preduzeće primorano da prihvati ponuđene uslove, tim više što ima manje sopstvenog kapitala. Otuda finansijska elastičnost zahteva </a:t>
            </a:r>
            <a:r>
              <a:rPr lang="sr-Latn-RS" sz="2400" dirty="0" smtClean="0">
                <a:latin typeface="Times New Roman" panose="02020603050405020304" pitchFamily="18" charset="0"/>
                <a:cs typeface="Times New Roman" panose="02020603050405020304" pitchFamily="18" charset="0"/>
              </a:rPr>
              <a:t>jačanje </a:t>
            </a:r>
            <a:r>
              <a:rPr lang="sr-Latn-RS" sz="2400" dirty="0">
                <a:latin typeface="Times New Roman" panose="02020603050405020304" pitchFamily="18" charset="0"/>
                <a:cs typeface="Times New Roman" panose="02020603050405020304" pitchFamily="18" charset="0"/>
              </a:rPr>
              <a:t>sopstvenog kapitala u strukturi kapitala. </a:t>
            </a:r>
          </a:p>
          <a:p>
            <a:pPr algn="just">
              <a:buFont typeface="Wingdings" panose="05000000000000000000" pitchFamily="2" charset="2"/>
              <a:buChar char="v"/>
            </a:pPr>
            <a:endParaRPr lang="sr-Cyrl-RS" sz="2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2. P r a v i l a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4888306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759854"/>
            <a:ext cx="11915336" cy="5898523"/>
          </a:xfrm>
        </p:spPr>
        <p:txBody>
          <a:bodyPr>
            <a:normAutofit fontScale="85000" lnSpcReduction="20000"/>
          </a:bodyPr>
          <a:lstStyle/>
          <a:p>
            <a:pPr algn="just">
              <a:lnSpc>
                <a:spcPct val="110000"/>
              </a:lnSpc>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Možemo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zaključiti</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rentabilnost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zahteva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pomeranje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strukture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korist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pozajmljenog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sigurnost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nezavisnost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elastičnost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zahtevaju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pomeranje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strukture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korist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sopstvenog</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Otuda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se </a:t>
            </a:r>
            <a:r>
              <a:rPr lang="en-US" dirty="0" err="1">
                <a:latin typeface="Times New Roman" panose="02020603050405020304" pitchFamily="18" charset="0"/>
                <a:cs typeface="Times New Roman" panose="02020603050405020304" pitchFamily="18" charset="0"/>
              </a:rPr>
              <a:t>postavlja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pitanje</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kakav</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t>
            </a:r>
            <a:r>
              <a:rPr lang="sr-Latn-RS" b="1" dirty="0" smtClean="0">
                <a:latin typeface="Times New Roman" panose="02020603050405020304" pitchFamily="18" charset="0"/>
                <a:cs typeface="Times New Roman" panose="02020603050405020304" pitchFamily="18" charset="0"/>
              </a:rPr>
              <a:t>e</a:t>
            </a:r>
            <a:r>
              <a:rPr lang="en-US" b="1" dirty="0" err="1" smtClean="0">
                <a:latin typeface="Times New Roman" panose="02020603050405020304" pitchFamily="18" charset="0"/>
                <a:cs typeface="Times New Roman" panose="02020603050405020304" pitchFamily="18" charset="0"/>
              </a:rPr>
              <a:t>ba</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da </a:t>
            </a:r>
            <a:r>
              <a:rPr lang="en-US" b="1" dirty="0" err="1">
                <a:latin typeface="Times New Roman" panose="02020603050405020304" pitchFamily="18" charset="0"/>
                <a:cs typeface="Times New Roman" panose="02020603050405020304" pitchFamily="18" charset="0"/>
              </a:rPr>
              <a:t>bude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odnos</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sopstvenog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pozajmljenog</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kapitala</a:t>
            </a:r>
            <a:r>
              <a:rPr lang="sr-Latn-RS" b="1" dirty="0">
                <a:latin typeface="Times New Roman" panose="02020603050405020304" pitchFamily="18" charset="0"/>
                <a:cs typeface="Times New Roman" panose="02020603050405020304" pitchFamily="18" charset="0"/>
              </a:rPr>
              <a:t>?</a:t>
            </a:r>
            <a:r>
              <a:rPr lang="en-US" b="1" dirty="0" smtClean="0">
                <a:latin typeface="Times New Roman" panose="02020603050405020304" pitchFamily="18" charset="0"/>
                <a:cs typeface="Times New Roman" panose="02020603050405020304" pitchFamily="18" charset="0"/>
              </a:rPr>
              <a:t> </a:t>
            </a:r>
            <a:endParaRPr lang="sr-Latn-RS" b="1" dirty="0" smtClean="0">
              <a:latin typeface="Times New Roman" panose="02020603050405020304" pitchFamily="18" charset="0"/>
              <a:cs typeface="Times New Roman" panose="02020603050405020304" pitchFamily="18" charset="0"/>
            </a:endParaRPr>
          </a:p>
          <a:p>
            <a:pPr algn="just">
              <a:lnSpc>
                <a:spcPct val="110000"/>
              </a:lnSpc>
              <a:spcAft>
                <a:spcPts val="1200"/>
              </a:spcAft>
              <a:buFontTx/>
              <a:buChar char="-"/>
            </a:pPr>
            <a:r>
              <a:rPr lang="en-US" dirty="0" err="1" smtClean="0">
                <a:latin typeface="Times New Roman" panose="02020603050405020304" pitchFamily="18" charset="0"/>
                <a:cs typeface="Times New Roman" panose="02020603050405020304" pitchFamily="18" charset="0"/>
              </a:rPr>
              <a:t>Klasičn</a:t>
            </a:r>
            <a:r>
              <a:rPr lang="sr-Latn-RS" dirty="0" smtClean="0">
                <a:latin typeface="Times New Roman" panose="02020603050405020304" pitchFamily="18" charset="0"/>
                <a:cs typeface="Times New Roman" panose="02020603050405020304" pitchFamily="18" charset="0"/>
              </a:rPr>
              <a:t>o</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tradicionalno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pravilo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zahteva</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minimalni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odnos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sopstvenog</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pozajmljenog</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bude</a:t>
            </a:r>
            <a:r>
              <a:rPr lang="en-US" dirty="0">
                <a:latin typeface="Times New Roman" panose="02020603050405020304" pitchFamily="18" charset="0"/>
                <a:cs typeface="Times New Roman" panose="02020603050405020304" pitchFamily="18" charset="0"/>
              </a:rPr>
              <a:t> 1 : 1. </a:t>
            </a:r>
            <a:r>
              <a:rPr lang="en-US" dirty="0" err="1">
                <a:latin typeface="Times New Roman" panose="02020603050405020304" pitchFamily="18" charset="0"/>
                <a:cs typeface="Times New Roman" panose="02020603050405020304" pitchFamily="18" charset="0"/>
              </a:rPr>
              <a:t>Predlaže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odstupanje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naviše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naniže</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tradicionalnog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pravila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postoji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zahtev</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taj</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odnos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bude</a:t>
            </a:r>
            <a:r>
              <a:rPr lang="en-US" dirty="0">
                <a:latin typeface="Times New Roman" panose="02020603050405020304" pitchFamily="18" charset="0"/>
                <a:cs typeface="Times New Roman" panose="02020603050405020304" pitchFamily="18" charset="0"/>
              </a:rPr>
              <a:t> 2 : 1 a </a:t>
            </a:r>
            <a:r>
              <a:rPr lang="en-US" dirty="0" err="1">
                <a:latin typeface="Times New Roman" panose="02020603050405020304" pitchFamily="18" charset="0"/>
                <a:cs typeface="Times New Roman" panose="02020603050405020304" pitchFamily="18" charset="0"/>
              </a:rPr>
              <a:t>dozvoljava</a:t>
            </a:r>
            <a:r>
              <a:rPr lang="en-US" dirty="0">
                <a:latin typeface="Times New Roman" panose="02020603050405020304" pitchFamily="18" charset="0"/>
                <a:cs typeface="Times New Roman" panose="02020603050405020304" pitchFamily="18" charset="0"/>
              </a:rPr>
              <a:t> se da </a:t>
            </a:r>
            <a:r>
              <a:rPr lang="en-US" dirty="0" err="1">
                <a:latin typeface="Times New Roman" panose="02020603050405020304" pitchFamily="18" charset="0"/>
                <a:cs typeface="Times New Roman" panose="02020603050405020304" pitchFamily="18" charset="0"/>
              </a:rPr>
              <a:t>taj</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odnos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1 : 3.  </a:t>
            </a:r>
            <a:endParaRPr lang="sr-Latn-RS" dirty="0" smtClean="0">
              <a:latin typeface="Times New Roman" panose="02020603050405020304" pitchFamily="18" charset="0"/>
              <a:cs typeface="Times New Roman" panose="02020603050405020304" pitchFamily="18" charset="0"/>
            </a:endParaRPr>
          </a:p>
          <a:p>
            <a:pPr algn="just">
              <a:lnSpc>
                <a:spcPct val="110000"/>
              </a:lnSpc>
            </a:pPr>
            <a:r>
              <a:rPr lang="en-US" b="1" dirty="0" err="1" smtClean="0">
                <a:latin typeface="Times New Roman" panose="02020603050405020304" pitchFamily="18" charset="0"/>
                <a:cs typeface="Times New Roman" panose="02020603050405020304" pitchFamily="18" charset="0"/>
              </a:rPr>
              <a:t>Struktura</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a:t>
            </a:r>
            <a:r>
              <a:rPr lang="en-US" b="1" dirty="0" err="1">
                <a:latin typeface="Times New Roman" panose="02020603050405020304" pitchFamily="18" charset="0"/>
                <a:cs typeface="Times New Roman" panose="02020603050405020304" pitchFamily="18" charset="0"/>
              </a:rPr>
              <a:t>organski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sastav</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sredstava</a:t>
            </a:r>
            <a:r>
              <a:rPr lang="en-US" b="1" dirty="0" smtClean="0">
                <a:latin typeface="Times New Roman" panose="02020603050405020304" pitchFamily="18" charset="0"/>
                <a:cs typeface="Times New Roman" panose="02020603050405020304" pitchFamily="18" charset="0"/>
              </a:rPr>
              <a:t> </a:t>
            </a:r>
            <a:endParaRPr lang="sr-Latn-RS" b="1" dirty="0" smtClean="0">
              <a:latin typeface="Times New Roman" panose="02020603050405020304" pitchFamily="18" charset="0"/>
              <a:cs typeface="Times New Roman" panose="02020603050405020304" pitchFamily="18" charset="0"/>
            </a:endParaRPr>
          </a:p>
          <a:p>
            <a:pPr marL="0" indent="0" algn="just">
              <a:lnSpc>
                <a:spcPct val="120000"/>
              </a:lnSpc>
              <a:spcBef>
                <a:spcPts val="600"/>
              </a:spcBef>
              <a:buNone/>
            </a:pP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je </a:t>
            </a:r>
            <a:r>
              <a:rPr lang="en-US" dirty="0" err="1">
                <a:latin typeface="Times New Roman" panose="02020603050405020304" pitchFamily="18" charset="0"/>
                <a:cs typeface="Times New Roman" panose="02020603050405020304" pitchFamily="18" charset="0"/>
              </a:rPr>
              <a:t>zapravo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odnos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osnovnih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obrtnih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što</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struktura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više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pomerena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osnovnim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sredstvima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struktura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više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pomerena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bi </a:t>
            </a:r>
            <a:r>
              <a:rPr lang="en-US" dirty="0" err="1">
                <a:latin typeface="Times New Roman" panose="02020603050405020304" pitchFamily="18" charset="0"/>
                <a:cs typeface="Times New Roman" panose="02020603050405020304" pitchFamily="18" charset="0"/>
              </a:rPr>
              <a:t>pri</a:t>
            </a:r>
            <a:r>
              <a:rPr lang="en-US" dirty="0">
                <a:latin typeface="Times New Roman" panose="02020603050405020304" pitchFamily="18" charset="0"/>
                <a:cs typeface="Times New Roman" panose="02020603050405020304" pitchFamily="18" charset="0"/>
              </a:rPr>
              <a:t> tome </a:t>
            </a:r>
            <a:r>
              <a:rPr lang="en-US" dirty="0" err="1">
                <a:latin typeface="Times New Roman" panose="02020603050405020304" pitchFamily="18" charset="0"/>
                <a:cs typeface="Times New Roman" panose="02020603050405020304" pitchFamily="18" charset="0"/>
              </a:rPr>
              <a:t>preduzeće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visokim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pozajmljenim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imalo</a:t>
            </a:r>
            <a:r>
              <a:rPr lang="en-US" dirty="0">
                <a:latin typeface="Times New Roman" panose="02020603050405020304" pitchFamily="18" charset="0"/>
                <a:cs typeface="Times New Roman" panose="02020603050405020304" pitchFamily="18" charset="0"/>
              </a:rPr>
              <a:t> bi </a:t>
            </a:r>
            <a:r>
              <a:rPr lang="en-US" dirty="0" err="1">
                <a:latin typeface="Times New Roman" panose="02020603050405020304" pitchFamily="18" charset="0"/>
                <a:cs typeface="Times New Roman" panose="02020603050405020304" pitchFamily="18" charset="0"/>
              </a:rPr>
              <a:t>visoke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troškove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a time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visok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rizik</a:t>
            </a:r>
            <a:r>
              <a:rPr lang="en-US" dirty="0">
                <a:latin typeface="Times New Roman" panose="02020603050405020304" pitchFamily="18" charset="0"/>
                <a:cs typeface="Times New Roman" panose="02020603050405020304" pitchFamily="18" charset="0"/>
              </a:rPr>
              <a:t>, pa </a:t>
            </a:r>
            <a:r>
              <a:rPr lang="en-US" dirty="0" err="1">
                <a:latin typeface="Times New Roman" panose="02020603050405020304" pitchFamily="18" charset="0"/>
                <a:cs typeface="Times New Roman" panose="02020603050405020304" pitchFamily="18" charset="0"/>
              </a:rPr>
              <a:t>zbog</a:t>
            </a:r>
            <a:r>
              <a:rPr lang="en-US" dirty="0">
                <a:latin typeface="Times New Roman" panose="02020603050405020304" pitchFamily="18" charset="0"/>
                <a:cs typeface="Times New Roman" panose="02020603050405020304" pitchFamily="18" charset="0"/>
              </a:rPr>
              <a:t> toga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manji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poremećaji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tržištu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mogu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dovesti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preduzeće</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zonu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gubitka</a:t>
            </a:r>
            <a:r>
              <a:rPr lang="en-US" dirty="0">
                <a:latin typeface="Times New Roman" panose="02020603050405020304" pitchFamily="18" charset="0"/>
                <a:cs typeface="Times New Roman" panose="02020603050405020304" pitchFamily="18" charset="0"/>
              </a:rPr>
              <a:t>. I </a:t>
            </a:r>
            <a:r>
              <a:rPr lang="en-US" dirty="0" err="1">
                <a:latin typeface="Times New Roman" panose="02020603050405020304" pitchFamily="18" charset="0"/>
                <a:cs typeface="Times New Roman" panose="02020603050405020304" pitchFamily="18" charset="0"/>
              </a:rPr>
              <a:t>upravo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zbog</a:t>
            </a:r>
            <a:r>
              <a:rPr lang="en-US" dirty="0">
                <a:latin typeface="Times New Roman" panose="02020603050405020304" pitchFamily="18" charset="0"/>
                <a:cs typeface="Times New Roman" panose="02020603050405020304" pitchFamily="18" charset="0"/>
              </a:rPr>
              <a:t> toga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visokim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organskim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sastavom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moraju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jačati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strukturi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odgovara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sigurnosti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poverioca</a:t>
            </a:r>
            <a:r>
              <a:rPr lang="en-US" dirty="0">
                <a:latin typeface="Times New Roman" panose="02020603050405020304" pitchFamily="18" charset="0"/>
                <a:cs typeface="Times New Roman" panose="02020603050405020304" pitchFamily="18" charset="0"/>
              </a:rPr>
              <a:t>. </a:t>
            </a: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2. P r a v i l a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8336291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817807"/>
            <a:ext cx="11813262" cy="5866327"/>
          </a:xfrm>
        </p:spPr>
        <p:txBody>
          <a:bodyPr/>
          <a:lstStyle/>
          <a:p>
            <a:pPr algn="jus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INFLACIJA </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Visoka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stopa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inflacije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zahteva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pomeranje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strukture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sopstvenom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razloga</a:t>
            </a:r>
            <a:r>
              <a:rPr lang="en-US" sz="2400" dirty="0">
                <a:latin typeface="Times New Roman" panose="02020603050405020304" pitchFamily="18" charset="0"/>
                <a:cs typeface="Times New Roman" panose="02020603050405020304" pitchFamily="18" charset="0"/>
              </a:rPr>
              <a:t> </a:t>
            </a:r>
            <a:r>
              <a:rPr lang="sr-Latn-RS" sz="2400" dirty="0" smtClean="0">
                <a:latin typeface="Times New Roman" panose="02020603050405020304" pitchFamily="18" charset="0"/>
                <a:cs typeface="Times New Roman" panose="02020603050405020304" pitchFamily="18" charset="0"/>
              </a:rPr>
              <a:t>za to:</a:t>
            </a:r>
            <a:endParaRPr lang="en-US" sz="2400" dirty="0">
              <a:latin typeface="Times New Roman" panose="02020603050405020304" pitchFamily="18" charset="0"/>
              <a:cs typeface="Times New Roman" panose="02020603050405020304" pitchFamily="18" charset="0"/>
            </a:endParaRPr>
          </a:p>
          <a:p>
            <a:pPr marL="0" indent="0" algn="just">
              <a:buNone/>
            </a:pPr>
            <a:r>
              <a:rPr lang="en-US" sz="2400" b="1" dirty="0" smtClean="0">
                <a:latin typeface="Times New Roman" panose="02020603050405020304" pitchFamily="18" charset="0"/>
                <a:cs typeface="Times New Roman" panose="02020603050405020304" pitchFamily="18" charset="0"/>
              </a:rPr>
              <a:t>1.</a:t>
            </a:r>
            <a:r>
              <a:rPr lang="sr-Latn-RS" sz="2400" b="1"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Ako</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kamatne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stope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realno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negativne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niže</a:t>
            </a:r>
            <a:r>
              <a:rPr lang="en-US" sz="2400" dirty="0">
                <a:latin typeface="Times New Roman" panose="02020603050405020304" pitchFamily="18" charset="0"/>
                <a:cs typeface="Times New Roman" panose="02020603050405020304" pitchFamily="18" charset="0"/>
              </a:rPr>
              <a:t> od </a:t>
            </a:r>
            <a:r>
              <a:rPr lang="en-US" sz="2400" dirty="0" err="1">
                <a:latin typeface="Times New Roman" panose="02020603050405020304" pitchFamily="18" charset="0"/>
                <a:cs typeface="Times New Roman" panose="02020603050405020304" pitchFamily="18" charset="0"/>
              </a:rPr>
              <a:t>stope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inflacije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poverioci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trpe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inflatorne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gubitke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potraživanjima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izbegavaju</a:t>
            </a:r>
            <a:r>
              <a:rPr lang="en-US" sz="2400" dirty="0">
                <a:latin typeface="Times New Roman" panose="02020603050405020304" pitchFamily="18" charset="0"/>
                <a:cs typeface="Times New Roman" panose="02020603050405020304" pitchFamily="18" charset="0"/>
              </a:rPr>
              <a:t> da u </a:t>
            </a:r>
            <a:r>
              <a:rPr lang="en-US" sz="2400" dirty="0" err="1">
                <a:latin typeface="Times New Roman" panose="02020603050405020304" pitchFamily="18" charset="0"/>
                <a:cs typeface="Times New Roman" panose="02020603050405020304" pitchFamily="18" charset="0"/>
              </a:rPr>
              <a:t>takvim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uslovima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pozajmljuju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sredstava</a:t>
            </a:r>
            <a:r>
              <a:rPr lang="en-US" sz="2400" dirty="0">
                <a:latin typeface="Times New Roman" panose="02020603050405020304" pitchFamily="18" charset="0"/>
                <a:cs typeface="Times New Roman" panose="02020603050405020304" pitchFamily="18" charset="0"/>
              </a:rPr>
              <a:t>, a </a:t>
            </a:r>
            <a:r>
              <a:rPr lang="en-US" sz="2400" dirty="0" err="1">
                <a:latin typeface="Times New Roman" panose="02020603050405020304" pitchFamily="18" charset="0"/>
                <a:cs typeface="Times New Roman" panose="02020603050405020304" pitchFamily="18" charset="0"/>
              </a:rPr>
              <a:t>slobodna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novčana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sredstva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ulažu</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realna</a:t>
            </a:r>
            <a:r>
              <a:rPr lang="en-US" sz="2400" dirty="0">
                <a:latin typeface="Times New Roman" panose="02020603050405020304" pitchFamily="18" charset="0"/>
                <a:cs typeface="Times New Roman" panose="02020603050405020304" pitchFamily="18" charset="0"/>
              </a:rPr>
              <a:t> dobra </a:t>
            </a:r>
            <a:r>
              <a:rPr lang="en-US" sz="2400" dirty="0" err="1">
                <a:latin typeface="Times New Roman" panose="02020603050405020304" pitchFamily="18" charset="0"/>
                <a:cs typeface="Times New Roman" panose="02020603050405020304" pitchFamily="18" charset="0"/>
              </a:rPr>
              <a:t>kako</a:t>
            </a:r>
            <a:r>
              <a:rPr lang="en-US" sz="2400" dirty="0">
                <a:latin typeface="Times New Roman" panose="02020603050405020304" pitchFamily="18" charset="0"/>
                <a:cs typeface="Times New Roman" panose="02020603050405020304" pitchFamily="18" charset="0"/>
              </a:rPr>
              <a:t> bi </a:t>
            </a:r>
            <a:r>
              <a:rPr lang="en-US" sz="2400" dirty="0" err="1">
                <a:latin typeface="Times New Roman" panose="02020603050405020304" pitchFamily="18" charset="0"/>
                <a:cs typeface="Times New Roman" panose="02020603050405020304" pitchFamily="18" charset="0"/>
              </a:rPr>
              <a:t>izbegli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inflatorne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gubitke</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lgn="just">
              <a:spcAft>
                <a:spcPts val="1800"/>
              </a:spcAft>
              <a:buNone/>
            </a:pPr>
            <a:r>
              <a:rPr lang="en-US" sz="2400" b="1" dirty="0" smtClean="0">
                <a:latin typeface="Times New Roman" panose="02020603050405020304" pitchFamily="18" charset="0"/>
                <a:cs typeface="Times New Roman" panose="02020603050405020304" pitchFamily="18" charset="0"/>
              </a:rPr>
              <a:t>2.</a:t>
            </a:r>
            <a:r>
              <a:rPr lang="sr-Latn-RS" sz="2400" b="1"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Ako</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kamatne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stope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realno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pozitivne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više</a:t>
            </a:r>
            <a:r>
              <a:rPr lang="en-US" sz="2400" dirty="0">
                <a:latin typeface="Times New Roman" panose="02020603050405020304" pitchFamily="18" charset="0"/>
                <a:cs typeface="Times New Roman" panose="02020603050405020304" pitchFamily="18" charset="0"/>
              </a:rPr>
              <a:t> od </a:t>
            </a:r>
            <a:r>
              <a:rPr lang="en-US" sz="2400" dirty="0" err="1">
                <a:latin typeface="Times New Roman" panose="02020603050405020304" pitchFamily="18" charset="0"/>
                <a:cs typeface="Times New Roman" panose="02020603050405020304" pitchFamily="18" charset="0"/>
              </a:rPr>
              <a:t>stope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inflacije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poverioci</a:t>
            </a:r>
            <a:r>
              <a:rPr lang="en-US" sz="2400" dirty="0">
                <a:latin typeface="Times New Roman" panose="02020603050405020304" pitchFamily="18" charset="0"/>
                <a:cs typeface="Times New Roman" panose="02020603050405020304" pitchFamily="18" charset="0"/>
              </a:rPr>
              <a:t> ne </a:t>
            </a:r>
            <a:r>
              <a:rPr lang="en-US" sz="2400" dirty="0" err="1">
                <a:latin typeface="Times New Roman" panose="02020603050405020304" pitchFamily="18" charset="0"/>
                <a:cs typeface="Times New Roman" panose="02020603050405020304" pitchFamily="18" charset="0"/>
              </a:rPr>
              <a:t>trpe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inflatorne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gubitke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preduzeće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može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pozajmiti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sredstva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ali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usled</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visokih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kamatnih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stopa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rashodi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finansiranja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visoki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što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povećava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finansijski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rizik</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takvim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uslovima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jedini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izlaz</a:t>
            </a:r>
            <a:r>
              <a:rPr lang="en-US" sz="2400" dirty="0">
                <a:latin typeface="Times New Roman" panose="02020603050405020304" pitchFamily="18" charset="0"/>
                <a:cs typeface="Times New Roman" panose="02020603050405020304" pitchFamily="18" charset="0"/>
              </a:rPr>
              <a:t> je </a:t>
            </a:r>
            <a:r>
              <a:rPr lang="en-US" sz="2400" dirty="0" err="1">
                <a:latin typeface="Times New Roman" panose="02020603050405020304" pitchFamily="18" charset="0"/>
                <a:cs typeface="Times New Roman" panose="02020603050405020304" pitchFamily="18" charset="0"/>
              </a:rPr>
              <a:t>opet</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jačanju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sopstvenog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strukturi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spcAft>
                <a:spcPts val="1200"/>
              </a:spcAf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RENTABILNOST </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Visoka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rentabilnost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dozvoljava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pomeranje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strukture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a:t>
            </a:r>
            <a:r>
              <a:rPr lang="en-US" sz="2400" dirty="0">
                <a:latin typeface="Times New Roman" panose="02020603050405020304" pitchFamily="18" charset="0"/>
                <a:cs typeface="Times New Roman" panose="02020603050405020304" pitchFamily="18" charset="0"/>
              </a:rPr>
              <a:t> ka </a:t>
            </a:r>
            <a:r>
              <a:rPr lang="en-US" sz="2400" dirty="0" err="1">
                <a:latin typeface="Times New Roman" panose="02020603050405020304" pitchFamily="18" charset="0"/>
                <a:cs typeface="Times New Roman" panose="02020603050405020304" pitchFamily="18" charset="0"/>
              </a:rPr>
              <a:t>pozajmljenom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zato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što</a:t>
            </a:r>
            <a:r>
              <a:rPr lang="en-US" sz="2400" dirty="0">
                <a:latin typeface="Times New Roman" panose="02020603050405020304" pitchFamily="18" charset="0"/>
                <a:cs typeface="Times New Roman" panose="02020603050405020304" pitchFamily="18" charset="0"/>
              </a:rPr>
              <a:t> se </a:t>
            </a:r>
            <a:r>
              <a:rPr lang="en-US" sz="2400" dirty="0" err="1" smtClean="0">
                <a:latin typeface="Times New Roman" panose="02020603050405020304" pitchFamily="18" charset="0"/>
                <a:cs typeface="Times New Roman" panose="02020603050405020304" pitchFamily="18" charset="0"/>
              </a:rPr>
              <a:t>akumuliranjem</a:t>
            </a:r>
            <a:r>
              <a:rPr lang="sr-Latn-RS" sz="2400" dirty="0" smtClean="0">
                <a:latin typeface="Times New Roman" panose="02020603050405020304" pitchFamily="18" charset="0"/>
                <a:cs typeface="Times New Roman" panose="02020603050405020304" pitchFamily="18" charset="0"/>
              </a:rPr>
              <a:t> neto dobitka uvećava sopstveni kapital.</a:t>
            </a:r>
            <a:endParaRPr lang="en-US" sz="24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LIKVIDNOST </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Permanentna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likvidnost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dozvoljava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pomeranje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strukture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pozajmljenom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poverioc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stiče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poverenje</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buNone/>
            </a:pP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2. P r a v i l a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20185299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9397" y="888642"/>
            <a:ext cx="10877282" cy="5429988"/>
          </a:xfrm>
        </p:spPr>
        <p:txBody>
          <a:bodyPr/>
          <a:lstStyle/>
          <a:p>
            <a:pPr algn="just">
              <a:lnSpc>
                <a:spcPct val="100000"/>
              </a:lnSpc>
              <a:spcAft>
                <a:spcPts val="1200"/>
              </a:spcAft>
            </a:pPr>
            <a:r>
              <a:rPr lang="en-US" dirty="0" err="1">
                <a:latin typeface="Times New Roman" panose="02020603050405020304" pitchFamily="18" charset="0"/>
                <a:cs typeface="Times New Roman" panose="02020603050405020304" pitchFamily="18" charset="0"/>
              </a:rPr>
              <a:t>Visoko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organski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sastav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visoka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inflacija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zahtevaju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pomeranje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strukture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visoka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rentabilnost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permanentna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dozvoljavaju</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pomer</a:t>
            </a:r>
            <a:r>
              <a:rPr lang="sr-Latn-RS" dirty="0" smtClean="0">
                <a:latin typeface="Times New Roman" panose="02020603050405020304" pitchFamily="18" charset="0"/>
                <a:cs typeface="Times New Roman" panose="02020603050405020304" pitchFamily="18" charset="0"/>
              </a:rPr>
              <a:t>a</a:t>
            </a:r>
            <a:r>
              <a:rPr lang="en-US" dirty="0" err="1" smtClean="0">
                <a:latin typeface="Times New Roman" panose="02020603050405020304" pitchFamily="18" charset="0"/>
                <a:cs typeface="Times New Roman" panose="02020603050405020304" pitchFamily="18" charset="0"/>
              </a:rPr>
              <a:t>nje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strukture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pozajmljenom</a:t>
            </a:r>
            <a:r>
              <a:rPr lang="en-US" dirty="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algn="just">
              <a:lnSpc>
                <a:spcPct val="100000"/>
              </a:lnSpc>
              <a:spcAft>
                <a:spcPts val="600"/>
              </a:spcAft>
              <a:buFontTx/>
              <a:buChar char="-"/>
            </a:pPr>
            <a:r>
              <a:rPr lang="en-US" dirty="0" err="1" smtClean="0">
                <a:latin typeface="Times New Roman" panose="02020603050405020304" pitchFamily="18" charset="0"/>
                <a:cs typeface="Times New Roman" panose="02020603050405020304" pitchFamily="18" charset="0"/>
              </a:rPr>
              <a:t>Strukturu</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stanovišta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vlasništva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određuje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organski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sastav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vladajuća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stopa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inflacije</a:t>
            </a:r>
            <a:r>
              <a:rPr lang="en-US" dirty="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algn="just">
              <a:lnSpc>
                <a:spcPct val="100000"/>
              </a:lnSpc>
              <a:buFontTx/>
              <a:buChar char="-"/>
            </a:pPr>
            <a:r>
              <a:rPr lang="en-US" dirty="0" smtClean="0">
                <a:latin typeface="Times New Roman" panose="02020603050405020304" pitchFamily="18" charset="0"/>
                <a:cs typeface="Times New Roman" panose="02020603050405020304" pitchFamily="18" charset="0"/>
              </a:rPr>
              <a:t>Sa </a:t>
            </a:r>
            <a:r>
              <a:rPr lang="en-US" dirty="0" err="1">
                <a:latin typeface="Times New Roman" panose="02020603050405020304" pitchFamily="18" charset="0"/>
                <a:cs typeface="Times New Roman" panose="02020603050405020304" pitchFamily="18" charset="0"/>
              </a:rPr>
              <a:t>druge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strane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visoka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rentabilnost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permanentna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dozvoljavaju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samo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izvesno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pomeranje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strukture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pozajmnjenom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znači</a:t>
            </a:r>
            <a:r>
              <a:rPr lang="en-US" dirty="0">
                <a:latin typeface="Times New Roman" panose="02020603050405020304" pitchFamily="18" charset="0"/>
                <a:cs typeface="Times New Roman" panose="02020603050405020304" pitchFamily="18" charset="0"/>
              </a:rPr>
              <a:t> da je </a:t>
            </a:r>
            <a:r>
              <a:rPr lang="en-US" dirty="0" err="1">
                <a:latin typeface="Times New Roman" panose="02020603050405020304" pitchFamily="18" charset="0"/>
                <a:cs typeface="Times New Roman" panose="02020603050405020304" pitchFamily="18" charset="0"/>
              </a:rPr>
              <a:t>njihov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uticaj</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strukturu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stanovištva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vlasništva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sekundaran</a:t>
            </a:r>
            <a:r>
              <a:rPr lang="en-US" dirty="0">
                <a:latin typeface="Times New Roman" panose="02020603050405020304" pitchFamily="18" charset="0"/>
                <a:cs typeface="Times New Roman" panose="02020603050405020304" pitchFamily="18" charset="0"/>
              </a:rPr>
              <a:t>.</a:t>
            </a: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2. P r a v i l a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9489021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397519"/>
            <a:ext cx="11915336" cy="927279"/>
          </a:xfrm>
        </p:spPr>
        <p:txBody>
          <a:bodyPr>
            <a:normAutofit/>
          </a:bodyPr>
          <a:lstStyle/>
          <a:p>
            <a:r>
              <a:rPr lang="pl-PL" sz="3200" dirty="0">
                <a:latin typeface="Times New Roman" panose="02020603050405020304" pitchFamily="18" charset="0"/>
                <a:cs typeface="Times New Roman" panose="02020603050405020304" pitchFamily="18" charset="0"/>
              </a:rPr>
              <a:t>2.1.2 ODNOS REZERVNOG I OSNOVNOG KAPITALA</a:t>
            </a:r>
            <a:endParaRPr lang="sr-Cyrl-R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508554"/>
            <a:ext cx="11748868" cy="5175581"/>
          </a:xfrm>
        </p:spPr>
        <p:txBody>
          <a:bodyPr>
            <a:noAutofit/>
          </a:bodyPr>
          <a:lstStyle/>
          <a:p>
            <a:pPr algn="just">
              <a:spcAft>
                <a:spcPts val="600"/>
              </a:spcAft>
            </a:pPr>
            <a:r>
              <a:rPr lang="en-US" dirty="0" err="1">
                <a:latin typeface="Times New Roman" panose="02020603050405020304" pitchFamily="18" charset="0"/>
                <a:cs typeface="Times New Roman" panose="02020603050405020304" pitchFamily="18" charset="0"/>
              </a:rPr>
              <a:t>Preduzeće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stvara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rezervni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akumuliranjem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dobitka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rezerve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njegovoj</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raspodeli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čemu</a:t>
            </a:r>
            <a:r>
              <a:rPr lang="en-US" dirty="0">
                <a:latin typeface="Times New Roman" panose="02020603050405020304" pitchFamily="18" charset="0"/>
                <a:cs typeface="Times New Roman" panose="02020603050405020304" pitchFamily="18" charset="0"/>
              </a:rPr>
              <a:t> ta </a:t>
            </a:r>
            <a:r>
              <a:rPr lang="en-US" dirty="0" err="1">
                <a:latin typeface="Times New Roman" panose="02020603050405020304" pitchFamily="18" charset="0"/>
                <a:cs typeface="Times New Roman" panose="02020603050405020304" pitchFamily="18" charset="0"/>
              </a:rPr>
              <a:t>akumuliranja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dobitka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mogu</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budu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uslovljena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zakonskom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obavezom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statutarnom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obavezom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rezervama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pokriće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eventualnih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rizika</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gubitka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namenske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rezerve</a:t>
            </a:r>
            <a:r>
              <a:rPr lang="en-US" dirty="0" smtClean="0">
                <a:latin typeface="Times New Roman" panose="02020603050405020304" pitchFamily="18" charset="0"/>
                <a:cs typeface="Times New Roman" panose="02020603050405020304" pitchFamily="18" charset="0"/>
              </a:rPr>
              <a:t>).</a:t>
            </a:r>
            <a:endParaRPr lang="sr-Latn-RS" dirty="0" smtClean="0">
              <a:latin typeface="Times New Roman" panose="02020603050405020304" pitchFamily="18" charset="0"/>
              <a:cs typeface="Times New Roman" panose="02020603050405020304" pitchFamily="18" charset="0"/>
            </a:endParaRPr>
          </a:p>
          <a:p>
            <a:pPr algn="just"/>
            <a:r>
              <a:rPr lang="en-US" dirty="0" err="1">
                <a:latin typeface="Times New Roman" panose="02020603050405020304" pitchFamily="18" charset="0"/>
                <a:cs typeface="Times New Roman" panose="02020603050405020304" pitchFamily="18" charset="0"/>
              </a:rPr>
              <a:t>Preduzeće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nastoji</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pri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raspodeli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dobitka</a:t>
            </a:r>
            <a:r>
              <a:rPr lang="en-US"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što</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više</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akumulira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neto</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dobitak</a:t>
            </a:r>
            <a:r>
              <a:rPr lang="en-US" u="sng" dirty="0">
                <a:latin typeface="Times New Roman" panose="02020603050405020304" pitchFamily="18" charset="0"/>
                <a:cs typeface="Times New Roman" panose="02020603050405020304" pitchFamily="18" charset="0"/>
              </a:rPr>
              <a:t> u </a:t>
            </a:r>
            <a:r>
              <a:rPr lang="en-US" u="sng" dirty="0" err="1">
                <a:latin typeface="Times New Roman" panose="02020603050405020304" pitchFamily="18" charset="0"/>
                <a:cs typeface="Times New Roman" panose="02020603050405020304" pitchFamily="18" charset="0"/>
              </a:rPr>
              <a:t>cilju</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brže</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supstitucije</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dugoročno</a:t>
            </a:r>
            <a:r>
              <a:rPr lang="en-US" u="sng" dirty="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pozajm</a:t>
            </a:r>
            <a:r>
              <a:rPr lang="sr-Latn-RS" u="sng" dirty="0" smtClean="0">
                <a:latin typeface="Times New Roman" panose="02020603050405020304" pitchFamily="18" charset="0"/>
                <a:cs typeface="Times New Roman" panose="02020603050405020304" pitchFamily="18" charset="0"/>
              </a:rPr>
              <a:t>l</a:t>
            </a:r>
            <a:r>
              <a:rPr lang="en-US" u="sng" dirty="0" err="1" smtClean="0">
                <a:latin typeface="Times New Roman" panose="02020603050405020304" pitchFamily="18" charset="0"/>
                <a:cs typeface="Times New Roman" panose="02020603050405020304" pitchFamily="18" charset="0"/>
              </a:rPr>
              <a:t>jenog</a:t>
            </a:r>
            <a:r>
              <a:rPr lang="en-US" u="sng" dirty="0" smtClean="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kapitala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sopstvenom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postigl</a:t>
            </a:r>
            <a:r>
              <a:rPr lang="sr-Latn-RS" dirty="0" smtClean="0">
                <a:latin typeface="Times New Roman" panose="02020603050405020304" pitchFamily="18" charset="0"/>
                <a:cs typeface="Times New Roman" panose="02020603050405020304" pitchFamily="18" charset="0"/>
              </a:rPr>
              <a:t>o</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time </a:t>
            </a:r>
            <a:r>
              <a:rPr lang="en-US" dirty="0" err="1">
                <a:latin typeface="Times New Roman" panose="02020603050405020304" pitchFamily="18" charset="0"/>
                <a:cs typeface="Times New Roman" panose="02020603050405020304" pitchFamily="18" charset="0"/>
              </a:rPr>
              <a:t>veću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elastičnost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a:t>
            </a:r>
            <a:r>
              <a:rPr lang="en-US" dirty="0">
                <a:latin typeface="Times New Roman" panose="02020603050405020304" pitchFamily="18" charset="0"/>
                <a:cs typeface="Times New Roman" panose="02020603050405020304" pitchFamily="18" charset="0"/>
              </a:rPr>
              <a:t> tome </a:t>
            </a:r>
            <a:r>
              <a:rPr lang="en-US" dirty="0" err="1">
                <a:latin typeface="Times New Roman" panose="02020603050405020304" pitchFamily="18" charset="0"/>
                <a:cs typeface="Times New Roman" panose="02020603050405020304" pitchFamily="18" charset="0"/>
              </a:rPr>
              <a:t>uprava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dolazi</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sukob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vlastitim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raspodele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žele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izvuć</a:t>
            </a:r>
            <a:r>
              <a:rPr lang="sr-Latn-RS" dirty="0"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više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prihoda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sebe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to u </a:t>
            </a:r>
            <a:r>
              <a:rPr lang="en-US" dirty="0" err="1">
                <a:latin typeface="Times New Roman" panose="02020603050405020304" pitchFamily="18" charset="0"/>
                <a:cs typeface="Times New Roman" panose="02020603050405020304" pitchFamily="18" charset="0"/>
              </a:rPr>
              <a:t>gotovu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zbog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neizvesnosti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će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neto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dobitak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raspodeliti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nastoji</a:t>
            </a:r>
            <a:r>
              <a:rPr lang="en-US" dirty="0">
                <a:latin typeface="Times New Roman" panose="02020603050405020304" pitchFamily="18" charset="0"/>
                <a:cs typeface="Times New Roman" panose="02020603050405020304" pitchFamily="18" charset="0"/>
              </a:rPr>
              <a:t> da </a:t>
            </a:r>
            <a:r>
              <a:rPr lang="en-US" u="sng" dirty="0" err="1">
                <a:latin typeface="Times New Roman" panose="02020603050405020304" pitchFamily="18" charset="0"/>
                <a:cs typeface="Times New Roman" panose="02020603050405020304" pitchFamily="18" charset="0"/>
              </a:rPr>
              <a:t>stvori</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skrivene</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rezerve</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podcenjivanjem</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aktive</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i</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precenjivanjem</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obaveza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Zbog</a:t>
            </a:r>
            <a:r>
              <a:rPr lang="en-US" dirty="0">
                <a:latin typeface="Times New Roman" panose="02020603050405020304" pitchFamily="18" charset="0"/>
                <a:cs typeface="Times New Roman" panose="02020603050405020304" pitchFamily="18" charset="0"/>
              </a:rPr>
              <a:t> toga </a:t>
            </a:r>
            <a:r>
              <a:rPr lang="en-US" dirty="0" err="1">
                <a:latin typeface="Times New Roman" panose="02020603050405020304" pitchFamily="18" charset="0"/>
                <a:cs typeface="Times New Roman" panose="02020603050405020304" pitchFamily="18" charset="0"/>
              </a:rPr>
              <a:t>iskazani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rezervni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bilansu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uvek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stvarni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pokazatelj</a:t>
            </a:r>
            <a:r>
              <a:rPr lang="en-US" dirty="0">
                <a:latin typeface="Times New Roman" panose="02020603050405020304" pitchFamily="18" charset="0"/>
                <a:cs typeface="Times New Roman" panose="02020603050405020304" pitchFamily="18" charset="0"/>
              </a:rPr>
              <a:t> o </a:t>
            </a:r>
            <a:r>
              <a:rPr lang="en-US" dirty="0" err="1">
                <a:latin typeface="Times New Roman" panose="02020603050405020304" pitchFamily="18" charset="0"/>
                <a:cs typeface="Times New Roman" panose="02020603050405020304" pitchFamily="18" charset="0"/>
              </a:rPr>
              <a:t>visini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rezervi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postoje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skrivene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rezerve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Veći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rezervni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obezbeđuje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sigurnosnu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osnovu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2. P r a v i l a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511657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10" y="798182"/>
            <a:ext cx="11915336" cy="1062891"/>
          </a:xfrm>
        </p:spPr>
        <p:txBody>
          <a:bodyPr>
            <a:normAutofit/>
          </a:bodyPr>
          <a:lstStyle/>
          <a:p>
            <a:r>
              <a:rPr lang="pl-PL" sz="3200" dirty="0" smtClean="0">
                <a:latin typeface="Times New Roman" panose="02020603050405020304" pitchFamily="18" charset="0"/>
                <a:cs typeface="Times New Roman" panose="02020603050405020304" pitchFamily="18" charset="0"/>
              </a:rPr>
              <a:t>2) POTENCIJALNA </a:t>
            </a:r>
            <a:r>
              <a:rPr lang="pl-PL" sz="3200" dirty="0">
                <a:latin typeface="Times New Roman" panose="02020603050405020304" pitchFamily="18" charset="0"/>
                <a:cs typeface="Times New Roman" panose="02020603050405020304" pitchFamily="18" charset="0"/>
              </a:rPr>
              <a:t>MOGUĆNOST PRIBAVLJANJA NOVCA </a:t>
            </a:r>
            <a:r>
              <a:rPr lang="pl-PL" sz="3200" dirty="0" smtClean="0">
                <a:latin typeface="Times New Roman" panose="02020603050405020304" pitchFamily="18" charset="0"/>
                <a:cs typeface="Times New Roman" panose="02020603050405020304" pitchFamily="18" charset="0"/>
              </a:rPr>
              <a:t>I</a:t>
            </a:r>
            <a:br>
              <a:rPr lang="pl-PL" sz="3200" dirty="0" smtClean="0">
                <a:latin typeface="Times New Roman" panose="02020603050405020304" pitchFamily="18" charset="0"/>
                <a:cs typeface="Times New Roman" panose="02020603050405020304" pitchFamily="18" charset="0"/>
              </a:rPr>
            </a:br>
            <a:r>
              <a:rPr lang="pl-PL" sz="3200" dirty="0">
                <a:latin typeface="Times New Roman" panose="02020603050405020304" pitchFamily="18" charset="0"/>
                <a:cs typeface="Times New Roman" panose="02020603050405020304" pitchFamily="18" charset="0"/>
              </a:rPr>
              <a:t> </a:t>
            </a:r>
            <a:r>
              <a:rPr lang="pl-PL" sz="3200" dirty="0" smtClean="0">
                <a:latin typeface="Times New Roman" panose="02020603050405020304" pitchFamily="18" charset="0"/>
                <a:cs typeface="Times New Roman" panose="02020603050405020304" pitchFamily="18" charset="0"/>
              </a:rPr>
              <a:t>   KAPITALA</a:t>
            </a:r>
            <a:endParaRPr lang="sr-Cyrl-R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27463" y="2284936"/>
            <a:ext cx="11343837" cy="4192064"/>
          </a:xfrm>
        </p:spPr>
        <p:txBody>
          <a:bodyPr>
            <a:noAutofit/>
          </a:bodyPr>
          <a:lstStyle/>
          <a:p>
            <a:pPr marL="0" indent="0">
              <a:lnSpc>
                <a:spcPct val="100000"/>
              </a:lnSpc>
              <a:spcAft>
                <a:spcPts val="1200"/>
              </a:spcAft>
              <a:buNone/>
            </a:pPr>
            <a:r>
              <a:rPr lang="sr-Latn-RS" dirty="0" smtClean="0">
                <a:latin typeface="Times New Roman" panose="02020603050405020304" pitchFamily="18" charset="0"/>
                <a:cs typeface="Times New Roman" panose="02020603050405020304" pitchFamily="18" charset="0"/>
              </a:rPr>
              <a:t>Razlikujemo: </a:t>
            </a:r>
          </a:p>
          <a:p>
            <a:pPr marL="514350" indent="-514350">
              <a:lnSpc>
                <a:spcPct val="100000"/>
              </a:lnSpc>
              <a:spcAft>
                <a:spcPts val="600"/>
              </a:spcAft>
              <a:buAutoNum type="alphaLcParenR"/>
            </a:pPr>
            <a:r>
              <a:rPr lang="en-US" b="1" dirty="0" smtClean="0">
                <a:latin typeface="Times New Roman" panose="02020603050405020304" pitchFamily="18" charset="0"/>
                <a:cs typeface="Times New Roman" panose="02020603050405020304" pitchFamily="18" charset="0"/>
              </a:rPr>
              <a:t>interne </a:t>
            </a:r>
            <a:r>
              <a:rPr lang="en-US" b="1" dirty="0" err="1">
                <a:latin typeface="Times New Roman" panose="02020603050405020304" pitchFamily="18" charset="0"/>
                <a:cs typeface="Times New Roman" panose="02020603050405020304" pitchFamily="18" charset="0"/>
              </a:rPr>
              <a:t>mogućnosti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pribavljanja</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prodaja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prodaja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nekog</a:t>
            </a:r>
            <a:r>
              <a:rPr lang="sr-Latn-R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osnovnog</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potrebno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prodaja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kupljenih</a:t>
            </a:r>
            <a:r>
              <a:rPr lang="en-U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akcija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prodaja</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potraživanja</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nSpc>
                <a:spcPct val="100000"/>
              </a:lnSpc>
              <a:buNone/>
            </a:pPr>
            <a:r>
              <a:rPr lang="sr-Latn-RS" b="1" dirty="0">
                <a:latin typeface="Times New Roman" panose="02020603050405020304" pitchFamily="18" charset="0"/>
                <a:cs typeface="Times New Roman" panose="02020603050405020304" pitchFamily="18" charset="0"/>
              </a:rPr>
              <a:t>b</a:t>
            </a:r>
            <a:r>
              <a:rPr lang="en-US" b="1" dirty="0" smtClean="0">
                <a:latin typeface="Times New Roman" panose="02020603050405020304" pitchFamily="18" charset="0"/>
                <a:cs typeface="Times New Roman" panose="02020603050405020304" pitchFamily="18" charset="0"/>
              </a:rPr>
              <a:t>)</a:t>
            </a:r>
            <a:r>
              <a:rPr lang="sr-Latn-R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eksterne</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mogućnosti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pribavljanja</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emisija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dugoročnih</a:t>
            </a:r>
            <a:endParaRPr lang="sr-Latn-RS" dirty="0" smtClean="0">
              <a:latin typeface="Times New Roman" panose="02020603050405020304" pitchFamily="18" charset="0"/>
              <a:cs typeface="Times New Roman" panose="02020603050405020304" pitchFamily="18" charset="0"/>
            </a:endParaRPr>
          </a:p>
          <a:p>
            <a:pPr marL="0" indent="0">
              <a:lnSpc>
                <a:spcPct val="100000"/>
              </a:lnSpc>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HOV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zaključenje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lizing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aranžmana</a:t>
            </a:r>
            <a:r>
              <a:rPr lang="en-US" dirty="0" smtClean="0">
                <a:latin typeface="Times New Roman" panose="02020603050405020304" pitchFamily="18" charset="0"/>
                <a:cs typeface="Times New Roman" panose="02020603050405020304" pitchFamily="18" charset="0"/>
              </a:rPr>
              <a:t>.</a:t>
            </a:r>
          </a:p>
        </p:txBody>
      </p:sp>
      <p:sp>
        <p:nvSpPr>
          <p:cNvPr id="4" name="TextBox 3"/>
          <p:cNvSpPr txBox="1"/>
          <p:nvPr/>
        </p:nvSpPr>
        <p:spPr>
          <a:xfrm>
            <a:off x="126610" y="12660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6124379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489398"/>
            <a:ext cx="11915336" cy="850006"/>
          </a:xfrm>
        </p:spPr>
        <p:txBody>
          <a:bodyPr>
            <a:normAutofit/>
          </a:bodyPr>
          <a:lstStyle/>
          <a:p>
            <a:r>
              <a:rPr lang="en-US" sz="3200" b="1" dirty="0">
                <a:latin typeface="Times New Roman" panose="02020603050405020304" pitchFamily="18" charset="0"/>
                <a:cs typeface="Times New Roman" panose="02020603050405020304" pitchFamily="18" charset="0"/>
              </a:rPr>
              <a:t>2.2.  HORIZONTALNA PRAVILA FINANSIRANJA</a:t>
            </a:r>
            <a:endParaRPr lang="sr-Cyrl-R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431284"/>
            <a:ext cx="11915336" cy="5265730"/>
          </a:xfrm>
        </p:spPr>
        <p:txBody>
          <a:bodyPr/>
          <a:lstStyle/>
          <a:p>
            <a:pPr marL="0" indent="0">
              <a:spcAft>
                <a:spcPts val="1200"/>
              </a:spcAft>
              <a:buNone/>
            </a:pPr>
            <a:r>
              <a:rPr lang="en-US" dirty="0">
                <a:latin typeface="Times New Roman" panose="02020603050405020304" pitchFamily="18" charset="0"/>
                <a:cs typeface="Times New Roman" panose="02020603050405020304" pitchFamily="18" charset="0"/>
              </a:rPr>
              <a:t>2.2.1. ZLATNA PRAVILA </a:t>
            </a:r>
            <a:r>
              <a:rPr lang="en-US" dirty="0" smtClean="0">
                <a:latin typeface="Times New Roman" panose="02020603050405020304" pitchFamily="18" charset="0"/>
                <a:cs typeface="Times New Roman" panose="02020603050405020304" pitchFamily="18" charset="0"/>
              </a:rPr>
              <a:t>FINANSIRANJA</a:t>
            </a:r>
            <a:endParaRPr lang="sr-Latn-RS" dirty="0" smtClean="0">
              <a:latin typeface="Times New Roman" panose="02020603050405020304" pitchFamily="18" charset="0"/>
              <a:cs typeface="Times New Roman" panose="02020603050405020304" pitchFamily="18" charset="0"/>
            </a:endParaRPr>
          </a:p>
          <a:p>
            <a:pPr marL="0" indent="0">
              <a:spcAft>
                <a:spcPts val="1200"/>
              </a:spcAft>
              <a:buNone/>
            </a:pPr>
            <a:r>
              <a:rPr lang="pl-PL" sz="2600" u="sng" dirty="0">
                <a:latin typeface="Times New Roman" panose="02020603050405020304" pitchFamily="18" charset="0"/>
                <a:cs typeface="Times New Roman" panose="02020603050405020304" pitchFamily="18" charset="0"/>
              </a:rPr>
              <a:t>2.2.1.1. Zlatno bankarsko pravilo finansiranja</a:t>
            </a:r>
            <a:endParaRPr lang="sr-Latn-RS" sz="2600" u="sng" dirty="0" smtClean="0">
              <a:latin typeface="Times New Roman" panose="02020603050405020304" pitchFamily="18" charset="0"/>
              <a:cs typeface="Times New Roman" panose="02020603050405020304" pitchFamily="18" charset="0"/>
            </a:endParaRPr>
          </a:p>
          <a:p>
            <a:pPr algn="just">
              <a:lnSpc>
                <a:spcPct val="100000"/>
              </a:lnSpc>
              <a:spcAft>
                <a:spcPts val="600"/>
              </a:spcAft>
              <a:buFontTx/>
              <a:buChar char="-"/>
            </a:pPr>
            <a:r>
              <a:rPr lang="en-US" sz="2400" dirty="0" err="1" smtClean="0">
                <a:latin typeface="Times New Roman" panose="02020603050405020304" pitchFamily="18" charset="0"/>
                <a:cs typeface="Times New Roman" panose="02020603050405020304" pitchFamily="18" charset="0"/>
              </a:rPr>
              <a:t>Zlatno</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bankarsko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pravilo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finansiranja</a:t>
            </a:r>
            <a:r>
              <a:rPr lang="en-US" sz="2400" dirty="0">
                <a:latin typeface="Times New Roman" panose="02020603050405020304" pitchFamily="18" charset="0"/>
                <a:cs typeface="Times New Roman" panose="02020603050405020304" pitchFamily="18" charset="0"/>
              </a:rPr>
              <a:t> je </a:t>
            </a:r>
            <a:r>
              <a:rPr lang="en-US" sz="2400" dirty="0" err="1">
                <a:latin typeface="Times New Roman" panose="02020603050405020304" pitchFamily="18" charset="0"/>
                <a:cs typeface="Times New Roman" panose="02020603050405020304" pitchFamily="18" charset="0"/>
              </a:rPr>
              <a:t>utemeljeno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još</a:t>
            </a:r>
            <a:r>
              <a:rPr lang="en-US" sz="2400" dirty="0">
                <a:latin typeface="Times New Roman" panose="02020603050405020304" pitchFamily="18" charset="0"/>
                <a:cs typeface="Times New Roman" panose="02020603050405020304" pitchFamily="18" charset="0"/>
              </a:rPr>
              <a:t> 1854. </a:t>
            </a:r>
            <a:r>
              <a:rPr lang="en-US" sz="2400" dirty="0" err="1">
                <a:latin typeface="Times New Roman" panose="02020603050405020304" pitchFamily="18" charset="0"/>
                <a:cs typeface="Times New Roman" panose="02020603050405020304" pitchFamily="18" charset="0"/>
              </a:rPr>
              <a:t>godine</a:t>
            </a:r>
            <a:r>
              <a:rPr lang="en-US" sz="2400" dirty="0">
                <a:latin typeface="Times New Roman" panose="02020603050405020304" pitchFamily="18" charset="0"/>
                <a:cs typeface="Times New Roman" panose="02020603050405020304" pitchFamily="18" charset="0"/>
              </a:rPr>
              <a:t> od </a:t>
            </a:r>
            <a:r>
              <a:rPr lang="en-US" sz="2400" dirty="0" err="1">
                <a:latin typeface="Times New Roman" panose="02020603050405020304" pitchFamily="18" charset="0"/>
                <a:cs typeface="Times New Roman" panose="02020603050405020304" pitchFamily="18" charset="0"/>
              </a:rPr>
              <a:t>nemačkog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naučnika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Hübnera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Pravilo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glasi</a:t>
            </a:r>
            <a:r>
              <a:rPr lang="en-US" sz="2400"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Kredit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koji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neka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banka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može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dati</a:t>
            </a:r>
            <a:r>
              <a:rPr lang="en-US" sz="2400" b="1" dirty="0">
                <a:latin typeface="Times New Roman" panose="02020603050405020304" pitchFamily="18" charset="0"/>
                <a:cs typeface="Times New Roman" panose="02020603050405020304" pitchFamily="18" charset="0"/>
              </a:rPr>
              <a:t>, a da </a:t>
            </a:r>
            <a:r>
              <a:rPr lang="en-US" sz="2400" b="1" dirty="0" err="1">
                <a:latin typeface="Times New Roman" panose="02020603050405020304" pitchFamily="18" charset="0"/>
                <a:cs typeface="Times New Roman" panose="02020603050405020304" pitchFamily="18" charset="0"/>
              </a:rPr>
              <a:t>pri</a:t>
            </a:r>
            <a:r>
              <a:rPr lang="en-US" sz="2400" b="1" dirty="0">
                <a:latin typeface="Times New Roman" panose="02020603050405020304" pitchFamily="18" charset="0"/>
                <a:cs typeface="Times New Roman" panose="02020603050405020304" pitchFamily="18" charset="0"/>
              </a:rPr>
              <a:t> tome ne </a:t>
            </a:r>
            <a:r>
              <a:rPr lang="en-US" sz="2400" b="1" dirty="0" err="1">
                <a:latin typeface="Times New Roman" panose="02020603050405020304" pitchFamily="18" charset="0"/>
                <a:cs typeface="Times New Roman" panose="02020603050405020304" pitchFamily="18" charset="0"/>
              </a:rPr>
              <a:t>dođe</a:t>
            </a:r>
            <a:r>
              <a:rPr lang="en-US" sz="2400" b="1" dirty="0">
                <a:latin typeface="Times New Roman" panose="02020603050405020304" pitchFamily="18" charset="0"/>
                <a:cs typeface="Times New Roman" panose="02020603050405020304" pitchFamily="18" charset="0"/>
              </a:rPr>
              <a:t> u </a:t>
            </a:r>
            <a:r>
              <a:rPr lang="en-US" sz="2400" b="1" dirty="0" err="1">
                <a:latin typeface="Times New Roman" panose="02020603050405020304" pitchFamily="18" charset="0"/>
                <a:cs typeface="Times New Roman" panose="02020603050405020304" pitchFamily="18" charset="0"/>
              </a:rPr>
              <a:t>opasnost</a:t>
            </a:r>
            <a:r>
              <a:rPr lang="en-US" sz="2400" b="1" dirty="0">
                <a:latin typeface="Times New Roman" panose="02020603050405020304" pitchFamily="18" charset="0"/>
                <a:cs typeface="Times New Roman" panose="02020603050405020304" pitchFamily="18" charset="0"/>
              </a:rPr>
              <a:t> u </a:t>
            </a:r>
            <a:r>
              <a:rPr lang="en-US" sz="2400" b="1" dirty="0" err="1">
                <a:latin typeface="Times New Roman" panose="02020603050405020304" pitchFamily="18" charset="0"/>
                <a:cs typeface="Times New Roman" panose="02020603050405020304" pitchFamily="18" charset="0"/>
              </a:rPr>
              <a:t>pogledu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ispunjavanja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svojih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obaveza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mora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odgovarati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kreditu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koji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banka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uživa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i</a:t>
            </a:r>
            <a:r>
              <a:rPr lang="en-US" sz="2400" b="1" dirty="0">
                <a:latin typeface="Times New Roman" panose="02020603050405020304" pitchFamily="18" charset="0"/>
                <a:cs typeface="Times New Roman" panose="02020603050405020304" pitchFamily="18" charset="0"/>
              </a:rPr>
              <a:t> to ne </a:t>
            </a:r>
            <a:r>
              <a:rPr lang="en-US" sz="2400" b="1" dirty="0" err="1">
                <a:latin typeface="Times New Roman" panose="02020603050405020304" pitchFamily="18" charset="0"/>
                <a:cs typeface="Times New Roman" panose="02020603050405020304" pitchFamily="18" charset="0"/>
              </a:rPr>
              <a:t>samo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iznosu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nego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kvalitetu</a:t>
            </a:r>
            <a:r>
              <a:rPr lang="en-US" sz="2400" b="1" dirty="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tj</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rokovima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dospeća</a:t>
            </a:r>
            <a:r>
              <a:rPr lang="en-US" sz="2400" dirty="0" smtClean="0">
                <a:latin typeface="Times New Roman" panose="02020603050405020304" pitchFamily="18" charset="0"/>
                <a:cs typeface="Times New Roman" panose="02020603050405020304" pitchFamily="18" charset="0"/>
              </a:rPr>
              <a:t>.</a:t>
            </a:r>
            <a:endParaRPr lang="sr-Latn-RS" sz="2400" dirty="0" smtClean="0">
              <a:latin typeface="Times New Roman" panose="02020603050405020304" pitchFamily="18" charset="0"/>
              <a:cs typeface="Times New Roman" panose="02020603050405020304" pitchFamily="18" charset="0"/>
            </a:endParaRPr>
          </a:p>
          <a:p>
            <a:pPr algn="just">
              <a:lnSpc>
                <a:spcPct val="100000"/>
              </a:lnSpc>
              <a:buFontTx/>
              <a:buChar char="-"/>
            </a:pPr>
            <a:r>
              <a:rPr lang="en-US" sz="2400" dirty="0" err="1" smtClean="0">
                <a:latin typeface="Times New Roman" panose="02020603050405020304" pitchFamily="18" charset="0"/>
                <a:cs typeface="Times New Roman" panose="02020603050405020304" pitchFamily="18" charset="0"/>
              </a:rPr>
              <a:t>Mada</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je ova </a:t>
            </a:r>
            <a:r>
              <a:rPr lang="en-US" sz="2400" dirty="0" err="1">
                <a:latin typeface="Times New Roman" panose="02020603050405020304" pitchFamily="18" charset="0"/>
                <a:cs typeface="Times New Roman" panose="02020603050405020304" pitchFamily="18" charset="0"/>
              </a:rPr>
              <a:t>postavka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stanovišta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likvidnosti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logična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prihvatljiva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ona</a:t>
            </a:r>
            <a:r>
              <a:rPr lang="en-US" sz="2400" dirty="0">
                <a:latin typeface="Times New Roman" panose="02020603050405020304" pitchFamily="18" charset="0"/>
                <a:cs typeface="Times New Roman" panose="02020603050405020304" pitchFamily="18" charset="0"/>
              </a:rPr>
              <a:t> je </a:t>
            </a:r>
            <a:r>
              <a:rPr lang="en-US" sz="2400" dirty="0" err="1">
                <a:latin typeface="Times New Roman" panose="02020603050405020304" pitchFamily="18" charset="0"/>
                <a:cs typeface="Times New Roman" panose="02020603050405020304" pitchFamily="18" charset="0"/>
              </a:rPr>
              <a:t>često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osporavana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Glavni</a:t>
            </a:r>
            <a:r>
              <a:rPr lang="en-US" sz="2400" dirty="0">
                <a:latin typeface="Times New Roman" panose="02020603050405020304" pitchFamily="18" charset="0"/>
                <a:cs typeface="Times New Roman" panose="02020603050405020304" pitchFamily="18" charset="0"/>
              </a:rPr>
              <a:t> argument </a:t>
            </a:r>
            <a:r>
              <a:rPr lang="en-US" sz="2400" dirty="0" err="1">
                <a:latin typeface="Times New Roman" panose="02020603050405020304" pitchFamily="18" charset="0"/>
                <a:cs typeface="Times New Roman" panose="02020603050405020304" pitchFamily="18" charset="0"/>
              </a:rPr>
              <a:t>pri</a:t>
            </a:r>
            <a:r>
              <a:rPr lang="en-US" sz="2400" dirty="0">
                <a:latin typeface="Times New Roman" panose="02020603050405020304" pitchFamily="18" charset="0"/>
                <a:cs typeface="Times New Roman" panose="02020603050405020304" pitchFamily="18" charset="0"/>
              </a:rPr>
              <a:t> tome je da se </a:t>
            </a:r>
            <a:r>
              <a:rPr lang="en-US" sz="2400" dirty="0" err="1">
                <a:latin typeface="Times New Roman" panose="02020603050405020304" pitchFamily="18" charset="0"/>
                <a:cs typeface="Times New Roman" panose="02020603050405020304" pitchFamily="18" charset="0"/>
              </a:rPr>
              <a:t>ni</a:t>
            </a:r>
            <a:r>
              <a:rPr lang="en-US" sz="2400" dirty="0">
                <a:latin typeface="Times New Roman" panose="02020603050405020304" pitchFamily="18" charset="0"/>
                <a:cs typeface="Times New Roman" panose="02020603050405020304" pitchFamily="18" charset="0"/>
              </a:rPr>
              <a:t> same </a:t>
            </a:r>
            <a:r>
              <a:rPr lang="en-US" sz="2400" dirty="0" err="1">
                <a:latin typeface="Times New Roman" panose="02020603050405020304" pitchFamily="18" charset="0"/>
                <a:cs typeface="Times New Roman" panose="02020603050405020304" pitchFamily="18" charset="0"/>
              </a:rPr>
              <a:t>banke</a:t>
            </a:r>
            <a:r>
              <a:rPr lang="en-US" sz="2400" dirty="0">
                <a:latin typeface="Times New Roman" panose="02020603050405020304" pitchFamily="18" charset="0"/>
                <a:cs typeface="Times New Roman" panose="02020603050405020304" pitchFamily="18" charset="0"/>
              </a:rPr>
              <a:t> ne </a:t>
            </a:r>
            <a:r>
              <a:rPr lang="en-US" sz="2400" dirty="0" err="1">
                <a:latin typeface="Times New Roman" panose="02020603050405020304" pitchFamily="18" charset="0"/>
                <a:cs typeface="Times New Roman" panose="02020603050405020304" pitchFamily="18" charset="0"/>
              </a:rPr>
              <a:t>drže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ovog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pravila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daju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kredite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duži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rok</a:t>
            </a:r>
            <a:r>
              <a:rPr lang="en-US" sz="2400" dirty="0">
                <a:latin typeface="Times New Roman" panose="02020603050405020304" pitchFamily="18" charset="0"/>
                <a:cs typeface="Times New Roman" panose="02020603050405020304" pitchFamily="18" charset="0"/>
              </a:rPr>
              <a:t> od </a:t>
            </a:r>
            <a:r>
              <a:rPr lang="en-US" sz="2400" dirty="0" err="1">
                <a:latin typeface="Times New Roman" panose="02020603050405020304" pitchFamily="18" charset="0"/>
                <a:cs typeface="Times New Roman" panose="02020603050405020304" pitchFamily="18" charset="0"/>
              </a:rPr>
              <a:t>roka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koji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raspoloživi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izvori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finansiranja</a:t>
            </a:r>
            <a:r>
              <a:rPr lang="en-US" sz="2400" dirty="0">
                <a:latin typeface="Times New Roman" panose="02020603050405020304" pitchFamily="18" charset="0"/>
                <a:cs typeface="Times New Roman" panose="02020603050405020304" pitchFamily="18" charset="0"/>
              </a:rPr>
              <a:t>, pa </a:t>
            </a:r>
            <a:r>
              <a:rPr lang="en-US" sz="2400" dirty="0" err="1">
                <a:latin typeface="Times New Roman" panose="02020603050405020304" pitchFamily="18" charset="0"/>
                <a:cs typeface="Times New Roman" panose="02020603050405020304" pitchFamily="18" charset="0"/>
              </a:rPr>
              <a:t>ipak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održavaju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likvidnost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Banke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održavaju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likvidnost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zahvaljujući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stalnom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obnavljanju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kratkoročnih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izvora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finansiranja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depozita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viđenju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pribavljanju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kredita</a:t>
            </a:r>
            <a:r>
              <a:rPr lang="en-US" sz="2400" dirty="0">
                <a:latin typeface="Times New Roman" panose="02020603050405020304" pitchFamily="18" charset="0"/>
                <a:cs typeface="Times New Roman" panose="02020603050405020304" pitchFamily="18" charset="0"/>
              </a:rPr>
              <a:t> od </a:t>
            </a:r>
            <a:r>
              <a:rPr lang="en-US" sz="2400" dirty="0" err="1">
                <a:latin typeface="Times New Roman" panose="02020603050405020304" pitchFamily="18" charset="0"/>
                <a:cs typeface="Times New Roman" panose="02020603050405020304" pitchFamily="18" charset="0"/>
              </a:rPr>
              <a:t>drugih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banaka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centralne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banke</a:t>
            </a:r>
            <a:r>
              <a:rPr lang="en-US" sz="2400" dirty="0">
                <a:latin typeface="Times New Roman" panose="02020603050405020304" pitchFamily="18" charset="0"/>
                <a:cs typeface="Times New Roman" panose="02020603050405020304" pitchFamily="18" charset="0"/>
              </a:rPr>
              <a:t>.</a:t>
            </a:r>
            <a:endParaRPr lang="sr-Latn-RS" sz="2400" dirty="0" smtClean="0">
              <a:latin typeface="Times New Roman" panose="02020603050405020304" pitchFamily="18" charset="0"/>
              <a:cs typeface="Times New Roman" panose="02020603050405020304" pitchFamily="18" charset="0"/>
            </a:endParaRPr>
          </a:p>
          <a:p>
            <a:pPr marL="0" indent="0" algn="just">
              <a:buNone/>
            </a:pPr>
            <a:endParaRPr lang="sr-Cyrl-RS" sz="2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2. P r a v i l a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96532434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489397"/>
            <a:ext cx="11915336" cy="837127"/>
          </a:xfrm>
        </p:spPr>
        <p:txBody>
          <a:bodyPr>
            <a:normAutofit/>
          </a:bodyPr>
          <a:lstStyle/>
          <a:p>
            <a:r>
              <a:rPr lang="en-US" sz="3200" u="sng" dirty="0">
                <a:latin typeface="Times New Roman" panose="02020603050405020304" pitchFamily="18" charset="0"/>
                <a:cs typeface="Times New Roman" panose="02020603050405020304" pitchFamily="18" charset="0"/>
              </a:rPr>
              <a:t>2.2.1.2. </a:t>
            </a:r>
            <a:r>
              <a:rPr lang="en-US" sz="3200" u="sng" dirty="0" err="1">
                <a:latin typeface="Times New Roman" panose="02020603050405020304" pitchFamily="18" charset="0"/>
                <a:cs typeface="Times New Roman" panose="02020603050405020304" pitchFamily="18" charset="0"/>
              </a:rPr>
              <a:t>Zlatna</a:t>
            </a:r>
            <a:r>
              <a:rPr lang="en-US" sz="3200" u="sng" dirty="0">
                <a:latin typeface="Times New Roman" panose="02020603050405020304" pitchFamily="18" charset="0"/>
                <a:cs typeface="Times New Roman" panose="02020603050405020304" pitchFamily="18" charset="0"/>
              </a:rPr>
              <a:t> </a:t>
            </a:r>
            <a:r>
              <a:rPr lang="en-US" sz="3200" u="sng" dirty="0" err="1">
                <a:latin typeface="Times New Roman" panose="02020603050405020304" pitchFamily="18" charset="0"/>
                <a:cs typeface="Times New Roman" panose="02020603050405020304" pitchFamily="18" charset="0"/>
              </a:rPr>
              <a:t>bilansna</a:t>
            </a:r>
            <a:r>
              <a:rPr lang="en-US" sz="3200" u="sng" dirty="0">
                <a:latin typeface="Times New Roman" panose="02020603050405020304" pitchFamily="18" charset="0"/>
                <a:cs typeface="Times New Roman" panose="02020603050405020304" pitchFamily="18" charset="0"/>
              </a:rPr>
              <a:t> </a:t>
            </a:r>
            <a:r>
              <a:rPr lang="en-US" sz="3200" u="sng" dirty="0" err="1">
                <a:latin typeface="Times New Roman" panose="02020603050405020304" pitchFamily="18" charset="0"/>
                <a:cs typeface="Times New Roman" panose="02020603050405020304" pitchFamily="18" charset="0"/>
              </a:rPr>
              <a:t>pravila</a:t>
            </a:r>
            <a:endParaRPr lang="sr-Cyrl-RS" sz="3200"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560070"/>
            <a:ext cx="11915336" cy="5046792"/>
          </a:xfrm>
        </p:spPr>
        <p:txBody>
          <a:bodyPr>
            <a:normAutofit lnSpcReduction="10000"/>
          </a:bodyPr>
          <a:lstStyle/>
          <a:p>
            <a:pPr algn="just">
              <a:lnSpc>
                <a:spcPct val="100000"/>
              </a:lnSpc>
              <a:spcAft>
                <a:spcPts val="1200"/>
              </a:spcAft>
            </a:pPr>
            <a:r>
              <a:rPr lang="en-US" dirty="0">
                <a:latin typeface="Times New Roman" panose="02020603050405020304" pitchFamily="18" charset="0"/>
                <a:cs typeface="Times New Roman" panose="02020603050405020304" pitchFamily="18" charset="0"/>
              </a:rPr>
              <a:t>U </a:t>
            </a:r>
            <a:r>
              <a:rPr lang="en-US" dirty="0" err="1">
                <a:latin typeface="Times New Roman" panose="02020603050405020304" pitchFamily="18" charset="0"/>
                <a:cs typeface="Times New Roman" panose="02020603050405020304" pitchFamily="18" charset="0"/>
              </a:rPr>
              <a:t>osnovi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zlatnog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bilansnog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pravila</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zahtev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zlatnog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bankarskog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pravila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da </a:t>
            </a:r>
            <a:r>
              <a:rPr lang="en-US" u="sng" dirty="0" err="1">
                <a:latin typeface="Times New Roman" panose="02020603050405020304" pitchFamily="18" charset="0"/>
                <a:cs typeface="Times New Roman" panose="02020603050405020304" pitchFamily="18" charset="0"/>
              </a:rPr>
              <a:t>izvor</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finansiranja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po</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roku</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raspoloživosti</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i</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po</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visini</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moraju</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biti</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jednaki</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uloženim</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sredstvima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Očito</a:t>
            </a:r>
            <a:r>
              <a:rPr lang="en-US" dirty="0">
                <a:latin typeface="Times New Roman" panose="02020603050405020304" pitchFamily="18" charset="0"/>
                <a:cs typeface="Times New Roman" panose="02020603050405020304" pitchFamily="18" charset="0"/>
              </a:rPr>
              <a:t> da je </a:t>
            </a:r>
            <a:r>
              <a:rPr lang="en-US" dirty="0" err="1">
                <a:latin typeface="Times New Roman" panose="02020603050405020304" pitchFamily="18" charset="0"/>
                <a:cs typeface="Times New Roman" panose="02020603050405020304" pitchFamily="18" charset="0"/>
              </a:rPr>
              <a:t>taj</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zahtev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postavljen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ciljem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održavanja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Svako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preduzeće</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okviru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aktive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čitav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segmenata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uloženih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različite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rokove</a:t>
            </a:r>
            <a:r>
              <a:rPr lang="en-US" dirty="0">
                <a:latin typeface="Times New Roman" panose="02020603050405020304" pitchFamily="18" charset="0"/>
                <a:cs typeface="Times New Roman" panose="02020603050405020304" pitchFamily="18" charset="0"/>
              </a:rPr>
              <a:t>, a u </a:t>
            </a:r>
            <a:r>
              <a:rPr lang="en-US" dirty="0" err="1">
                <a:latin typeface="Times New Roman" panose="02020603050405020304" pitchFamily="18" charset="0"/>
                <a:cs typeface="Times New Roman" panose="02020603050405020304" pitchFamily="18" charset="0"/>
              </a:rPr>
              <a:t>okviru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pasive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takođe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čitav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segmenata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raspoloživih</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različitim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rokovima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Pošto</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sredstva</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procesu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reprodukcije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stalno</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kreć</a:t>
            </a:r>
            <a:r>
              <a:rPr lang="sr-Latn-RS" dirty="0" smtClean="0">
                <a:latin typeface="Times New Roman" panose="02020603050405020304" pitchFamily="18" charset="0"/>
                <a:cs typeface="Times New Roman" panose="02020603050405020304" pitchFamily="18" charset="0"/>
              </a:rPr>
              <a:t>u</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stalno</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menja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njihova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ročna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struktura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angažovanja</a:t>
            </a:r>
            <a:r>
              <a:rPr lang="sr-Latn-R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lnSpc>
                <a:spcPct val="100000"/>
              </a:lnSpc>
            </a:pPr>
            <a:r>
              <a:rPr lang="en-US" dirty="0" err="1" smtClean="0">
                <a:latin typeface="Times New Roman" panose="02020603050405020304" pitchFamily="18" charset="0"/>
                <a:cs typeface="Times New Roman" panose="02020603050405020304" pitchFamily="18" charset="0"/>
              </a:rPr>
              <a:t>Otuda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zlatna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bilansna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pravila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usmerena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I </a:t>
            </a:r>
            <a:r>
              <a:rPr lang="en-US" dirty="0" err="1">
                <a:latin typeface="Times New Roman" panose="02020603050405020304" pitchFamily="18" charset="0"/>
                <a:cs typeface="Times New Roman" panose="02020603050405020304" pitchFamily="18" charset="0"/>
              </a:rPr>
              <a:t>upravo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zbog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različitih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shvatanja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šta</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smatra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dugoročno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uloženim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sredstvima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postoj</a:t>
            </a:r>
            <a:r>
              <a:rPr lang="sr-Latn-RS" dirty="0" smtClean="0">
                <a:latin typeface="Times New Roman" panose="02020603050405020304" pitchFamily="18" charset="0"/>
                <a:cs typeface="Times New Roman" panose="02020603050405020304" pitchFamily="18" charset="0"/>
              </a:rPr>
              <a:t>e</a:t>
            </a:r>
            <a:r>
              <a:rPr lang="en-US" dirty="0" smtClean="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dva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zlatna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bilansna</a:t>
            </a:r>
            <a:r>
              <a:rPr lang="en-US" u="sng" dirty="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pravila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u </a:t>
            </a:r>
            <a:r>
              <a:rPr lang="en-US" b="1" dirty="0" err="1">
                <a:latin typeface="Times New Roman" panose="02020603050405020304" pitchFamily="18" charset="0"/>
                <a:cs typeface="Times New Roman" panose="02020603050405020304" pitchFamily="18" charset="0"/>
              </a:rPr>
              <a:t>užem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širem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smislu</a:t>
            </a:r>
            <a:r>
              <a:rPr lang="en-US" dirty="0">
                <a:latin typeface="Times New Roman" panose="02020603050405020304" pitchFamily="18" charset="0"/>
                <a:cs typeface="Times New Roman" panose="02020603050405020304" pitchFamily="18" charset="0"/>
              </a:rPr>
              <a:t>.</a:t>
            </a:r>
          </a:p>
          <a:p>
            <a:pPr marL="0" indent="0">
              <a:buNone/>
            </a:pPr>
            <a:endParaRPr lang="sr-Cyrl-RS" sz="2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2. P r a v i l a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9263482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590702"/>
            <a:ext cx="11915336" cy="697185"/>
          </a:xfrm>
        </p:spPr>
        <p:txBody>
          <a:bodyPr>
            <a:normAutofit/>
          </a:bodyPr>
          <a:lstStyle/>
          <a:p>
            <a:r>
              <a:rPr lang="pl-PL" sz="2800" i="1" dirty="0">
                <a:latin typeface="Times New Roman" panose="02020603050405020304" pitchFamily="18" charset="0"/>
                <a:cs typeface="Times New Roman" panose="02020603050405020304" pitchFamily="18" charset="0"/>
              </a:rPr>
              <a:t>2.2.1.2.1  </a:t>
            </a:r>
            <a:r>
              <a:rPr lang="pl-PL" sz="2800" i="1" dirty="0" smtClean="0">
                <a:latin typeface="Times New Roman" panose="02020603050405020304" pitchFamily="18" charset="0"/>
                <a:cs typeface="Times New Roman" panose="02020603050405020304" pitchFamily="18" charset="0"/>
              </a:rPr>
              <a:t>Zlatno bilansno </a:t>
            </a:r>
            <a:r>
              <a:rPr lang="pl-PL" sz="2800" i="1" dirty="0">
                <a:latin typeface="Times New Roman" panose="02020603050405020304" pitchFamily="18" charset="0"/>
                <a:cs typeface="Times New Roman" panose="02020603050405020304" pitchFamily="18" charset="0"/>
              </a:rPr>
              <a:t>pravilo u užem smislu</a:t>
            </a:r>
            <a:endParaRPr lang="sr-Cyrl-RS" sz="2800"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545464"/>
            <a:ext cx="11915336" cy="5031936"/>
          </a:xfrm>
        </p:spPr>
        <p:txBody>
          <a:bodyPr>
            <a:normAutofit/>
          </a:bodyPr>
          <a:lstStyle/>
          <a:p>
            <a:pPr algn="just">
              <a:lnSpc>
                <a:spcPct val="120000"/>
              </a:lnSpc>
            </a:pPr>
            <a:r>
              <a:rPr lang="sr-Latn-CS" sz="2400" dirty="0">
                <a:latin typeface="Times New Roman" panose="02020603050405020304" pitchFamily="18" charset="0"/>
                <a:ea typeface="Times New Roman" panose="02020603050405020304" pitchFamily="18" charset="0"/>
              </a:rPr>
              <a:t>Po ovom pravilu pod dugoročno uloženim sredstvima smatraju se samo </a:t>
            </a:r>
            <a:r>
              <a:rPr lang="sr-Latn-CS" sz="2400" b="1" dirty="0">
                <a:latin typeface="Times New Roman" panose="02020603050405020304" pitchFamily="18" charset="0"/>
                <a:ea typeface="Times New Roman" panose="02020603050405020304" pitchFamily="18" charset="0"/>
              </a:rPr>
              <a:t>osnovna sredstva</a:t>
            </a:r>
            <a:r>
              <a:rPr lang="sr-Latn-CS" sz="2400" dirty="0">
                <a:latin typeface="Times New Roman" panose="02020603050405020304" pitchFamily="18" charset="0"/>
                <a:ea typeface="Times New Roman" panose="02020603050405020304" pitchFamily="18" charset="0"/>
              </a:rPr>
              <a:t>. Pored osnovnih sredstava, pod </a:t>
            </a:r>
            <a:r>
              <a:rPr lang="sr-Latn-CS" sz="2400" b="1" dirty="0">
                <a:latin typeface="Times New Roman" panose="02020603050405020304" pitchFamily="18" charset="0"/>
                <a:ea typeface="Times New Roman" panose="02020603050405020304" pitchFamily="18" charset="0"/>
              </a:rPr>
              <a:t>dugoročno uloženim (vezanim) sredstvima </a:t>
            </a:r>
            <a:r>
              <a:rPr lang="sr-Latn-CS" sz="2400" dirty="0">
                <a:latin typeface="Times New Roman" panose="02020603050405020304" pitchFamily="18" charset="0"/>
                <a:ea typeface="Times New Roman" panose="02020603050405020304" pitchFamily="18" charset="0"/>
              </a:rPr>
              <a:t>treba smatrati </a:t>
            </a:r>
            <a:r>
              <a:rPr lang="sr-Latn-CS" sz="2400" dirty="0" smtClean="0">
                <a:latin typeface="Times New Roman" panose="02020603050405020304" pitchFamily="18" charset="0"/>
                <a:ea typeface="Times New Roman" panose="02020603050405020304" pitchFamily="18" charset="0"/>
              </a:rPr>
              <a:t>i:</a:t>
            </a:r>
            <a:endParaRPr lang="sr-Cyrl-RS" sz="2400" dirty="0">
              <a:latin typeface="Times New Roman" panose="02020603050405020304" pitchFamily="18" charset="0"/>
              <a:ea typeface="Times New Roman" panose="02020603050405020304" pitchFamily="18" charset="0"/>
            </a:endParaRPr>
          </a:p>
          <a:p>
            <a:pPr marL="0" indent="0" algn="just">
              <a:spcAft>
                <a:spcPts val="0"/>
              </a:spcAft>
              <a:buNone/>
            </a:pPr>
            <a:r>
              <a:rPr lang="sr-Latn-CS" sz="2400" dirty="0">
                <a:latin typeface="Times New Roman" panose="02020603050405020304" pitchFamily="18" charset="0"/>
                <a:ea typeface="Times New Roman" panose="02020603050405020304" pitchFamily="18" charset="0"/>
              </a:rPr>
              <a:t> </a:t>
            </a:r>
            <a:r>
              <a:rPr lang="sr-Latn-CS" sz="2400" dirty="0" smtClean="0">
                <a:latin typeface="Times New Roman" panose="02020603050405020304" pitchFamily="18" charset="0"/>
                <a:ea typeface="Times New Roman" panose="02020603050405020304" pitchFamily="18" charset="0"/>
              </a:rPr>
              <a:t>	1- dugoročne </a:t>
            </a:r>
            <a:r>
              <a:rPr lang="sr-Latn-CS" sz="2400" dirty="0">
                <a:latin typeface="Times New Roman" panose="02020603050405020304" pitchFamily="18" charset="0"/>
                <a:ea typeface="Times New Roman" panose="02020603050405020304" pitchFamily="18" charset="0"/>
              </a:rPr>
              <a:t>finansijske </a:t>
            </a:r>
            <a:r>
              <a:rPr lang="sr-Latn-CS" sz="2400" dirty="0" smtClean="0">
                <a:latin typeface="Times New Roman" panose="02020603050405020304" pitchFamily="18" charset="0"/>
                <a:ea typeface="Times New Roman" panose="02020603050405020304" pitchFamily="18" charset="0"/>
              </a:rPr>
              <a:t>plasmane</a:t>
            </a:r>
            <a:endParaRPr lang="sr-Latn-RS" sz="2400" dirty="0" smtClean="0">
              <a:latin typeface="Times New Roman" panose="02020603050405020304" pitchFamily="18" charset="0"/>
              <a:ea typeface="Times New Roman" panose="02020603050405020304" pitchFamily="18" charset="0"/>
            </a:endParaRPr>
          </a:p>
          <a:p>
            <a:pPr marL="0" indent="0" algn="just">
              <a:spcAft>
                <a:spcPts val="0"/>
              </a:spcAft>
              <a:buNone/>
            </a:pPr>
            <a:r>
              <a:rPr lang="sr-Latn-RS" sz="2400" dirty="0">
                <a:latin typeface="Times New Roman" panose="02020603050405020304" pitchFamily="18" charset="0"/>
                <a:ea typeface="Times New Roman" panose="02020603050405020304" pitchFamily="18" charset="0"/>
              </a:rPr>
              <a:t>	</a:t>
            </a:r>
            <a:r>
              <a:rPr lang="sr-Latn-RS" sz="2400" dirty="0" smtClean="0">
                <a:latin typeface="Times New Roman" panose="02020603050405020304" pitchFamily="18" charset="0"/>
                <a:ea typeface="Times New Roman" panose="02020603050405020304" pitchFamily="18" charset="0"/>
              </a:rPr>
              <a:t>2- </a:t>
            </a:r>
            <a:r>
              <a:rPr lang="sr-Latn-CS" sz="2400" dirty="0" smtClean="0">
                <a:latin typeface="Times New Roman" panose="02020603050405020304" pitchFamily="18" charset="0"/>
                <a:ea typeface="Times New Roman" panose="02020603050405020304" pitchFamily="18" charset="0"/>
              </a:rPr>
              <a:t>date </a:t>
            </a:r>
            <a:r>
              <a:rPr lang="sr-Latn-CS" sz="2400" dirty="0">
                <a:latin typeface="Times New Roman" panose="02020603050405020304" pitchFamily="18" charset="0"/>
                <a:ea typeface="Times New Roman" panose="02020603050405020304" pitchFamily="18" charset="0"/>
              </a:rPr>
              <a:t>dugoročne robne kredite (prodaja opreme </a:t>
            </a:r>
            <a:r>
              <a:rPr lang="sr-Latn-CS" sz="2400" dirty="0" smtClean="0">
                <a:latin typeface="Times New Roman" panose="02020603050405020304" pitchFamily="18" charset="0"/>
                <a:ea typeface="Times New Roman" panose="02020603050405020304" pitchFamily="18" charset="0"/>
              </a:rPr>
              <a:t>brodovlasnicima na </a:t>
            </a:r>
            <a:r>
              <a:rPr lang="sr-Latn-CS" sz="2400" dirty="0">
                <a:latin typeface="Times New Roman" panose="02020603050405020304" pitchFamily="18" charset="0"/>
                <a:ea typeface="Times New Roman" panose="02020603050405020304" pitchFamily="18" charset="0"/>
              </a:rPr>
              <a:t>kredit čiji je kredit </a:t>
            </a:r>
            <a:endParaRPr lang="sr-Latn-CS" sz="2400" dirty="0" smtClean="0">
              <a:latin typeface="Times New Roman" panose="02020603050405020304" pitchFamily="18" charset="0"/>
              <a:ea typeface="Times New Roman" panose="02020603050405020304" pitchFamily="18" charset="0"/>
            </a:endParaRPr>
          </a:p>
          <a:p>
            <a:pPr marL="0" indent="0" algn="just">
              <a:spcAft>
                <a:spcPts val="0"/>
              </a:spcAft>
              <a:buNone/>
            </a:pPr>
            <a:r>
              <a:rPr lang="sr-Latn-CS" sz="2400" dirty="0">
                <a:latin typeface="Times New Roman" panose="02020603050405020304" pitchFamily="18" charset="0"/>
                <a:ea typeface="Times New Roman" panose="02020603050405020304" pitchFamily="18" charset="0"/>
              </a:rPr>
              <a:t> </a:t>
            </a:r>
            <a:r>
              <a:rPr lang="sr-Latn-CS" sz="2400" dirty="0" smtClean="0">
                <a:latin typeface="Times New Roman" panose="02020603050405020304" pitchFamily="18" charset="0"/>
                <a:ea typeface="Times New Roman" panose="02020603050405020304" pitchFamily="18" charset="0"/>
              </a:rPr>
              <a:t>               rok naplate </a:t>
            </a:r>
            <a:r>
              <a:rPr lang="sr-Latn-CS" sz="2400" dirty="0">
                <a:latin typeface="Times New Roman" panose="02020603050405020304" pitchFamily="18" charset="0"/>
                <a:ea typeface="Times New Roman" panose="02020603050405020304" pitchFamily="18" charset="0"/>
              </a:rPr>
              <a:t>duži od godinu dana)</a:t>
            </a:r>
            <a:endParaRPr lang="sr-Cyrl-RS" sz="2400" dirty="0">
              <a:latin typeface="Times New Roman" panose="02020603050405020304" pitchFamily="18" charset="0"/>
              <a:ea typeface="Times New Roman" panose="02020603050405020304" pitchFamily="18" charset="0"/>
            </a:endParaRPr>
          </a:p>
          <a:p>
            <a:pPr marL="0" indent="0" algn="just">
              <a:spcAft>
                <a:spcPts val="0"/>
              </a:spcAft>
              <a:buNone/>
            </a:pPr>
            <a:r>
              <a:rPr lang="sr-Latn-CS" sz="2400" b="1" dirty="0">
                <a:latin typeface="Times New Roman" panose="02020603050405020304" pitchFamily="18" charset="0"/>
                <a:ea typeface="Times New Roman" panose="02020603050405020304" pitchFamily="18" charset="0"/>
              </a:rPr>
              <a:t> </a:t>
            </a:r>
            <a:r>
              <a:rPr lang="sr-Latn-RS" sz="2400" dirty="0">
                <a:latin typeface="Times New Roman" panose="02020603050405020304" pitchFamily="18" charset="0"/>
                <a:ea typeface="Times New Roman" panose="02020603050405020304" pitchFamily="18" charset="0"/>
              </a:rPr>
              <a:t>	</a:t>
            </a:r>
            <a:r>
              <a:rPr lang="sr-Latn-RS" sz="2400" dirty="0" smtClean="0">
                <a:latin typeface="Times New Roman" panose="02020603050405020304" pitchFamily="18" charset="0"/>
                <a:ea typeface="Times New Roman" panose="02020603050405020304" pitchFamily="18" charset="0"/>
              </a:rPr>
              <a:t>3- </a:t>
            </a:r>
            <a:r>
              <a:rPr lang="sr-Latn-CS" sz="2400" dirty="0" smtClean="0">
                <a:latin typeface="Times New Roman" panose="02020603050405020304" pitchFamily="18" charset="0"/>
                <a:ea typeface="Times New Roman" panose="02020603050405020304" pitchFamily="18" charset="0"/>
              </a:rPr>
              <a:t>trajne </a:t>
            </a:r>
            <a:r>
              <a:rPr lang="sr-Latn-CS" sz="2400" dirty="0">
                <a:latin typeface="Times New Roman" panose="02020603050405020304" pitchFamily="18" charset="0"/>
                <a:ea typeface="Times New Roman" panose="02020603050405020304" pitchFamily="18" charset="0"/>
              </a:rPr>
              <a:t>i dugoročne uloge u druga preduzeća</a:t>
            </a:r>
            <a:endParaRPr lang="sr-Cyrl-RS" sz="2400" dirty="0">
              <a:latin typeface="Times New Roman" panose="02020603050405020304" pitchFamily="18" charset="0"/>
              <a:ea typeface="Times New Roman" panose="02020603050405020304" pitchFamily="18" charset="0"/>
            </a:endParaRPr>
          </a:p>
          <a:p>
            <a:pPr marL="0" indent="0" algn="just">
              <a:spcAft>
                <a:spcPts val="0"/>
              </a:spcAft>
              <a:buNone/>
            </a:pPr>
            <a:r>
              <a:rPr lang="sr-Latn-CS" sz="2400" b="1" dirty="0">
                <a:latin typeface="Times New Roman" panose="02020603050405020304" pitchFamily="18" charset="0"/>
                <a:ea typeface="Times New Roman" panose="02020603050405020304" pitchFamily="18" charset="0"/>
              </a:rPr>
              <a:t> </a:t>
            </a:r>
            <a:r>
              <a:rPr lang="sr-Latn-RS" sz="2400" dirty="0" smtClean="0">
                <a:latin typeface="Times New Roman" panose="02020603050405020304" pitchFamily="18" charset="0"/>
                <a:ea typeface="Times New Roman" panose="02020603050405020304" pitchFamily="18" charset="0"/>
              </a:rPr>
              <a:t>	4- </a:t>
            </a:r>
            <a:r>
              <a:rPr lang="sr-Latn-CS" sz="2400" dirty="0" smtClean="0">
                <a:latin typeface="Times New Roman" panose="02020603050405020304" pitchFamily="18" charset="0"/>
                <a:ea typeface="Times New Roman" panose="02020603050405020304" pitchFamily="18" charset="0"/>
              </a:rPr>
              <a:t>kupljene </a:t>
            </a:r>
            <a:r>
              <a:rPr lang="sr-Latn-CS" sz="2400" dirty="0">
                <a:latin typeface="Times New Roman" panose="02020603050405020304" pitchFamily="18" charset="0"/>
                <a:ea typeface="Times New Roman" panose="02020603050405020304" pitchFamily="18" charset="0"/>
              </a:rPr>
              <a:t>deonice drugih preduzeća i </a:t>
            </a:r>
            <a:r>
              <a:rPr lang="sr-Latn-CS" sz="2400" dirty="0" smtClean="0">
                <a:latin typeface="Times New Roman" panose="02020603050405020304" pitchFamily="18" charset="0"/>
                <a:ea typeface="Times New Roman" panose="02020603050405020304" pitchFamily="18" charset="0"/>
              </a:rPr>
              <a:t>banaka</a:t>
            </a:r>
          </a:p>
          <a:p>
            <a:pPr marL="0" indent="0" algn="just">
              <a:spcAft>
                <a:spcPts val="600"/>
              </a:spcAft>
              <a:buNone/>
            </a:pPr>
            <a:r>
              <a:rPr lang="sr-Latn-CS" sz="2400" dirty="0">
                <a:latin typeface="Times New Roman" panose="02020603050405020304" pitchFamily="18" charset="0"/>
                <a:ea typeface="Times New Roman" panose="02020603050405020304" pitchFamily="18" charset="0"/>
              </a:rPr>
              <a:t>	</a:t>
            </a:r>
            <a:r>
              <a:rPr lang="sr-Latn-CS" sz="2400" dirty="0" smtClean="0">
                <a:latin typeface="Times New Roman" panose="02020603050405020304" pitchFamily="18" charset="0"/>
                <a:ea typeface="Times New Roman" panose="02020603050405020304" pitchFamily="18" charset="0"/>
              </a:rPr>
              <a:t>5- </a:t>
            </a:r>
            <a:r>
              <a:rPr lang="en-US" sz="2400" dirty="0" err="1" smtClean="0">
                <a:latin typeface="Times New Roman" panose="02020603050405020304" pitchFamily="18" charset="0"/>
                <a:ea typeface="Times New Roman" panose="02020603050405020304" pitchFamily="18" charset="0"/>
              </a:rPr>
              <a:t>gubitak</a:t>
            </a:r>
            <a:r>
              <a:rPr lang="en-US" sz="2400" dirty="0" smtClean="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iskazan</a:t>
            </a:r>
            <a:r>
              <a:rPr lang="en-US" sz="2400" dirty="0">
                <a:latin typeface="Times New Roman" panose="02020603050405020304" pitchFamily="18" charset="0"/>
                <a:ea typeface="Times New Roman" panose="02020603050405020304" pitchFamily="18" charset="0"/>
              </a:rPr>
              <a:t> u </a:t>
            </a:r>
            <a:r>
              <a:rPr lang="en-US" sz="2400" dirty="0" err="1">
                <a:latin typeface="Times New Roman" panose="02020603050405020304" pitchFamily="18" charset="0"/>
                <a:ea typeface="Times New Roman" panose="02020603050405020304" pitchFamily="18" charset="0"/>
              </a:rPr>
              <a:t>aktivi</a:t>
            </a:r>
            <a:r>
              <a:rPr lang="en-US" sz="2400" dirty="0" smtClean="0">
                <a:latin typeface="Times New Roman" panose="02020603050405020304" pitchFamily="18" charset="0"/>
                <a:ea typeface="Times New Roman" panose="02020603050405020304" pitchFamily="18" charset="0"/>
              </a:rPr>
              <a:t>.</a:t>
            </a:r>
            <a:endParaRPr lang="sr-Latn-RS" sz="2400" dirty="0" smtClean="0">
              <a:latin typeface="Times New Roman" panose="02020603050405020304" pitchFamily="18" charset="0"/>
              <a:ea typeface="Times New Roman" panose="02020603050405020304" pitchFamily="18" charset="0"/>
            </a:endParaRPr>
          </a:p>
          <a:p>
            <a:pPr marL="0" indent="0" algn="just">
              <a:spcAft>
                <a:spcPts val="0"/>
              </a:spcAft>
              <a:buNone/>
            </a:pPr>
            <a:endParaRPr lang="sr-Latn-RS" sz="2400" dirty="0" smtClean="0">
              <a:latin typeface="Times New Roman" panose="02020603050405020304" pitchFamily="18" charset="0"/>
              <a:ea typeface="Times New Roman" panose="02020603050405020304" pitchFamily="18" charset="0"/>
            </a:endParaRPr>
          </a:p>
          <a:p>
            <a:pPr marL="0" indent="0" algn="just">
              <a:spcAft>
                <a:spcPts val="0"/>
              </a:spcAft>
              <a:buNone/>
            </a:pP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2. P r a v i l a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73152517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6264" y="811369"/>
            <a:ext cx="11539471" cy="5692461"/>
          </a:xfrm>
        </p:spPr>
        <p:txBody>
          <a:bodyPr/>
          <a:lstStyle/>
          <a:p>
            <a:pPr lvl="0" algn="just">
              <a:lnSpc>
                <a:spcPct val="120000"/>
              </a:lnSpc>
              <a:spcAft>
                <a:spcPts val="1200"/>
              </a:spcAft>
              <a:buFont typeface="Wingdings" panose="05000000000000000000" pitchFamily="2" charset="2"/>
              <a:buChar char="Ø"/>
            </a:pPr>
            <a:r>
              <a:rPr lang="sr-Latn-RS" sz="2400" dirty="0">
                <a:solidFill>
                  <a:prstClr val="black"/>
                </a:solidFill>
                <a:latin typeface="Times New Roman" panose="02020603050405020304" pitchFamily="18" charset="0"/>
                <a:ea typeface="Times New Roman" panose="02020603050405020304" pitchFamily="18" charset="0"/>
              </a:rPr>
              <a:t>Gubitak iskazan u aktivi predstavlja </a:t>
            </a:r>
            <a:r>
              <a:rPr lang="sr-Latn-RS" sz="2400" u="sng" dirty="0">
                <a:solidFill>
                  <a:prstClr val="black"/>
                </a:solidFill>
                <a:latin typeface="Times New Roman" panose="02020603050405020304" pitchFamily="18" charset="0"/>
                <a:ea typeface="Times New Roman" panose="02020603050405020304" pitchFamily="18" charset="0"/>
              </a:rPr>
              <a:t>smanjenje sredstava pozitivnog finansijskog rezultata </a:t>
            </a:r>
            <a:r>
              <a:rPr lang="sr-Latn-RS" sz="2400" dirty="0">
                <a:solidFill>
                  <a:prstClr val="black"/>
                </a:solidFill>
                <a:latin typeface="Times New Roman" panose="02020603050405020304" pitchFamily="18" charset="0"/>
                <a:ea typeface="Times New Roman" panose="02020603050405020304" pitchFamily="18" charset="0"/>
              </a:rPr>
              <a:t>a do tada on mora biti pokriven iz dugoročnih izvora finansiranja.</a:t>
            </a:r>
          </a:p>
          <a:p>
            <a:pPr lvl="0" algn="just">
              <a:lnSpc>
                <a:spcPct val="120000"/>
              </a:lnSpc>
              <a:spcAft>
                <a:spcPts val="1200"/>
              </a:spcAft>
              <a:buFont typeface="Wingdings" panose="05000000000000000000" pitchFamily="2" charset="2"/>
              <a:buChar char="Ø"/>
            </a:pPr>
            <a:r>
              <a:rPr lang="sr-Latn-RS" sz="2400" dirty="0">
                <a:solidFill>
                  <a:prstClr val="black"/>
                </a:solidFill>
                <a:latin typeface="Times New Roman" panose="02020603050405020304" pitchFamily="18" charset="0"/>
                <a:ea typeface="Times New Roman" panose="02020603050405020304" pitchFamily="18" charset="0"/>
              </a:rPr>
              <a:t>Zlatno bilansno pravilo u užem smislu zahteva da </a:t>
            </a:r>
            <a:r>
              <a:rPr lang="sr-Latn-RS" sz="2400" u="sng" dirty="0">
                <a:solidFill>
                  <a:prstClr val="black"/>
                </a:solidFill>
                <a:latin typeface="Times New Roman" panose="02020603050405020304" pitchFamily="18" charset="0"/>
                <a:ea typeface="Times New Roman" panose="02020603050405020304" pitchFamily="18" charset="0"/>
              </a:rPr>
              <a:t>dugoročni izvori finansiranja budu jednaki dugoročno vezanim sredstvima</a:t>
            </a:r>
            <a:r>
              <a:rPr lang="sr-Latn-RS" sz="2400" dirty="0">
                <a:solidFill>
                  <a:prstClr val="black"/>
                </a:solidFill>
                <a:latin typeface="Times New Roman" panose="02020603050405020304" pitchFamily="18" charset="0"/>
                <a:ea typeface="Times New Roman" panose="02020603050405020304" pitchFamily="18" charset="0"/>
              </a:rPr>
              <a:t>. U dugoročne izvore finansiranja spadaju </a:t>
            </a:r>
            <a:r>
              <a:rPr lang="sr-Latn-RS" sz="2400" b="1" dirty="0">
                <a:solidFill>
                  <a:prstClr val="black"/>
                </a:solidFill>
                <a:latin typeface="Times New Roman" panose="02020603050405020304" pitchFamily="18" charset="0"/>
                <a:ea typeface="Times New Roman" panose="02020603050405020304" pitchFamily="18" charset="0"/>
              </a:rPr>
              <a:t>sve vrste sopstvenog kapitala</a:t>
            </a:r>
            <a:r>
              <a:rPr lang="sr-Latn-RS" sz="2400" dirty="0">
                <a:solidFill>
                  <a:prstClr val="black"/>
                </a:solidFill>
                <a:latin typeface="Times New Roman" panose="02020603050405020304" pitchFamily="18" charset="0"/>
                <a:ea typeface="Times New Roman" panose="02020603050405020304" pitchFamily="18" charset="0"/>
              </a:rPr>
              <a:t>, </a:t>
            </a:r>
            <a:r>
              <a:rPr lang="sr-Latn-RS" sz="2400" b="1" dirty="0">
                <a:solidFill>
                  <a:prstClr val="black"/>
                </a:solidFill>
                <a:latin typeface="Times New Roman" panose="02020603050405020304" pitchFamily="18" charset="0"/>
                <a:ea typeface="Times New Roman" panose="02020603050405020304" pitchFamily="18" charset="0"/>
              </a:rPr>
              <a:t>dugoročna rezervisanja</a:t>
            </a:r>
            <a:r>
              <a:rPr lang="sr-Latn-RS" sz="2400" dirty="0">
                <a:solidFill>
                  <a:prstClr val="black"/>
                </a:solidFill>
                <a:latin typeface="Times New Roman" panose="02020603050405020304" pitchFamily="18" charset="0"/>
                <a:ea typeface="Times New Roman" panose="02020603050405020304" pitchFamily="18" charset="0"/>
              </a:rPr>
              <a:t> i </a:t>
            </a:r>
            <a:r>
              <a:rPr lang="sr-Latn-RS" sz="2400" b="1" dirty="0">
                <a:solidFill>
                  <a:prstClr val="black"/>
                </a:solidFill>
                <a:latin typeface="Times New Roman" panose="02020603050405020304" pitchFamily="18" charset="0"/>
                <a:ea typeface="Times New Roman" panose="02020603050405020304" pitchFamily="18" charset="0"/>
              </a:rPr>
              <a:t>sve vrste dugoročnih obaveza </a:t>
            </a:r>
            <a:r>
              <a:rPr lang="sr-Latn-RS" sz="2400" dirty="0">
                <a:solidFill>
                  <a:prstClr val="black"/>
                </a:solidFill>
                <a:latin typeface="Times New Roman" panose="02020603050405020304" pitchFamily="18" charset="0"/>
                <a:ea typeface="Times New Roman" panose="02020603050405020304" pitchFamily="18" charset="0"/>
              </a:rPr>
              <a:t>(rok dospeća duži od godinu dana).</a:t>
            </a:r>
          </a:p>
          <a:p>
            <a:pPr lvl="0" algn="just">
              <a:lnSpc>
                <a:spcPct val="120000"/>
              </a:lnSpc>
              <a:buFont typeface="Wingdings" panose="05000000000000000000" pitchFamily="2" charset="2"/>
              <a:buChar char="Ø"/>
            </a:pPr>
            <a:r>
              <a:rPr lang="sr-Latn-RS" sz="2400" dirty="0">
                <a:solidFill>
                  <a:prstClr val="black"/>
                </a:solidFill>
                <a:latin typeface="Times New Roman" panose="02020603050405020304" pitchFamily="18" charset="0"/>
                <a:ea typeface="Times New Roman" panose="02020603050405020304" pitchFamily="18" charset="0"/>
              </a:rPr>
              <a:t>Postoji razlika između sopstvenog kapitala, dugoročne rezerve i dugoročnih obaveza u pogledu roka raspoloživosti, a time i supstitucije. Sopstveni kapital je trajno raspoloživ, dugoročna vezivanja su raspoloživa do njihovog iskorišćenja ili ukidanja, a dugoročne obaveze do njihovog dospeća za plaćanje. </a:t>
            </a:r>
          </a:p>
          <a:p>
            <a:endParaRPr lang="sr-Cyrl-RS" dirty="0"/>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2. P r a v i l a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71185663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365126"/>
            <a:ext cx="11915336" cy="974278"/>
          </a:xfrm>
        </p:spPr>
        <p:txBody>
          <a:bodyPr>
            <a:normAutofit/>
          </a:bodyPr>
          <a:lstStyle/>
          <a:p>
            <a:r>
              <a:rPr lang="pl-PL" sz="2800" i="1" dirty="0">
                <a:latin typeface="Times New Roman" panose="02020603050405020304" pitchFamily="18" charset="0"/>
                <a:cs typeface="Times New Roman" panose="02020603050405020304" pitchFamily="18" charset="0"/>
              </a:rPr>
              <a:t>2.2.1.2.2.  </a:t>
            </a:r>
            <a:r>
              <a:rPr lang="pl-PL" sz="2800" i="1" dirty="0" smtClean="0">
                <a:latin typeface="Times New Roman" panose="02020603050405020304" pitchFamily="18" charset="0"/>
                <a:cs typeface="Times New Roman" panose="02020603050405020304" pitchFamily="18" charset="0"/>
              </a:rPr>
              <a:t>Zlatno </a:t>
            </a:r>
            <a:r>
              <a:rPr lang="pl-PL" sz="2800" i="1" dirty="0">
                <a:latin typeface="Times New Roman" panose="02020603050405020304" pitchFamily="18" charset="0"/>
                <a:cs typeface="Times New Roman" panose="02020603050405020304" pitchFamily="18" charset="0"/>
              </a:rPr>
              <a:t>bilansno pravilo u širem smislu</a:t>
            </a:r>
            <a:endParaRPr lang="sr-Cyrl-RS" sz="2800"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7579" y="1481072"/>
            <a:ext cx="11668257" cy="5190185"/>
          </a:xfrm>
        </p:spPr>
        <p:txBody>
          <a:bodyPr>
            <a:normAutofit/>
          </a:bodyPr>
          <a:lstStyle/>
          <a:p>
            <a:pPr algn="just">
              <a:spcAft>
                <a:spcPts val="1200"/>
              </a:spcAft>
            </a:pPr>
            <a:r>
              <a:rPr lang="en-US" sz="2400" dirty="0">
                <a:latin typeface="Times New Roman" panose="02020603050405020304" pitchFamily="18" charset="0"/>
                <a:cs typeface="Times New Roman" panose="02020603050405020304" pitchFamily="18" charset="0"/>
              </a:rPr>
              <a:t>Po </a:t>
            </a:r>
            <a:r>
              <a:rPr lang="en-US" sz="2400" dirty="0" err="1">
                <a:latin typeface="Times New Roman" panose="02020603050405020304" pitchFamily="18" charset="0"/>
                <a:cs typeface="Times New Roman" panose="02020603050405020304" pitchFamily="18" charset="0"/>
              </a:rPr>
              <a:t>ovom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pravilu</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dugoročno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vezana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sredstva</a:t>
            </a:r>
            <a:r>
              <a:rPr lang="en-US" sz="2400" dirty="0">
                <a:latin typeface="Times New Roman" panose="02020603050405020304" pitchFamily="18" charset="0"/>
                <a:cs typeface="Times New Roman" panose="02020603050405020304" pitchFamily="18" charset="0"/>
              </a:rPr>
              <a:t>, pored </a:t>
            </a:r>
            <a:r>
              <a:rPr lang="en-US" sz="2400" dirty="0" err="1">
                <a:latin typeface="Times New Roman" panose="02020603050405020304" pitchFamily="18" charset="0"/>
                <a:cs typeface="Times New Roman" panose="02020603050405020304" pitchFamily="18" charset="0"/>
              </a:rPr>
              <a:t>dugoročno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vezanih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sredstava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definisanih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zlatnim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bilansnom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pravilu</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užem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smislu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spadaju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trajna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odnosno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stalna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obrtna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sredstva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Ona</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mogu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grupisati</a:t>
            </a:r>
            <a:r>
              <a:rPr lang="en-US" sz="2400" dirty="0">
                <a:latin typeface="Times New Roman" panose="02020603050405020304" pitchFamily="18" charset="0"/>
                <a:cs typeface="Times New Roman" panose="02020603050405020304" pitchFamily="18" charset="0"/>
              </a:rPr>
              <a:t> u pet </a:t>
            </a:r>
            <a:r>
              <a:rPr lang="en-US" sz="2400" dirty="0" err="1">
                <a:latin typeface="Times New Roman" panose="02020603050405020304" pitchFamily="18" charset="0"/>
                <a:cs typeface="Times New Roman" panose="02020603050405020304" pitchFamily="18" charset="0"/>
              </a:rPr>
              <a:t>grupa</a:t>
            </a:r>
            <a:r>
              <a:rPr lang="en-US" sz="2400" dirty="0" smtClean="0">
                <a:latin typeface="Times New Roman" panose="02020603050405020304" pitchFamily="18" charset="0"/>
                <a:cs typeface="Times New Roman" panose="02020603050405020304" pitchFamily="18" charset="0"/>
              </a:rPr>
              <a:t>:</a:t>
            </a:r>
          </a:p>
          <a:p>
            <a:pPr marL="0" indent="0">
              <a:lnSpc>
                <a:spcPct val="100000"/>
              </a:lnSpc>
              <a:buNone/>
            </a:pPr>
            <a:r>
              <a:rPr lang="sr-Latn-RS" sz="2400" dirty="0" smtClean="0">
                <a:latin typeface="Times New Roman" panose="02020603050405020304" pitchFamily="18" charset="0"/>
                <a:cs typeface="Times New Roman" panose="02020603050405020304" pitchFamily="18" charset="0"/>
              </a:rPr>
              <a:t>1. </a:t>
            </a:r>
            <a:r>
              <a:rPr lang="en-US" sz="2400" dirty="0" err="1" smtClean="0">
                <a:latin typeface="Times New Roman" panose="02020603050405020304" pitchFamily="18" charset="0"/>
                <a:cs typeface="Times New Roman" panose="02020603050405020304" pitchFamily="18" charset="0"/>
              </a:rPr>
              <a:t>Minimalne</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ili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gvozdene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zalihe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koje</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stalno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moraju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obnavljati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određenom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nivou</a:t>
            </a:r>
            <a:r>
              <a:rPr lang="en-US" sz="2400" dirty="0">
                <a:latin typeface="Times New Roman" panose="02020603050405020304" pitchFamily="18" charset="0"/>
                <a:cs typeface="Times New Roman" panose="02020603050405020304" pitchFamily="18" charset="0"/>
              </a:rPr>
              <a:t> da se </a:t>
            </a:r>
            <a:endParaRPr lang="en-US" sz="2400" dirty="0" smtClean="0">
              <a:latin typeface="Times New Roman" panose="02020603050405020304" pitchFamily="18" charset="0"/>
              <a:cs typeface="Times New Roman" panose="02020603050405020304" pitchFamily="18" charset="0"/>
            </a:endParaRPr>
          </a:p>
          <a:p>
            <a:pPr marL="0" indent="0">
              <a:lnSpc>
                <a:spcPct val="100000"/>
              </a:lnSpc>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obim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proi</a:t>
            </a:r>
            <a:r>
              <a:rPr lang="sr-Latn-RS" sz="2400" dirty="0" smtClean="0">
                <a:latin typeface="Times New Roman" panose="02020603050405020304" pitchFamily="18" charset="0"/>
                <a:cs typeface="Times New Roman" panose="02020603050405020304" pitchFamily="18" charset="0"/>
              </a:rPr>
              <a:t>zvodnje</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realizacija</a:t>
            </a:r>
            <a:r>
              <a:rPr lang="en-US" sz="2400" dirty="0">
                <a:latin typeface="Times New Roman" panose="02020603050405020304" pitchFamily="18" charset="0"/>
                <a:cs typeface="Times New Roman" panose="02020603050405020304" pitchFamily="18" charset="0"/>
              </a:rPr>
              <a:t> ne bi </a:t>
            </a:r>
            <a:r>
              <a:rPr lang="en-US" sz="2400" dirty="0" err="1">
                <a:latin typeface="Times New Roman" panose="02020603050405020304" pitchFamily="18" charset="0"/>
                <a:cs typeface="Times New Roman" panose="02020603050405020304" pitchFamily="18" charset="0"/>
              </a:rPr>
              <a:t>prekinuli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odnosno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smanjili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ili</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ograničili</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lnSpc>
                <a:spcPct val="100000"/>
              </a:lnSpc>
              <a:buNone/>
            </a:pPr>
            <a:r>
              <a:rPr lang="en-US" sz="2400" dirty="0" smtClean="0">
                <a:latin typeface="Times New Roman" panose="02020603050405020304" pitchFamily="18" charset="0"/>
                <a:cs typeface="Times New Roman" panose="02020603050405020304" pitchFamily="18" charset="0"/>
              </a:rPr>
              <a:t>2. </a:t>
            </a:r>
            <a:r>
              <a:rPr lang="en-US" sz="2400" dirty="0" err="1" smtClean="0">
                <a:latin typeface="Times New Roman" panose="02020603050405020304" pitchFamily="18" charset="0"/>
                <a:cs typeface="Times New Roman" panose="02020603050405020304" pitchFamily="18" charset="0"/>
              </a:rPr>
              <a:t>Pogonski</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koji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obuhvata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gvozdene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zalihe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odobrene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komercijalne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kredite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deo</a:t>
            </a:r>
            <a:r>
              <a:rPr lang="en-US" sz="2400" dirty="0">
                <a:latin typeface="Times New Roman" panose="02020603050405020304" pitchFamily="18" charset="0"/>
                <a:cs typeface="Times New Roman" panose="02020603050405020304" pitchFamily="18" charset="0"/>
              </a:rPr>
              <a:t> </a:t>
            </a:r>
            <a:endParaRPr lang="sr-Latn-RS" sz="2400" dirty="0" smtClean="0">
              <a:latin typeface="Times New Roman" panose="02020603050405020304" pitchFamily="18" charset="0"/>
              <a:cs typeface="Times New Roman" panose="02020603050405020304" pitchFamily="18" charset="0"/>
            </a:endParaRPr>
          </a:p>
          <a:p>
            <a:pPr marL="0" indent="0">
              <a:lnSpc>
                <a:spcPct val="100000"/>
              </a:lnSpc>
              <a:buNone/>
            </a:pPr>
            <a:r>
              <a:rPr lang="sr-Latn-RS" sz="2400" dirty="0">
                <a:latin typeface="Times New Roman" panose="02020603050405020304" pitchFamily="18" charset="0"/>
                <a:cs typeface="Times New Roman" panose="02020603050405020304" pitchFamily="18" charset="0"/>
              </a:rPr>
              <a:t> </a:t>
            </a:r>
            <a:r>
              <a:rPr lang="sr-Latn-R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gotovine</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u </a:t>
            </a:r>
            <a:r>
              <a:rPr lang="en-US" sz="2400" dirty="0" err="1" smtClean="0">
                <a:latin typeface="Times New Roman" panose="02020603050405020304" pitchFamily="18" charset="0"/>
                <a:cs typeface="Times New Roman" panose="02020603050405020304" pitchFamily="18" charset="0"/>
              </a:rPr>
              <a:t>kasi</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lnSpc>
                <a:spcPct val="100000"/>
              </a:lnSpc>
              <a:buNone/>
            </a:pPr>
            <a:r>
              <a:rPr lang="en-US" sz="2400" dirty="0" smtClean="0">
                <a:latin typeface="Times New Roman" panose="02020603050405020304" pitchFamily="18" charset="0"/>
                <a:cs typeface="Times New Roman" panose="02020603050405020304" pitchFamily="18" charset="0"/>
              </a:rPr>
              <a:t>3. </a:t>
            </a:r>
            <a:r>
              <a:rPr lang="en-US" sz="2400" dirty="0" err="1" smtClean="0">
                <a:latin typeface="Times New Roman" panose="02020603050405020304" pitchFamily="18" charset="0"/>
                <a:cs typeface="Times New Roman" panose="02020603050405020304" pitchFamily="18" charset="0"/>
              </a:rPr>
              <a:t>Ukupne</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zalihe</a:t>
            </a:r>
            <a:r>
              <a:rPr lang="en-US" sz="2400" dirty="0">
                <a:latin typeface="Times New Roman" panose="02020603050405020304" pitchFamily="18" charset="0"/>
                <a:cs typeface="Times New Roman" panose="02020603050405020304" pitchFamily="18" charset="0"/>
              </a:rPr>
              <a:t> </a:t>
            </a:r>
          </a:p>
          <a:p>
            <a:pPr marL="0" indent="0">
              <a:lnSpc>
                <a:spcPct val="100000"/>
              </a:lnSpc>
              <a:buNone/>
            </a:pPr>
            <a:r>
              <a:rPr lang="en-US" sz="2400" dirty="0" smtClean="0">
                <a:latin typeface="Times New Roman" panose="02020603050405020304" pitchFamily="18" charset="0"/>
                <a:cs typeface="Times New Roman" panose="02020603050405020304" pitchFamily="18" charset="0"/>
              </a:rPr>
              <a:t>4. </a:t>
            </a:r>
            <a:r>
              <a:rPr lang="en-US" sz="2400" dirty="0" err="1" smtClean="0">
                <a:latin typeface="Times New Roman" panose="02020603050405020304" pitchFamily="18" charset="0"/>
                <a:cs typeface="Times New Roman" panose="02020603050405020304" pitchFamily="18" charset="0"/>
              </a:rPr>
              <a:t>Gvozdene</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zalihe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uloženi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druga</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preduzeća</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lnSpc>
                <a:spcPct val="100000"/>
              </a:lnSpc>
              <a:buNone/>
            </a:pPr>
            <a:r>
              <a:rPr lang="en-US" sz="2400" dirty="0" smtClean="0">
                <a:latin typeface="Times New Roman" panose="02020603050405020304" pitchFamily="18" charset="0"/>
                <a:cs typeface="Times New Roman" panose="02020603050405020304" pitchFamily="18" charset="0"/>
              </a:rPr>
              <a:t>5. </a:t>
            </a:r>
            <a:r>
              <a:rPr lang="en-US" sz="2400" dirty="0" err="1" smtClean="0">
                <a:latin typeface="Times New Roman" panose="02020603050405020304" pitchFamily="18" charset="0"/>
                <a:cs typeface="Times New Roman" panose="02020603050405020304" pitchFamily="18" charset="0"/>
              </a:rPr>
              <a:t>Prosečne</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zalihe</a:t>
            </a:r>
            <a:r>
              <a:rPr lang="en-US" sz="2400" dirty="0">
                <a:latin typeface="Times New Roman" panose="02020603050405020304" pitchFamily="18" charset="0"/>
                <a:cs typeface="Times New Roman" panose="02020603050405020304" pitchFamily="18" charset="0"/>
              </a:rPr>
              <a:t>.</a:t>
            </a:r>
          </a:p>
          <a:p>
            <a:endParaRPr lang="sr-Cyrl-RS" sz="2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2. P r a v i l a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9531073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907961"/>
            <a:ext cx="11813262" cy="5950039"/>
          </a:xfrm>
        </p:spPr>
        <p:txBody>
          <a:bodyPr/>
          <a:lstStyle/>
          <a:p>
            <a:pPr algn="just">
              <a:lnSpc>
                <a:spcPct val="100000"/>
              </a:lnSpc>
              <a:spcAft>
                <a:spcPts val="1200"/>
              </a:spcAft>
            </a:pPr>
            <a:r>
              <a:rPr lang="en-US" dirty="0">
                <a:latin typeface="Times New Roman" panose="02020603050405020304" pitchFamily="18" charset="0"/>
                <a:cs typeface="Times New Roman" panose="02020603050405020304" pitchFamily="18" charset="0"/>
              </a:rPr>
              <a:t>Pod </a:t>
            </a:r>
            <a:r>
              <a:rPr lang="en-US" dirty="0" err="1">
                <a:latin typeface="Times New Roman" panose="02020603050405020304" pitchFamily="18" charset="0"/>
                <a:cs typeface="Times New Roman" panose="02020603050405020304" pitchFamily="18" charset="0"/>
              </a:rPr>
              <a:t>trajnim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obrtnim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sredstvima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treba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smatrati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minimalne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gvozdene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zalihe</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minimalne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zalihe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spadaju</a:t>
            </a:r>
            <a:r>
              <a:rPr lang="en-US" dirty="0">
                <a:latin typeface="Times New Roman" panose="02020603050405020304" pitchFamily="18" charset="0"/>
                <a:cs typeface="Times New Roman" panose="02020603050405020304" pitchFamily="18" charset="0"/>
              </a:rPr>
              <a:t> one </a:t>
            </a:r>
            <a:r>
              <a:rPr lang="en-US" dirty="0" err="1">
                <a:latin typeface="Times New Roman" panose="02020603050405020304" pitchFamily="18" charset="0"/>
                <a:cs typeface="Times New Roman" panose="02020603050405020304" pitchFamily="18" charset="0"/>
              </a:rPr>
              <a:t>zalihe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materijala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poluproizvoda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sitnog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inventara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čiji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nivo</a:t>
            </a:r>
            <a:r>
              <a:rPr lang="en-US" dirty="0">
                <a:latin typeface="Times New Roman" panose="02020603050405020304" pitchFamily="18" charset="0"/>
                <a:cs typeface="Times New Roman" panose="02020603050405020304" pitchFamily="18" charset="0"/>
              </a:rPr>
              <a:t> ne </a:t>
            </a:r>
            <a:r>
              <a:rPr lang="en-US" dirty="0" err="1">
                <a:latin typeface="Times New Roman" panose="02020603050405020304" pitchFamily="18" charset="0"/>
                <a:cs typeface="Times New Roman" panose="02020603050405020304" pitchFamily="18" charset="0"/>
              </a:rPr>
              <a:t>sme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ispod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minimuma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će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smanjiti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obim</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a:t>
            </a:r>
            <a:r>
              <a:rPr lang="sr-Latn-RS" dirty="0" smtClean="0">
                <a:latin typeface="Times New Roman" panose="02020603050405020304" pitchFamily="18" charset="0"/>
                <a:cs typeface="Times New Roman" panose="02020603050405020304" pitchFamily="18" charset="0"/>
              </a:rPr>
              <a:t>oizvodnj</a:t>
            </a:r>
            <a:r>
              <a:rPr lang="en-US" dirty="0" smtClean="0">
                <a:latin typeface="Times New Roman" panose="02020603050405020304" pitchFamily="18" charset="0"/>
                <a:cs typeface="Times New Roman" panose="02020603050405020304" pitchFamily="18" charset="0"/>
              </a:rPr>
              <a:t>e </a:t>
            </a:r>
            <a:r>
              <a:rPr lang="en-US" dirty="0" err="1">
                <a:latin typeface="Times New Roman" panose="02020603050405020304" pitchFamily="18" charset="0"/>
                <a:cs typeface="Times New Roman" panose="02020603050405020304" pitchFamily="18" charset="0"/>
              </a:rPr>
              <a:t>ili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prekinuti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kontinuitet</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a:t>
            </a:r>
            <a:r>
              <a:rPr lang="sr-Latn-RS" dirty="0" smtClean="0">
                <a:latin typeface="Times New Roman" panose="02020603050405020304" pitchFamily="18" charset="0"/>
                <a:cs typeface="Times New Roman" panose="02020603050405020304" pitchFamily="18" charset="0"/>
              </a:rPr>
              <a:t>oizvodnj</a:t>
            </a:r>
            <a:r>
              <a:rPr lang="en-US" dirty="0" smtClean="0">
                <a:latin typeface="Times New Roman" panose="02020603050405020304" pitchFamily="18" charset="0"/>
                <a:cs typeface="Times New Roman" panose="02020603050405020304" pitchFamily="18" charset="0"/>
              </a:rPr>
              <a:t>e;</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zatim</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zalihe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ne</a:t>
            </a:r>
            <a:r>
              <a:rPr lang="sr-Latn-RS" dirty="0" smtClean="0">
                <a:latin typeface="Times New Roman" panose="02020603050405020304" pitchFamily="18" charset="0"/>
                <a:cs typeface="Times New Roman" panose="02020603050405020304" pitchFamily="18" charset="0"/>
              </a:rPr>
              <a:t>do</a:t>
            </a:r>
            <a:r>
              <a:rPr lang="en-US" dirty="0" err="1" smtClean="0">
                <a:latin typeface="Times New Roman" panose="02020603050405020304" pitchFamily="18" charset="0"/>
                <a:cs typeface="Times New Roman" panose="02020603050405020304" pitchFamily="18" charset="0"/>
              </a:rPr>
              <a:t>vršene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a:t>
            </a:r>
            <a:r>
              <a:rPr lang="sr-Latn-RS" dirty="0" smtClean="0">
                <a:latin typeface="Times New Roman" panose="02020603050405020304" pitchFamily="18" charset="0"/>
                <a:cs typeface="Times New Roman" panose="02020603050405020304" pitchFamily="18" charset="0"/>
              </a:rPr>
              <a:t>oizvodnj</a:t>
            </a:r>
            <a:r>
              <a:rPr lang="en-US" dirty="0" smtClean="0">
                <a:latin typeface="Times New Roman" panose="02020603050405020304" pitchFamily="18" charset="0"/>
                <a:cs typeface="Times New Roman" panose="02020603050405020304" pitchFamily="18" charset="0"/>
              </a:rPr>
              <a:t>e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zalihe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gotovih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proizvoda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čiji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nivo</a:t>
            </a:r>
            <a:r>
              <a:rPr lang="en-US" dirty="0">
                <a:latin typeface="Times New Roman" panose="02020603050405020304" pitchFamily="18" charset="0"/>
                <a:cs typeface="Times New Roman" panose="02020603050405020304" pitchFamily="18" charset="0"/>
              </a:rPr>
              <a:t> ne </a:t>
            </a:r>
            <a:r>
              <a:rPr lang="en-US" dirty="0" err="1">
                <a:latin typeface="Times New Roman" panose="02020603050405020304" pitchFamily="18" charset="0"/>
                <a:cs typeface="Times New Roman" panose="02020603050405020304" pitchFamily="18" charset="0"/>
              </a:rPr>
              <a:t>sme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ispod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minimuma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će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ugroziti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dinamika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isporuke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osnovi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zaključenih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ugovora</a:t>
            </a:r>
            <a:r>
              <a:rPr lang="en-US" dirty="0" smtClean="0">
                <a:latin typeface="Times New Roman" panose="02020603050405020304" pitchFamily="18" charset="0"/>
                <a:cs typeface="Times New Roman" panose="02020603050405020304" pitchFamily="18" charset="0"/>
              </a:rPr>
              <a:t>.</a:t>
            </a:r>
            <a:endParaRPr lang="sr-Latn-RS" dirty="0" smtClean="0">
              <a:latin typeface="Times New Roman" panose="02020603050405020304" pitchFamily="18" charset="0"/>
              <a:cs typeface="Times New Roman" panose="02020603050405020304" pitchFamily="18" charset="0"/>
            </a:endParaRPr>
          </a:p>
          <a:p>
            <a:pPr algn="just">
              <a:lnSpc>
                <a:spcPct val="100000"/>
              </a:lnSpc>
            </a:pP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Minimalne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zalihe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treba</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budu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čemu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treba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imati</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vidu</a:t>
            </a:r>
            <a:r>
              <a:rPr lang="en-US" dirty="0">
                <a:latin typeface="Times New Roman" panose="02020603050405020304" pitchFamily="18" charset="0"/>
                <a:cs typeface="Times New Roman" panose="02020603050405020304" pitchFamily="18" charset="0"/>
              </a:rPr>
              <a:t> da se one u </a:t>
            </a:r>
            <a:r>
              <a:rPr lang="en-US" dirty="0" err="1">
                <a:latin typeface="Times New Roman" panose="02020603050405020304" pitchFamily="18" charset="0"/>
                <a:cs typeface="Times New Roman" panose="02020603050405020304" pitchFamily="18" charset="0"/>
              </a:rPr>
              <a:t>ukupnom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vrednosnom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izrazu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nikada</a:t>
            </a:r>
            <a:r>
              <a:rPr lang="en-US" dirty="0">
                <a:latin typeface="Times New Roman" panose="02020603050405020304" pitchFamily="18" charset="0"/>
                <a:cs typeface="Times New Roman" panose="02020603050405020304" pitchFamily="18" charset="0"/>
              </a:rPr>
              <a:t> ne </a:t>
            </a:r>
            <a:r>
              <a:rPr lang="en-US" dirty="0" err="1">
                <a:latin typeface="Times New Roman" panose="02020603050405020304" pitchFamily="18" charset="0"/>
                <a:cs typeface="Times New Roman" panose="02020603050405020304" pitchFamily="18" charset="0"/>
              </a:rPr>
              <a:t>smanjuju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smanji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poslovanja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stanovišta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treba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nastojati</a:t>
            </a:r>
            <a:r>
              <a:rPr lang="en-US" dirty="0">
                <a:latin typeface="Times New Roman" panose="02020603050405020304" pitchFamily="18" charset="0"/>
                <a:cs typeface="Times New Roman" panose="02020603050405020304" pitchFamily="18" charset="0"/>
              </a:rPr>
              <a:t> da se </a:t>
            </a:r>
            <a:r>
              <a:rPr lang="en-US" u="sng" dirty="0" err="1">
                <a:latin typeface="Times New Roman" panose="02020603050405020304" pitchFamily="18" charset="0"/>
                <a:cs typeface="Times New Roman" panose="02020603050405020304" pitchFamily="18" charset="0"/>
              </a:rPr>
              <a:t>finansiraju</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iz</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sopstvenog</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a:t>
            </a: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2. P r a v i l a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5254423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746975"/>
            <a:ext cx="11915336" cy="5898524"/>
          </a:xfrm>
        </p:spPr>
        <p:txBody>
          <a:bodyPr>
            <a:normAutofit/>
          </a:bodyPr>
          <a:lstStyle/>
          <a:p>
            <a:pPr algn="just">
              <a:lnSpc>
                <a:spcPct val="100000"/>
              </a:lnSpc>
              <a:spcAft>
                <a:spcPts val="1200"/>
              </a:spcAft>
              <a:buFont typeface="Wingdings" panose="05000000000000000000" pitchFamily="2" charset="2"/>
              <a:buChar char="Ø"/>
            </a:pPr>
            <a:r>
              <a:rPr lang="sr-Latn-CS" sz="2600" dirty="0" smtClean="0">
                <a:latin typeface="Times New Roman" panose="02020603050405020304" pitchFamily="18" charset="0"/>
                <a:ea typeface="Times New Roman" panose="02020603050405020304" pitchFamily="18" charset="0"/>
              </a:rPr>
              <a:t>Finansiranje </a:t>
            </a:r>
            <a:r>
              <a:rPr lang="sr-Latn-CS" sz="2600" dirty="0">
                <a:latin typeface="Times New Roman" panose="02020603050405020304" pitchFamily="18" charset="0"/>
                <a:ea typeface="Times New Roman" panose="02020603050405020304" pitchFamily="18" charset="0"/>
              </a:rPr>
              <a:t>minimalnih zaliha iz dugoročnih obaveza otežava održavanje jednakosti između trajnih obrtnih sredstava i dugoročnih obaveza za njihovo finansiranje. To je zbog toga što se minimalne zalihe ne smanjuju, a dugoročne obaveze  smanjuju, pa je nužna njihova supstitucija sopstvenim kapitalom, a formiranje novog sopstvenog kapitala je uslovljeno akumuliranjem neto dobitka ili novom emisijom </a:t>
            </a:r>
            <a:r>
              <a:rPr lang="sr-Latn-CS" sz="2600" dirty="0" smtClean="0">
                <a:latin typeface="Times New Roman" panose="02020603050405020304" pitchFamily="18" charset="0"/>
                <a:ea typeface="Times New Roman" panose="02020603050405020304" pitchFamily="18" charset="0"/>
              </a:rPr>
              <a:t>akcija.</a:t>
            </a:r>
            <a:endParaRPr lang="sr-Cyrl-RS" sz="2600" dirty="0">
              <a:latin typeface="Times New Roman" panose="02020603050405020304" pitchFamily="18" charset="0"/>
              <a:ea typeface="Times New Roman" panose="02020603050405020304" pitchFamily="18" charset="0"/>
            </a:endParaRPr>
          </a:p>
          <a:p>
            <a:pPr algn="just">
              <a:lnSpc>
                <a:spcPct val="100000"/>
              </a:lnSpc>
              <a:spcAft>
                <a:spcPts val="1200"/>
              </a:spcAft>
            </a:pPr>
            <a:r>
              <a:rPr lang="sr-Latn-CS" sz="2600" dirty="0" smtClean="0">
                <a:latin typeface="Times New Roman" panose="02020603050405020304" pitchFamily="18" charset="0"/>
                <a:ea typeface="Times New Roman" panose="02020603050405020304" pitchFamily="18" charset="0"/>
              </a:rPr>
              <a:t>Možemo </a:t>
            </a:r>
            <a:r>
              <a:rPr lang="sr-Latn-CS" sz="2600" dirty="0">
                <a:latin typeface="Times New Roman" panose="02020603050405020304" pitchFamily="18" charset="0"/>
                <a:ea typeface="Times New Roman" panose="02020603050405020304" pitchFamily="18" charset="0"/>
              </a:rPr>
              <a:t>zaključiti da  </a:t>
            </a:r>
            <a:r>
              <a:rPr lang="sr-Latn-CS" sz="2600" u="sng" dirty="0">
                <a:latin typeface="Times New Roman" panose="02020603050405020304" pitchFamily="18" charset="0"/>
                <a:ea typeface="Times New Roman" panose="02020603050405020304" pitchFamily="18" charset="0"/>
              </a:rPr>
              <a:t>zalihe koje prelaze nivo</a:t>
            </a:r>
            <a:r>
              <a:rPr lang="sr-Latn-CS" sz="2600" dirty="0">
                <a:latin typeface="Times New Roman" panose="02020603050405020304" pitchFamily="18" charset="0"/>
                <a:ea typeface="Times New Roman" panose="02020603050405020304" pitchFamily="18" charset="0"/>
              </a:rPr>
              <a:t>, </a:t>
            </a:r>
            <a:r>
              <a:rPr lang="sr-Latn-CS" sz="2600" u="sng" dirty="0">
                <a:latin typeface="Times New Roman" panose="02020603050405020304" pitchFamily="18" charset="0"/>
                <a:ea typeface="Times New Roman" panose="02020603050405020304" pitchFamily="18" charset="0"/>
              </a:rPr>
              <a:t>minimalna odnosno stalna zaliha</a:t>
            </a:r>
            <a:r>
              <a:rPr lang="sr-Latn-CS" sz="2600" dirty="0">
                <a:latin typeface="Times New Roman" panose="02020603050405020304" pitchFamily="18" charset="0"/>
                <a:ea typeface="Times New Roman" panose="02020603050405020304" pitchFamily="18" charset="0"/>
              </a:rPr>
              <a:t> (tzv. sezonske zalihe)  i </a:t>
            </a:r>
            <a:r>
              <a:rPr lang="sr-Latn-CS" sz="2600" u="sng" dirty="0">
                <a:latin typeface="Times New Roman" panose="02020603050405020304" pitchFamily="18" charset="0"/>
                <a:ea typeface="Times New Roman" panose="02020603050405020304" pitchFamily="18" charset="0"/>
              </a:rPr>
              <a:t>kratkoročne finansijske plasmane</a:t>
            </a:r>
            <a:r>
              <a:rPr lang="sr-Latn-CS" sz="2600" dirty="0">
                <a:latin typeface="Times New Roman" panose="02020603050405020304" pitchFamily="18" charset="0"/>
                <a:ea typeface="Times New Roman" panose="02020603050405020304" pitchFamily="18" charset="0"/>
              </a:rPr>
              <a:t>  moguće je finansirati iz </a:t>
            </a:r>
            <a:r>
              <a:rPr lang="sr-Latn-CS" sz="2600" b="1" dirty="0">
                <a:latin typeface="Times New Roman" panose="02020603050405020304" pitchFamily="18" charset="0"/>
                <a:ea typeface="Times New Roman" panose="02020603050405020304" pitchFamily="18" charset="0"/>
              </a:rPr>
              <a:t>kratkoročnih kredita </a:t>
            </a:r>
            <a:r>
              <a:rPr lang="sr-Latn-CS" sz="2600" dirty="0">
                <a:latin typeface="Times New Roman" panose="02020603050405020304" pitchFamily="18" charset="0"/>
                <a:ea typeface="Times New Roman" panose="02020603050405020304" pitchFamily="18" charset="0"/>
              </a:rPr>
              <a:t>bez opasnosti po likvidnost</a:t>
            </a:r>
            <a:r>
              <a:rPr lang="sr-Latn-CS" sz="2600" dirty="0" smtClean="0">
                <a:latin typeface="Times New Roman" panose="02020603050405020304" pitchFamily="18" charset="0"/>
                <a:ea typeface="Times New Roman" panose="02020603050405020304" pitchFamily="18" charset="0"/>
              </a:rPr>
              <a:t>.</a:t>
            </a:r>
            <a:endParaRPr lang="sr-Latn-CS" sz="2600" dirty="0">
              <a:latin typeface="Times New Roman" panose="02020603050405020304" pitchFamily="18" charset="0"/>
              <a:ea typeface="Times New Roman" panose="02020603050405020304" pitchFamily="18" charset="0"/>
            </a:endParaRPr>
          </a:p>
          <a:p>
            <a:pPr algn="just">
              <a:lnSpc>
                <a:spcPct val="100000"/>
              </a:lnSpc>
              <a:spcAft>
                <a:spcPts val="0"/>
              </a:spcAft>
            </a:pPr>
            <a:r>
              <a:rPr lang="en-US" sz="2600" dirty="0" err="1">
                <a:latin typeface="Times New Roman" panose="02020603050405020304" pitchFamily="18" charset="0"/>
                <a:ea typeface="Times New Roman" panose="02020603050405020304" pitchFamily="18" charset="0"/>
              </a:rPr>
              <a:t>Ostale</a:t>
            </a:r>
            <a:r>
              <a:rPr lang="en-US" sz="2600" dirty="0">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pojavne</a:t>
            </a:r>
            <a:r>
              <a:rPr lang="en-US" sz="2600" dirty="0">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oblike</a:t>
            </a:r>
            <a:r>
              <a:rPr lang="en-US" sz="2600" dirty="0">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kratkoročnih</a:t>
            </a:r>
            <a:r>
              <a:rPr lang="en-US" sz="2600" dirty="0">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obrtnih</a:t>
            </a:r>
            <a:r>
              <a:rPr lang="en-US" sz="2600" dirty="0">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sredstava</a:t>
            </a:r>
            <a:r>
              <a:rPr lang="en-US" sz="2600" dirty="0">
                <a:latin typeface="Times New Roman" panose="02020603050405020304" pitchFamily="18" charset="0"/>
                <a:ea typeface="Times New Roman" panose="02020603050405020304" pitchFamily="18" charset="0"/>
              </a:rPr>
              <a:t> - </a:t>
            </a:r>
            <a:r>
              <a:rPr lang="en-US" sz="2600" u="sng" dirty="0" err="1">
                <a:latin typeface="Times New Roman" panose="02020603050405020304" pitchFamily="18" charset="0"/>
                <a:ea typeface="Times New Roman" panose="02020603050405020304" pitchFamily="18" charset="0"/>
              </a:rPr>
              <a:t>hartije</a:t>
            </a:r>
            <a:r>
              <a:rPr lang="en-US" sz="2600" u="sng" dirty="0">
                <a:latin typeface="Times New Roman" panose="02020603050405020304" pitchFamily="18" charset="0"/>
                <a:ea typeface="Times New Roman" panose="02020603050405020304" pitchFamily="18" charset="0"/>
              </a:rPr>
              <a:t> od </a:t>
            </a:r>
            <a:r>
              <a:rPr lang="en-US" sz="2600" u="sng" dirty="0" err="1">
                <a:latin typeface="Times New Roman" panose="02020603050405020304" pitchFamily="18" charset="0"/>
                <a:ea typeface="Times New Roman" panose="02020603050405020304" pitchFamily="18" charset="0"/>
              </a:rPr>
              <a:t>vrednosti</a:t>
            </a:r>
            <a:r>
              <a:rPr lang="en-US" sz="2600" dirty="0">
                <a:latin typeface="Times New Roman" panose="02020603050405020304" pitchFamily="18" charset="0"/>
                <a:ea typeface="Times New Roman" panose="02020603050405020304" pitchFamily="18" charset="0"/>
              </a:rPr>
              <a:t>, </a:t>
            </a:r>
            <a:r>
              <a:rPr lang="en-US" sz="2600" u="sng" dirty="0" err="1">
                <a:latin typeface="Times New Roman" panose="02020603050405020304" pitchFamily="18" charset="0"/>
                <a:ea typeface="Times New Roman" panose="02020603050405020304" pitchFamily="18" charset="0"/>
              </a:rPr>
              <a:t>potraživanja</a:t>
            </a:r>
            <a:r>
              <a:rPr lang="en-US" sz="2600" u="sng" dirty="0">
                <a:latin typeface="Times New Roman" panose="02020603050405020304" pitchFamily="18" charset="0"/>
                <a:ea typeface="Times New Roman" panose="02020603050405020304" pitchFamily="18" charset="0"/>
              </a:rPr>
              <a:t> od </a:t>
            </a:r>
            <a:r>
              <a:rPr lang="en-US" sz="2600" u="sng" dirty="0" err="1">
                <a:latin typeface="Times New Roman" panose="02020603050405020304" pitchFamily="18" charset="0"/>
                <a:ea typeface="Times New Roman" panose="02020603050405020304" pitchFamily="18" charset="0"/>
              </a:rPr>
              <a:t>kupaca</a:t>
            </a:r>
            <a:r>
              <a:rPr lang="en-US" sz="2600" dirty="0">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itd</a:t>
            </a:r>
            <a:r>
              <a:rPr lang="en-US" sz="2600" dirty="0">
                <a:latin typeface="Times New Roman" panose="02020603050405020304" pitchFamily="18" charset="0"/>
                <a:ea typeface="Times New Roman" panose="02020603050405020304" pitchFamily="18" charset="0"/>
              </a:rPr>
              <a:t>. - </a:t>
            </a:r>
            <a:r>
              <a:rPr lang="en-US" sz="2600" dirty="0" err="1">
                <a:latin typeface="Times New Roman" panose="02020603050405020304" pitchFamily="18" charset="0"/>
                <a:ea typeface="Times New Roman" panose="02020603050405020304" pitchFamily="18" charset="0"/>
              </a:rPr>
              <a:t>kao</a:t>
            </a:r>
            <a:r>
              <a:rPr lang="en-US" sz="2600" dirty="0">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i</a:t>
            </a:r>
            <a:r>
              <a:rPr lang="en-US" sz="2600" dirty="0">
                <a:latin typeface="Times New Roman" panose="02020603050405020304" pitchFamily="18" charset="0"/>
                <a:ea typeface="Times New Roman" panose="02020603050405020304" pitchFamily="18" charset="0"/>
              </a:rPr>
              <a:t> </a:t>
            </a:r>
            <a:r>
              <a:rPr lang="en-US" sz="2600" u="sng" dirty="0" err="1">
                <a:latin typeface="Times New Roman" panose="02020603050405020304" pitchFamily="18" charset="0"/>
                <a:ea typeface="Times New Roman" panose="02020603050405020304" pitchFamily="18" charset="0"/>
              </a:rPr>
              <a:t>gotovinu</a:t>
            </a:r>
            <a:r>
              <a:rPr lang="en-US" sz="2600" dirty="0">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moguće</a:t>
            </a:r>
            <a:r>
              <a:rPr lang="en-US" sz="2600" dirty="0">
                <a:latin typeface="Times New Roman" panose="02020603050405020304" pitchFamily="18" charset="0"/>
                <a:ea typeface="Times New Roman" panose="02020603050405020304" pitchFamily="18" charset="0"/>
              </a:rPr>
              <a:t> je </a:t>
            </a:r>
            <a:r>
              <a:rPr lang="en-US" sz="2600" dirty="0" err="1">
                <a:latin typeface="Times New Roman" panose="02020603050405020304" pitchFamily="18" charset="0"/>
                <a:ea typeface="Times New Roman" panose="02020603050405020304" pitchFamily="18" charset="0"/>
              </a:rPr>
              <a:t>finansirati</a:t>
            </a:r>
            <a:r>
              <a:rPr lang="en-US" sz="2600" dirty="0">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iz</a:t>
            </a:r>
            <a:r>
              <a:rPr lang="en-US" sz="2600" dirty="0">
                <a:latin typeface="Times New Roman" panose="02020603050405020304" pitchFamily="18" charset="0"/>
                <a:ea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rPr>
              <a:t>autonomnih</a:t>
            </a:r>
            <a:r>
              <a:rPr lang="en-US" sz="2600" b="1" dirty="0">
                <a:latin typeface="Times New Roman" panose="02020603050405020304" pitchFamily="18" charset="0"/>
                <a:ea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rPr>
              <a:t>spontanih</a:t>
            </a:r>
            <a:r>
              <a:rPr lang="en-US" sz="2600" b="1" dirty="0">
                <a:latin typeface="Times New Roman" panose="02020603050405020304" pitchFamily="18" charset="0"/>
                <a:ea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rPr>
              <a:t>izvora</a:t>
            </a:r>
            <a:r>
              <a:rPr lang="en-US" sz="2600" dirty="0">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bez</a:t>
            </a:r>
            <a:r>
              <a:rPr lang="en-US" sz="2600" dirty="0">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opasnosti</a:t>
            </a:r>
            <a:r>
              <a:rPr lang="en-US" sz="2600" dirty="0">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po</a:t>
            </a:r>
            <a:r>
              <a:rPr lang="en-US" sz="2600" dirty="0">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likvidnost</a:t>
            </a:r>
            <a:r>
              <a:rPr lang="en-US" sz="2600" dirty="0">
                <a:latin typeface="Times New Roman" panose="02020603050405020304" pitchFamily="18" charset="0"/>
                <a:ea typeface="Times New Roman" panose="02020603050405020304" pitchFamily="18" charset="0"/>
              </a:rPr>
              <a:t>. </a:t>
            </a:r>
            <a:endParaRPr lang="sr-Cyrl-RS" sz="2600" dirty="0">
              <a:latin typeface="Times New Roman" panose="02020603050405020304" pitchFamily="18" charset="0"/>
              <a:ea typeface="Times New Roman" panose="02020603050405020304" pitchFamily="18" charset="0"/>
            </a:endParaRPr>
          </a:p>
          <a:p>
            <a:endParaRPr lang="sr-Cyrl-RS" sz="2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2. P r a v i l a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604516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397520"/>
            <a:ext cx="11915336" cy="967642"/>
          </a:xfrm>
        </p:spPr>
        <p:txBody>
          <a:bodyPr>
            <a:normAutofit/>
          </a:bodyPr>
          <a:lstStyle/>
          <a:p>
            <a:r>
              <a:rPr lang="sv-SE" sz="2800" i="1" dirty="0">
                <a:latin typeface="Times New Roman" panose="02020603050405020304" pitchFamily="18" charset="0"/>
                <a:cs typeface="Times New Roman" panose="02020603050405020304" pitchFamily="18" charset="0"/>
              </a:rPr>
              <a:t>2.2.1.2.3.  Kritika zlatnih bilansnih </a:t>
            </a:r>
            <a:r>
              <a:rPr lang="sv-SE" sz="2800" i="1" dirty="0" smtClean="0">
                <a:latin typeface="Times New Roman" panose="02020603050405020304" pitchFamily="18" charset="0"/>
                <a:cs typeface="Times New Roman" panose="02020603050405020304" pitchFamily="18" charset="0"/>
              </a:rPr>
              <a:t>pravi</a:t>
            </a:r>
            <a:r>
              <a:rPr lang="sr-Latn-RS" sz="2800" i="1" dirty="0" smtClean="0">
                <a:latin typeface="Times New Roman" panose="02020603050405020304" pitchFamily="18" charset="0"/>
                <a:cs typeface="Times New Roman" panose="02020603050405020304" pitchFamily="18" charset="0"/>
              </a:rPr>
              <a:t>l</a:t>
            </a:r>
            <a:r>
              <a:rPr lang="sv-SE" sz="2800" i="1" dirty="0" smtClean="0">
                <a:latin typeface="Times New Roman" panose="02020603050405020304" pitchFamily="18" charset="0"/>
                <a:cs typeface="Times New Roman" panose="02020603050405020304" pitchFamily="18" charset="0"/>
              </a:rPr>
              <a:t>a</a:t>
            </a:r>
            <a:endParaRPr lang="sr-Cyrl-RS" sz="2800"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390921"/>
            <a:ext cx="11915336" cy="5492838"/>
          </a:xfrm>
        </p:spPr>
        <p:txBody>
          <a:bodyPr>
            <a:normAutofit/>
          </a:bodyPr>
          <a:lstStyle/>
          <a:p>
            <a:pPr algn="just">
              <a:lnSpc>
                <a:spcPct val="100000"/>
              </a:lnSpc>
              <a:spcAft>
                <a:spcPts val="1200"/>
              </a:spcAft>
            </a:pPr>
            <a:r>
              <a:rPr lang="en-US" sz="2400" dirty="0" err="1">
                <a:latin typeface="Times New Roman" panose="02020603050405020304" pitchFamily="18" charset="0"/>
                <a:cs typeface="Times New Roman" panose="02020603050405020304" pitchFamily="18" charset="0"/>
              </a:rPr>
              <a:t>Kritiku</a:t>
            </a:r>
            <a:r>
              <a:rPr lang="en-US" sz="2400" dirty="0">
                <a:latin typeface="Times New Roman" panose="02020603050405020304" pitchFamily="18" charset="0"/>
                <a:cs typeface="Times New Roman" panose="02020603050405020304" pitchFamily="18" charset="0"/>
              </a:rPr>
              <a:t> je </a:t>
            </a:r>
            <a:r>
              <a:rPr lang="en-US" sz="2400" dirty="0" err="1">
                <a:latin typeface="Times New Roman" panose="02020603050405020304" pitchFamily="18" charset="0"/>
                <a:cs typeface="Times New Roman" panose="02020603050405020304" pitchFamily="18" charset="0"/>
              </a:rPr>
              <a:t>vršio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Harle</a:t>
            </a:r>
            <a:r>
              <a:rPr lang="en-US" sz="2400" dirty="0">
                <a:latin typeface="Times New Roman" panose="02020603050405020304" pitchFamily="18" charset="0"/>
                <a:cs typeface="Times New Roman" panose="02020603050405020304" pitchFamily="18" charset="0"/>
              </a:rPr>
              <a:t>. On </a:t>
            </a:r>
            <a:r>
              <a:rPr lang="en-US" sz="2400" dirty="0" err="1">
                <a:latin typeface="Times New Roman" panose="02020603050405020304" pitchFamily="18" charset="0"/>
                <a:cs typeface="Times New Roman" panose="02020603050405020304" pitchFamily="18" charset="0"/>
              </a:rPr>
              <a:t>polazi</a:t>
            </a:r>
            <a:r>
              <a:rPr lang="en-US" sz="2400" dirty="0">
                <a:latin typeface="Times New Roman" panose="02020603050405020304" pitchFamily="18" charset="0"/>
                <a:cs typeface="Times New Roman" panose="02020603050405020304" pitchFamily="18" charset="0"/>
              </a:rPr>
              <a:t> od toga da  </a:t>
            </a:r>
            <a:r>
              <a:rPr lang="en-US" sz="2400" dirty="0" err="1">
                <a:latin typeface="Times New Roman" panose="02020603050405020304" pitchFamily="18" charset="0"/>
                <a:cs typeface="Times New Roman" panose="02020603050405020304" pitchFamily="18" charset="0"/>
              </a:rPr>
              <a:t>likvidnost</a:t>
            </a:r>
            <a:r>
              <a:rPr lang="en-US" sz="2400" dirty="0">
                <a:latin typeface="Times New Roman" panose="02020603050405020304" pitchFamily="18" charset="0"/>
                <a:cs typeface="Times New Roman" panose="02020603050405020304" pitchFamily="18" charset="0"/>
              </a:rPr>
              <a:t> ne </a:t>
            </a:r>
            <a:r>
              <a:rPr lang="en-US" sz="2400" dirty="0" err="1">
                <a:latin typeface="Times New Roman" panose="02020603050405020304" pitchFamily="18" charset="0"/>
                <a:cs typeface="Times New Roman" panose="02020603050405020304" pitchFamily="18" charset="0"/>
              </a:rPr>
              <a:t>zahteva</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sam</a:t>
            </a:r>
            <a:r>
              <a:rPr lang="sr-Latn-RS" sz="2400" dirty="0" smtClean="0">
                <a:latin typeface="Times New Roman" panose="02020603050405020304" pitchFamily="18" charset="0"/>
                <a:cs typeface="Times New Roman" panose="02020603050405020304" pitchFamily="18" charset="0"/>
              </a:rPr>
              <a:t>o</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mogućnost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ispunjenje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svih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obaveza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prema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poveriocima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uspešno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nastavljanje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procesa</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pr</a:t>
            </a:r>
            <a:r>
              <a:rPr lang="sr-Latn-RS" sz="2400" dirty="0" smtClean="0">
                <a:latin typeface="Times New Roman" panose="02020603050405020304" pitchFamily="18" charset="0"/>
                <a:cs typeface="Times New Roman" panose="02020603050405020304" pitchFamily="18" charset="0"/>
              </a:rPr>
              <a:t>oizvodnj</a:t>
            </a:r>
            <a:r>
              <a:rPr lang="en-US" sz="2400" dirty="0" smtClean="0">
                <a:latin typeface="Times New Roman" panose="02020603050405020304" pitchFamily="18" charset="0"/>
                <a:cs typeface="Times New Roman" panose="02020603050405020304" pitchFamily="18" charset="0"/>
              </a:rPr>
              <a:t>e</a:t>
            </a:r>
            <a:r>
              <a:rPr lang="en-US" sz="2400" dirty="0">
                <a:latin typeface="Times New Roman" panose="02020603050405020304" pitchFamily="18" charset="0"/>
                <a:cs typeface="Times New Roman" panose="02020603050405020304" pitchFamily="18" charset="0"/>
              </a:rPr>
              <a:t>. To </a:t>
            </a:r>
            <a:r>
              <a:rPr lang="en-US" sz="2400" dirty="0" err="1">
                <a:latin typeface="Times New Roman" panose="02020603050405020304" pitchFamily="18" charset="0"/>
                <a:cs typeface="Times New Roman" panose="02020603050405020304" pitchFamily="18" charset="0"/>
              </a:rPr>
              <a:t>znači</a:t>
            </a:r>
            <a:r>
              <a:rPr lang="en-US" sz="2400" dirty="0">
                <a:latin typeface="Times New Roman" panose="02020603050405020304" pitchFamily="18" charset="0"/>
                <a:cs typeface="Times New Roman" panose="02020603050405020304" pitchFamily="18" charset="0"/>
              </a:rPr>
              <a:t> da je </a:t>
            </a:r>
            <a:r>
              <a:rPr lang="en-US" sz="2400" u="sng" dirty="0" err="1">
                <a:latin typeface="Times New Roman" panose="02020603050405020304" pitchFamily="18" charset="0"/>
                <a:cs typeface="Times New Roman" panose="02020603050405020304" pitchFamily="18" charset="0"/>
              </a:rPr>
              <a:t>potrebno</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istovremeno</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obezbediti</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plaćanje</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dospelih</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obaveza</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i</a:t>
            </a:r>
            <a:r>
              <a:rPr lang="en-US" sz="2400" u="sng" dirty="0">
                <a:latin typeface="Times New Roman" panose="02020603050405020304" pitchFamily="18" charset="0"/>
                <a:cs typeface="Times New Roman" panose="02020603050405020304" pitchFamily="18" charset="0"/>
              </a:rPr>
              <a:t> u </a:t>
            </a:r>
            <a:r>
              <a:rPr lang="en-US" sz="2400" u="sng" dirty="0" err="1">
                <a:latin typeface="Times New Roman" panose="02020603050405020304" pitchFamily="18" charset="0"/>
                <a:cs typeface="Times New Roman" panose="02020603050405020304" pitchFamily="18" charset="0"/>
              </a:rPr>
              <a:t>istom</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iznosu</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supstituisati</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vraćena</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sredstva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Zbog</a:t>
            </a:r>
            <a:r>
              <a:rPr lang="en-US" sz="2400" dirty="0">
                <a:latin typeface="Times New Roman" panose="02020603050405020304" pitchFamily="18" charset="0"/>
                <a:cs typeface="Times New Roman" panose="02020603050405020304" pitchFamily="18" charset="0"/>
              </a:rPr>
              <a:t> toga </a:t>
            </a:r>
            <a:r>
              <a:rPr lang="en-US" sz="2400" dirty="0" err="1">
                <a:latin typeface="Times New Roman" panose="02020603050405020304" pitchFamily="18" charset="0"/>
                <a:cs typeface="Times New Roman" panose="02020603050405020304" pitchFamily="18" charset="0"/>
              </a:rPr>
              <a:t>zlatno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bilansno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pravilo</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užem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smislu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važi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samo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određene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pretpostavke</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tj</a:t>
            </a:r>
            <a:r>
              <a:rPr lang="en-US" sz="2400" dirty="0">
                <a:latin typeface="Times New Roman" panose="02020603050405020304" pitchFamily="18" charset="0"/>
                <a:cs typeface="Times New Roman" panose="02020603050405020304" pitchFamily="18" charset="0"/>
              </a:rPr>
              <a:t>. da je </a:t>
            </a:r>
            <a:r>
              <a:rPr lang="en-US" sz="2400" dirty="0" err="1">
                <a:latin typeface="Times New Roman" panose="02020603050405020304" pitchFamily="18" charset="0"/>
                <a:cs typeface="Times New Roman" panose="02020603050405020304" pitchFamily="18" charset="0"/>
              </a:rPr>
              <a:t>obezbeđena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supstitucija</a:t>
            </a:r>
            <a:r>
              <a:rPr lang="en-US" sz="2400" dirty="0">
                <a:latin typeface="Times New Roman" panose="02020603050405020304" pitchFamily="18" charset="0"/>
                <a:cs typeface="Times New Roman" panose="02020603050405020304" pitchFamily="18" charset="0"/>
              </a:rPr>
              <a:t>. </a:t>
            </a:r>
          </a:p>
          <a:p>
            <a:pPr algn="just">
              <a:lnSpc>
                <a:spcPct val="100000"/>
              </a:lnSpc>
            </a:pPr>
            <a:r>
              <a:rPr lang="en-US" sz="2400" dirty="0" err="1" smtClean="0">
                <a:latin typeface="Times New Roman" panose="02020603050405020304" pitchFamily="18" charset="0"/>
                <a:cs typeface="Times New Roman" panose="02020603050405020304" pitchFamily="18" charset="0"/>
              </a:rPr>
              <a:t>Harle</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ne </a:t>
            </a:r>
            <a:r>
              <a:rPr lang="en-US" sz="2400" dirty="0" err="1">
                <a:latin typeface="Times New Roman" panose="02020603050405020304" pitchFamily="18" charset="0"/>
                <a:cs typeface="Times New Roman" panose="02020603050405020304" pitchFamily="18" charset="0"/>
              </a:rPr>
              <a:t>prihvata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zlatno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bilansno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pravilo</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širem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smislu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jer</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postavlja</a:t>
            </a:r>
            <a:r>
              <a:rPr lang="en-US" sz="2400" dirty="0">
                <a:latin typeface="Times New Roman" panose="02020603050405020304" pitchFamily="18" charset="0"/>
                <a:cs typeface="Times New Roman" panose="02020603050405020304" pitchFamily="18" charset="0"/>
              </a:rPr>
              <a:t> problem </a:t>
            </a:r>
            <a:r>
              <a:rPr lang="en-US" sz="2400" dirty="0" err="1">
                <a:latin typeface="Times New Roman" panose="02020603050405020304" pitchFamily="18" charset="0"/>
                <a:cs typeface="Times New Roman" panose="02020603050405020304" pitchFamily="18" charset="0"/>
              </a:rPr>
              <a:t>supstitucije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Harle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smatra</a:t>
            </a:r>
            <a:r>
              <a:rPr lang="en-US" sz="2400" dirty="0">
                <a:latin typeface="Times New Roman" panose="02020603050405020304" pitchFamily="18" charset="0"/>
                <a:cs typeface="Times New Roman" panose="02020603050405020304" pitchFamily="18" charset="0"/>
              </a:rPr>
              <a:t> da bi </a:t>
            </a:r>
            <a:r>
              <a:rPr lang="en-US" sz="2400" dirty="0" err="1">
                <a:latin typeface="Times New Roman" panose="02020603050405020304" pitchFamily="18" charset="0"/>
                <a:cs typeface="Times New Roman" panose="02020603050405020304" pitchFamily="18" charset="0"/>
              </a:rPr>
              <a:t>zlatno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bilansno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pravilo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obezbedilo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likvidnost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ako</a:t>
            </a:r>
            <a:r>
              <a:rPr lang="en-US" sz="2400" dirty="0">
                <a:latin typeface="Times New Roman" panose="02020603050405020304" pitchFamily="18" charset="0"/>
                <a:cs typeface="Times New Roman" panose="02020603050405020304" pitchFamily="18" charset="0"/>
              </a:rPr>
              <a:t> bi se </a:t>
            </a:r>
            <a:r>
              <a:rPr lang="en-US" sz="2400" dirty="0" err="1">
                <a:latin typeface="Times New Roman" panose="02020603050405020304" pitchFamily="18" charset="0"/>
                <a:cs typeface="Times New Roman" panose="02020603050405020304" pitchFamily="18" charset="0"/>
              </a:rPr>
              <a:t>ukupna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dugoročno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imobilisana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sredstva</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iznosu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koji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nikada</a:t>
            </a:r>
            <a:r>
              <a:rPr lang="en-US" sz="2400" dirty="0">
                <a:latin typeface="Times New Roman" panose="02020603050405020304" pitchFamily="18" charset="0"/>
                <a:cs typeface="Times New Roman" panose="02020603050405020304" pitchFamily="18" charset="0"/>
              </a:rPr>
              <a:t> ne </a:t>
            </a:r>
            <a:r>
              <a:rPr lang="en-US" sz="2400" dirty="0" err="1">
                <a:latin typeface="Times New Roman" panose="02020603050405020304" pitchFamily="18" charset="0"/>
                <a:cs typeface="Times New Roman" panose="02020603050405020304" pitchFamily="18" charset="0"/>
              </a:rPr>
              <a:t>pada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ispod</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datog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nivoa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finansirala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iz</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sopstvenog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kapitala</a:t>
            </a:r>
            <a:r>
              <a:rPr lang="en-US" sz="2400" dirty="0">
                <a:latin typeface="Times New Roman" panose="02020603050405020304" pitchFamily="18" charset="0"/>
                <a:cs typeface="Times New Roman" panose="02020603050405020304" pitchFamily="18" charset="0"/>
              </a:rPr>
              <a:t> a </a:t>
            </a:r>
            <a:r>
              <a:rPr lang="en-US" sz="2400" dirty="0" err="1">
                <a:latin typeface="Times New Roman" panose="02020603050405020304" pitchFamily="18" charset="0"/>
                <a:cs typeface="Times New Roman" panose="02020603050405020304" pitchFamily="18" charset="0"/>
              </a:rPr>
              <a:t>povremeno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angažovana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sredstva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iz</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pozajmljenih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izvora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finansiranja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Tačno</a:t>
            </a:r>
            <a:r>
              <a:rPr lang="en-US" sz="2400" dirty="0">
                <a:latin typeface="Times New Roman" panose="02020603050405020304" pitchFamily="18" charset="0"/>
                <a:cs typeface="Times New Roman" panose="02020603050405020304" pitchFamily="18" charset="0"/>
              </a:rPr>
              <a:t> je da se </a:t>
            </a:r>
            <a:r>
              <a:rPr lang="en-US" sz="2400" dirty="0" err="1">
                <a:latin typeface="Times New Roman" panose="02020603050405020304" pitchFamily="18" charset="0"/>
                <a:cs typeface="Times New Roman" panose="02020603050405020304" pitchFamily="18" charset="0"/>
              </a:rPr>
              <a:t>likvidnost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postiže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samo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jednakosti</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izm</a:t>
            </a:r>
            <a:r>
              <a:rPr lang="sr-Latn-RS" sz="2400" dirty="0" smtClean="0">
                <a:latin typeface="Times New Roman" panose="02020603050405020304" pitchFamily="18" charset="0"/>
                <a:cs typeface="Times New Roman" panose="02020603050405020304" pitchFamily="18" charset="0"/>
              </a:rPr>
              <a:t>e</a:t>
            </a:r>
            <a:r>
              <a:rPr lang="en-US" sz="2400" dirty="0" err="1" smtClean="0">
                <a:latin typeface="Times New Roman" panose="02020603050405020304" pitchFamily="18" charset="0"/>
                <a:cs typeface="Times New Roman" panose="02020603050405020304" pitchFamily="18" charset="0"/>
              </a:rPr>
              <a:t>đu</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primanja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izdavanja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gotovine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kako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visini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tako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vremenu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ali</a:t>
            </a:r>
            <a:r>
              <a:rPr lang="en-US" sz="2400" dirty="0">
                <a:latin typeface="Times New Roman" panose="02020603050405020304" pitchFamily="18" charset="0"/>
                <a:cs typeface="Times New Roman" panose="02020603050405020304" pitchFamily="18" charset="0"/>
              </a:rPr>
              <a:t> je </a:t>
            </a:r>
            <a:r>
              <a:rPr lang="en-US" sz="2400" dirty="0" err="1">
                <a:latin typeface="Times New Roman" panose="02020603050405020304" pitchFamily="18" charset="0"/>
                <a:cs typeface="Times New Roman" panose="02020603050405020304" pitchFamily="18" charset="0"/>
              </a:rPr>
              <a:t>isto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tako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tačno</a:t>
            </a:r>
            <a:r>
              <a:rPr lang="en-US" sz="2400" dirty="0">
                <a:latin typeface="Times New Roman" panose="02020603050405020304" pitchFamily="18" charset="0"/>
                <a:cs typeface="Times New Roman" panose="02020603050405020304" pitchFamily="18" charset="0"/>
              </a:rPr>
              <a:t> da je </a:t>
            </a:r>
            <a:r>
              <a:rPr lang="en-US" sz="2400" dirty="0" err="1">
                <a:latin typeface="Times New Roman" panose="02020603050405020304" pitchFamily="18" charset="0"/>
                <a:cs typeface="Times New Roman" panose="02020603050405020304" pitchFamily="18" charset="0"/>
              </a:rPr>
              <a:t>tu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jednakost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teško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stalno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ostvarivati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ako</a:t>
            </a:r>
            <a:r>
              <a:rPr lang="en-US" sz="2400" dirty="0">
                <a:latin typeface="Times New Roman" panose="02020603050405020304" pitchFamily="18" charset="0"/>
                <a:cs typeface="Times New Roman" panose="02020603050405020304" pitchFamily="18" charset="0"/>
              </a:rPr>
              <a:t> se ne </a:t>
            </a:r>
            <a:r>
              <a:rPr lang="en-US" sz="2400" dirty="0" err="1">
                <a:latin typeface="Times New Roman" panose="02020603050405020304" pitchFamily="18" charset="0"/>
                <a:cs typeface="Times New Roman" panose="02020603050405020304" pitchFamily="18" charset="0"/>
              </a:rPr>
              <a:t>poštuje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zlatno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bilansno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pravilo</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širem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smislu</a:t>
            </a:r>
            <a:r>
              <a:rPr lang="en-US" sz="2400" dirty="0">
                <a:latin typeface="Times New Roman" panose="02020603050405020304" pitchFamily="18" charset="0"/>
                <a:cs typeface="Times New Roman" panose="02020603050405020304" pitchFamily="18" charset="0"/>
              </a:rPr>
              <a:t>.</a:t>
            </a:r>
          </a:p>
          <a:p>
            <a:endParaRPr lang="sr-Cyrl-RS" sz="2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2. P r a v i l a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64131696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502276"/>
            <a:ext cx="11915336" cy="953037"/>
          </a:xfrm>
        </p:spPr>
        <p:txBody>
          <a:bodyPr>
            <a:normAutofit/>
          </a:bodyPr>
          <a:lstStyle/>
          <a:p>
            <a:r>
              <a:rPr lang="en-US" sz="3200" dirty="0">
                <a:latin typeface="Times New Roman" panose="02020603050405020304" pitchFamily="18" charset="0"/>
                <a:cs typeface="Times New Roman" panose="02020603050405020304" pitchFamily="18" charset="0"/>
              </a:rPr>
              <a:t>2.2.2. OSTALA PRAVILA FINANSIRANJA</a:t>
            </a:r>
            <a:endParaRPr lang="sr-Cyrl-R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560070"/>
            <a:ext cx="11915336" cy="5008155"/>
          </a:xfrm>
        </p:spPr>
        <p:txBody>
          <a:bodyPr>
            <a:normAutofit/>
          </a:bodyPr>
          <a:lstStyle/>
          <a:p>
            <a:pPr algn="just">
              <a:lnSpc>
                <a:spcPct val="100000"/>
              </a:lnSpc>
              <a:spcAft>
                <a:spcPts val="1200"/>
              </a:spcAf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PRAVILO </a:t>
            </a:r>
            <a:r>
              <a:rPr lang="en-US" dirty="0">
                <a:latin typeface="Times New Roman" panose="02020603050405020304" pitchFamily="18" charset="0"/>
                <a:cs typeface="Times New Roman" panose="02020603050405020304" pitchFamily="18" charset="0"/>
              </a:rPr>
              <a:t>FINANSIRANJA 2 : 1  (</a:t>
            </a:r>
            <a:r>
              <a:rPr lang="en-US" dirty="0" err="1">
                <a:latin typeface="Times New Roman" panose="02020603050405020304" pitchFamily="18" charset="0"/>
                <a:cs typeface="Times New Roman" panose="02020603050405020304" pitchFamily="18" charset="0"/>
              </a:rPr>
              <a:t>curent</a:t>
            </a:r>
            <a:r>
              <a:rPr lang="en-US" dirty="0">
                <a:latin typeface="Times New Roman" panose="02020603050405020304" pitchFamily="18" charset="0"/>
                <a:cs typeface="Times New Roman" panose="02020603050405020304" pitchFamily="18" charset="0"/>
              </a:rPr>
              <a:t> - ratio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u </a:t>
            </a:r>
            <a:r>
              <a:rPr lang="en-US" dirty="0" err="1" smtClean="0">
                <a:latin typeface="Times New Roman" panose="02020603050405020304" pitchFamily="18" charset="0"/>
                <a:cs typeface="Times New Roman" panose="02020603050405020304" pitchFamily="18" charset="0"/>
              </a:rPr>
              <a:t>banke</a:t>
            </a:r>
            <a:r>
              <a:rPr lang="sr-Latn-RS" dirty="0" smtClean="0">
                <a:latin typeface="Times New Roman" panose="02020603050405020304" pitchFamily="18" charset="0"/>
                <a:cs typeface="Times New Roman" panose="02020603050405020304" pitchFamily="18" charset="0"/>
              </a:rPr>
              <a:t>r</a:t>
            </a:r>
            <a:r>
              <a:rPr lang="en-US" dirty="0" smtClean="0">
                <a:latin typeface="Times New Roman" panose="02020603050405020304" pitchFamily="18" charset="0"/>
                <a:cs typeface="Times New Roman" panose="02020603050405020304" pitchFamily="18" charset="0"/>
              </a:rPr>
              <a:t>s </a:t>
            </a:r>
            <a:r>
              <a:rPr lang="en-US" dirty="0">
                <a:latin typeface="Times New Roman" panose="02020603050405020304" pitchFamily="18" charset="0"/>
                <a:cs typeface="Times New Roman" panose="02020603050405020304" pitchFamily="18" charset="0"/>
              </a:rPr>
              <a:t>- ratio) </a:t>
            </a:r>
            <a:endParaRPr lang="en-US" dirty="0" smtClean="0">
              <a:latin typeface="Times New Roman" panose="02020603050405020304" pitchFamily="18" charset="0"/>
              <a:cs typeface="Times New Roman" panose="02020603050405020304" pitchFamily="18" charset="0"/>
            </a:endParaRPr>
          </a:p>
          <a:p>
            <a:pPr algn="just">
              <a:lnSpc>
                <a:spcPct val="100000"/>
              </a:lnSpc>
              <a:spcAft>
                <a:spcPts val="1800"/>
              </a:spcAft>
              <a:buFontTx/>
              <a:buChar char="-"/>
            </a:pPr>
            <a:r>
              <a:rPr lang="en-US" dirty="0" err="1" smtClean="0">
                <a:latin typeface="Times New Roman" panose="02020603050405020304" pitchFamily="18" charset="0"/>
                <a:cs typeface="Times New Roman" panose="02020603050405020304" pitchFamily="18" charset="0"/>
              </a:rPr>
              <a:t>zahteva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da </a:t>
            </a:r>
            <a:r>
              <a:rPr lang="en-US" dirty="0" err="1">
                <a:latin typeface="Times New Roman" panose="02020603050405020304" pitchFamily="18" charset="0"/>
                <a:cs typeface="Times New Roman" panose="02020603050405020304" pitchFamily="18" charset="0"/>
              </a:rPr>
              <a:t>odnos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obrtnih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bude</a:t>
            </a:r>
            <a:r>
              <a:rPr lang="en-US" dirty="0">
                <a:latin typeface="Times New Roman" panose="02020603050405020304" pitchFamily="18" charset="0"/>
                <a:cs typeface="Times New Roman" panose="02020603050405020304" pitchFamily="18" charset="0"/>
              </a:rPr>
              <a:t> 2 : 1, </a:t>
            </a:r>
            <a:r>
              <a:rPr lang="en-US" dirty="0" err="1">
                <a:latin typeface="Times New Roman" panose="02020603050405020304" pitchFamily="18" charset="0"/>
                <a:cs typeface="Times New Roman" panose="02020603050405020304" pitchFamily="18" charset="0"/>
              </a:rPr>
              <a:t>što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znači</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svaki</a:t>
            </a:r>
            <a:r>
              <a:rPr lang="en-US" dirty="0">
                <a:latin typeface="Times New Roman" panose="02020603050405020304" pitchFamily="18" charset="0"/>
                <a:cs typeface="Times New Roman" panose="02020603050405020304" pitchFamily="18" charset="0"/>
              </a:rPr>
              <a:t> dinar </a:t>
            </a:r>
            <a:r>
              <a:rPr lang="en-US" dirty="0" err="1">
                <a:latin typeface="Times New Roman" panose="02020603050405020304" pitchFamily="18" charset="0"/>
                <a:cs typeface="Times New Roman" panose="02020603050405020304" pitchFamily="18" charset="0"/>
              </a:rPr>
              <a:t>kratkoročnih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dolazi</a:t>
            </a:r>
            <a:r>
              <a:rPr lang="en-US" dirty="0">
                <a:latin typeface="Times New Roman" panose="02020603050405020304" pitchFamily="18" charset="0"/>
                <a:cs typeface="Times New Roman" panose="02020603050405020304" pitchFamily="18" charset="0"/>
              </a:rPr>
              <a:t> 2 </a:t>
            </a:r>
            <a:r>
              <a:rPr lang="en-US" dirty="0" err="1">
                <a:latin typeface="Times New Roman" panose="02020603050405020304" pitchFamily="18" charset="0"/>
                <a:cs typeface="Times New Roman" panose="02020603050405020304" pitchFamily="18" charset="0"/>
              </a:rPr>
              <a:t>dinara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obrtnih</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sredstava</a:t>
            </a:r>
            <a:endParaRPr lang="en-US" dirty="0">
              <a:latin typeface="Times New Roman" panose="02020603050405020304" pitchFamily="18" charset="0"/>
              <a:cs typeface="Times New Roman" panose="02020603050405020304" pitchFamily="18" charset="0"/>
            </a:endParaRPr>
          </a:p>
          <a:p>
            <a:pPr algn="just">
              <a:lnSpc>
                <a:spcPct val="100000"/>
              </a:lnSpc>
            </a:pPr>
            <a:r>
              <a:rPr lang="en-US" dirty="0" smtClean="0">
                <a:latin typeface="Times New Roman" panose="02020603050405020304" pitchFamily="18" charset="0"/>
                <a:cs typeface="Times New Roman" panose="02020603050405020304" pitchFamily="18" charset="0"/>
              </a:rPr>
              <a:t>U </a:t>
            </a:r>
            <a:r>
              <a:rPr lang="en-US" dirty="0" err="1">
                <a:latin typeface="Times New Roman" panose="02020603050405020304" pitchFamily="18" charset="0"/>
                <a:cs typeface="Times New Roman" panose="02020603050405020304" pitchFamily="18" charset="0"/>
              </a:rPr>
              <a:t>suštini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ovo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pravilo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zahteva</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preduzeće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jednu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polovinu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obrtnih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drugu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polovinu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Takva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podela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obrtnih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zanemaruje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njihovu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strukturu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upućuje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zaključak</a:t>
            </a:r>
            <a:r>
              <a:rPr lang="en-US" dirty="0">
                <a:latin typeface="Times New Roman" panose="02020603050405020304" pitchFamily="18" charset="0"/>
                <a:cs typeface="Times New Roman" panose="02020603050405020304" pitchFamily="18" charset="0"/>
              </a:rPr>
              <a:t> da se ne </a:t>
            </a:r>
            <a:r>
              <a:rPr lang="en-US" dirty="0" err="1">
                <a:latin typeface="Times New Roman" panose="02020603050405020304" pitchFamily="18" charset="0"/>
                <a:cs typeface="Times New Roman" panose="02020603050405020304" pitchFamily="18" charset="0"/>
              </a:rPr>
              <a:t>obezbeđuje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paralitet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između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imobilisanih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raspoloživih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Zbog</a:t>
            </a:r>
            <a:r>
              <a:rPr lang="en-US" dirty="0">
                <a:latin typeface="Times New Roman" panose="02020603050405020304" pitchFamily="18" charset="0"/>
                <a:cs typeface="Times New Roman" panose="02020603050405020304" pitchFamily="18" charset="0"/>
              </a:rPr>
              <a:t> toga </a:t>
            </a:r>
            <a:r>
              <a:rPr lang="en-US" dirty="0" err="1">
                <a:latin typeface="Times New Roman" panose="02020603050405020304" pitchFamily="18" charset="0"/>
                <a:cs typeface="Times New Roman" panose="02020603050405020304" pitchFamily="18" charset="0"/>
              </a:rPr>
              <a:t>ovo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pravilo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široko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prihvaćeno</a:t>
            </a:r>
            <a:r>
              <a:rPr lang="en-US" dirty="0">
                <a:latin typeface="Times New Roman" panose="02020603050405020304" pitchFamily="18" charset="0"/>
                <a:cs typeface="Times New Roman" panose="02020603050405020304" pitchFamily="18" charset="0"/>
              </a:rPr>
              <a:t>.</a:t>
            </a:r>
          </a:p>
          <a:p>
            <a:endParaRPr lang="sr-Cyrl-RS" sz="2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2. P r a v i l a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85486093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618186"/>
            <a:ext cx="11915336" cy="6104586"/>
          </a:xfrm>
        </p:spPr>
        <p:txBody>
          <a:bodyPr>
            <a:normAutofit fontScale="92500" lnSpcReduction="10000"/>
          </a:bodyPr>
          <a:lstStyle/>
          <a:p>
            <a:pPr>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PRAVILO </a:t>
            </a:r>
            <a:r>
              <a:rPr lang="en-US" dirty="0">
                <a:latin typeface="Times New Roman" panose="02020603050405020304" pitchFamily="18" charset="0"/>
                <a:cs typeface="Times New Roman" panose="02020603050405020304" pitchFamily="18" charset="0"/>
              </a:rPr>
              <a:t>FINANSIRANJA 1: 1 (acid - test) </a:t>
            </a:r>
            <a:endParaRPr lang="en-US" dirty="0" smtClean="0">
              <a:latin typeface="Times New Roman" panose="02020603050405020304" pitchFamily="18" charset="0"/>
              <a:cs typeface="Times New Roman" panose="02020603050405020304" pitchFamily="18" charset="0"/>
            </a:endParaRPr>
          </a:p>
          <a:p>
            <a:pPr algn="just">
              <a:lnSpc>
                <a:spcPct val="110000"/>
              </a:lnSpc>
              <a:buFontTx/>
              <a:buChar char="-"/>
            </a:pPr>
            <a:r>
              <a:rPr lang="en-US" dirty="0" err="1" smtClean="0">
                <a:latin typeface="Times New Roman" panose="02020603050405020304" pitchFamily="18" charset="0"/>
                <a:cs typeface="Times New Roman" panose="02020603050405020304" pitchFamily="18" charset="0"/>
              </a:rPr>
              <a:t>zahteva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da </a:t>
            </a:r>
            <a:r>
              <a:rPr lang="en-US" dirty="0" err="1">
                <a:latin typeface="Times New Roman" panose="02020603050405020304" pitchFamily="18" charset="0"/>
                <a:cs typeface="Times New Roman" panose="02020603050405020304" pitchFamily="18" charset="0"/>
              </a:rPr>
              <a:t>zbir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gotovine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hartija</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vrednosti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potraživanja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budu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jednaki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zbiru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To </a:t>
            </a:r>
            <a:r>
              <a:rPr lang="en-US" dirty="0" err="1">
                <a:latin typeface="Times New Roman" panose="02020603050405020304" pitchFamily="18" charset="0"/>
                <a:cs typeface="Times New Roman" panose="02020603050405020304" pitchFamily="18" charset="0"/>
              </a:rPr>
              <a:t>znači</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svaki</a:t>
            </a:r>
            <a:r>
              <a:rPr lang="en-US" dirty="0">
                <a:latin typeface="Times New Roman" panose="02020603050405020304" pitchFamily="18" charset="0"/>
                <a:cs typeface="Times New Roman" panose="02020603050405020304" pitchFamily="18" charset="0"/>
              </a:rPr>
              <a:t> dinar </a:t>
            </a:r>
            <a:r>
              <a:rPr lang="en-US" dirty="0" err="1">
                <a:latin typeface="Times New Roman" panose="02020603050405020304" pitchFamily="18" charset="0"/>
                <a:cs typeface="Times New Roman" panose="02020603050405020304" pitchFamily="18" charset="0"/>
              </a:rPr>
              <a:t>kratkoročnih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dolazi</a:t>
            </a:r>
            <a:r>
              <a:rPr lang="en-US" dirty="0">
                <a:latin typeface="Times New Roman" panose="02020603050405020304" pitchFamily="18" charset="0"/>
                <a:cs typeface="Times New Roman" panose="02020603050405020304" pitchFamily="18" charset="0"/>
              </a:rPr>
              <a:t> dinar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obliku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gotovine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hartija</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vrednosti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potraživanja</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lnSpc>
                <a:spcPct val="110000"/>
              </a:lnSpc>
            </a:pPr>
            <a:r>
              <a:rPr lang="en-US" dirty="0" err="1" smtClean="0">
                <a:latin typeface="Times New Roman" panose="02020603050405020304" pitchFamily="18" charset="0"/>
                <a:cs typeface="Times New Roman" panose="02020603050405020304" pitchFamily="18" charset="0"/>
              </a:rPr>
              <a:t>Ovo</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pravilo</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uzima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osnov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merenje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prvog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stepena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Pravilo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1 : 1 </a:t>
            </a:r>
            <a:r>
              <a:rPr lang="en-US" dirty="0" err="1">
                <a:latin typeface="Times New Roman" panose="02020603050405020304" pitchFamily="18" charset="0"/>
                <a:cs typeface="Times New Roman" panose="02020603050405020304" pitchFamily="18" charset="0"/>
              </a:rPr>
              <a:t>bilo</a:t>
            </a:r>
            <a:r>
              <a:rPr lang="en-US" dirty="0">
                <a:latin typeface="Times New Roman" panose="02020603050405020304" pitchFamily="18" charset="0"/>
                <a:cs typeface="Times New Roman" panose="02020603050405020304" pitchFamily="18" charset="0"/>
              </a:rPr>
              <a:t> bi </a:t>
            </a:r>
            <a:r>
              <a:rPr lang="en-US" dirty="0" err="1">
                <a:latin typeface="Times New Roman" panose="02020603050405020304" pitchFamily="18" charset="0"/>
                <a:cs typeface="Times New Roman" panose="02020603050405020304" pitchFamily="18" charset="0"/>
              </a:rPr>
              <a:t>komplementarno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zlatnim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bilansnim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pravilom</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širem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smislu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kada</a:t>
            </a:r>
            <a:r>
              <a:rPr lang="en-US" dirty="0">
                <a:latin typeface="Times New Roman" panose="02020603050405020304" pitchFamily="18" charset="0"/>
                <a:cs typeface="Times New Roman" panose="02020603050405020304" pitchFamily="18" charset="0"/>
              </a:rPr>
              <a:t> se pod </a:t>
            </a:r>
            <a:r>
              <a:rPr lang="en-US" dirty="0" err="1">
                <a:latin typeface="Times New Roman" panose="02020603050405020304" pitchFamily="18" charset="0"/>
                <a:cs typeface="Times New Roman" panose="02020603050405020304" pitchFamily="18" charset="0"/>
              </a:rPr>
              <a:t>trajnim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obrtnim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sredstvima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smatraju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ukupne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zalihe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ukupne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zalihe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onda</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odnos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gotovine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hartija</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vrednosti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potraživanja</a:t>
            </a:r>
            <a:r>
              <a:rPr lang="en-US" dirty="0">
                <a:latin typeface="Times New Roman" panose="02020603050405020304" pitchFamily="18" charset="0"/>
                <a:cs typeface="Times New Roman" panose="02020603050405020304" pitchFamily="18" charset="0"/>
              </a:rPr>
              <a:t>, s </a:t>
            </a:r>
            <a:r>
              <a:rPr lang="en-US" dirty="0" err="1">
                <a:latin typeface="Times New Roman" panose="02020603050405020304" pitchFamily="18" charset="0"/>
                <a:cs typeface="Times New Roman" panose="02020603050405020304" pitchFamily="18" charset="0"/>
              </a:rPr>
              <a:t>jedne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obaveza</a:t>
            </a:r>
            <a:r>
              <a:rPr lang="en-US" dirty="0">
                <a:latin typeface="Times New Roman" panose="02020603050405020304" pitchFamily="18" charset="0"/>
                <a:cs typeface="Times New Roman" panose="02020603050405020304" pitchFamily="18" charset="0"/>
              </a:rPr>
              <a:t>, a s </a:t>
            </a:r>
            <a:r>
              <a:rPr lang="en-US" dirty="0" err="1">
                <a:latin typeface="Times New Roman" panose="02020603050405020304" pitchFamily="18" charset="0"/>
                <a:cs typeface="Times New Roman" panose="02020603050405020304" pitchFamily="18" charset="0"/>
              </a:rPr>
              <a:t>druge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strane</a:t>
            </a:r>
            <a:r>
              <a:rPr lang="en-US" dirty="0">
                <a:latin typeface="Times New Roman" panose="02020603050405020304" pitchFamily="18" charset="0"/>
                <a:cs typeface="Times New Roman" panose="02020603050405020304" pitchFamily="18" charset="0"/>
              </a:rPr>
              <a:t>, 1 : 1. </a:t>
            </a:r>
            <a:r>
              <a:rPr lang="en-US" dirty="0" err="1">
                <a:latin typeface="Times New Roman" panose="02020603050405020304" pitchFamily="18" charset="0"/>
                <a:cs typeface="Times New Roman" panose="02020603050405020304" pitchFamily="18" charset="0"/>
              </a:rPr>
              <a:t>Međutim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ukupne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zalihe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sadrže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minimalne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gvozdene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zalihe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sezonske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zalihe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pravilo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1 : 1 je </a:t>
            </a:r>
            <a:r>
              <a:rPr lang="en-US" dirty="0" err="1">
                <a:latin typeface="Times New Roman" panose="02020603050405020304" pitchFamily="18" charset="0"/>
                <a:cs typeface="Times New Roman" panose="02020603050405020304" pitchFamily="18" charset="0"/>
              </a:rPr>
              <a:t>neprihvatljivo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kojih</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javljaju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sezonske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zalihe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budući</a:t>
            </a:r>
            <a:r>
              <a:rPr lang="en-US" dirty="0">
                <a:latin typeface="Times New Roman" panose="02020603050405020304" pitchFamily="18" charset="0"/>
                <a:cs typeface="Times New Roman" panose="02020603050405020304" pitchFamily="18" charset="0"/>
              </a:rPr>
              <a:t> da one </a:t>
            </a:r>
            <a:r>
              <a:rPr lang="en-US" dirty="0" err="1">
                <a:latin typeface="Times New Roman" panose="02020603050405020304" pitchFamily="18" charset="0"/>
                <a:cs typeface="Times New Roman" panose="02020603050405020304" pitchFamily="18" charset="0"/>
              </a:rPr>
              <a:t>mogu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opasnosti</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ugrožena</a:t>
            </a:r>
            <a:r>
              <a:rPr lang="en-US" dirty="0" smtClean="0">
                <a:latin typeface="Times New Roman" panose="02020603050405020304" pitchFamily="18" charset="0"/>
                <a:cs typeface="Times New Roman" panose="02020603050405020304" pitchFamily="18" charset="0"/>
              </a:rPr>
              <a:t>.</a:t>
            </a:r>
          </a:p>
          <a:p>
            <a:pPr>
              <a:buFontTx/>
              <a:buChar char="-"/>
            </a:pP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2. P r a v i l a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76691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10" y="465163"/>
            <a:ext cx="11915336" cy="981075"/>
          </a:xfrm>
        </p:spPr>
        <p:txBody>
          <a:bodyPr>
            <a:normAutofit/>
          </a:bodyPr>
          <a:lstStyle/>
          <a:p>
            <a:r>
              <a:rPr lang="en-US" sz="3200" dirty="0" smtClean="0">
                <a:latin typeface="Times New Roman" panose="02020603050405020304" pitchFamily="18" charset="0"/>
                <a:cs typeface="Times New Roman" panose="02020603050405020304" pitchFamily="18" charset="0"/>
              </a:rPr>
              <a:t>3</a:t>
            </a:r>
            <a:r>
              <a:rPr lang="sr-Latn-RS" sz="3200" dirty="0">
                <a:latin typeface="Times New Roman" panose="02020603050405020304" pitchFamily="18" charset="0"/>
                <a:cs typeface="Times New Roman" panose="02020603050405020304" pitchFamily="18" charset="0"/>
              </a:rPr>
              <a:t>)</a:t>
            </a:r>
            <a:r>
              <a:rPr lang="sr-Latn-RS"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CENA </a:t>
            </a:r>
            <a:r>
              <a:rPr lang="en-US" sz="3200" dirty="0">
                <a:latin typeface="Times New Roman" panose="02020603050405020304" pitchFamily="18" charset="0"/>
                <a:cs typeface="Times New Roman" panose="02020603050405020304" pitchFamily="18" charset="0"/>
              </a:rPr>
              <a:t>I USLOVI PRIBAVLJANJA NOVCA I KAPITALA</a:t>
            </a:r>
            <a:endParaRPr lang="sr-Cyrl-R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6610" y="1446238"/>
            <a:ext cx="11915336" cy="5551462"/>
          </a:xfrm>
        </p:spPr>
        <p:txBody>
          <a:bodyPr>
            <a:normAutofit/>
          </a:bodyPr>
          <a:lstStyle/>
          <a:p>
            <a:pPr algn="just">
              <a:lnSpc>
                <a:spcPct val="100000"/>
              </a:lnSpc>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Kod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internih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izvora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cena</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javlja</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različitom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vidu</a:t>
            </a:r>
            <a:r>
              <a:rPr lang="en-US" dirty="0" smtClean="0">
                <a:latin typeface="Times New Roman" panose="02020603050405020304" pitchFamily="18" charset="0"/>
                <a:cs typeface="Times New Roman" panose="02020603050405020304" pitchFamily="18" charset="0"/>
              </a:rPr>
              <a:t>.</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Ako</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se </a:t>
            </a:r>
            <a:r>
              <a:rPr lang="en-US" dirty="0" err="1">
                <a:latin typeface="Times New Roman" panose="02020603050405020304" pitchFamily="18" charset="0"/>
                <a:cs typeface="Times New Roman" panose="02020603050405020304" pitchFamily="18" charset="0"/>
              </a:rPr>
              <a:t>predaje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pribavljenog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stopa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dobitka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koje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prodaje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oportunitetni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trošak</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lnSpc>
                <a:spcPct val="100000"/>
              </a:lnSpc>
              <a:buFont typeface="Wingdings" panose="05000000000000000000" pitchFamily="2" charset="2"/>
              <a:buChar char="Ø"/>
            </a:pPr>
            <a:r>
              <a:rPr lang="en-US" dirty="0" err="1" smtClean="0">
                <a:latin typeface="Times New Roman" panose="02020603050405020304" pitchFamily="18" charset="0"/>
                <a:cs typeface="Times New Roman" panose="02020603050405020304" pitchFamily="18" charset="0"/>
              </a:rPr>
              <a:t>Za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osnovno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sredstvo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koje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prodaje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oportunitetni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trošak</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visini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stope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dobitka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sopstveni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lnSpc>
                <a:spcPct val="100000"/>
              </a:lnSpc>
              <a:buFont typeface="Wingdings" panose="05000000000000000000" pitchFamily="2" charset="2"/>
              <a:buChar char="Ø"/>
            </a:pPr>
            <a:r>
              <a:rPr lang="en-US" dirty="0" err="1" smtClean="0">
                <a:latin typeface="Times New Roman" panose="02020603050405020304" pitchFamily="18" charset="0"/>
                <a:cs typeface="Times New Roman" panose="02020603050405020304" pitchFamily="18" charset="0"/>
              </a:rPr>
              <a:t>Cena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pribavljenog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emisijom</a:t>
            </a:r>
            <a:r>
              <a:rPr lang="en-U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akcija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je </a:t>
            </a:r>
            <a:r>
              <a:rPr lang="en-US" dirty="0" err="1">
                <a:latin typeface="Times New Roman" panose="02020603050405020304" pitchFamily="18" charset="0"/>
                <a:cs typeface="Times New Roman" panose="02020603050405020304" pitchFamily="18" charset="0"/>
              </a:rPr>
              <a:t>stopa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dividende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jer</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plaća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ili</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očekuje</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će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plaćati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nominalnu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vrednost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tržišta</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lnSpc>
                <a:spcPct val="100000"/>
              </a:lnSpc>
              <a:buFont typeface="Wingdings" panose="05000000000000000000" pitchFamily="2" charset="2"/>
              <a:buChar char="Ø"/>
            </a:pPr>
            <a:r>
              <a:rPr lang="en-US" dirty="0" err="1" smtClean="0">
                <a:latin typeface="Times New Roman" panose="02020603050405020304" pitchFamily="18" charset="0"/>
                <a:cs typeface="Times New Roman" panose="02020603050405020304" pitchFamily="18" charset="0"/>
              </a:rPr>
              <a:t>Cena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kapitala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osnovu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trajnog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uloga</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stopa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naknade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može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biti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fiksna</a:t>
            </a: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r>
              <a:rPr lang="en-US" dirty="0" err="1" smtClean="0">
                <a:latin typeface="Times New Roman" panose="02020603050405020304" pitchFamily="18" charset="0"/>
                <a:cs typeface="Times New Roman" panose="02020603050405020304" pitchFamily="18" charset="0"/>
              </a:rPr>
              <a:t>ugovorena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varijabilna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zavisi</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ostvarenog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finansijskog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rezultata</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lnSpc>
                <a:spcPct val="100000"/>
              </a:lnSpc>
              <a:buFont typeface="Wingdings" panose="05000000000000000000" pitchFamily="2" charset="2"/>
              <a:buChar char="Ø"/>
            </a:pPr>
            <a:r>
              <a:rPr lang="en-US" dirty="0" err="1" smtClean="0">
                <a:latin typeface="Times New Roman" panose="02020603050405020304" pitchFamily="18" charset="0"/>
                <a:cs typeface="Times New Roman" panose="02020603050405020304" pitchFamily="18" charset="0"/>
              </a:rPr>
              <a:t>Cena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lizing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aranžmana</a:t>
            </a:r>
            <a:r>
              <a:rPr lang="en-US" dirty="0">
                <a:latin typeface="Times New Roman" panose="02020603050405020304" pitchFamily="18" charset="0"/>
                <a:cs typeface="Times New Roman" panose="02020603050405020304" pitchFamily="18" charset="0"/>
              </a:rPr>
              <a:t> je, u </a:t>
            </a:r>
            <a:r>
              <a:rPr lang="en-US" dirty="0" err="1">
                <a:latin typeface="Times New Roman" panose="02020603050405020304" pitchFamily="18" charset="0"/>
                <a:cs typeface="Times New Roman" panose="02020603050405020304" pitchFamily="18" charset="0"/>
              </a:rPr>
              <a:t>stvari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zakupa</a:t>
            </a:r>
            <a:r>
              <a:rPr lang="en-US" dirty="0">
                <a:latin typeface="Times New Roman" panose="02020603050405020304" pitchFamily="18" charset="0"/>
                <a:cs typeface="Times New Roman" panose="02020603050405020304" pitchFamily="18" charset="0"/>
              </a:rPr>
              <a:t>.</a:t>
            </a:r>
          </a:p>
          <a:p>
            <a:pPr marL="0" indent="0">
              <a:buNone/>
            </a:pP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26610" y="12660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73259562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6213" y="631065"/>
            <a:ext cx="11578107" cy="5937160"/>
          </a:xfrm>
        </p:spPr>
        <p:txBody>
          <a:bodyPr/>
          <a:lstStyle/>
          <a:p>
            <a:pPr>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PRAVILO </a:t>
            </a:r>
            <a:r>
              <a:rPr lang="en-US" dirty="0">
                <a:latin typeface="Times New Roman" panose="02020603050405020304" pitchFamily="18" charset="0"/>
                <a:cs typeface="Times New Roman" panose="02020603050405020304" pitchFamily="18" charset="0"/>
              </a:rPr>
              <a:t>O ODNOSU GOTOVINE I KRATKOROČNIH </a:t>
            </a:r>
            <a:r>
              <a:rPr lang="en-US" dirty="0" smtClean="0">
                <a:latin typeface="Times New Roman" panose="02020603050405020304" pitchFamily="18" charset="0"/>
                <a:cs typeface="Times New Roman" panose="02020603050405020304" pitchFamily="18" charset="0"/>
              </a:rPr>
              <a:t>DUGOVA</a:t>
            </a:r>
          </a:p>
          <a:p>
            <a:pPr>
              <a:lnSpc>
                <a:spcPct val="100000"/>
              </a:lnSpc>
              <a:buFontTx/>
              <a:buChar char="-"/>
            </a:pPr>
            <a:r>
              <a:rPr lang="en-US" dirty="0" err="1" smtClean="0">
                <a:latin typeface="Times New Roman" panose="02020603050405020304" pitchFamily="18" charset="0"/>
                <a:cs typeface="Times New Roman" panose="02020603050405020304" pitchFamily="18" charset="0"/>
              </a:rPr>
              <a:t>Postoje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predloga</a:t>
            </a:r>
            <a:r>
              <a:rPr lang="en-US" dirty="0">
                <a:latin typeface="Times New Roman" panose="02020603050405020304" pitchFamily="18" charset="0"/>
                <a:cs typeface="Times New Roman" panose="02020603050405020304" pitchFamily="18" charset="0"/>
              </a:rPr>
              <a:t> : </a:t>
            </a:r>
            <a:r>
              <a:rPr lang="en-US" dirty="0" smtClean="0">
                <a:latin typeface="Times New Roman" panose="02020603050405020304" pitchFamily="18" charset="0"/>
                <a:cs typeface="Times New Roman" panose="02020603050405020304" pitchFamily="18" charset="0"/>
              </a:rPr>
              <a:t>a) 20</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gotovine</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kratkoročnih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lnSpc>
                <a:spcPct val="100000"/>
              </a:lnSpc>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b) 12</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gotovine</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kratkoročnih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dugova</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lgn="just">
              <a:lnSpc>
                <a:spcPct val="100000"/>
              </a:lnSpc>
              <a:buNone/>
            </a:pPr>
            <a:r>
              <a:rPr lang="en-US" dirty="0" err="1" smtClean="0">
                <a:latin typeface="Times New Roman" panose="02020603050405020304" pitchFamily="18" charset="0"/>
                <a:cs typeface="Times New Roman" panose="02020603050405020304" pitchFamily="18" charset="0"/>
              </a:rPr>
              <a:t>Ovo</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je, u </a:t>
            </a:r>
            <a:r>
              <a:rPr lang="en-US" dirty="0" err="1">
                <a:latin typeface="Times New Roman" panose="02020603050405020304" pitchFamily="18" charset="0"/>
                <a:cs typeface="Times New Roman" panose="02020603050405020304" pitchFamily="18" charset="0"/>
              </a:rPr>
              <a:t>stvari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pokušaj</a:t>
            </a:r>
            <a:r>
              <a:rPr lang="en-US" dirty="0">
                <a:latin typeface="Times New Roman" panose="02020603050405020304" pitchFamily="18" charset="0"/>
                <a:cs typeface="Times New Roman" panose="02020603050405020304" pitchFamily="18" charset="0"/>
              </a:rPr>
              <a:t> da se </a:t>
            </a:r>
            <a:r>
              <a:rPr lang="en-US" dirty="0" err="1">
                <a:latin typeface="Times New Roman" panose="02020603050405020304" pitchFamily="18" charset="0"/>
                <a:cs typeface="Times New Roman" panose="02020603050405020304" pitchFamily="18" charset="0"/>
              </a:rPr>
              <a:t>normira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minimalan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iznos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gotovine</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odnosu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koji</a:t>
            </a:r>
            <a:r>
              <a:rPr lang="en-US" dirty="0">
                <a:latin typeface="Times New Roman" panose="02020603050405020304" pitchFamily="18" charset="0"/>
                <a:cs typeface="Times New Roman" panose="02020603050405020304" pitchFamily="18" charset="0"/>
              </a:rPr>
              <a:t> bi </a:t>
            </a:r>
            <a:r>
              <a:rPr lang="en-US" dirty="0" err="1">
                <a:latin typeface="Times New Roman" panose="02020603050405020304" pitchFamily="18" charset="0"/>
                <a:cs typeface="Times New Roman" panose="02020603050405020304" pitchFamily="18" charset="0"/>
              </a:rPr>
              <a:t>obezbedio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likvidnost</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lnSpc>
                <a:spcPct val="100000"/>
              </a:lnSpc>
            </a:pPr>
            <a:r>
              <a:rPr lang="en-US" dirty="0" err="1" smtClean="0">
                <a:latin typeface="Times New Roman" panose="02020603050405020304" pitchFamily="18" charset="0"/>
                <a:cs typeface="Times New Roman" panose="02020603050405020304" pitchFamily="18" charset="0"/>
              </a:rPr>
              <a:t>Ovi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predlozi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prihvaćeni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sledećih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razloga</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ima</a:t>
            </a:r>
            <a:r>
              <a:rPr lang="en-US" dirty="0">
                <a:latin typeface="Times New Roman" panose="02020603050405020304" pitchFamily="18" charset="0"/>
                <a:cs typeface="Times New Roman" panose="02020603050405020304" pitchFamily="18" charset="0"/>
              </a:rPr>
              <a:t> 20% </a:t>
            </a:r>
            <a:r>
              <a:rPr lang="en-US" dirty="0" err="1">
                <a:latin typeface="Times New Roman" panose="02020603050405020304" pitchFamily="18" charset="0"/>
                <a:cs typeface="Times New Roman" panose="02020603050405020304" pitchFamily="18" charset="0"/>
              </a:rPr>
              <a:t>gotovine</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odnosu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taj</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iznos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održava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svakog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dana</a:t>
            </a:r>
            <a:r>
              <a:rPr lang="en-US" dirty="0">
                <a:latin typeface="Times New Roman" panose="02020603050405020304" pitchFamily="18" charset="0"/>
                <a:cs typeface="Times New Roman" panose="02020603050405020304" pitchFamily="18" charset="0"/>
              </a:rPr>
              <a:t>, to </a:t>
            </a:r>
            <a:r>
              <a:rPr lang="en-US" dirty="0" err="1">
                <a:latin typeface="Times New Roman" panose="02020603050405020304" pitchFamily="18" charset="0"/>
                <a:cs typeface="Times New Roman" panose="02020603050405020304" pitchFamily="18" charset="0"/>
              </a:rPr>
              <a:t>znači</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ono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dugove</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proseku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isplaćuje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5 </a:t>
            </a:r>
            <a:r>
              <a:rPr lang="en-US" dirty="0" err="1">
                <a:latin typeface="Times New Roman" panose="02020603050405020304" pitchFamily="18" charset="0"/>
                <a:cs typeface="Times New Roman" panose="02020603050405020304" pitchFamily="18" charset="0"/>
              </a:rPr>
              <a:t>dana</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ima</a:t>
            </a:r>
            <a:r>
              <a:rPr lang="en-US" dirty="0">
                <a:latin typeface="Times New Roman" panose="02020603050405020304" pitchFamily="18" charset="0"/>
                <a:cs typeface="Times New Roman" panose="02020603050405020304" pitchFamily="18" charset="0"/>
              </a:rPr>
              <a:t> 12% </a:t>
            </a:r>
            <a:r>
              <a:rPr lang="en-US" dirty="0" err="1">
                <a:latin typeface="Times New Roman" panose="02020603050405020304" pitchFamily="18" charset="0"/>
                <a:cs typeface="Times New Roman" panose="02020603050405020304" pitchFamily="18" charset="0"/>
              </a:rPr>
              <a:t>gotovine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8, 3 </a:t>
            </a:r>
            <a:r>
              <a:rPr lang="en-US" dirty="0" err="1">
                <a:latin typeface="Times New Roman" panose="02020603050405020304" pitchFamily="18" charset="0"/>
                <a:cs typeface="Times New Roman" panose="02020603050405020304" pitchFamily="18" charset="0"/>
              </a:rPr>
              <a:t>dana</a:t>
            </a:r>
            <a:r>
              <a:rPr lang="en-US" dirty="0" smtClean="0">
                <a:latin typeface="Times New Roman" panose="02020603050405020304" pitchFamily="18" charset="0"/>
                <a:cs typeface="Times New Roman" panose="02020603050405020304" pitchFamily="18" charset="0"/>
              </a:rPr>
              <a:t>.</a:t>
            </a:r>
          </a:p>
          <a:p>
            <a:pPr algn="just">
              <a:lnSpc>
                <a:spcPct val="100000"/>
              </a:lnSpc>
            </a:pPr>
            <a:r>
              <a:rPr lang="en-US" dirty="0" err="1">
                <a:latin typeface="Times New Roman" panose="02020603050405020304" pitchFamily="18" charset="0"/>
                <a:cs typeface="Times New Roman" panose="02020603050405020304" pitchFamily="18" charset="0"/>
              </a:rPr>
              <a:t>Jasno</a:t>
            </a:r>
            <a:r>
              <a:rPr lang="en-US" dirty="0">
                <a:latin typeface="Times New Roman" panose="02020603050405020304" pitchFamily="18" charset="0"/>
                <a:cs typeface="Times New Roman" panose="02020603050405020304" pitchFamily="18" charset="0"/>
              </a:rPr>
              <a:t> je da </a:t>
            </a:r>
            <a:r>
              <a:rPr lang="en-US" dirty="0" err="1">
                <a:latin typeface="Times New Roman" panose="02020603050405020304" pitchFamily="18" charset="0"/>
                <a:cs typeface="Times New Roman" panose="02020603050405020304" pitchFamily="18" charset="0"/>
              </a:rPr>
              <a:t>preduzeće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brzo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dospeće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svih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kratkoročnih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dugova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a:t>
            </a:r>
            <a:r>
              <a:rPr lang="en-US" dirty="0">
                <a:latin typeface="Times New Roman" panose="02020603050405020304" pitchFamily="18" charset="0"/>
                <a:cs typeface="Times New Roman" panose="02020603050405020304" pitchFamily="18" charset="0"/>
              </a:rPr>
              <a:t> toga </a:t>
            </a:r>
            <a:r>
              <a:rPr lang="en-US" dirty="0" err="1">
                <a:latin typeface="Times New Roman" panose="02020603050405020304" pitchFamily="18" charset="0"/>
                <a:cs typeface="Times New Roman" panose="02020603050405020304" pitchFamily="18" charset="0"/>
              </a:rPr>
              <a:t>proizilazi</a:t>
            </a:r>
            <a:r>
              <a:rPr lang="en-US" dirty="0">
                <a:latin typeface="Times New Roman" panose="02020603050405020304" pitchFamily="18" charset="0"/>
                <a:cs typeface="Times New Roman" panose="02020603050405020304" pitchFamily="18" charset="0"/>
              </a:rPr>
              <a:t> da bi </a:t>
            </a:r>
            <a:r>
              <a:rPr lang="en-US" dirty="0" err="1">
                <a:latin typeface="Times New Roman" panose="02020603050405020304" pitchFamily="18" charset="0"/>
                <a:cs typeface="Times New Roman" panose="02020603050405020304" pitchFamily="18" charset="0"/>
              </a:rPr>
              <a:t>preduzeće</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ovom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slučaju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preterano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odnosno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imalo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suviše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veliku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rezervu</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samim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nisku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rentabilnost</a:t>
            </a:r>
            <a:r>
              <a:rPr lang="en-US" dirty="0">
                <a:latin typeface="Times New Roman" panose="02020603050405020304" pitchFamily="18" charset="0"/>
                <a:cs typeface="Times New Roman" panose="02020603050405020304" pitchFamily="18" charset="0"/>
              </a:rPr>
              <a:t>.</a:t>
            </a: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                                                                                 2. P r a v i l a    f i n a n s i r a nj 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18654631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397519"/>
            <a:ext cx="11915336" cy="1109308"/>
          </a:xfrm>
        </p:spPr>
        <p:txBody>
          <a:bodyPr>
            <a:normAutofit/>
          </a:bodyPr>
          <a:lstStyle/>
          <a:p>
            <a:r>
              <a:rPr lang="en-US" sz="3600" b="1" u="sng" dirty="0">
                <a:latin typeface="Times New Roman" panose="02020603050405020304" pitchFamily="18" charset="0"/>
                <a:cs typeface="Times New Roman" panose="02020603050405020304" pitchFamily="18" charset="0"/>
              </a:rPr>
              <a:t>3. LIKVIDNOST I POLITIKA LIKVIDNOSTI</a:t>
            </a:r>
            <a:endParaRPr lang="sr-Cyrl-RS" sz="36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716592"/>
            <a:ext cx="11735989" cy="3400023"/>
          </a:xfrm>
        </p:spPr>
        <p:txBody>
          <a:bodyPr>
            <a:normAutofit/>
          </a:bodyPr>
          <a:lstStyle/>
          <a:p>
            <a:pPr marL="0" indent="0">
              <a:spcAft>
                <a:spcPts val="1200"/>
              </a:spcAft>
              <a:buNone/>
            </a:pPr>
            <a:r>
              <a:rPr lang="en-US" sz="3200" dirty="0">
                <a:latin typeface="Times New Roman" panose="02020603050405020304" pitchFamily="18" charset="0"/>
                <a:cs typeface="Times New Roman" panose="02020603050405020304" pitchFamily="18" charset="0"/>
              </a:rPr>
              <a:t>3.1. </a:t>
            </a:r>
            <a:r>
              <a:rPr lang="en-US" sz="3200" dirty="0" smtClean="0">
                <a:latin typeface="Times New Roman" panose="02020603050405020304" pitchFamily="18" charset="0"/>
                <a:cs typeface="Times New Roman" panose="02020603050405020304" pitchFamily="18" charset="0"/>
              </a:rPr>
              <a:t>SHVATANJE </a:t>
            </a:r>
            <a:r>
              <a:rPr lang="en-US" sz="3200" dirty="0">
                <a:latin typeface="Times New Roman" panose="02020603050405020304" pitchFamily="18" charset="0"/>
                <a:cs typeface="Times New Roman" panose="02020603050405020304" pitchFamily="18" charset="0"/>
              </a:rPr>
              <a:t>LIKVIDNOSTI I MERENJE </a:t>
            </a:r>
            <a:r>
              <a:rPr lang="en-US" sz="3200" dirty="0" smtClean="0">
                <a:latin typeface="Times New Roman" panose="02020603050405020304" pitchFamily="18" charset="0"/>
                <a:cs typeface="Times New Roman" panose="02020603050405020304" pitchFamily="18" charset="0"/>
              </a:rPr>
              <a:t>LIKVIDNOSTI</a:t>
            </a:r>
          </a:p>
          <a:p>
            <a:pPr marL="0" indent="0">
              <a:lnSpc>
                <a:spcPct val="100000"/>
              </a:lnSpc>
              <a:spcAft>
                <a:spcPts val="1200"/>
              </a:spcAft>
              <a:buNone/>
            </a:pPr>
            <a:r>
              <a:rPr lang="en-US" dirty="0">
                <a:latin typeface="Times New Roman" panose="02020603050405020304" pitchFamily="18" charset="0"/>
                <a:cs typeface="Times New Roman" panose="02020603050405020304" pitchFamily="18" charset="0"/>
              </a:rPr>
              <a:t>U </a:t>
            </a:r>
            <a:r>
              <a:rPr lang="en-US" dirty="0" err="1">
                <a:latin typeface="Times New Roman" panose="02020603050405020304" pitchFamily="18" charset="0"/>
                <a:cs typeface="Times New Roman" panose="02020603050405020304" pitchFamily="18" charset="0"/>
              </a:rPr>
              <a:t>literaturi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dvostruko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značenje</a:t>
            </a:r>
            <a:r>
              <a:rPr lang="en-US" dirty="0">
                <a:latin typeface="Times New Roman" panose="02020603050405020304" pitchFamily="18" charset="0"/>
                <a:cs typeface="Times New Roman" panose="02020603050405020304" pitchFamily="18" charset="0"/>
              </a:rPr>
              <a:t> : </a:t>
            </a:r>
          </a:p>
          <a:p>
            <a:pPr marL="0" indent="0">
              <a:lnSpc>
                <a:spcPct val="100000"/>
              </a:lnSpc>
              <a:spcAft>
                <a:spcPts val="1200"/>
              </a:spcAft>
              <a:buNone/>
            </a:pPr>
            <a:r>
              <a:rPr lang="en-US" b="1" dirty="0" smtClean="0">
                <a:latin typeface="Times New Roman" panose="02020603050405020304" pitchFamily="18" charset="0"/>
                <a:cs typeface="Times New Roman" panose="02020603050405020304" pitchFamily="18" charset="0"/>
              </a:rPr>
              <a:t>	1. </a:t>
            </a:r>
            <a:r>
              <a:rPr lang="en-US" dirty="0" err="1" smtClean="0">
                <a:latin typeface="Times New Roman" panose="02020603050405020304" pitchFamily="18" charset="0"/>
                <a:cs typeface="Times New Roman" panose="02020603050405020304" pitchFamily="18" charset="0"/>
              </a:rPr>
              <a:t>Sposobnost</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nekog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nenovčanog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oblika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sredstva</a:t>
            </a:r>
            <a:r>
              <a:rPr lang="en-US" dirty="0">
                <a:latin typeface="Times New Roman" panose="02020603050405020304" pitchFamily="18" charset="0"/>
                <a:cs typeface="Times New Roman" panose="02020603050405020304" pitchFamily="18" charset="0"/>
              </a:rPr>
              <a:t> da se </a:t>
            </a:r>
            <a:r>
              <a:rPr lang="en-US" dirty="0" err="1">
                <a:latin typeface="Times New Roman" panose="02020603050405020304" pitchFamily="18" charset="0"/>
                <a:cs typeface="Times New Roman" panose="02020603050405020304" pitchFamily="18" charset="0"/>
              </a:rPr>
              <a:t>transformiše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novac</a:t>
            </a:r>
            <a:endParaRPr lang="en-US" dirty="0">
              <a:latin typeface="Times New Roman" panose="02020603050405020304" pitchFamily="18" charset="0"/>
              <a:cs typeface="Times New Roman" panose="02020603050405020304" pitchFamily="18" charset="0"/>
            </a:endParaRPr>
          </a:p>
          <a:p>
            <a:pPr marL="0" indent="0">
              <a:lnSpc>
                <a:spcPct val="100000"/>
              </a:lnSpc>
              <a:buNone/>
            </a:pPr>
            <a:r>
              <a:rPr lang="en-US" b="1" dirty="0" smtClean="0">
                <a:latin typeface="Times New Roman" panose="02020603050405020304" pitchFamily="18" charset="0"/>
                <a:cs typeface="Times New Roman" panose="02020603050405020304" pitchFamily="18" charset="0"/>
              </a:rPr>
              <a:t>	2. </a:t>
            </a:r>
            <a:r>
              <a:rPr lang="en-US" dirty="0" err="1" smtClean="0">
                <a:latin typeface="Times New Roman" panose="02020603050405020304" pitchFamily="18" charset="0"/>
                <a:cs typeface="Times New Roman" panose="02020603050405020304" pitchFamily="18" charset="0"/>
              </a:rPr>
              <a:t>Sposobnost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da </a:t>
            </a:r>
            <a:r>
              <a:rPr lang="en-US" dirty="0" err="1">
                <a:latin typeface="Times New Roman" panose="02020603050405020304" pitchFamily="18" charset="0"/>
                <a:cs typeface="Times New Roman" panose="02020603050405020304" pitchFamily="18" charset="0"/>
              </a:rPr>
              <a:t>otplati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dospele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obaveze</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9463578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4699" y="566671"/>
            <a:ext cx="11706895" cy="6156102"/>
          </a:xfrm>
        </p:spPr>
        <p:txBody>
          <a:bodyPr>
            <a:normAutofit lnSpcReduction="10000"/>
          </a:bodyPr>
          <a:lstStyle/>
          <a:p>
            <a:pPr>
              <a:lnSpc>
                <a:spcPct val="100000"/>
              </a:lnSpc>
              <a:spcAft>
                <a:spcPts val="1200"/>
              </a:spcAft>
            </a:pPr>
            <a:r>
              <a:rPr lang="en-US" dirty="0" err="1">
                <a:latin typeface="Times New Roman" panose="02020603050405020304" pitchFamily="18" charset="0"/>
                <a:cs typeface="Times New Roman" panose="02020603050405020304" pitchFamily="18" charset="0"/>
              </a:rPr>
              <a:t>Kada</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govori</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 </a:t>
            </a:r>
            <a:r>
              <a:rPr lang="en-US" u="sng" dirty="0" err="1" smtClean="0">
                <a:latin typeface="Times New Roman" panose="02020603050405020304" pitchFamily="18" charset="0"/>
                <a:cs typeface="Times New Roman" panose="02020603050405020304" pitchFamily="18" charset="0"/>
              </a:rPr>
              <a:t>sposobnosti</a:t>
            </a:r>
            <a:r>
              <a:rPr lang="en-US" u="sng" dirty="0" smtClean="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nenov</a:t>
            </a:r>
            <a:r>
              <a:rPr lang="sr-Latn-RS" u="sng" dirty="0" smtClean="0">
                <a:latin typeface="Times New Roman" panose="02020603050405020304" pitchFamily="18" charset="0"/>
                <a:cs typeface="Times New Roman" panose="02020603050405020304" pitchFamily="18" charset="0"/>
              </a:rPr>
              <a:t>č</a:t>
            </a:r>
            <a:r>
              <a:rPr lang="en-US" u="sng" dirty="0" err="1" smtClean="0">
                <a:latin typeface="Times New Roman" panose="02020603050405020304" pitchFamily="18" charset="0"/>
                <a:cs typeface="Times New Roman" panose="02020603050405020304" pitchFamily="18" charset="0"/>
              </a:rPr>
              <a:t>anog</a:t>
            </a:r>
            <a:r>
              <a:rPr lang="en-US" u="sng" dirty="0" smtClean="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oblika</a:t>
            </a:r>
            <a:r>
              <a:rPr lang="sr-Latn-RS" u="sng" dirty="0" smtClean="0">
                <a:latin typeface="Times New Roman" panose="02020603050405020304" pitchFamily="18" charset="0"/>
                <a:cs typeface="Times New Roman" panose="02020603050405020304" pitchFamily="18" charset="0"/>
              </a:rPr>
              <a:t> sredstva da se transformiše u gotovinu</a:t>
            </a:r>
            <a:r>
              <a:rPr lang="sr-Latn-RS"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misli</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se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stepen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koji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označava</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brzinu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odnosno</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vreme</a:t>
            </a:r>
            <a:r>
              <a:rPr lang="en-US" b="1" dirty="0">
                <a:latin typeface="Times New Roman" panose="02020603050405020304" pitchFamily="18" charset="0"/>
                <a:cs typeface="Times New Roman" panose="02020603050405020304" pitchFamily="18" charset="0"/>
              </a:rPr>
              <a:t> u </a:t>
            </a:r>
            <a:r>
              <a:rPr lang="en-US" b="1" dirty="0" err="1">
                <a:latin typeface="Times New Roman" panose="02020603050405020304" pitchFamily="18" charset="0"/>
                <a:cs typeface="Times New Roman" panose="02020603050405020304" pitchFamily="18" charset="0"/>
              </a:rPr>
              <a:t>kome</a:t>
            </a:r>
            <a:r>
              <a:rPr lang="en-US" b="1" dirty="0">
                <a:latin typeface="Times New Roman" panose="02020603050405020304" pitchFamily="18" charset="0"/>
                <a:cs typeface="Times New Roman" panose="02020603050405020304" pitchFamily="18" charset="0"/>
              </a:rPr>
              <a:t> se </a:t>
            </a:r>
            <a:r>
              <a:rPr lang="en-US" b="1" dirty="0" err="1">
                <a:latin typeface="Times New Roman" panose="02020603050405020304" pitchFamily="18" charset="0"/>
                <a:cs typeface="Times New Roman" panose="02020603050405020304" pitchFamily="18" charset="0"/>
              </a:rPr>
              <a:t>nenovčni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oblici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sredstava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pretvaraju</a:t>
            </a:r>
            <a:r>
              <a:rPr lang="en-US" b="1" dirty="0">
                <a:latin typeface="Times New Roman" panose="02020603050405020304" pitchFamily="18" charset="0"/>
                <a:cs typeface="Times New Roman" panose="02020603050405020304" pitchFamily="18" charset="0"/>
              </a:rPr>
              <a:t> u </a:t>
            </a:r>
            <a:r>
              <a:rPr lang="en-US" b="1" dirty="0" err="1">
                <a:latin typeface="Times New Roman" panose="02020603050405020304" pitchFamily="18" charset="0"/>
                <a:cs typeface="Times New Roman" panose="02020603050405020304" pitchFamily="18" charset="0"/>
              </a:rPr>
              <a:t>novac</a:t>
            </a:r>
            <a:r>
              <a:rPr lang="en-US" dirty="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a:lnSpc>
                <a:spcPct val="100000"/>
              </a:lnSpc>
              <a:buFontTx/>
              <a:buChar char="-"/>
            </a:pPr>
            <a:r>
              <a:rPr lang="en-US" dirty="0" smtClean="0">
                <a:latin typeface="Times New Roman" panose="02020603050405020304" pitchFamily="18" charset="0"/>
                <a:cs typeface="Times New Roman" panose="02020603050405020304" pitchFamily="18" charset="0"/>
              </a:rPr>
              <a:t>S </a:t>
            </a:r>
            <a:r>
              <a:rPr lang="en-US" dirty="0" err="1">
                <a:latin typeface="Times New Roman" panose="02020603050405020304" pitchFamily="18" charset="0"/>
                <a:cs typeface="Times New Roman" panose="02020603050405020304" pitchFamily="18" charset="0"/>
              </a:rPr>
              <a:t>tim</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vezi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sredstva</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grupišu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vremenu</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kome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će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transformisati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razlikujemo</a:t>
            </a:r>
            <a:r>
              <a:rPr lang="en-US" dirty="0">
                <a:latin typeface="Times New Roman" panose="02020603050405020304" pitchFamily="18" charset="0"/>
                <a:cs typeface="Times New Roman" panose="02020603050405020304" pitchFamily="18" charset="0"/>
              </a:rPr>
              <a:t> : </a:t>
            </a:r>
          </a:p>
          <a:p>
            <a:pPr marL="0" indent="0">
              <a:lnSpc>
                <a:spcPct val="100000"/>
              </a:lnSpc>
              <a:buNone/>
            </a:pPr>
            <a:r>
              <a:rPr lang="sr-Latn-RS" b="1" dirty="0" smtClean="0">
                <a:latin typeface="Times New Roman" panose="02020603050405020304" pitchFamily="18" charset="0"/>
                <a:cs typeface="Times New Roman" panose="02020603050405020304" pitchFamily="18" charset="0"/>
              </a:rPr>
              <a:t>a) </a:t>
            </a:r>
            <a:r>
              <a:rPr lang="en-US" b="1" dirty="0" err="1" smtClean="0">
                <a:latin typeface="Times New Roman" panose="02020603050405020304" pitchFamily="18" charset="0"/>
                <a:cs typeface="Times New Roman" panose="02020603050405020304" pitchFamily="18" charset="0"/>
              </a:rPr>
              <a:t>sredstva</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prvog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stepena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likvidnosti</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gotovina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potraživanja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depozitnom</a:t>
            </a:r>
            <a:r>
              <a:rPr lang="en-US" dirty="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marL="0" indent="0">
              <a:lnSpc>
                <a:spcPct val="100000"/>
              </a:lnSpc>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računu</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viđenju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hartije</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vrednosti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odmah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unovčena</a:t>
            </a:r>
            <a:r>
              <a:rPr lang="en-US" dirty="0" smtClean="0">
                <a:latin typeface="Times New Roman" panose="02020603050405020304" pitchFamily="18" charset="0"/>
                <a:cs typeface="Times New Roman" panose="02020603050405020304" pitchFamily="18" charset="0"/>
              </a:rPr>
              <a:t>);</a:t>
            </a:r>
            <a:endParaRPr lang="sr-Latn-RS" dirty="0" smtClean="0">
              <a:latin typeface="Times New Roman" panose="02020603050405020304" pitchFamily="18" charset="0"/>
              <a:cs typeface="Times New Roman" panose="02020603050405020304" pitchFamily="18" charset="0"/>
            </a:endParaRPr>
          </a:p>
          <a:p>
            <a:pPr marL="0" indent="0">
              <a:lnSpc>
                <a:spcPct val="100000"/>
              </a:lnSpc>
              <a:buNone/>
            </a:pPr>
            <a:r>
              <a:rPr lang="sr-Latn-RS" b="1" dirty="0" smtClean="0">
                <a:latin typeface="Times New Roman" panose="02020603050405020304" pitchFamily="18" charset="0"/>
                <a:cs typeface="Times New Roman" panose="02020603050405020304" pitchFamily="18" charset="0"/>
              </a:rPr>
              <a:t>b)</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sredstva</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drugog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stepena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likvidnosti</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hartije</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vrednosti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koje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mogu</a:t>
            </a:r>
            <a:r>
              <a:rPr lang="en-US" dirty="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marL="0" indent="0">
              <a:lnSpc>
                <a:spcPct val="100000"/>
              </a:lnSpc>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unovčiti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trideset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potraživanja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kupac</a:t>
            </a:r>
            <a:r>
              <a:rPr lang="sr-Latn-RS" dirty="0" smtClean="0">
                <a:latin typeface="Times New Roman" panose="02020603050405020304" pitchFamily="18" charset="0"/>
                <a:cs typeface="Times New Roman" panose="02020603050405020304" pitchFamily="18" charset="0"/>
              </a:rPr>
              <a:t>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druga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potraživanja</a:t>
            </a:r>
            <a:r>
              <a:rPr lang="en-US" dirty="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marL="0" indent="0">
              <a:lnSpc>
                <a:spcPct val="100000"/>
              </a:lnSpc>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naplativa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trideset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dana</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nSpc>
                <a:spcPct val="100000"/>
              </a:lnSpc>
              <a:buNone/>
            </a:pPr>
            <a:r>
              <a:rPr lang="sr-Latn-RS" b="1" dirty="0" smtClean="0">
                <a:latin typeface="Times New Roman" panose="02020603050405020304" pitchFamily="18" charset="0"/>
                <a:cs typeface="Times New Roman" panose="02020603050405020304" pitchFamily="18" charset="0"/>
              </a:rPr>
              <a:t>c) </a:t>
            </a:r>
            <a:r>
              <a:rPr lang="en-US" b="1" dirty="0" err="1" smtClean="0">
                <a:latin typeface="Times New Roman" panose="02020603050405020304" pitchFamily="18" charset="0"/>
                <a:cs typeface="Times New Roman" panose="02020603050405020304" pitchFamily="18" charset="0"/>
              </a:rPr>
              <a:t>sredstva</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trećeg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stepena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likvidnosti</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kratkoročno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pozajmljivanje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rokom</a:t>
            </a:r>
            <a:r>
              <a:rPr lang="en-US" dirty="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marL="0" indent="0">
              <a:lnSpc>
                <a:spcPct val="100000"/>
              </a:lnSpc>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napl</a:t>
            </a:r>
            <a:r>
              <a:rPr lang="sr-Latn-RS" dirty="0" smtClean="0">
                <a:latin typeface="Times New Roman" panose="02020603050405020304" pitchFamily="18" charset="0"/>
                <a:cs typeface="Times New Roman" panose="02020603050405020304" pitchFamily="18" charset="0"/>
              </a:rPr>
              <a:t>a</a:t>
            </a:r>
            <a:r>
              <a:rPr lang="en-US" dirty="0" err="1" smtClean="0">
                <a:latin typeface="Times New Roman" panose="02020603050405020304" pitchFamily="18" charset="0"/>
                <a:cs typeface="Times New Roman" panose="02020603050405020304" pitchFamily="18" charset="0"/>
              </a:rPr>
              <a:t>te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dužim</a:t>
            </a:r>
            <a:r>
              <a:rPr lang="en-US" dirty="0">
                <a:latin typeface="Times New Roman" panose="02020603050405020304" pitchFamily="18" charset="0"/>
                <a:cs typeface="Times New Roman" panose="02020603050405020304" pitchFamily="18" charset="0"/>
              </a:rPr>
              <a:t> od </a:t>
            </a:r>
            <a:r>
              <a:rPr lang="en-US" dirty="0" err="1">
                <a:latin typeface="Times New Roman" panose="02020603050405020304" pitchFamily="18" charset="0"/>
                <a:cs typeface="Times New Roman" panose="02020603050405020304" pitchFamily="18" charset="0"/>
              </a:rPr>
              <a:t>trideset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zalihe</a:t>
            </a:r>
            <a:r>
              <a:rPr lang="en-US" dirty="0">
                <a:latin typeface="Times New Roman" panose="02020603050405020304" pitchFamily="18" charset="0"/>
                <a:cs typeface="Times New Roman" panose="02020603050405020304" pitchFamily="18" charset="0"/>
              </a:rPr>
              <a:t>).</a:t>
            </a:r>
          </a:p>
          <a:p>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a:t>
            </a:r>
            <a:r>
              <a:rPr lang="en-US" sz="1600" i="1" dirty="0" smtClean="0">
                <a:latin typeface="Times New Roman" panose="02020603050405020304" pitchFamily="18" charset="0"/>
                <a:cs typeface="Times New Roman" panose="02020603050405020304" pitchFamily="18" charset="0"/>
              </a:rPr>
              <a:t>                                                    3.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v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n o s 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p o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a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v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n o s t </a:t>
            </a:r>
            <a:r>
              <a:rPr lang="en-US" sz="1600" i="1" dirty="0" err="1" smtClean="0">
                <a:latin typeface="Times New Roman" panose="02020603050405020304" pitchFamily="18" charset="0"/>
                <a:cs typeface="Times New Roman" panose="02020603050405020304" pitchFamily="18" charset="0"/>
              </a:rPr>
              <a:t>i</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03793385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423277"/>
            <a:ext cx="11915336" cy="901521"/>
          </a:xfrm>
        </p:spPr>
        <p:txBody>
          <a:bodyPr>
            <a:normAutofit/>
          </a:bodyPr>
          <a:lstStyle/>
          <a:p>
            <a:r>
              <a:rPr lang="sr-Latn-RS"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MERENJE </a:t>
            </a:r>
            <a:r>
              <a:rPr lang="en-US" sz="2800" dirty="0">
                <a:latin typeface="Times New Roman" panose="02020603050405020304" pitchFamily="18" charset="0"/>
                <a:cs typeface="Times New Roman" panose="02020603050405020304" pitchFamily="18" charset="0"/>
              </a:rPr>
              <a:t>TRENUTNE LIKVIDNOSTI </a:t>
            </a:r>
            <a:endParaRPr lang="sr-Cyrl-R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324798"/>
            <a:ext cx="11915336" cy="5333579"/>
          </a:xfrm>
        </p:spPr>
        <p:txBody>
          <a:bodyPr>
            <a:normAutofit fontScale="85000" lnSpcReduction="10000"/>
          </a:bodyPr>
          <a:lstStyle/>
          <a:p>
            <a:pPr>
              <a:lnSpc>
                <a:spcPct val="120000"/>
              </a:lnSpc>
            </a:pPr>
            <a:r>
              <a:rPr lang="en-US" dirty="0" err="1">
                <a:latin typeface="Times New Roman" panose="02020603050405020304" pitchFamily="18" charset="0"/>
                <a:cs typeface="Times New Roman" panose="02020603050405020304" pitchFamily="18" charset="0"/>
              </a:rPr>
              <a:t>Trenutna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likvidnost</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određeni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odnosa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prvog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stepena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obaveza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dospelih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plaćanje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čemu</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ovi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podaci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uzimaju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knjigovodstvene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evidencije</a:t>
            </a:r>
            <a:r>
              <a:rPr lang="en-US" dirty="0">
                <a:latin typeface="Times New Roman" panose="02020603050405020304" pitchFamily="18" charset="0"/>
                <a:cs typeface="Times New Roman" panose="02020603050405020304" pitchFamily="18" charset="0"/>
              </a:rPr>
              <a:t>.</a:t>
            </a:r>
          </a:p>
          <a:p>
            <a:pPr marL="0" indent="0">
              <a:buNone/>
            </a:pPr>
            <a:endParaRPr lang="en-US" dirty="0">
              <a:latin typeface="Times New Roman" panose="02020603050405020304" pitchFamily="18" charset="0"/>
              <a:cs typeface="Times New Roman" panose="02020603050405020304" pitchFamily="18" charset="0"/>
            </a:endParaRPr>
          </a:p>
          <a:p>
            <a:pPr marL="0" indent="0">
              <a:spcAft>
                <a:spcPts val="1200"/>
              </a:spcAft>
              <a:buNone/>
            </a:pPr>
            <a:r>
              <a:rPr lang="sr-Latn-RS" b="1" dirty="0" err="1" smtClean="0">
                <a:latin typeface="Times New Roman" panose="02020603050405020304" pitchFamily="18" charset="0"/>
                <a:cs typeface="Times New Roman" panose="02020603050405020304" pitchFamily="18" charset="0"/>
              </a:rPr>
              <a:t>K</a:t>
            </a:r>
            <a:r>
              <a:rPr lang="en-US" b="1" dirty="0" err="1" smtClean="0">
                <a:latin typeface="Times New Roman" panose="02020603050405020304" pitchFamily="18" charset="0"/>
                <a:cs typeface="Times New Roman" panose="02020603050405020304" pitchFamily="18" charset="0"/>
              </a:rPr>
              <a:t>oeficijent</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trenutne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likvidnosti</a:t>
            </a:r>
            <a:r>
              <a:rPr lang="en-US" b="1"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p>
          <a:p>
            <a:pPr marL="0" indent="0">
              <a:buNone/>
            </a:pP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gde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je :   </a:t>
            </a:r>
            <a:r>
              <a:rPr lang="sr-Latn-RS" dirty="0" smtClean="0">
                <a:latin typeface="Times New Roman" panose="02020603050405020304" pitchFamily="18" charset="0"/>
                <a:cs typeface="Times New Roman" panose="02020603050405020304" pitchFamily="18" charset="0"/>
              </a:rPr>
              <a:t>G – gotovina u blagajni</a:t>
            </a:r>
          </a:p>
          <a:p>
            <a:pPr marL="0" indent="0">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D – depozit po viđenju</a:t>
            </a:r>
          </a:p>
          <a:p>
            <a:pPr marL="0" indent="0">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HV – hartija od vrednosti unovčena istog dana</a:t>
            </a:r>
          </a:p>
          <a:p>
            <a:pPr marL="0" indent="0">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O – obaveze dospele na plaćanje</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a:spcAft>
                <a:spcPts val="600"/>
              </a:spcAft>
              <a:buFont typeface="Wingdings" panose="05000000000000000000" pitchFamily="2" charset="2"/>
              <a:buChar char="Ø"/>
            </a:pPr>
            <a:r>
              <a:rPr lang="en-US" dirty="0" err="1" smtClean="0">
                <a:latin typeface="Times New Roman" panose="02020603050405020304" pitchFamily="18" charset="0"/>
                <a:cs typeface="Times New Roman" panose="02020603050405020304" pitchFamily="18" charset="0"/>
              </a:rPr>
              <a:t>Ako</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je </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sr-Latn-R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KTL </a:t>
            </a:r>
            <a:r>
              <a:rPr lang="en-US" b="1" dirty="0">
                <a:latin typeface="Times New Roman" panose="02020603050405020304" pitchFamily="18" charset="0"/>
                <a:cs typeface="Times New Roman" panose="02020603050405020304" pitchFamily="18" charset="0"/>
              </a:rPr>
              <a:t>= 1 </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preduzeće</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likvidno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ali</a:t>
            </a:r>
            <a:r>
              <a:rPr lang="en-US" dirty="0">
                <a:latin typeface="Times New Roman" panose="02020603050405020304" pitchFamily="18" charset="0"/>
                <a:cs typeface="Times New Roman" panose="02020603050405020304" pitchFamily="18" charset="0"/>
              </a:rPr>
              <a:t> ne </a:t>
            </a:r>
            <a:r>
              <a:rPr lang="en-US" dirty="0" err="1">
                <a:latin typeface="Times New Roman" panose="02020603050405020304" pitchFamily="18" charset="0"/>
                <a:cs typeface="Times New Roman" panose="02020603050405020304" pitchFamily="18" charset="0"/>
              </a:rPr>
              <a:t>raspolaže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likvidnom</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rezervom</a:t>
            </a:r>
            <a:endParaRPr lang="en-US" dirty="0">
              <a:latin typeface="Times New Roman" panose="02020603050405020304" pitchFamily="18" charset="0"/>
              <a:cs typeface="Times New Roman" panose="02020603050405020304" pitchFamily="18" charset="0"/>
            </a:endParaRPr>
          </a:p>
          <a:p>
            <a:pPr marL="0" indent="0">
              <a:buNone/>
            </a:pPr>
            <a:r>
              <a:rPr lang="sr-Latn-R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KTL  </a:t>
            </a:r>
            <a:r>
              <a:rPr lang="en-US" b="1" dirty="0">
                <a:latin typeface="Times New Roman" panose="02020603050405020304" pitchFamily="18" charset="0"/>
                <a:cs typeface="Times New Roman" panose="02020603050405020304" pitchFamily="18" charset="0"/>
              </a:rPr>
              <a:t>&gt; 1 </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preduzeće</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likvidno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raspolaže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likvidnom</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rezervom</a:t>
            </a:r>
            <a:endParaRPr lang="en-US" dirty="0">
              <a:latin typeface="Times New Roman" panose="02020603050405020304" pitchFamily="18" charset="0"/>
              <a:cs typeface="Times New Roman" panose="02020603050405020304" pitchFamily="18" charset="0"/>
            </a:endParaRPr>
          </a:p>
          <a:p>
            <a:pPr marL="0" indent="0">
              <a:buNone/>
            </a:pPr>
            <a:r>
              <a:rPr lang="sr-Latn-R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KTL </a:t>
            </a:r>
            <a:r>
              <a:rPr lang="en-US" b="1" dirty="0">
                <a:latin typeface="Times New Roman" panose="02020603050405020304" pitchFamily="18" charset="0"/>
                <a:cs typeface="Times New Roman" panose="02020603050405020304" pitchFamily="18" charset="0"/>
              </a:rPr>
              <a:t>&lt; </a:t>
            </a:r>
            <a:r>
              <a:rPr lang="en-US" b="1" dirty="0" smtClean="0">
                <a:latin typeface="Times New Roman" panose="02020603050405020304" pitchFamily="18" charset="0"/>
                <a:cs typeface="Times New Roman" panose="02020603050405020304" pitchFamily="18" charset="0"/>
              </a:rPr>
              <a:t>1</a:t>
            </a:r>
            <a:r>
              <a:rPr lang="sr-Latn-RS"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preduzeće</a:t>
            </a:r>
            <a:r>
              <a:rPr lang="en-US" dirty="0">
                <a:latin typeface="Times New Roman" panose="02020603050405020304" pitchFamily="18" charset="0"/>
                <a:cs typeface="Times New Roman" panose="02020603050405020304" pitchFamily="18" charset="0"/>
              </a:rPr>
              <a:t> je </a:t>
            </a:r>
            <a:r>
              <a:rPr lang="en-US" dirty="0" err="1">
                <a:latin typeface="Times New Roman" panose="02020603050405020304" pitchFamily="18" charset="0"/>
                <a:cs typeface="Times New Roman" panose="02020603050405020304" pitchFamily="18" charset="0"/>
              </a:rPr>
              <a:t>nelikvidno</a:t>
            </a:r>
            <a:r>
              <a:rPr lang="en-US" dirty="0">
                <a:latin typeface="Times New Roman" panose="02020603050405020304" pitchFamily="18" charset="0"/>
                <a:cs typeface="Times New Roman" panose="02020603050405020304" pitchFamily="18" charset="0"/>
              </a:rPr>
              <a:t>.</a:t>
            </a:r>
          </a:p>
          <a:p>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a:t>
            </a:r>
            <a:r>
              <a:rPr lang="en-US" sz="1600" i="1" dirty="0" smtClean="0">
                <a:latin typeface="Times New Roman" panose="02020603050405020304" pitchFamily="18" charset="0"/>
                <a:cs typeface="Times New Roman" panose="02020603050405020304" pitchFamily="18" charset="0"/>
              </a:rPr>
              <a:t>                                                    3.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v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n o s 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p o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a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v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n o s t </a:t>
            </a:r>
            <a:r>
              <a:rPr lang="en-US" sz="1600" i="1" dirty="0" err="1" smtClean="0">
                <a:latin typeface="Times New Roman" panose="02020603050405020304" pitchFamily="18" charset="0"/>
                <a:cs typeface="Times New Roman" panose="02020603050405020304" pitchFamily="18" charset="0"/>
              </a:rPr>
              <a:t>i</a:t>
            </a:r>
            <a:endParaRPr lang="sr-Cyrl-RS" sz="1600" i="1"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cstate="print"/>
          <a:stretch>
            <a:fillRect/>
          </a:stretch>
        </p:blipFill>
        <p:spPr>
          <a:xfrm>
            <a:off x="4727325" y="2435404"/>
            <a:ext cx="1523222" cy="77057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xmlns="" val="20279726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397519"/>
            <a:ext cx="11915336" cy="746975"/>
          </a:xfrm>
        </p:spPr>
        <p:txBody>
          <a:bodyPr>
            <a:normAutofit/>
          </a:bodyPr>
          <a:lstStyle/>
          <a:p>
            <a:r>
              <a:rPr lang="en-US" sz="2800" dirty="0" smtClean="0">
                <a:latin typeface="Times New Roman" panose="02020603050405020304" pitchFamily="18" charset="0"/>
                <a:cs typeface="Times New Roman" panose="02020603050405020304" pitchFamily="18" charset="0"/>
              </a:rPr>
              <a:t>MERENJE </a:t>
            </a:r>
            <a:r>
              <a:rPr lang="en-US" sz="2800" dirty="0">
                <a:latin typeface="Times New Roman" panose="02020603050405020304" pitchFamily="18" charset="0"/>
                <a:cs typeface="Times New Roman" panose="02020603050405020304" pitchFamily="18" charset="0"/>
              </a:rPr>
              <a:t>BUDUĆE LIKVIDNOSTI </a:t>
            </a:r>
            <a:endParaRPr lang="sr-Cyrl-R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8332" y="1144494"/>
            <a:ext cx="11915336" cy="5713506"/>
          </a:xfrm>
        </p:spPr>
        <p:txBody>
          <a:bodyPr>
            <a:normAutofit fontScale="92500"/>
          </a:bodyPr>
          <a:lstStyle/>
          <a:p>
            <a:r>
              <a:rPr lang="en-US" sz="2400" dirty="0" err="1">
                <a:latin typeface="Times New Roman" panose="02020603050405020304" pitchFamily="18" charset="0"/>
                <a:cs typeface="Times New Roman" panose="02020603050405020304" pitchFamily="18" charset="0"/>
              </a:rPr>
              <a:t>Meri</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sa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dva</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koeficijenta</a:t>
            </a:r>
            <a:r>
              <a:rPr lang="en-US" sz="2400"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a) </a:t>
            </a:r>
            <a:r>
              <a:rPr lang="en-US" sz="2400" b="1" dirty="0" err="1" smtClean="0">
                <a:latin typeface="Times New Roman" panose="02020603050405020304" pitchFamily="18" charset="0"/>
                <a:cs typeface="Times New Roman" panose="02020603050405020304" pitchFamily="18" charset="0"/>
              </a:rPr>
              <a:t>koeficijent</a:t>
            </a:r>
            <a:r>
              <a:rPr lang="en-US" sz="2400" b="1" dirty="0" smtClean="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ubrzane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likvidnosti</a:t>
            </a:r>
            <a:r>
              <a:rPr lang="en-US" sz="2400" b="1"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marL="0" indent="0">
              <a:spcAft>
                <a:spcPts val="600"/>
              </a:spcAft>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b) </a:t>
            </a:r>
            <a:r>
              <a:rPr lang="en-US" sz="2400" b="1" dirty="0" err="1" smtClean="0">
                <a:latin typeface="Times New Roman" panose="02020603050405020304" pitchFamily="18" charset="0"/>
                <a:cs typeface="Times New Roman" panose="02020603050405020304" pitchFamily="18" charset="0"/>
              </a:rPr>
              <a:t>koeficijent</a:t>
            </a:r>
            <a:r>
              <a:rPr lang="en-US" sz="2400" b="1" dirty="0" smtClean="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tekuće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likvidnosti</a:t>
            </a:r>
            <a:r>
              <a:rPr lang="en-US" sz="2400" dirty="0" smtClean="0">
                <a:latin typeface="Times New Roman" panose="02020603050405020304" pitchFamily="18" charset="0"/>
                <a:cs typeface="Times New Roman" panose="02020603050405020304" pitchFamily="18" charset="0"/>
              </a:rPr>
              <a:t>.</a:t>
            </a:r>
          </a:p>
          <a:p>
            <a:pPr marL="457200" indent="-457200" algn="just">
              <a:lnSpc>
                <a:spcPct val="100000"/>
              </a:lnSpc>
              <a:buAutoNum type="alphaLcParenR"/>
            </a:pPr>
            <a:r>
              <a:rPr lang="en-US" sz="2400" b="1" dirty="0" err="1" smtClean="0">
                <a:latin typeface="Times New Roman" panose="02020603050405020304" pitchFamily="18" charset="0"/>
                <a:cs typeface="Times New Roman" panose="02020603050405020304" pitchFamily="18" charset="0"/>
              </a:rPr>
              <a:t>Koeficijent</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ubrzane</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likvidnosti</a:t>
            </a:r>
            <a:r>
              <a:rPr lang="en-US" sz="2400" b="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utvrđuje</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iz</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odnosa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likvidnih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sredstava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prvog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stepena</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marL="0" indent="0" algn="just">
              <a:lnSpc>
                <a:spcPct val="100000"/>
              </a:lnSpc>
              <a:spcAft>
                <a:spcPts val="1800"/>
              </a:spcAft>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uvećanih</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likvidna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sredstva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prvog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stepena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svih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kratkoročnih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obaveza</a:t>
            </a:r>
            <a:r>
              <a:rPr lang="en-US" sz="2400" dirty="0" smtClean="0">
                <a:latin typeface="Times New Roman" panose="02020603050405020304" pitchFamily="18" charset="0"/>
                <a:cs typeface="Times New Roman" panose="02020603050405020304" pitchFamily="18" charset="0"/>
              </a:rPr>
              <a:t>.</a:t>
            </a:r>
          </a:p>
          <a:p>
            <a:pPr marL="0" indent="0">
              <a:lnSpc>
                <a:spcPct val="100000"/>
              </a:lnSpc>
              <a:buNone/>
            </a:pPr>
            <a:r>
              <a:rPr lang="en-US" sz="2400" b="1" dirty="0" smtClean="0">
                <a:latin typeface="Times New Roman" panose="02020603050405020304" pitchFamily="18" charset="0"/>
                <a:cs typeface="Times New Roman" panose="02020603050405020304" pitchFamily="18" charset="0"/>
              </a:rPr>
              <a:t>KUL</a:t>
            </a:r>
            <a:r>
              <a:rPr lang="en-US" sz="2400" dirty="0" smtClean="0">
                <a:latin typeface="Times New Roman" panose="02020603050405020304" pitchFamily="18" charset="0"/>
                <a:cs typeface="Times New Roman" panose="02020603050405020304" pitchFamily="18" charset="0"/>
              </a:rPr>
              <a:t> </a:t>
            </a:r>
            <a:r>
              <a:rPr lang="sr-Latn-RS" sz="2400" dirty="0" smtClean="0">
                <a:latin typeface="Times New Roman" panose="02020603050405020304" pitchFamily="18" charset="0"/>
                <a:cs typeface="Times New Roman" panose="02020603050405020304" pitchFamily="18" charset="0"/>
              </a:rPr>
              <a:t>= </a:t>
            </a:r>
          </a:p>
          <a:p>
            <a:pPr marL="0" indent="0">
              <a:lnSpc>
                <a:spcPct val="100000"/>
              </a:lnSpc>
              <a:buNone/>
            </a:pPr>
            <a:endParaRPr lang="sr-Latn-RS" sz="2400" dirty="0">
              <a:latin typeface="Times New Roman" panose="02020603050405020304" pitchFamily="18" charset="0"/>
              <a:cs typeface="Times New Roman" panose="02020603050405020304" pitchFamily="18" charset="0"/>
            </a:endParaRPr>
          </a:p>
          <a:p>
            <a:pPr marL="0" indent="0">
              <a:lnSpc>
                <a:spcPct val="100000"/>
              </a:lnSpc>
              <a:spcAft>
                <a:spcPts val="1800"/>
              </a:spcAft>
              <a:buNone/>
            </a:pPr>
            <a:endParaRPr lang="sr-Latn-RS" sz="2400" dirty="0" smtClean="0">
              <a:latin typeface="Times New Roman" panose="02020603050405020304" pitchFamily="18" charset="0"/>
              <a:cs typeface="Times New Roman" panose="02020603050405020304" pitchFamily="18" charset="0"/>
            </a:endParaRPr>
          </a:p>
          <a:p>
            <a:pPr marL="0" indent="0">
              <a:lnSpc>
                <a:spcPct val="100000"/>
              </a:lnSpc>
              <a:buNone/>
            </a:pPr>
            <a:r>
              <a:rPr lang="sr-Latn-RS" sz="2400" dirty="0">
                <a:latin typeface="Times New Roman" panose="02020603050405020304" pitchFamily="18" charset="0"/>
                <a:cs typeface="Times New Roman" panose="02020603050405020304" pitchFamily="18" charset="0"/>
              </a:rPr>
              <a:t>Ako je </a:t>
            </a:r>
            <a:r>
              <a:rPr lang="sr-Latn-RS" sz="2400" b="1" dirty="0">
                <a:latin typeface="Times New Roman" panose="02020603050405020304" pitchFamily="18" charset="0"/>
                <a:cs typeface="Times New Roman" panose="02020603050405020304" pitchFamily="18" charset="0"/>
              </a:rPr>
              <a:t>KUL  ≥ 1 </a:t>
            </a:r>
            <a:r>
              <a:rPr lang="sr-Latn-RS" sz="2400" dirty="0">
                <a:latin typeface="Times New Roman" panose="02020603050405020304" pitchFamily="18" charset="0"/>
                <a:cs typeface="Times New Roman" panose="02020603050405020304" pitchFamily="18" charset="0"/>
              </a:rPr>
              <a:t>- preduzeće će biti </a:t>
            </a:r>
            <a:r>
              <a:rPr lang="sr-Latn-RS" sz="2400" dirty="0" smtClean="0">
                <a:latin typeface="Times New Roman" panose="02020603050405020304" pitchFamily="18" charset="0"/>
                <a:cs typeface="Times New Roman" panose="02020603050405020304" pitchFamily="18" charset="0"/>
              </a:rPr>
              <a:t>likvidno</a:t>
            </a:r>
            <a:endParaRPr lang="sr-Latn-RS" sz="2400" dirty="0">
              <a:latin typeface="Times New Roman" panose="02020603050405020304" pitchFamily="18" charset="0"/>
              <a:cs typeface="Times New Roman" panose="02020603050405020304" pitchFamily="18" charset="0"/>
            </a:endParaRPr>
          </a:p>
          <a:p>
            <a:pPr marL="0" indent="0">
              <a:lnSpc>
                <a:spcPct val="100000"/>
              </a:lnSpc>
              <a:buNone/>
            </a:pPr>
            <a:r>
              <a:rPr lang="sr-Latn-RS" sz="2400" dirty="0">
                <a:latin typeface="Times New Roman" panose="02020603050405020304" pitchFamily="18" charset="0"/>
                <a:cs typeface="Times New Roman" panose="02020603050405020304" pitchFamily="18" charset="0"/>
              </a:rPr>
              <a:t>Ako je </a:t>
            </a:r>
            <a:r>
              <a:rPr lang="sr-Latn-RS" sz="2400" b="1" dirty="0">
                <a:latin typeface="Times New Roman" panose="02020603050405020304" pitchFamily="18" charset="0"/>
                <a:cs typeface="Times New Roman" panose="02020603050405020304" pitchFamily="18" charset="0"/>
              </a:rPr>
              <a:t>KUL = 1 </a:t>
            </a:r>
            <a:r>
              <a:rPr lang="sr-Latn-RS" sz="2400" dirty="0">
                <a:latin typeface="Times New Roman" panose="02020603050405020304" pitchFamily="18" charset="0"/>
                <a:cs typeface="Times New Roman" panose="02020603050405020304" pitchFamily="18" charset="0"/>
              </a:rPr>
              <a:t>- uz uslov da preduzeće nema sezonskih zaliha, onda dugoročno vezana sredstva </a:t>
            </a:r>
            <a:endParaRPr lang="sr-Latn-RS" sz="2400" dirty="0" smtClean="0">
              <a:latin typeface="Times New Roman" panose="02020603050405020304" pitchFamily="18" charset="0"/>
              <a:cs typeface="Times New Roman" panose="02020603050405020304" pitchFamily="18" charset="0"/>
            </a:endParaRPr>
          </a:p>
          <a:p>
            <a:pPr marL="0" indent="0">
              <a:lnSpc>
                <a:spcPct val="100000"/>
              </a:lnSpc>
              <a:buNone/>
            </a:pPr>
            <a:r>
              <a:rPr lang="sr-Latn-RS" sz="2400" dirty="0">
                <a:latin typeface="Times New Roman" panose="02020603050405020304" pitchFamily="18" charset="0"/>
                <a:cs typeface="Times New Roman" panose="02020603050405020304" pitchFamily="18" charset="0"/>
              </a:rPr>
              <a:t> </a:t>
            </a:r>
            <a:r>
              <a:rPr lang="sr-Latn-RS" sz="2400" dirty="0" smtClean="0">
                <a:latin typeface="Times New Roman" panose="02020603050405020304" pitchFamily="18" charset="0"/>
                <a:cs typeface="Times New Roman" panose="02020603050405020304" pitchFamily="18" charset="0"/>
              </a:rPr>
              <a:t>                             su </a:t>
            </a:r>
            <a:r>
              <a:rPr lang="sr-Latn-RS" sz="2400" dirty="0">
                <a:latin typeface="Times New Roman" panose="02020603050405020304" pitchFamily="18" charset="0"/>
                <a:cs typeface="Times New Roman" panose="02020603050405020304" pitchFamily="18" charset="0"/>
              </a:rPr>
              <a:t>jednaka dugoročnim izvorima finansiranja što zahteva zlatno bilansno pravilo </a:t>
            </a:r>
          </a:p>
          <a:p>
            <a:pPr marL="0" indent="0">
              <a:lnSpc>
                <a:spcPct val="100000"/>
              </a:lnSpc>
              <a:buNone/>
            </a:pPr>
            <a:r>
              <a:rPr lang="sr-Latn-RS" sz="2400" dirty="0">
                <a:latin typeface="Times New Roman" panose="02020603050405020304" pitchFamily="18" charset="0"/>
                <a:cs typeface="Times New Roman" panose="02020603050405020304" pitchFamily="18" charset="0"/>
              </a:rPr>
              <a:t>                              u širem smislu.</a:t>
            </a:r>
          </a:p>
          <a:p>
            <a:pPr marL="0" indent="0">
              <a:lnSpc>
                <a:spcPct val="100000"/>
              </a:lnSpc>
              <a:buNone/>
            </a:pPr>
            <a:endParaRPr lang="sr-Latn-RS" sz="2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a:t>
            </a:r>
            <a:r>
              <a:rPr lang="en-US" sz="1600" i="1" dirty="0" smtClean="0">
                <a:latin typeface="Times New Roman" panose="02020603050405020304" pitchFamily="18" charset="0"/>
                <a:cs typeface="Times New Roman" panose="02020603050405020304" pitchFamily="18" charset="0"/>
              </a:rPr>
              <a:t>                                                    3.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v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n o s 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p o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a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v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n o s t </a:t>
            </a:r>
            <a:r>
              <a:rPr lang="en-US" sz="1600" i="1" dirty="0" err="1" smtClean="0">
                <a:latin typeface="Times New Roman" panose="02020603050405020304" pitchFamily="18" charset="0"/>
                <a:cs typeface="Times New Roman" panose="02020603050405020304" pitchFamily="18" charset="0"/>
              </a:rPr>
              <a:t>i</a:t>
            </a:r>
            <a:endParaRPr lang="sr-Cyrl-RS" sz="1600" i="1"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cstate="print"/>
          <a:stretch>
            <a:fillRect/>
          </a:stretch>
        </p:blipFill>
        <p:spPr>
          <a:xfrm>
            <a:off x="1187745" y="3094392"/>
            <a:ext cx="1890256" cy="79502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TextBox 5"/>
          <p:cNvSpPr txBox="1"/>
          <p:nvPr/>
        </p:nvSpPr>
        <p:spPr>
          <a:xfrm>
            <a:off x="4127414" y="3094392"/>
            <a:ext cx="8493642" cy="2185214"/>
          </a:xfrm>
          <a:prstGeom prst="rect">
            <a:avLst/>
          </a:prstGeom>
          <a:noFill/>
        </p:spPr>
        <p:txBody>
          <a:bodyPr wrap="square" rtlCol="0">
            <a:spAutoFit/>
          </a:bodyPr>
          <a:lstStyle/>
          <a:p>
            <a:r>
              <a:rPr lang="sr-Latn-RS" sz="2000" dirty="0" smtClean="0">
                <a:latin typeface="Times New Roman" panose="02020603050405020304" pitchFamily="18" charset="0"/>
                <a:cs typeface="Times New Roman" panose="02020603050405020304" pitchFamily="18" charset="0"/>
              </a:rPr>
              <a:t>G – gotovina u blagajni</a:t>
            </a:r>
          </a:p>
          <a:p>
            <a:r>
              <a:rPr lang="sr-Latn-RS" sz="2000" dirty="0" smtClean="0">
                <a:latin typeface="Times New Roman" panose="02020603050405020304" pitchFamily="18" charset="0"/>
                <a:cs typeface="Times New Roman" panose="02020603050405020304" pitchFamily="18" charset="0"/>
              </a:rPr>
              <a:t>D – depozit po viđenju</a:t>
            </a:r>
          </a:p>
          <a:p>
            <a:r>
              <a:rPr lang="sr-Latn-RS" sz="2000" dirty="0" smtClean="0">
                <a:latin typeface="Times New Roman" panose="02020603050405020304" pitchFamily="18" charset="0"/>
                <a:cs typeface="Times New Roman" panose="02020603050405020304" pitchFamily="18" charset="0"/>
              </a:rPr>
              <a:t>HV – hartija od vrednosti unovčena do godine dana</a:t>
            </a:r>
          </a:p>
          <a:p>
            <a:r>
              <a:rPr lang="sr-Latn-RS" sz="2000" dirty="0" smtClean="0">
                <a:latin typeface="Times New Roman" panose="02020603050405020304" pitchFamily="18" charset="0"/>
                <a:cs typeface="Times New Roman" panose="02020603050405020304" pitchFamily="18" charset="0"/>
              </a:rPr>
              <a:t>PK – </a:t>
            </a:r>
            <a:r>
              <a:rPr lang="pl-PL" sz="2000" dirty="0">
                <a:latin typeface="Times New Roman" panose="02020603050405020304" pitchFamily="18" charset="0"/>
                <a:cs typeface="Times New Roman" panose="02020603050405020304" pitchFamily="18" charset="0"/>
              </a:rPr>
              <a:t>kratkoročna potraživanja sa </a:t>
            </a:r>
            <a:r>
              <a:rPr lang="pl-PL" sz="2000" dirty="0" smtClean="0">
                <a:latin typeface="Times New Roman" panose="02020603050405020304" pitchFamily="18" charset="0"/>
                <a:cs typeface="Times New Roman" panose="02020603050405020304" pitchFamily="18" charset="0"/>
              </a:rPr>
              <a:t>rokom </a:t>
            </a:r>
            <a:r>
              <a:rPr lang="pl-PL" sz="2000" dirty="0">
                <a:latin typeface="Times New Roman" panose="02020603050405020304" pitchFamily="18" charset="0"/>
                <a:cs typeface="Times New Roman" panose="02020603050405020304" pitchFamily="18" charset="0"/>
              </a:rPr>
              <a:t>naplate do godinu </a:t>
            </a:r>
            <a:r>
              <a:rPr lang="pl-PL" sz="2000" dirty="0" smtClean="0">
                <a:latin typeface="Times New Roman" panose="02020603050405020304" pitchFamily="18" charset="0"/>
                <a:cs typeface="Times New Roman" panose="02020603050405020304" pitchFamily="18" charset="0"/>
              </a:rPr>
              <a:t>dana</a:t>
            </a:r>
            <a:endParaRPr lang="sr-Latn-RS" sz="2000" dirty="0" smtClean="0">
              <a:latin typeface="Times New Roman" panose="02020603050405020304" pitchFamily="18" charset="0"/>
              <a:cs typeface="Times New Roman" panose="02020603050405020304" pitchFamily="18" charset="0"/>
            </a:endParaRPr>
          </a:p>
          <a:p>
            <a:r>
              <a:rPr lang="sr-Latn-RS" sz="2000" dirty="0" smtClean="0">
                <a:latin typeface="Times New Roman" panose="02020603050405020304" pitchFamily="18" charset="0"/>
                <a:cs typeface="Times New Roman" panose="02020603050405020304" pitchFamily="18" charset="0"/>
              </a:rPr>
              <a:t>OK –  </a:t>
            </a:r>
            <a:r>
              <a:rPr lang="pl-PL" sz="2000" dirty="0">
                <a:latin typeface="Times New Roman" panose="02020603050405020304" pitchFamily="18" charset="0"/>
                <a:cs typeface="Times New Roman" panose="02020603050405020304" pitchFamily="18" charset="0"/>
              </a:rPr>
              <a:t>kratkoročne obaveze sa dospećem </a:t>
            </a:r>
            <a:r>
              <a:rPr lang="pl-PL" sz="2000" dirty="0" smtClean="0">
                <a:latin typeface="Times New Roman" panose="02020603050405020304" pitchFamily="18" charset="0"/>
                <a:cs typeface="Times New Roman" panose="02020603050405020304" pitchFamily="18" charset="0"/>
              </a:rPr>
              <a:t>za </a:t>
            </a:r>
            <a:r>
              <a:rPr lang="pl-PL" sz="2000" dirty="0">
                <a:latin typeface="Times New Roman" panose="02020603050405020304" pitchFamily="18" charset="0"/>
                <a:cs typeface="Times New Roman" panose="02020603050405020304" pitchFamily="18" charset="0"/>
              </a:rPr>
              <a:t>plaćanje do godinu dana</a:t>
            </a:r>
          </a:p>
          <a:p>
            <a:endParaRPr lang="sr-Latn-RS" dirty="0" smtClean="0"/>
          </a:p>
          <a:p>
            <a:r>
              <a:rPr lang="sr-Latn-RS" dirty="0" smtClean="0"/>
              <a:t> </a:t>
            </a:r>
            <a:endParaRPr lang="sr-Cyrl-RS" dirty="0"/>
          </a:p>
        </p:txBody>
      </p:sp>
    </p:spTree>
    <p:extLst>
      <p:ext uri="{BB962C8B-B14F-4D97-AF65-F5344CB8AC3E}">
        <p14:creationId xmlns:p14="http://schemas.microsoft.com/office/powerpoint/2010/main" xmlns="" val="183359783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543515"/>
            <a:ext cx="11813262" cy="5382264"/>
          </a:xfrm>
        </p:spPr>
        <p:txBody>
          <a:bodyPr/>
          <a:lstStyle/>
          <a:p>
            <a:pPr algn="just">
              <a:lnSpc>
                <a:spcPct val="100000"/>
              </a:lnSpc>
              <a:spcAft>
                <a:spcPts val="600"/>
              </a:spcAft>
            </a:pP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ocenu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buduće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tačnije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ocenu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likvidnosti</a:t>
            </a:r>
            <a:r>
              <a:rPr lang="en-US" dirty="0">
                <a:latin typeface="Times New Roman" panose="02020603050405020304" pitchFamily="18" charset="0"/>
                <a:cs typeface="Times New Roman" panose="02020603050405020304" pitchFamily="18" charset="0"/>
              </a:rPr>
              <a:t> u </a:t>
            </a:r>
            <a:r>
              <a:rPr lang="en-US" dirty="0" err="1" smtClean="0">
                <a:latin typeface="Times New Roman" panose="02020603050405020304" pitchFamily="18" charset="0"/>
                <a:cs typeface="Times New Roman" panose="02020603050405020304" pitchFamily="18" charset="0"/>
              </a:rPr>
              <a:t>odr</a:t>
            </a:r>
            <a:r>
              <a:rPr lang="sr-Latn-RS" dirty="0" smtClean="0">
                <a:latin typeface="Times New Roman" panose="02020603050405020304" pitchFamily="18" charset="0"/>
                <a:cs typeface="Times New Roman" panose="02020603050405020304" pitchFamily="18" charset="0"/>
              </a:rPr>
              <a:t>e</a:t>
            </a:r>
            <a:r>
              <a:rPr lang="en-US" dirty="0" err="1" smtClean="0">
                <a:latin typeface="Times New Roman" panose="02020603050405020304" pitchFamily="18" charset="0"/>
                <a:cs typeface="Times New Roman" panose="02020603050405020304" pitchFamily="18" charset="0"/>
              </a:rPr>
              <a:t>đenom</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kraćem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vremenskom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razdoblju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primenjuje</a:t>
            </a:r>
            <a:r>
              <a:rPr lang="en-US" dirty="0">
                <a:latin typeface="Times New Roman" panose="02020603050405020304" pitchFamily="18" charset="0"/>
                <a:cs typeface="Times New Roman" panose="02020603050405020304" pitchFamily="18" charset="0"/>
              </a:rPr>
              <a:t> se </a:t>
            </a:r>
            <a:r>
              <a:rPr lang="en-US" b="1" dirty="0" err="1">
                <a:latin typeface="Times New Roman" panose="02020603050405020304" pitchFamily="18" charset="0"/>
                <a:cs typeface="Times New Roman" panose="02020603050405020304" pitchFamily="18" charset="0"/>
              </a:rPr>
              <a:t>koeficijent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buduće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likvidnosti</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koji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treba</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bude</a:t>
            </a:r>
            <a:r>
              <a:rPr lang="en-US"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jednak</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ili</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veći</a:t>
            </a:r>
            <a:r>
              <a:rPr lang="en-US" u="sng" dirty="0">
                <a:latin typeface="Times New Roman" panose="02020603050405020304" pitchFamily="18" charset="0"/>
                <a:cs typeface="Times New Roman" panose="02020603050405020304" pitchFamily="18" charset="0"/>
              </a:rPr>
              <a:t> od </a:t>
            </a:r>
            <a:r>
              <a:rPr lang="en-US" u="sng" dirty="0" err="1">
                <a:latin typeface="Times New Roman" panose="02020603050405020304" pitchFamily="18" charset="0"/>
                <a:cs typeface="Times New Roman" panose="02020603050405020304" pitchFamily="18" charset="0"/>
              </a:rPr>
              <a:t>koeficijenta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optimalne</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likvidnosti</a:t>
            </a:r>
            <a:r>
              <a:rPr lang="en-US" dirty="0" smtClean="0">
                <a:latin typeface="Times New Roman" panose="02020603050405020304" pitchFamily="18" charset="0"/>
                <a:cs typeface="Times New Roman" panose="02020603050405020304" pitchFamily="18" charset="0"/>
              </a:rPr>
              <a:t>.</a:t>
            </a:r>
            <a:endParaRPr lang="sr-Latn-RS" dirty="0">
              <a:latin typeface="Times New Roman" panose="02020603050405020304" pitchFamily="18" charset="0"/>
              <a:cs typeface="Times New Roman" panose="02020603050405020304" pitchFamily="18" charset="0"/>
            </a:endParaRPr>
          </a:p>
          <a:p>
            <a:pPr marL="0" indent="0" algn="just">
              <a:buNone/>
            </a:pPr>
            <a:endParaRPr lang="sr-Latn-RS" dirty="0" smtClean="0">
              <a:latin typeface="Times New Roman" panose="02020603050405020304" pitchFamily="18" charset="0"/>
              <a:cs typeface="Times New Roman" panose="02020603050405020304" pitchFamily="18" charset="0"/>
            </a:endParaRPr>
          </a:p>
          <a:p>
            <a:pPr marL="0" indent="0" algn="just">
              <a:buNone/>
            </a:pPr>
            <a:r>
              <a:rPr lang="sr-Latn-RS" b="1" dirty="0" smtClean="0">
                <a:latin typeface="Times New Roman" panose="02020603050405020304" pitchFamily="18" charset="0"/>
                <a:cs typeface="Times New Roman" panose="02020603050405020304" pitchFamily="18" charset="0"/>
              </a:rPr>
              <a:t>KBL = </a:t>
            </a:r>
          </a:p>
          <a:p>
            <a:pPr algn="just"/>
            <a:endParaRPr lang="sr-Latn-RS" dirty="0">
              <a:latin typeface="Times New Roman" panose="02020603050405020304" pitchFamily="18" charset="0"/>
              <a:cs typeface="Times New Roman" panose="02020603050405020304" pitchFamily="18" charset="0"/>
            </a:endParaRPr>
          </a:p>
          <a:p>
            <a:pPr algn="just"/>
            <a:endParaRPr lang="sr-Latn-RS" dirty="0" smtClean="0">
              <a:latin typeface="Times New Roman" panose="02020603050405020304" pitchFamily="18" charset="0"/>
              <a:cs typeface="Times New Roman" panose="02020603050405020304" pitchFamily="18" charset="0"/>
            </a:endParaRPr>
          </a:p>
          <a:p>
            <a:pPr algn="just">
              <a:spcAft>
                <a:spcPts val="3600"/>
              </a:spcAft>
            </a:pPr>
            <a:endParaRPr lang="sr-Latn-RS" dirty="0">
              <a:latin typeface="Times New Roman" panose="02020603050405020304" pitchFamily="18" charset="0"/>
              <a:cs typeface="Times New Roman" panose="02020603050405020304" pitchFamily="18" charset="0"/>
            </a:endParaRPr>
          </a:p>
          <a:p>
            <a:pPr marL="0" indent="0" algn="just">
              <a:buNone/>
            </a:pPr>
            <a:r>
              <a:rPr lang="sr-Latn-RS" b="1" dirty="0" err="1" smtClean="0">
                <a:latin typeface="Times New Roman" panose="02020603050405020304" pitchFamily="18" charset="0"/>
                <a:cs typeface="Times New Roman" panose="02020603050405020304" pitchFamily="18" charset="0"/>
              </a:rPr>
              <a:t>K</a:t>
            </a:r>
            <a:r>
              <a:rPr lang="en-US" b="1" dirty="0" err="1" smtClean="0">
                <a:latin typeface="Times New Roman" panose="02020603050405020304" pitchFamily="18" charset="0"/>
                <a:cs typeface="Times New Roman" panose="02020603050405020304" pitchFamily="18" charset="0"/>
              </a:rPr>
              <a:t>oeficijent</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optimalne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likvidnosti</a:t>
            </a:r>
            <a:r>
              <a:rPr lang="en-US" b="1" dirty="0">
                <a:latin typeface="Times New Roman" panose="02020603050405020304" pitchFamily="18" charset="0"/>
                <a:cs typeface="Times New Roman" panose="02020603050405020304" pitchFamily="18" charset="0"/>
              </a:rPr>
              <a:t> </a:t>
            </a:r>
            <a:r>
              <a:rPr lang="sr-Latn-RS" b="1" dirty="0" smtClean="0">
                <a:latin typeface="Times New Roman" panose="02020603050405020304" pitchFamily="18" charset="0"/>
                <a:cs typeface="Times New Roman" panose="02020603050405020304" pitchFamily="18" charset="0"/>
              </a:rPr>
              <a:t>= </a:t>
            </a:r>
          </a:p>
          <a:p>
            <a:pPr marL="0" indent="0" algn="just">
              <a:buNone/>
            </a:pPr>
            <a:endParaRPr lang="sr-Latn-RS" b="1" dirty="0">
              <a:latin typeface="Times New Roman" panose="02020603050405020304" pitchFamily="18" charset="0"/>
              <a:cs typeface="Times New Roman" panose="02020603050405020304" pitchFamily="18" charset="0"/>
            </a:endParaRPr>
          </a:p>
          <a:p>
            <a:pPr marL="0" indent="0" algn="just">
              <a:buNone/>
            </a:pPr>
            <a:endParaRPr lang="sr-Latn-RS" b="1" dirty="0" smtClean="0">
              <a:latin typeface="Times New Roman" panose="02020603050405020304" pitchFamily="18" charset="0"/>
              <a:cs typeface="Times New Roman" panose="02020603050405020304" pitchFamily="18" charset="0"/>
            </a:endParaRPr>
          </a:p>
          <a:p>
            <a:pPr marL="0" indent="0" algn="just">
              <a:spcAft>
                <a:spcPts val="1200"/>
              </a:spcAft>
              <a:buNone/>
            </a:pPr>
            <a:endParaRPr lang="sr-Latn-RS" b="1" dirty="0">
              <a:latin typeface="Times New Roman" panose="02020603050405020304" pitchFamily="18" charset="0"/>
              <a:cs typeface="Times New Roman" panose="02020603050405020304" pitchFamily="18" charset="0"/>
            </a:endParaRPr>
          </a:p>
          <a:p>
            <a:pPr marL="0" indent="0" algn="just">
              <a:spcAft>
                <a:spcPts val="1200"/>
              </a:spcAft>
              <a:buNone/>
            </a:pP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a:t>
            </a:r>
            <a:r>
              <a:rPr lang="en-US" sz="1600" i="1" dirty="0" smtClean="0">
                <a:latin typeface="Times New Roman" panose="02020603050405020304" pitchFamily="18" charset="0"/>
                <a:cs typeface="Times New Roman" panose="02020603050405020304" pitchFamily="18" charset="0"/>
              </a:rPr>
              <a:t>                                                    3.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v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n o s 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p o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a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v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n o s t </a:t>
            </a:r>
            <a:r>
              <a:rPr lang="en-US" sz="1600" i="1" dirty="0" err="1" smtClean="0">
                <a:latin typeface="Times New Roman" panose="02020603050405020304" pitchFamily="18" charset="0"/>
                <a:cs typeface="Times New Roman" panose="02020603050405020304" pitchFamily="18" charset="0"/>
              </a:rPr>
              <a:t>i</a:t>
            </a:r>
            <a:endParaRPr lang="sr-Cyrl-RS" sz="1600" i="1"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cstate="print"/>
          <a:stretch>
            <a:fillRect/>
          </a:stretch>
        </p:blipFill>
        <p:spPr>
          <a:xfrm>
            <a:off x="1326087" y="2258064"/>
            <a:ext cx="2305753" cy="1113122"/>
          </a:xfrm>
          <a:prstGeom prst="rect">
            <a:avLst/>
          </a:prstGeom>
        </p:spPr>
      </p:pic>
      <p:sp>
        <p:nvSpPr>
          <p:cNvPr id="6" name="TextBox 5"/>
          <p:cNvSpPr txBox="1"/>
          <p:nvPr/>
        </p:nvSpPr>
        <p:spPr>
          <a:xfrm>
            <a:off x="4250026" y="2116859"/>
            <a:ext cx="7701567" cy="1938992"/>
          </a:xfrm>
          <a:prstGeom prst="rect">
            <a:avLst/>
          </a:prstGeom>
          <a:noFill/>
        </p:spPr>
        <p:txBody>
          <a:bodyPr wrap="square" rtlCol="0">
            <a:spAutoFit/>
          </a:bodyPr>
          <a:lstStyle/>
          <a:p>
            <a:pPr marL="342900" indent="-342900" algn="just">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Svi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podaci</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odnose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vreme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kada</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uzimaju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Rok</a:t>
            </a:r>
            <a:r>
              <a:rPr lang="en-US" sz="2400" dirty="0">
                <a:latin typeface="Times New Roman" panose="02020603050405020304" pitchFamily="18" charset="0"/>
                <a:cs typeface="Times New Roman" panose="02020603050405020304" pitchFamily="18" charset="0"/>
              </a:rPr>
              <a:t> je do </a:t>
            </a:r>
            <a:r>
              <a:rPr lang="en-US" sz="2400" dirty="0" err="1">
                <a:latin typeface="Times New Roman" panose="02020603050405020304" pitchFamily="18" charset="0"/>
                <a:cs typeface="Times New Roman" panose="02020603050405020304" pitchFamily="18" charset="0"/>
              </a:rPr>
              <a:t>kraja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perioda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koji</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meri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koeficijent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buduće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likvidnosti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zbog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rizika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unovčenja</a:t>
            </a:r>
            <a:r>
              <a:rPr lang="en-US" sz="2400" dirty="0">
                <a:latin typeface="Times New Roman" panose="02020603050405020304" pitchFamily="18" charset="0"/>
                <a:cs typeface="Times New Roman" panose="02020603050405020304" pitchFamily="18" charset="0"/>
              </a:rPr>
              <a:t> HOV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rizika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naplate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kratkoročnih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potraživnja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trebalo</a:t>
            </a:r>
            <a:r>
              <a:rPr lang="en-US" sz="2400" dirty="0">
                <a:latin typeface="Times New Roman" panose="02020603050405020304" pitchFamily="18" charset="0"/>
                <a:cs typeface="Times New Roman" panose="02020603050405020304" pitchFamily="18" charset="0"/>
              </a:rPr>
              <a:t> bi da </a:t>
            </a:r>
            <a:r>
              <a:rPr lang="en-US" sz="2400" dirty="0" err="1">
                <a:latin typeface="Times New Roman" panose="02020603050405020304" pitchFamily="18" charset="0"/>
                <a:cs typeface="Times New Roman" panose="02020603050405020304" pitchFamily="18" charset="0"/>
              </a:rPr>
              <a:t>bude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veći</a:t>
            </a:r>
            <a:r>
              <a:rPr lang="en-US" sz="2400" dirty="0">
                <a:latin typeface="Times New Roman" panose="02020603050405020304" pitchFamily="18" charset="0"/>
                <a:cs typeface="Times New Roman" panose="02020603050405020304" pitchFamily="18" charset="0"/>
              </a:rPr>
              <a:t> od 1 da bi </a:t>
            </a:r>
            <a:r>
              <a:rPr lang="en-US" sz="2400" dirty="0" err="1">
                <a:latin typeface="Times New Roman" panose="02020603050405020304" pitchFamily="18" charset="0"/>
                <a:cs typeface="Times New Roman" panose="02020603050405020304" pitchFamily="18" charset="0"/>
              </a:rPr>
              <a:t>preduzeće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bilo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likvidno</a:t>
            </a:r>
            <a:r>
              <a:rPr lang="en-US" sz="2400" dirty="0">
                <a:latin typeface="Times New Roman" panose="02020603050405020304" pitchFamily="18" charset="0"/>
                <a:cs typeface="Times New Roman" panose="02020603050405020304" pitchFamily="18" charset="0"/>
              </a:rPr>
              <a:t> u </a:t>
            </a:r>
            <a:r>
              <a:rPr lang="en-US" sz="2400" dirty="0" err="1">
                <a:latin typeface="Times New Roman" panose="02020603050405020304" pitchFamily="18" charset="0"/>
                <a:cs typeface="Times New Roman" panose="02020603050405020304" pitchFamily="18" charset="0"/>
              </a:rPr>
              <a:t>periodu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koji</a:t>
            </a:r>
            <a:r>
              <a:rPr lang="en-US" sz="2400" dirty="0">
                <a:latin typeface="Times New Roman" panose="02020603050405020304" pitchFamily="18" charset="0"/>
                <a:cs typeface="Times New Roman" panose="02020603050405020304" pitchFamily="18" charset="0"/>
              </a:rPr>
              <a:t> se </a:t>
            </a:r>
            <a:r>
              <a:rPr lang="en-US" sz="2400" dirty="0" err="1">
                <a:latin typeface="Times New Roman" panose="02020603050405020304" pitchFamily="18" charset="0"/>
                <a:cs typeface="Times New Roman" panose="02020603050405020304" pitchFamily="18" charset="0"/>
              </a:rPr>
              <a:t>ocenjuje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likvidnost</a:t>
            </a:r>
            <a:r>
              <a:rPr lang="en-US" sz="2400" dirty="0">
                <a:latin typeface="Times New Roman" panose="02020603050405020304" pitchFamily="18" charset="0"/>
                <a:cs typeface="Times New Roman" panose="02020603050405020304" pitchFamily="18" charset="0"/>
              </a:rPr>
              <a:t>.</a:t>
            </a:r>
            <a:endParaRPr lang="sr-Cyrl-RS" sz="2400"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3" cstate="print"/>
          <a:stretch>
            <a:fillRect/>
          </a:stretch>
        </p:blipFill>
        <p:spPr>
          <a:xfrm>
            <a:off x="5605411" y="4753130"/>
            <a:ext cx="589325" cy="8447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8" name="TextBox 7"/>
          <p:cNvSpPr txBox="1"/>
          <p:nvPr/>
        </p:nvSpPr>
        <p:spPr>
          <a:xfrm>
            <a:off x="181853" y="5743825"/>
            <a:ext cx="11769740" cy="830997"/>
          </a:xfrm>
          <a:prstGeom prst="rect">
            <a:avLst/>
          </a:prstGeom>
          <a:noFill/>
        </p:spPr>
        <p:txBody>
          <a:bodyPr wrap="square" rtlCol="0">
            <a:spAutoFit/>
          </a:bodyPr>
          <a:lstStyle/>
          <a:p>
            <a:pPr marL="342900" indent="-342900" algn="just">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Procenat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rizika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unovčenja</a:t>
            </a:r>
            <a:r>
              <a:rPr lang="en-US" sz="2400" dirty="0">
                <a:latin typeface="Times New Roman" panose="02020603050405020304" pitchFamily="18" charset="0"/>
                <a:cs typeface="Times New Roman" panose="02020603050405020304" pitchFamily="18" charset="0"/>
              </a:rPr>
              <a:t> HOV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naplate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kratkoročnih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potraživanja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unesenih</a:t>
            </a:r>
            <a:r>
              <a:rPr lang="en-US" sz="2400" dirty="0">
                <a:latin typeface="Times New Roman" panose="02020603050405020304" pitchFamily="18" charset="0"/>
                <a:cs typeface="Times New Roman" panose="02020603050405020304" pitchFamily="18" charset="0"/>
              </a:rPr>
              <a:t> u </a:t>
            </a:r>
            <a:r>
              <a:rPr lang="en-US" sz="2400" dirty="0" err="1" smtClean="0">
                <a:latin typeface="Times New Roman" panose="02020603050405020304" pitchFamily="18" charset="0"/>
                <a:cs typeface="Times New Roman" panose="02020603050405020304" pitchFamily="18" charset="0"/>
              </a:rPr>
              <a:t>broj</a:t>
            </a:r>
            <a:r>
              <a:rPr lang="sr-Latn-RS" sz="2400" dirty="0" smtClean="0">
                <a:latin typeface="Times New Roman" panose="02020603050405020304" pitchFamily="18" charset="0"/>
                <a:cs typeface="Times New Roman" panose="02020603050405020304" pitchFamily="18" charset="0"/>
              </a:rPr>
              <a:t>ilac</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koeficijenta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buduće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likvidnosti</a:t>
            </a:r>
            <a:endParaRPr lang="sr-Cyrl-R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15936437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1066147"/>
            <a:ext cx="11915336" cy="4884079"/>
          </a:xfrm>
        </p:spPr>
        <p:txBody>
          <a:bodyPr>
            <a:normAutofit/>
          </a:bodyPr>
          <a:lstStyle/>
          <a:p>
            <a:pPr marL="0" indent="0">
              <a:buNone/>
            </a:pPr>
            <a:r>
              <a:rPr lang="sr-Latn-RS" b="1" dirty="0" smtClean="0">
                <a:latin typeface="Times New Roman" panose="02020603050405020304" pitchFamily="18" charset="0"/>
                <a:cs typeface="Times New Roman" panose="02020603050405020304" pitchFamily="18" charset="0"/>
              </a:rPr>
              <a:t>b) </a:t>
            </a:r>
            <a:r>
              <a:rPr lang="sr-Latn-RS" b="1" dirty="0">
                <a:latin typeface="Times New Roman" panose="02020603050405020304" pitchFamily="18" charset="0"/>
                <a:cs typeface="Times New Roman" panose="02020603050405020304" pitchFamily="18" charset="0"/>
              </a:rPr>
              <a:t>K</a:t>
            </a:r>
            <a:r>
              <a:rPr lang="en-US" b="1" dirty="0" err="1" smtClean="0">
                <a:latin typeface="Times New Roman" panose="02020603050405020304" pitchFamily="18" charset="0"/>
                <a:cs typeface="Times New Roman" panose="02020603050405020304" pitchFamily="18" charset="0"/>
              </a:rPr>
              <a:t>oeficijent</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tekuće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likvidnosti</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utvrđuje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odnosa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obrtnih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marL="0" indent="0">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kratkoročnih</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obaveza</a:t>
            </a:r>
            <a:r>
              <a:rPr lang="en-US" dirty="0" smtClean="0">
                <a:latin typeface="Times New Roman" panose="02020603050405020304" pitchFamily="18" charset="0"/>
                <a:cs typeface="Times New Roman" panose="02020603050405020304" pitchFamily="18" charset="0"/>
              </a:rPr>
              <a:t>.</a:t>
            </a:r>
            <a:endParaRPr lang="sr-Latn-RS" dirty="0" smtClean="0">
              <a:latin typeface="Times New Roman" panose="02020603050405020304" pitchFamily="18" charset="0"/>
              <a:cs typeface="Times New Roman" panose="02020603050405020304" pitchFamily="18" charset="0"/>
            </a:endParaRPr>
          </a:p>
          <a:p>
            <a:pPr marL="0" indent="0">
              <a:buNone/>
            </a:pPr>
            <a:endParaRPr lang="sr-Latn-RS" sz="2400" b="1" dirty="0" smtClean="0">
              <a:latin typeface="Times New Roman" panose="02020603050405020304" pitchFamily="18" charset="0"/>
              <a:cs typeface="Times New Roman" panose="02020603050405020304" pitchFamily="18" charset="0"/>
            </a:endParaRPr>
          </a:p>
          <a:p>
            <a:pPr marL="0" indent="0">
              <a:buNone/>
            </a:pPr>
            <a:endParaRPr lang="sr-Latn-RS" sz="2400" b="1" dirty="0">
              <a:latin typeface="Times New Roman" panose="02020603050405020304" pitchFamily="18" charset="0"/>
              <a:cs typeface="Times New Roman" panose="02020603050405020304" pitchFamily="18" charset="0"/>
            </a:endParaRPr>
          </a:p>
          <a:p>
            <a:pPr marL="0" indent="0">
              <a:buNone/>
            </a:pPr>
            <a:r>
              <a:rPr lang="sr-Latn-RS" b="1" dirty="0" smtClean="0">
                <a:latin typeface="Times New Roman" panose="02020603050405020304" pitchFamily="18" charset="0"/>
                <a:cs typeface="Times New Roman" panose="02020603050405020304" pitchFamily="18" charset="0"/>
              </a:rPr>
              <a:t>	KTL = </a:t>
            </a:r>
          </a:p>
          <a:p>
            <a:pPr marL="0" indent="0">
              <a:buNone/>
            </a:pPr>
            <a:endParaRPr lang="sr-Latn-RS" sz="2400" dirty="0" smtClean="0">
              <a:latin typeface="Times New Roman" panose="02020603050405020304" pitchFamily="18" charset="0"/>
              <a:cs typeface="Times New Roman" panose="02020603050405020304" pitchFamily="18" charset="0"/>
            </a:endParaRPr>
          </a:p>
          <a:p>
            <a:pPr marL="0" indent="0">
              <a:buNone/>
            </a:pPr>
            <a:endParaRPr lang="sr-Latn-RS" sz="2400"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Zahteva</a:t>
            </a:r>
            <a:r>
              <a:rPr lang="en-US" dirty="0">
                <a:latin typeface="Times New Roman" panose="02020603050405020304" pitchFamily="18" charset="0"/>
                <a:cs typeface="Times New Roman" panose="02020603050405020304" pitchFamily="18" charset="0"/>
              </a:rPr>
              <a:t> se da </a:t>
            </a:r>
            <a:r>
              <a:rPr lang="en-US" dirty="0" err="1">
                <a:latin typeface="Times New Roman" panose="02020603050405020304" pitchFamily="18" charset="0"/>
                <a:cs typeface="Times New Roman" panose="02020603050405020304" pitchFamily="18" charset="0"/>
              </a:rPr>
              <a:t>koeficijent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tekuće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iznosi</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najmanje</a:t>
            </a:r>
            <a:r>
              <a:rPr lang="en-US" b="1" dirty="0">
                <a:latin typeface="Times New Roman" panose="02020603050405020304" pitchFamily="18" charset="0"/>
                <a:cs typeface="Times New Roman" panose="02020603050405020304" pitchFamily="18" charset="0"/>
              </a:rPr>
              <a:t> 2</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što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odgovara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pravilu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finansiranja</a:t>
            </a:r>
            <a:r>
              <a:rPr lang="en-US" dirty="0">
                <a:latin typeface="Times New Roman" panose="02020603050405020304" pitchFamily="18" charset="0"/>
                <a:cs typeface="Times New Roman" panose="02020603050405020304" pitchFamily="18" charset="0"/>
              </a:rPr>
              <a:t> 2 : 1 </a:t>
            </a: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a:t>
            </a:r>
            <a:r>
              <a:rPr lang="en-US" sz="1600" i="1" dirty="0" smtClean="0">
                <a:latin typeface="Times New Roman" panose="02020603050405020304" pitchFamily="18" charset="0"/>
                <a:cs typeface="Times New Roman" panose="02020603050405020304" pitchFamily="18" charset="0"/>
              </a:rPr>
              <a:t>                                                    3.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v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n o s 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p o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a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v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n o s t </a:t>
            </a:r>
            <a:r>
              <a:rPr lang="en-US" sz="1600" i="1" dirty="0" err="1" smtClean="0">
                <a:latin typeface="Times New Roman" panose="02020603050405020304" pitchFamily="18" charset="0"/>
                <a:cs typeface="Times New Roman" panose="02020603050405020304" pitchFamily="18" charset="0"/>
              </a:rPr>
              <a:t>i</a:t>
            </a:r>
            <a:endParaRPr lang="sr-Cyrl-RS" sz="1600" i="1"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rotWithShape="1">
          <a:blip r:embed="rId2" cstate="print"/>
          <a:srcRect l="36646" t="5236" r="36570" b="-1"/>
          <a:stretch/>
        </p:blipFill>
        <p:spPr>
          <a:xfrm>
            <a:off x="2319129" y="2667884"/>
            <a:ext cx="3260035" cy="114684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xmlns="" val="9025909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566670"/>
            <a:ext cx="11915335" cy="6181859"/>
          </a:xfrm>
        </p:spPr>
        <p:txBody>
          <a:bodyPr>
            <a:normAutofit lnSpcReduction="10000"/>
          </a:bodyPr>
          <a:lstStyle/>
          <a:p>
            <a:pPr algn="just">
              <a:buFont typeface="Wingdings" panose="05000000000000000000" pitchFamily="2" charset="2"/>
              <a:buChar char="v"/>
            </a:pPr>
            <a:r>
              <a:rPr lang="en-US" dirty="0" err="1" smtClean="0">
                <a:latin typeface="Times New Roman" panose="02020603050405020304" pitchFamily="18" charset="0"/>
                <a:cs typeface="Times New Roman" panose="02020603050405020304" pitchFamily="18" charset="0"/>
              </a:rPr>
              <a:t>Vremenski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razmak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između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priticanja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sredstava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izmirenja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obaveza</a:t>
            </a:r>
            <a:r>
              <a:rPr lang="en-US" dirty="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marL="0" indent="0" algn="just">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iskazuje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prosečan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broj</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dana</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kome</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mogu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isplatiti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ukupne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godišnje</a:t>
            </a:r>
            <a:r>
              <a:rPr lang="en-U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p>
          <a:p>
            <a:pPr marL="0" indent="0" algn="just">
              <a:buNone/>
            </a:pP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obaveze</a:t>
            </a:r>
            <a:r>
              <a:rPr lang="en-US" dirty="0" smtClean="0">
                <a:latin typeface="Times New Roman" panose="02020603050405020304" pitchFamily="18" charset="0"/>
                <a:cs typeface="Times New Roman" panose="02020603050405020304" pitchFamily="18" charset="0"/>
              </a:rPr>
              <a:t>.</a:t>
            </a:r>
            <a:endParaRPr lang="sr-Latn-R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Veličina</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vremenskog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razmaka</a:t>
            </a: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VR) </a:t>
            </a:r>
            <a:r>
              <a:rPr lang="en-US" dirty="0">
                <a:latin typeface="Times New Roman" panose="02020603050405020304" pitchFamily="18" charset="0"/>
                <a:cs typeface="Times New Roman" panose="02020603050405020304" pitchFamily="18" charset="0"/>
              </a:rPr>
              <a:t>se </a:t>
            </a:r>
            <a:r>
              <a:rPr lang="en-US" dirty="0" err="1">
                <a:latin typeface="Times New Roman" panose="02020603050405020304" pitchFamily="18" charset="0"/>
                <a:cs typeface="Times New Roman" panose="02020603050405020304" pitchFamily="18" charset="0"/>
              </a:rPr>
              <a:t>utvrđuje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obrascu</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endParaRPr lang="sr-Latn-RS" dirty="0" smtClean="0">
              <a:latin typeface="Times New Roman" panose="02020603050405020304" pitchFamily="18" charset="0"/>
              <a:cs typeface="Times New Roman" panose="02020603050405020304" pitchFamily="18" charset="0"/>
            </a:endParaRPr>
          </a:p>
          <a:p>
            <a:pPr marL="0" indent="0" algn="just">
              <a:buNone/>
            </a:pPr>
            <a:endParaRPr lang="sr-Latn-RS" dirty="0">
              <a:latin typeface="Times New Roman" panose="02020603050405020304" pitchFamily="18" charset="0"/>
              <a:cs typeface="Times New Roman" panose="02020603050405020304" pitchFamily="18" charset="0"/>
            </a:endParaRPr>
          </a:p>
          <a:p>
            <a:pPr marL="0" indent="0" algn="just">
              <a:buNone/>
            </a:pPr>
            <a:r>
              <a:rPr lang="sr-Latn-RS" b="1" dirty="0" smtClean="0">
                <a:latin typeface="Times New Roman" panose="02020603050405020304" pitchFamily="18" charset="0"/>
                <a:cs typeface="Times New Roman" panose="02020603050405020304" pitchFamily="18" charset="0"/>
              </a:rPr>
              <a:t>VR = </a:t>
            </a:r>
          </a:p>
          <a:p>
            <a:pPr algn="just">
              <a:buFont typeface="Wingdings" panose="05000000000000000000" pitchFamily="2" charset="2"/>
              <a:buChar char="v"/>
            </a:pPr>
            <a:endParaRPr lang="sr-Latn-R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endParaRPr lang="sr-Latn-R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endParaRPr lang="sr-Latn-R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endParaRPr lang="sr-Latn-RS" dirty="0">
              <a:latin typeface="Times New Roman" panose="02020603050405020304" pitchFamily="18" charset="0"/>
              <a:cs typeface="Times New Roman" panose="02020603050405020304" pitchFamily="18" charset="0"/>
            </a:endParaRPr>
          </a:p>
          <a:p>
            <a:pPr algn="just">
              <a:lnSpc>
                <a:spcPct val="110000"/>
              </a:lnSpc>
              <a:buFont typeface="Wingdings" panose="05000000000000000000" pitchFamily="2" charset="2"/>
              <a:buChar char="v"/>
            </a:pPr>
            <a:r>
              <a:rPr lang="en-US" u="sng" dirty="0" err="1" smtClean="0">
                <a:latin typeface="Times New Roman" panose="02020603050405020304" pitchFamily="18" charset="0"/>
                <a:cs typeface="Times New Roman" panose="02020603050405020304" pitchFamily="18" charset="0"/>
              </a:rPr>
              <a:t>Planiranje</a:t>
            </a:r>
            <a:r>
              <a:rPr lang="en-US" u="sng" dirty="0" smtClean="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priliva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i</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odliva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gotovine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cilj</a:t>
            </a:r>
            <a:r>
              <a:rPr lang="en-US" dirty="0">
                <a:latin typeface="Times New Roman" panose="02020603050405020304" pitchFamily="18" charset="0"/>
                <a:cs typeface="Times New Roman" panose="02020603050405020304" pitchFamily="18" charset="0"/>
              </a:rPr>
              <a:t> da se </a:t>
            </a:r>
            <a:r>
              <a:rPr lang="en-US" dirty="0" err="1">
                <a:latin typeface="Times New Roman" panose="02020603050405020304" pitchFamily="18" charset="0"/>
                <a:cs typeface="Times New Roman" panose="02020603050405020304" pitchFamily="18" charset="0"/>
              </a:rPr>
              <a:t>blagovremeno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dobiju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informacije</a:t>
            </a:r>
            <a:r>
              <a:rPr lang="en-US" dirty="0">
                <a:latin typeface="Times New Roman" panose="02020603050405020304" pitchFamily="18" charset="0"/>
                <a:cs typeface="Times New Roman" panose="02020603050405020304" pitchFamily="18" charset="0"/>
              </a:rPr>
              <a:t> da li </a:t>
            </a:r>
            <a:r>
              <a:rPr lang="en-US" dirty="0" err="1">
                <a:latin typeface="Times New Roman" panose="02020603050405020304" pitchFamily="18" charset="0"/>
                <a:cs typeface="Times New Roman" panose="02020603050405020304" pitchFamily="18" charset="0"/>
              </a:rPr>
              <a:t>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neće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održana</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planskom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razdoblju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kako</a:t>
            </a:r>
            <a:r>
              <a:rPr lang="en-US" dirty="0">
                <a:latin typeface="Times New Roman" panose="02020603050405020304" pitchFamily="18" charset="0"/>
                <a:cs typeface="Times New Roman" panose="02020603050405020304" pitchFamily="18" charset="0"/>
              </a:rPr>
              <a:t> bi se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vreme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mogle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preduzeti</a:t>
            </a:r>
            <a:r>
              <a:rPr lang="en-US" dirty="0">
                <a:latin typeface="Times New Roman" panose="02020603050405020304" pitchFamily="18" charset="0"/>
                <a:cs typeface="Times New Roman" panose="02020603050405020304" pitchFamily="18" charset="0"/>
              </a:rPr>
              <a:t> mere da se </a:t>
            </a:r>
            <a:r>
              <a:rPr lang="en-US" dirty="0" err="1">
                <a:latin typeface="Times New Roman" panose="02020603050405020304" pitchFamily="18" charset="0"/>
                <a:cs typeface="Times New Roman" panose="02020603050405020304" pitchFamily="18" charset="0"/>
              </a:rPr>
              <a:t>likvidnost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održi</a:t>
            </a:r>
            <a:r>
              <a:rPr lang="en-US" dirty="0">
                <a:latin typeface="Times New Roman" panose="02020603050405020304" pitchFamily="18" charset="0"/>
                <a:cs typeface="Times New Roman" panose="02020603050405020304" pitchFamily="18" charset="0"/>
              </a:rPr>
              <a:t>.</a:t>
            </a:r>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a:t>
            </a:r>
            <a:r>
              <a:rPr lang="en-US" sz="1600" i="1" dirty="0" smtClean="0">
                <a:latin typeface="Times New Roman" panose="02020603050405020304" pitchFamily="18" charset="0"/>
                <a:cs typeface="Times New Roman" panose="02020603050405020304" pitchFamily="18" charset="0"/>
              </a:rPr>
              <a:t>                                                    3.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v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n o s 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p o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a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v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n o s t </a:t>
            </a:r>
            <a:r>
              <a:rPr lang="en-US" sz="1600" i="1" dirty="0" err="1" smtClean="0">
                <a:latin typeface="Times New Roman" panose="02020603050405020304" pitchFamily="18" charset="0"/>
                <a:cs typeface="Times New Roman" panose="02020603050405020304" pitchFamily="18" charset="0"/>
              </a:rPr>
              <a:t>i</a:t>
            </a:r>
            <a:endParaRPr lang="sr-Cyrl-RS" sz="1600" i="1"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rotWithShape="1">
          <a:blip r:embed="rId2" cstate="print"/>
          <a:srcRect l="14654" t="-10538"/>
          <a:stretch/>
        </p:blipFill>
        <p:spPr>
          <a:xfrm>
            <a:off x="1223493" y="2756077"/>
            <a:ext cx="4314423" cy="105850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TextBox 5"/>
          <p:cNvSpPr txBox="1"/>
          <p:nvPr/>
        </p:nvSpPr>
        <p:spPr>
          <a:xfrm>
            <a:off x="6095999" y="2756077"/>
            <a:ext cx="5957668" cy="2308324"/>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NS </a:t>
            </a:r>
            <a:r>
              <a:rPr lang="sr-Latn-R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gotovina</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potraživanja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depozitnim</a:t>
            </a:r>
            <a:r>
              <a:rPr lang="en-US" sz="2400" dirty="0">
                <a:latin typeface="Times New Roman" panose="02020603050405020304" pitchFamily="18" charset="0"/>
                <a:cs typeface="Times New Roman" panose="02020603050405020304" pitchFamily="18" charset="0"/>
              </a:rPr>
              <a:t> </a:t>
            </a:r>
            <a:endParaRPr lang="sr-Latn-RS" sz="2400" dirty="0" smtClean="0">
              <a:latin typeface="Times New Roman" panose="02020603050405020304" pitchFamily="18" charset="0"/>
              <a:cs typeface="Times New Roman" panose="02020603050405020304" pitchFamily="18" charset="0"/>
            </a:endParaRPr>
          </a:p>
          <a:p>
            <a:r>
              <a:rPr lang="sr-Latn-RS" sz="2400" dirty="0">
                <a:latin typeface="Times New Roman" panose="02020603050405020304" pitchFamily="18" charset="0"/>
                <a:cs typeface="Times New Roman" panose="02020603050405020304" pitchFamily="18" charset="0"/>
              </a:rPr>
              <a:t> </a:t>
            </a:r>
            <a:r>
              <a:rPr lang="sr-Latn-R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računima</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HV </a:t>
            </a:r>
            <a:r>
              <a:rPr lang="en-US" sz="2400" dirty="0" smtClean="0">
                <a:latin typeface="Times New Roman" panose="02020603050405020304" pitchFamily="18" charset="0"/>
                <a:cs typeface="Times New Roman" panose="02020603050405020304" pitchFamily="18" charset="0"/>
              </a:rPr>
              <a:t>– </a:t>
            </a:r>
            <a:r>
              <a:rPr lang="sr-Latn-RS" sz="2400" dirty="0" smtClean="0">
                <a:latin typeface="Times New Roman" panose="02020603050405020304" pitchFamily="18" charset="0"/>
                <a:cs typeface="Times New Roman" panose="02020603050405020304" pitchFamily="18" charset="0"/>
              </a:rPr>
              <a:t>hartije od vrednosti </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P –  </a:t>
            </a:r>
            <a:r>
              <a:rPr lang="en-US" sz="2400" dirty="0" err="1">
                <a:latin typeface="Times New Roman" panose="02020603050405020304" pitchFamily="18" charset="0"/>
                <a:cs typeface="Times New Roman" panose="02020603050405020304" pitchFamily="18" charset="0"/>
              </a:rPr>
              <a:t>potraživanje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čija</a:t>
            </a:r>
            <a:r>
              <a:rPr lang="en-US" sz="2400" dirty="0">
                <a:latin typeface="Times New Roman" panose="02020603050405020304" pitchFamily="18" charset="0"/>
                <a:cs typeface="Times New Roman" panose="02020603050405020304" pitchFamily="18" charset="0"/>
              </a:rPr>
              <a:t> je </a:t>
            </a:r>
            <a:r>
              <a:rPr lang="en-US" sz="2400" dirty="0" err="1">
                <a:latin typeface="Times New Roman" panose="02020603050405020304" pitchFamily="18" charset="0"/>
                <a:cs typeface="Times New Roman" panose="02020603050405020304" pitchFamily="18" charset="0"/>
              </a:rPr>
              <a:t>naplata</a:t>
            </a:r>
            <a:r>
              <a:rPr lang="en-US" sz="2400" dirty="0">
                <a:latin typeface="Times New Roman" panose="02020603050405020304" pitchFamily="18" charset="0"/>
                <a:cs typeface="Times New Roman" panose="02020603050405020304" pitchFamily="18" charset="0"/>
              </a:rPr>
              <a:t> do </a:t>
            </a:r>
            <a:r>
              <a:rPr lang="en-US" sz="2400" dirty="0" err="1">
                <a:latin typeface="Times New Roman" panose="02020603050405020304" pitchFamily="18" charset="0"/>
                <a:cs typeface="Times New Roman" panose="02020603050405020304" pitchFamily="18" charset="0"/>
              </a:rPr>
              <a:t>trideset</a:t>
            </a:r>
            <a:r>
              <a:rPr lang="en-US" sz="2400" dirty="0">
                <a:latin typeface="Times New Roman" panose="02020603050405020304" pitchFamily="18" charset="0"/>
                <a:cs typeface="Times New Roman" panose="02020603050405020304" pitchFamily="18" charset="0"/>
              </a:rPr>
              <a:t> </a:t>
            </a:r>
            <a:endParaRPr lang="sr-Latn-RS" sz="2400" dirty="0" smtClean="0">
              <a:latin typeface="Times New Roman" panose="02020603050405020304" pitchFamily="18" charset="0"/>
              <a:cs typeface="Times New Roman" panose="02020603050405020304" pitchFamily="18" charset="0"/>
            </a:endParaRPr>
          </a:p>
          <a:p>
            <a:r>
              <a:rPr lang="sr-Latn-RS" sz="2400" dirty="0">
                <a:latin typeface="Times New Roman" panose="02020603050405020304" pitchFamily="18" charset="0"/>
                <a:cs typeface="Times New Roman" panose="02020603050405020304" pitchFamily="18" charset="0"/>
              </a:rPr>
              <a:t> </a:t>
            </a:r>
            <a:r>
              <a:rPr lang="sr-Latn-R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dana</a:t>
            </a: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a:t>
            </a:r>
            <a:r>
              <a:rPr lang="sr-Latn-R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ukupne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godišnje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isplate</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02761701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493195"/>
            <a:ext cx="11915336" cy="743177"/>
          </a:xfrm>
        </p:spPr>
        <p:txBody>
          <a:bodyPr>
            <a:normAutofit/>
          </a:bodyPr>
          <a:lstStyle/>
          <a:p>
            <a:r>
              <a:rPr lang="en-US" sz="3200" dirty="0">
                <a:latin typeface="Times New Roman" panose="02020603050405020304" pitchFamily="18" charset="0"/>
                <a:cs typeface="Times New Roman" panose="02020603050405020304" pitchFamily="18" charset="0"/>
              </a:rPr>
              <a:t>3.2. POLITIKA LIKVIDNOSTI </a:t>
            </a:r>
            <a:endParaRPr lang="sr-Cyrl-R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70455" y="1544550"/>
            <a:ext cx="11783213" cy="5203980"/>
          </a:xfrm>
        </p:spPr>
        <p:txBody>
          <a:bodyPr>
            <a:normAutofit lnSpcReduction="10000"/>
          </a:bodyPr>
          <a:lstStyle/>
          <a:p>
            <a:pPr algn="just">
              <a:lnSpc>
                <a:spcPct val="110000"/>
              </a:lnSpc>
              <a:spcAft>
                <a:spcPts val="600"/>
              </a:spcAft>
            </a:pPr>
            <a:r>
              <a:rPr lang="en-US" dirty="0" err="1">
                <a:latin typeface="Times New Roman" panose="02020603050405020304" pitchFamily="18" charset="0"/>
                <a:cs typeface="Times New Roman" panose="02020603050405020304" pitchFamily="18" charset="0"/>
              </a:rPr>
              <a:t>Politika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likvidnosti</a:t>
            </a:r>
            <a:r>
              <a:rPr lang="en-US" dirty="0">
                <a:latin typeface="Times New Roman" panose="02020603050405020304" pitchFamily="18" charset="0"/>
                <a:cs typeface="Times New Roman" panose="02020603050405020304" pitchFamily="18" charset="0"/>
              </a:rPr>
              <a:t> je segment </a:t>
            </a:r>
            <a:r>
              <a:rPr lang="en-US" dirty="0" err="1">
                <a:latin typeface="Times New Roman" panose="02020603050405020304" pitchFamily="18" charset="0"/>
                <a:cs typeface="Times New Roman" panose="02020603050405020304" pitchFamily="18" charset="0"/>
              </a:rPr>
              <a:t>finansijske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koji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nastoji</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suprotnost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između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rentabilnosti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likvidnosti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prilagodi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vladajućim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sankcijama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slučaj</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nelikvidnosti</a:t>
            </a:r>
            <a:r>
              <a:rPr lang="en-US" dirty="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algn="just">
              <a:lnSpc>
                <a:spcPct val="100000"/>
              </a:lnSpc>
              <a:buFontTx/>
              <a:buChar char="-"/>
            </a:pPr>
            <a:r>
              <a:rPr lang="en-US" dirty="0" err="1" smtClean="0">
                <a:latin typeface="Times New Roman" panose="02020603050405020304" pitchFamily="18" charset="0"/>
                <a:cs typeface="Times New Roman" panose="02020603050405020304" pitchFamily="18" charset="0"/>
              </a:rPr>
              <a:t>Sankcije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slučaj</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nelikvidnosti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mogu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biti</a:t>
            </a:r>
            <a:r>
              <a:rPr lang="en-US" dirty="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zakonske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ili</a:t>
            </a:r>
            <a:r>
              <a:rPr lang="en-US" dirty="0" smtClean="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tržišne</a:t>
            </a:r>
            <a:r>
              <a:rPr lang="en-US" dirty="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marL="0" indent="0" algn="just">
              <a:lnSpc>
                <a:spcPct val="100000"/>
              </a:lnSpc>
              <a:buNone/>
            </a:pPr>
            <a:r>
              <a:rPr lang="sr-Latn-RS" b="1" dirty="0">
                <a:latin typeface="Times New Roman" panose="02020603050405020304" pitchFamily="18" charset="0"/>
                <a:cs typeface="Times New Roman" panose="02020603050405020304" pitchFamily="18" charset="0"/>
              </a:rPr>
              <a:t> </a:t>
            </a:r>
            <a:r>
              <a:rPr lang="sr-Latn-R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Zakonske</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sankcije</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propisuje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država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mogu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veoma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blage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veoma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oštre</a:t>
            </a:r>
            <a:r>
              <a:rPr lang="en-U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p>
          <a:p>
            <a:pPr marL="0" indent="0" algn="just">
              <a:lnSpc>
                <a:spcPct val="100000"/>
              </a:lnSpc>
              <a:buNone/>
            </a:pPr>
            <a:r>
              <a:rPr lang="sr-Latn-RS" b="1" dirty="0">
                <a:latin typeface="Times New Roman" panose="02020603050405020304" pitchFamily="18" charset="0"/>
                <a:cs typeface="Times New Roman" panose="02020603050405020304" pitchFamily="18" charset="0"/>
              </a:rPr>
              <a:t> </a:t>
            </a:r>
            <a:r>
              <a:rPr lang="sr-Latn-R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Tržišne</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sankcije</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nameću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poverioci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one </a:t>
            </a:r>
            <a:r>
              <a:rPr lang="en-US" dirty="0" err="1">
                <a:latin typeface="Times New Roman" panose="02020603050405020304" pitchFamily="18" charset="0"/>
                <a:cs typeface="Times New Roman" panose="02020603050405020304" pitchFamily="18" charset="0"/>
              </a:rPr>
              <a:t>takođe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mogu</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bit</a:t>
            </a:r>
            <a:r>
              <a:rPr lang="sr-Latn-RS" dirty="0"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veoma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blage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npr</a:t>
            </a:r>
            <a:r>
              <a:rPr lang="en-US" dirty="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marL="0" indent="0" algn="just">
              <a:lnSpc>
                <a:spcPct val="100000"/>
              </a:lnSpc>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poverioci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tolerišu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nelikvidnost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dužnika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zaračunavanje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zatezne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kamate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marL="0" indent="0" algn="just">
              <a:lnSpc>
                <a:spcPct val="100000"/>
              </a:lnSpc>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veoma</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oštre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npr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poverioci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odbijaju</a:t>
            </a:r>
            <a:r>
              <a:rPr lang="en-US" dirty="0">
                <a:latin typeface="Times New Roman" panose="02020603050405020304" pitchFamily="18" charset="0"/>
                <a:cs typeface="Times New Roman" panose="02020603050405020304" pitchFamily="18" charset="0"/>
              </a:rPr>
              <a:t> da </a:t>
            </a:r>
            <a:r>
              <a:rPr lang="en-US" dirty="0" err="1">
                <a:latin typeface="Times New Roman" panose="02020603050405020304" pitchFamily="18" charset="0"/>
                <a:cs typeface="Times New Roman" panose="02020603050405020304" pitchFamily="18" charset="0"/>
              </a:rPr>
              <a:t>posluju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nelikvidnim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dužnikom</a:t>
            </a:r>
            <a:r>
              <a:rPr lang="en-US" dirty="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marL="0" indent="0" algn="just">
              <a:lnSpc>
                <a:spcPct val="100000"/>
              </a:lnSpc>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ili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zahtevaju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isplatu</a:t>
            </a:r>
            <a:r>
              <a:rPr lang="en-US" dirty="0">
                <a:latin typeface="Times New Roman" panose="02020603050405020304" pitchFamily="18" charset="0"/>
                <a:cs typeface="Times New Roman" panose="02020603050405020304" pitchFamily="18" charset="0"/>
              </a:rPr>
              <a:t> u </a:t>
            </a:r>
            <a:r>
              <a:rPr lang="en-US" dirty="0" err="1" smtClean="0">
                <a:latin typeface="Times New Roman" panose="02020603050405020304" pitchFamily="18" charset="0"/>
                <a:cs typeface="Times New Roman" panose="02020603050405020304" pitchFamily="18" charset="0"/>
              </a:rPr>
              <a:t>gotovi</a:t>
            </a:r>
            <a:r>
              <a:rPr lang="sr-Latn-RS" dirty="0" smtClean="0">
                <a:latin typeface="Times New Roman" panose="02020603050405020304" pitchFamily="18" charset="0"/>
                <a:cs typeface="Times New Roman" panose="02020603050405020304" pitchFamily="18" charset="0"/>
              </a:rPr>
              <a:t>ni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ili</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vidu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avansa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isporuku</a:t>
            </a:r>
            <a:r>
              <a:rPr lang="en-US" dirty="0">
                <a:latin typeface="Times New Roman" panose="02020603050405020304" pitchFamily="18" charset="0"/>
                <a:cs typeface="Times New Roman" panose="02020603050405020304" pitchFamily="18" charset="0"/>
              </a:rPr>
              <a:t> robe </a:t>
            </a:r>
            <a:r>
              <a:rPr lang="en-US" dirty="0" err="1">
                <a:latin typeface="Times New Roman" panose="02020603050405020304" pitchFamily="18" charset="0"/>
                <a:cs typeface="Times New Roman" panose="02020603050405020304" pitchFamily="18" charset="0"/>
              </a:rPr>
              <a:t>ili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učinjenu</a:t>
            </a:r>
            <a:r>
              <a:rPr lang="en-US" dirty="0">
                <a:latin typeface="Times New Roman" panose="02020603050405020304" pitchFamily="18" charset="0"/>
                <a:cs typeface="Times New Roman" panose="02020603050405020304" pitchFamily="18" charset="0"/>
              </a:rPr>
              <a:t> </a:t>
            </a:r>
            <a:endParaRPr lang="sr-Latn-RS" dirty="0" smtClean="0">
              <a:latin typeface="Times New Roman" panose="02020603050405020304" pitchFamily="18" charset="0"/>
              <a:cs typeface="Times New Roman" panose="02020603050405020304" pitchFamily="18" charset="0"/>
            </a:endParaRPr>
          </a:p>
          <a:p>
            <a:pPr marL="0" indent="0" algn="just">
              <a:lnSpc>
                <a:spcPct val="100000"/>
              </a:lnSpc>
              <a:buNone/>
            </a:pPr>
            <a:r>
              <a:rPr lang="sr-Latn-RS" dirty="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uslugu</a:t>
            </a:r>
            <a:r>
              <a:rPr lang="en-US" dirty="0" smtClean="0">
                <a:latin typeface="Times New Roman" panose="02020603050405020304" pitchFamily="18" charset="0"/>
                <a:cs typeface="Times New Roman" panose="02020603050405020304" pitchFamily="18" charset="0"/>
              </a:rPr>
              <a:t>).</a:t>
            </a:r>
            <a:endParaRPr lang="sr-Latn-RS" dirty="0" smtClean="0">
              <a:latin typeface="Times New Roman" panose="02020603050405020304" pitchFamily="18" charset="0"/>
              <a:cs typeface="Times New Roman" panose="02020603050405020304" pitchFamily="18" charset="0"/>
            </a:endParaRPr>
          </a:p>
          <a:p>
            <a:pPr algn="just">
              <a:lnSpc>
                <a:spcPct val="100000"/>
              </a:lnSpc>
              <a:buFontTx/>
              <a:buChar char="-"/>
            </a:pPr>
            <a:endParaRPr lang="sr-Cyrl-RS" dirty="0">
              <a:latin typeface="Times New Roman" panose="02020603050405020304" pitchFamily="18" charset="0"/>
              <a:cs typeface="Times New Roman" panose="02020603050405020304" pitchFamily="18" charset="0"/>
            </a:endParaRPr>
          </a:p>
        </p:txBody>
      </p:sp>
      <p:sp>
        <p:nvSpPr>
          <p:cNvPr id="5" name="TextBox 4"/>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a:t>
            </a:r>
            <a:r>
              <a:rPr lang="en-US" sz="1600" i="1" dirty="0" smtClean="0">
                <a:latin typeface="Times New Roman" panose="02020603050405020304" pitchFamily="18" charset="0"/>
                <a:cs typeface="Times New Roman" panose="02020603050405020304" pitchFamily="18" charset="0"/>
              </a:rPr>
              <a:t>                                                    3.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v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n o s 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p o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a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v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n o s t </a:t>
            </a:r>
            <a:r>
              <a:rPr lang="en-US" sz="1600" i="1" dirty="0" err="1" smtClean="0">
                <a:latin typeface="Times New Roman" panose="02020603050405020304" pitchFamily="18" charset="0"/>
                <a:cs typeface="Times New Roman" panose="02020603050405020304" pitchFamily="18" charset="0"/>
              </a:rPr>
              <a:t>i</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34467917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32" y="631064"/>
            <a:ext cx="11915336" cy="2215167"/>
          </a:xfrm>
        </p:spPr>
        <p:txBody>
          <a:bodyPr>
            <a:noAutofit/>
          </a:bodyPr>
          <a:lstStyle/>
          <a:p>
            <a:pPr marL="457200" indent="-457200" algn="just">
              <a:lnSpc>
                <a:spcPct val="100000"/>
              </a:lnSpc>
              <a:buFont typeface="Arial" panose="020B0604020202020204" pitchFamily="34" charset="0"/>
              <a:buChar char="•"/>
            </a:pPr>
            <a:r>
              <a:rPr lang="en-US" sz="2800" dirty="0" err="1">
                <a:latin typeface="Times New Roman" panose="02020603050405020304" pitchFamily="18" charset="0"/>
                <a:cs typeface="Times New Roman" panose="02020603050405020304" pitchFamily="18" charset="0"/>
              </a:rPr>
              <a:t>Uzimajući</a:t>
            </a:r>
            <a:r>
              <a:rPr lang="en-US" sz="2800" dirty="0">
                <a:latin typeface="Times New Roman" panose="02020603050405020304" pitchFamily="18" charset="0"/>
                <a:cs typeface="Times New Roman" panose="02020603050405020304" pitchFamily="18" charset="0"/>
              </a:rPr>
              <a:t> u </a:t>
            </a:r>
            <a:r>
              <a:rPr lang="en-US" sz="2800" dirty="0" err="1">
                <a:latin typeface="Times New Roman" panose="02020603050405020304" pitchFamily="18" charset="0"/>
                <a:cs typeface="Times New Roman" panose="02020603050405020304" pitchFamily="18" charset="0"/>
              </a:rPr>
              <a:t>obzir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stepen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oštrine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vladajućih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sankcija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za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slučaj</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nelikvidnosti</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 </a:t>
            </a:r>
            <a:r>
              <a:rPr lang="en-US" sz="2800" dirty="0" err="1">
                <a:latin typeface="Times New Roman" panose="02020603050405020304" pitchFamily="18" charset="0"/>
                <a:cs typeface="Times New Roman" panose="02020603050405020304" pitchFamily="18" charset="0"/>
              </a:rPr>
              <a:t>težeći</a:t>
            </a:r>
            <a:r>
              <a:rPr lang="en-US" sz="2800" dirty="0">
                <a:latin typeface="Times New Roman" panose="02020603050405020304" pitchFamily="18" charset="0"/>
                <a:cs typeface="Times New Roman" panose="02020603050405020304" pitchFamily="18" charset="0"/>
              </a:rPr>
              <a:t> da </a:t>
            </a:r>
            <a:r>
              <a:rPr lang="en-US" sz="2800" dirty="0" err="1">
                <a:latin typeface="Times New Roman" panose="02020603050405020304" pitchFamily="18" charset="0"/>
                <a:cs typeface="Times New Roman" panose="02020603050405020304" pitchFamily="18" charset="0"/>
              </a:rPr>
              <a:t>ublaži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suprotnost</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izme</a:t>
            </a:r>
            <a:r>
              <a:rPr lang="sr-Latn-RS" sz="2800" dirty="0" smtClean="0">
                <a:latin typeface="Times New Roman" panose="02020603050405020304" pitchFamily="18" charset="0"/>
                <a:cs typeface="Times New Roman" panose="02020603050405020304" pitchFamily="18" charset="0"/>
              </a:rPr>
              <a:t>đ</a:t>
            </a:r>
            <a:r>
              <a:rPr lang="en-US" sz="2800" dirty="0" smtClean="0">
                <a:latin typeface="Times New Roman" panose="02020603050405020304" pitchFamily="18" charset="0"/>
                <a:cs typeface="Times New Roman" panose="02020603050405020304" pitchFamily="18" charset="0"/>
              </a:rPr>
              <a:t>u </a:t>
            </a:r>
            <a:r>
              <a:rPr lang="en-US" sz="2800" dirty="0" err="1">
                <a:latin typeface="Times New Roman" panose="02020603050405020304" pitchFamily="18" charset="0"/>
                <a:cs typeface="Times New Roman" panose="02020603050405020304" pitchFamily="18" charset="0"/>
              </a:rPr>
              <a:t>likvidnosti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rentabilnosti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umanji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inflatorne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gubitke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likvidnoj</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rezervi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politiku</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likvidnosti</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K. </a:t>
            </a:r>
            <a:r>
              <a:rPr lang="en-US" sz="2800" b="1" dirty="0" err="1">
                <a:latin typeface="Times New Roman" panose="02020603050405020304" pitchFamily="18" charset="0"/>
                <a:cs typeface="Times New Roman" panose="02020603050405020304" pitchFamily="18" charset="0"/>
              </a:rPr>
              <a:t>Mellwerowicz</a:t>
            </a:r>
            <a:r>
              <a:rPr lang="en-US" sz="2800" b="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je </a:t>
            </a:r>
            <a:r>
              <a:rPr lang="en-US" sz="2800" dirty="0" err="1">
                <a:latin typeface="Times New Roman" panose="02020603050405020304" pitchFamily="18" charset="0"/>
                <a:cs typeface="Times New Roman" panose="02020603050405020304" pitchFamily="18" charset="0"/>
              </a:rPr>
              <a:t>koncipirao</a:t>
            </a:r>
            <a:r>
              <a:rPr lang="en-US" sz="2800" dirty="0">
                <a:latin typeface="Times New Roman" panose="02020603050405020304" pitchFamily="18" charset="0"/>
                <a:cs typeface="Times New Roman" panose="02020603050405020304" pitchFamily="18" charset="0"/>
              </a:rPr>
              <a:t> u </a:t>
            </a:r>
            <a:r>
              <a:rPr lang="en-US" sz="2800" u="sng" dirty="0" err="1">
                <a:latin typeface="Times New Roman" panose="02020603050405020304" pitchFamily="18" charset="0"/>
                <a:cs typeface="Times New Roman" panose="02020603050405020304" pitchFamily="18" charset="0"/>
              </a:rPr>
              <a:t>četiri</a:t>
            </a:r>
            <a:r>
              <a:rPr lang="en-US" sz="2800" u="sng" dirty="0">
                <a:latin typeface="Times New Roman" panose="02020603050405020304" pitchFamily="18" charset="0"/>
                <a:cs typeface="Times New Roman" panose="02020603050405020304" pitchFamily="18" charset="0"/>
              </a:rPr>
              <a:t> </a:t>
            </a:r>
            <a:r>
              <a:rPr lang="en-US" sz="2800" u="sng" dirty="0" err="1">
                <a:latin typeface="Times New Roman" panose="02020603050405020304" pitchFamily="18" charset="0"/>
                <a:cs typeface="Times New Roman" panose="02020603050405020304" pitchFamily="18" charset="0"/>
              </a:rPr>
              <a:t>vida</a:t>
            </a:r>
            <a:r>
              <a:rPr lang="en-US" sz="2800" dirty="0">
                <a:latin typeface="Times New Roman" panose="02020603050405020304" pitchFamily="18" charset="0"/>
                <a:cs typeface="Times New Roman" panose="02020603050405020304" pitchFamily="18" charset="0"/>
              </a:rPr>
              <a:t>:</a:t>
            </a:r>
            <a:endParaRPr lang="sr-Cyrl-R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382592" y="3079776"/>
            <a:ext cx="8139449" cy="3387144"/>
          </a:xfrm>
        </p:spPr>
        <p:txBody>
          <a:bodyPr/>
          <a:lstStyle/>
          <a:p>
            <a:pPr marL="514350" indent="-514350">
              <a:lnSpc>
                <a:spcPct val="100000"/>
              </a:lnSpc>
              <a:buFont typeface="+mj-lt"/>
              <a:buAutoNum type="arabicPeriod"/>
            </a:pPr>
            <a:r>
              <a:rPr lang="en-US" b="1" dirty="0" err="1" smtClean="0">
                <a:latin typeface="Times New Roman" panose="02020603050405020304" pitchFamily="18" charset="0"/>
                <a:cs typeface="Times New Roman" panose="02020603050405020304" pitchFamily="18" charset="0"/>
              </a:rPr>
              <a:t>potpuna</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sigurnost</a:t>
            </a:r>
            <a:r>
              <a:rPr lang="en-US" b="1" dirty="0">
                <a:latin typeface="Times New Roman" panose="02020603050405020304" pitchFamily="18" charset="0"/>
                <a:cs typeface="Times New Roman" panose="02020603050405020304" pitchFamily="18" charset="0"/>
              </a:rPr>
              <a:t>,</a:t>
            </a:r>
          </a:p>
          <a:p>
            <a:pPr marL="514350" indent="-514350">
              <a:lnSpc>
                <a:spcPct val="100000"/>
              </a:lnSpc>
              <a:buFont typeface="+mj-lt"/>
              <a:buAutoNum type="arabicPeriod"/>
            </a:pPr>
            <a:r>
              <a:rPr lang="en-US" b="1" dirty="0" err="1" smtClean="0">
                <a:latin typeface="Times New Roman" panose="02020603050405020304" pitchFamily="18" charset="0"/>
                <a:cs typeface="Times New Roman" panose="02020603050405020304" pitchFamily="18" charset="0"/>
              </a:rPr>
              <a:t>ograničeni</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rizik</a:t>
            </a:r>
            <a:r>
              <a:rPr lang="en-US" b="1" dirty="0">
                <a:latin typeface="Times New Roman" panose="02020603050405020304" pitchFamily="18" charset="0"/>
                <a:cs typeface="Times New Roman" panose="02020603050405020304" pitchFamily="18" charset="0"/>
              </a:rPr>
              <a:t>,</a:t>
            </a:r>
          </a:p>
          <a:p>
            <a:pPr marL="514350" indent="-514350">
              <a:lnSpc>
                <a:spcPct val="100000"/>
              </a:lnSpc>
              <a:buFont typeface="+mj-lt"/>
              <a:buAutoNum type="arabicPeriod"/>
            </a:pPr>
            <a:r>
              <a:rPr lang="en-US" b="1" dirty="0" err="1" smtClean="0">
                <a:latin typeface="Times New Roman" panose="02020603050405020304" pitchFamily="18" charset="0"/>
                <a:cs typeface="Times New Roman" panose="02020603050405020304" pitchFamily="18" charset="0"/>
              </a:rPr>
              <a:t>puno</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pokriće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obaveza</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a:t>
            </a:r>
            <a:endParaRPr lang="en-US" dirty="0">
              <a:latin typeface="Times New Roman" panose="02020603050405020304" pitchFamily="18" charset="0"/>
              <a:cs typeface="Times New Roman" panose="02020603050405020304" pitchFamily="18" charset="0"/>
            </a:endParaRPr>
          </a:p>
          <a:p>
            <a:pPr marL="514350" indent="-514350">
              <a:lnSpc>
                <a:spcPct val="100000"/>
              </a:lnSpc>
              <a:buFont typeface="+mj-lt"/>
              <a:buAutoNum type="arabicPeriod"/>
            </a:pPr>
            <a:r>
              <a:rPr lang="en-US" b="1" dirty="0" err="1" smtClean="0">
                <a:latin typeface="Times New Roman" panose="02020603050405020304" pitchFamily="18" charset="0"/>
                <a:cs typeface="Times New Roman" panose="02020603050405020304" pitchFamily="18" charset="0"/>
              </a:rPr>
              <a:t>improvizovana</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likvidnost</a:t>
            </a:r>
            <a:r>
              <a:rPr lang="en-US" b="1" dirty="0" smtClean="0">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a:p>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a:t>
            </a:r>
            <a:r>
              <a:rPr lang="en-US" sz="1600" i="1" dirty="0" smtClean="0">
                <a:latin typeface="Times New Roman" panose="02020603050405020304" pitchFamily="18" charset="0"/>
                <a:cs typeface="Times New Roman" panose="02020603050405020304" pitchFamily="18" charset="0"/>
              </a:rPr>
              <a:t>                                                    3.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v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n o s 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p o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a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v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n o s t </a:t>
            </a:r>
            <a:r>
              <a:rPr lang="en-US" sz="1600" i="1" dirty="0" err="1" smtClean="0">
                <a:latin typeface="Times New Roman" panose="02020603050405020304" pitchFamily="18" charset="0"/>
                <a:cs typeface="Times New Roman" panose="02020603050405020304" pitchFamily="18" charset="0"/>
              </a:rPr>
              <a:t>i</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950006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10" y="679120"/>
            <a:ext cx="11915336" cy="1052975"/>
          </a:xfrm>
        </p:spPr>
        <p:txBody>
          <a:bodyPr>
            <a:normAutofit/>
          </a:bodyPr>
          <a:lstStyle/>
          <a:p>
            <a:r>
              <a:rPr lang="en-US" sz="3200" dirty="0" smtClean="0">
                <a:latin typeface="Times New Roman" panose="02020603050405020304" pitchFamily="18" charset="0"/>
                <a:cs typeface="Times New Roman" panose="02020603050405020304" pitchFamily="18" charset="0"/>
              </a:rPr>
              <a:t>4</a:t>
            </a:r>
            <a:r>
              <a:rPr lang="sr-Latn-RS"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CENA PRIBAVLJANJA NOVCA I KAPITALA</a:t>
            </a:r>
            <a:endParaRPr lang="sr-Cyrl-R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6610" y="1884497"/>
            <a:ext cx="11709790" cy="4617904"/>
          </a:xfrm>
        </p:spPr>
        <p:txBody>
          <a:bodyPr>
            <a:normAutofit/>
          </a:bodyPr>
          <a:lstStyle/>
          <a:p>
            <a:pPr algn="just">
              <a:lnSpc>
                <a:spcPct val="100000"/>
              </a:lnSpc>
            </a:pPr>
            <a:r>
              <a:rPr lang="en-US" sz="3200" dirty="0" err="1" smtClean="0">
                <a:latin typeface="Times New Roman" panose="02020603050405020304" pitchFamily="18" charset="0"/>
                <a:cs typeface="Times New Roman" panose="02020603050405020304" pitchFamily="18" charset="0"/>
              </a:rPr>
              <a:t>Za</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pojedine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izvore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finansiranja</a:t>
            </a:r>
            <a:r>
              <a:rPr lang="en-US" sz="3200" dirty="0">
                <a:latin typeface="Times New Roman" panose="02020603050405020304" pitchFamily="18" charset="0"/>
                <a:cs typeface="Times New Roman" panose="02020603050405020304" pitchFamily="18" charset="0"/>
              </a:rPr>
              <a:t>  </a:t>
            </a:r>
            <a:r>
              <a:rPr lang="sr-Latn-RS" sz="3200" dirty="0" smtClean="0">
                <a:latin typeface="Times New Roman" panose="02020603050405020304" pitchFamily="18" charset="0"/>
                <a:cs typeface="Times New Roman" panose="02020603050405020304" pitchFamily="18" charset="0"/>
              </a:rPr>
              <a:t>akcije</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mogu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biti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fiksnom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dividendom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preferencijalne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bez</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prava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učešća</a:t>
            </a:r>
            <a:r>
              <a:rPr lang="en-US" sz="3200" dirty="0">
                <a:latin typeface="Times New Roman" panose="02020603050405020304" pitchFamily="18" charset="0"/>
                <a:cs typeface="Times New Roman" panose="02020603050405020304" pitchFamily="18" charset="0"/>
              </a:rPr>
              <a:t> u </a:t>
            </a:r>
            <a:r>
              <a:rPr lang="en-US" sz="3200" dirty="0" err="1">
                <a:latin typeface="Times New Roman" panose="02020603050405020304" pitchFamily="18" charset="0"/>
                <a:cs typeface="Times New Roman" panose="02020603050405020304" pitchFamily="18" charset="0"/>
              </a:rPr>
              <a:t>upravljanju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Obične</a:t>
            </a:r>
            <a:r>
              <a:rPr lang="en-US" sz="3200" dirty="0">
                <a:latin typeface="Times New Roman" panose="02020603050405020304" pitchFamily="18" charset="0"/>
                <a:cs typeface="Times New Roman" panose="02020603050405020304" pitchFamily="18" charset="0"/>
              </a:rPr>
              <a:t> </a:t>
            </a:r>
            <a:r>
              <a:rPr lang="sr-Latn-RS" sz="3200" dirty="0" smtClean="0">
                <a:latin typeface="Times New Roman" panose="02020603050405020304" pitchFamily="18" charset="0"/>
                <a:cs typeface="Times New Roman" panose="02020603050405020304" pitchFamily="18" charset="0"/>
              </a:rPr>
              <a:t>akcije</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varijabilnim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dividendama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dividenda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zavisi</a:t>
            </a:r>
            <a:r>
              <a:rPr lang="en-US" sz="3200" dirty="0">
                <a:latin typeface="Times New Roman" panose="02020603050405020304" pitchFamily="18" charset="0"/>
                <a:cs typeface="Times New Roman" panose="02020603050405020304" pitchFamily="18" charset="0"/>
              </a:rPr>
              <a:t> od </a:t>
            </a:r>
            <a:r>
              <a:rPr lang="en-US" sz="3200" dirty="0" err="1">
                <a:latin typeface="Times New Roman" panose="02020603050405020304" pitchFamily="18" charset="0"/>
                <a:cs typeface="Times New Roman" panose="02020603050405020304" pitchFamily="18" charset="0"/>
              </a:rPr>
              <a:t>ostvarenog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neto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dobitka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ali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pravom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učešća</a:t>
            </a:r>
            <a:r>
              <a:rPr lang="en-US" sz="3200" dirty="0">
                <a:latin typeface="Times New Roman" panose="02020603050405020304" pitchFamily="18" charset="0"/>
                <a:cs typeface="Times New Roman" panose="02020603050405020304" pitchFamily="18" charset="0"/>
              </a:rPr>
              <a:t> u </a:t>
            </a:r>
            <a:r>
              <a:rPr lang="en-US" sz="3200" dirty="0" err="1" smtClean="0">
                <a:latin typeface="Times New Roman" panose="02020603050405020304" pitchFamily="18" charset="0"/>
                <a:cs typeface="Times New Roman" panose="02020603050405020304" pitchFamily="18" charset="0"/>
              </a:rPr>
              <a:t>upravi</a:t>
            </a:r>
            <a:r>
              <a:rPr lang="en-US" sz="3200" dirty="0" smtClean="0">
                <a:latin typeface="Times New Roman" panose="02020603050405020304" pitchFamily="18" charset="0"/>
                <a:cs typeface="Times New Roman" panose="02020603050405020304" pitchFamily="18" charset="0"/>
              </a:rPr>
              <a:t>.</a:t>
            </a:r>
            <a:endParaRPr lang="sr-Latn-RS" sz="3200" dirty="0" smtClean="0">
              <a:latin typeface="Times New Roman" panose="02020603050405020304" pitchFamily="18" charset="0"/>
              <a:cs typeface="Times New Roman" panose="02020603050405020304" pitchFamily="18" charset="0"/>
            </a:endParaRPr>
          </a:p>
          <a:p>
            <a:pPr algn="just">
              <a:lnSpc>
                <a:spcPct val="100000"/>
              </a:lnSpc>
            </a:pPr>
            <a:r>
              <a:rPr lang="en-US" sz="3200" dirty="0" err="1" smtClean="0">
                <a:latin typeface="Times New Roman" panose="02020603050405020304" pitchFamily="18" charset="0"/>
                <a:cs typeface="Times New Roman" panose="02020603050405020304" pitchFamily="18" charset="0"/>
              </a:rPr>
              <a:t>Pribavljanje</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novca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kapitala</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osnovu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zaduženja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može</a:t>
            </a:r>
            <a:r>
              <a:rPr lang="en-US" sz="3200" dirty="0">
                <a:latin typeface="Times New Roman" panose="02020603050405020304" pitchFamily="18" charset="0"/>
                <a:cs typeface="Times New Roman" panose="02020603050405020304" pitchFamily="18" charset="0"/>
              </a:rPr>
              <a:t> da </a:t>
            </a:r>
            <a:r>
              <a:rPr lang="en-US" sz="3200" dirty="0" err="1">
                <a:latin typeface="Times New Roman" panose="02020603050405020304" pitchFamily="18" charset="0"/>
                <a:cs typeface="Times New Roman" panose="02020603050405020304" pitchFamily="18" charset="0"/>
              </a:rPr>
              <a:t>bude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bez</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obezbeđenja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obezbeđenjem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putem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garancije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trećeg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lica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hipoteke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ili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zaloga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Uslovi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lizing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aranžmana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mogu</a:t>
            </a:r>
            <a:r>
              <a:rPr lang="en-US" sz="3200" dirty="0">
                <a:latin typeface="Times New Roman" panose="02020603050405020304" pitchFamily="18" charset="0"/>
                <a:cs typeface="Times New Roman" panose="02020603050405020304" pitchFamily="18" charset="0"/>
              </a:rPr>
              <a:t> da </a:t>
            </a:r>
            <a:r>
              <a:rPr lang="en-US" sz="3200" dirty="0" err="1">
                <a:latin typeface="Times New Roman" panose="02020603050405020304" pitchFamily="18" charset="0"/>
                <a:cs typeface="Times New Roman" panose="02020603050405020304" pitchFamily="18" charset="0"/>
              </a:rPr>
              <a:t>budu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obavezom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ili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bez</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obaveze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otkupa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posle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isteka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lizing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aranžmana</a:t>
            </a:r>
            <a:r>
              <a:rPr lang="en-US" sz="3200" dirty="0">
                <a:latin typeface="Times New Roman" panose="02020603050405020304" pitchFamily="18" charset="0"/>
                <a:cs typeface="Times New Roman" panose="02020603050405020304" pitchFamily="18" charset="0"/>
              </a:rPr>
              <a:t>. </a:t>
            </a:r>
            <a:endParaRPr lang="sr-Cyrl-RS" sz="32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26610" y="126609"/>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 FINANSIJSKA F-ja PREDUZEĆA                                                </a:t>
            </a:r>
            <a:r>
              <a:rPr lang="en-US" sz="1600" i="1" dirty="0" smtClean="0">
                <a:latin typeface="Times New Roman" panose="02020603050405020304" pitchFamily="18" charset="0"/>
                <a:cs typeface="Times New Roman" panose="02020603050405020304" pitchFamily="18" charset="0"/>
              </a:rPr>
              <a:t>                                              </a:t>
            </a:r>
            <a:r>
              <a:rPr lang="sr-Latn-RS" sz="1600" i="1" dirty="0" smtClean="0">
                <a:latin typeface="Times New Roman" panose="02020603050405020304" pitchFamily="18" charset="0"/>
                <a:cs typeface="Times New Roman" panose="02020603050405020304" pitchFamily="18" charset="0"/>
              </a:rPr>
              <a:t> 2.  P o s l o v i    f i n a n s i j s k e    f u n k c i j e</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20478814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2" y="566670"/>
            <a:ext cx="11915336" cy="6181860"/>
          </a:xfrm>
        </p:spPr>
        <p:txBody>
          <a:bodyPr>
            <a:normAutofit fontScale="85000" lnSpcReduction="20000"/>
          </a:bodyPr>
          <a:lstStyle/>
          <a:p>
            <a:pPr marL="0" indent="0" algn="just">
              <a:lnSpc>
                <a:spcPct val="110000"/>
              </a:lnSpc>
              <a:spcAft>
                <a:spcPts val="600"/>
              </a:spcAft>
              <a:buNone/>
            </a:pPr>
            <a:r>
              <a:rPr lang="en-US" sz="2900" b="1" dirty="0" smtClean="0">
                <a:latin typeface="Times New Roman" panose="02020603050405020304" pitchFamily="18" charset="0"/>
                <a:cs typeface="Times New Roman" panose="02020603050405020304" pitchFamily="18" charset="0"/>
              </a:rPr>
              <a:t>1.</a:t>
            </a:r>
            <a:r>
              <a:rPr lang="sr-Latn-R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Potpuna</a:t>
            </a:r>
            <a:r>
              <a:rPr lang="en-US" sz="2900" b="1" dirty="0" smtClean="0">
                <a:latin typeface="Times New Roman" panose="02020603050405020304" pitchFamily="18" charset="0"/>
                <a:cs typeface="Times New Roman" panose="02020603050405020304" pitchFamily="18" charset="0"/>
              </a:rPr>
              <a:t> </a:t>
            </a:r>
            <a:r>
              <a:rPr lang="en-US" sz="2900" b="1" dirty="0" err="1">
                <a:latin typeface="Times New Roman" panose="02020603050405020304" pitchFamily="18" charset="0"/>
                <a:cs typeface="Times New Roman" panose="02020603050405020304" pitchFamily="18" charset="0"/>
              </a:rPr>
              <a:t>sigurnost</a:t>
            </a:r>
            <a:r>
              <a:rPr lang="en-US" sz="2900" b="1"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održavanja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likvidnosti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zahteva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visoku</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likvidnu</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rezervu</a:t>
            </a:r>
            <a:r>
              <a:rPr lang="en-US" sz="2900" dirty="0">
                <a:latin typeface="Times New Roman" panose="02020603050405020304" pitchFamily="18" charset="0"/>
                <a:cs typeface="Times New Roman" panose="02020603050405020304" pitchFamily="18" charset="0"/>
              </a:rPr>
              <a:t>. Ova </a:t>
            </a:r>
            <a:r>
              <a:rPr lang="en-US" sz="2900" dirty="0" err="1">
                <a:latin typeface="Times New Roman" panose="02020603050405020304" pitchFamily="18" charset="0"/>
                <a:cs typeface="Times New Roman" panose="02020603050405020304" pitchFamily="18" charset="0"/>
              </a:rPr>
              <a:t>politika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likvidnosti</a:t>
            </a:r>
            <a:r>
              <a:rPr lang="en-US" sz="2900" dirty="0">
                <a:latin typeface="Times New Roman" panose="02020603050405020304" pitchFamily="18" charset="0"/>
                <a:cs typeface="Times New Roman" panose="02020603050405020304" pitchFamily="18" charset="0"/>
              </a:rPr>
              <a:t> je u </a:t>
            </a:r>
            <a:r>
              <a:rPr lang="en-US" sz="2900" dirty="0" err="1">
                <a:latin typeface="Times New Roman" panose="02020603050405020304" pitchFamily="18" charset="0"/>
                <a:cs typeface="Times New Roman" panose="02020603050405020304" pitchFamily="18" charset="0"/>
              </a:rPr>
              <a:t>najvećeoj</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suprotnosti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rentabilnošću</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jer</a:t>
            </a:r>
            <a:r>
              <a:rPr lang="en-US" sz="2900" dirty="0">
                <a:latin typeface="Times New Roman" panose="02020603050405020304" pitchFamily="18" charset="0"/>
                <a:cs typeface="Times New Roman" panose="02020603050405020304" pitchFamily="18" charset="0"/>
              </a:rPr>
              <a:t> je </a:t>
            </a:r>
            <a:r>
              <a:rPr lang="en-US" sz="2900" dirty="0" err="1">
                <a:latin typeface="Times New Roman" panose="02020603050405020304" pitchFamily="18" charset="0"/>
                <a:cs typeface="Times New Roman" panose="02020603050405020304" pitchFamily="18" charset="0"/>
              </a:rPr>
              <a:t>likvidna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rezerva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izrazito</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visoka</a:t>
            </a:r>
            <a:r>
              <a:rPr lang="en-US" sz="2900" dirty="0">
                <a:latin typeface="Times New Roman" panose="02020603050405020304" pitchFamily="18" charset="0"/>
                <a:cs typeface="Times New Roman" panose="02020603050405020304" pitchFamily="18" charset="0"/>
              </a:rPr>
              <a:t>. U </a:t>
            </a:r>
            <a:r>
              <a:rPr lang="en-US" sz="2900" dirty="0" err="1">
                <a:latin typeface="Times New Roman" panose="02020603050405020304" pitchFamily="18" charset="0"/>
                <a:cs typeface="Times New Roman" panose="02020603050405020304" pitchFamily="18" charset="0"/>
              </a:rPr>
              <a:t>uslovima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inflacije</a:t>
            </a:r>
            <a:r>
              <a:rPr lang="en-US" sz="2900" dirty="0">
                <a:latin typeface="Times New Roman" panose="02020603050405020304" pitchFamily="18" charset="0"/>
                <a:cs typeface="Times New Roman" panose="02020603050405020304" pitchFamily="18" charset="0"/>
              </a:rPr>
              <a:t> ne </a:t>
            </a:r>
            <a:r>
              <a:rPr lang="en-US" sz="2900" dirty="0" err="1">
                <a:latin typeface="Times New Roman" panose="02020603050405020304" pitchFamily="18" charset="0"/>
                <a:cs typeface="Times New Roman" panose="02020603050405020304" pitchFamily="18" charset="0"/>
              </a:rPr>
              <a:t>preporučuje</a:t>
            </a:r>
            <a:r>
              <a:rPr lang="en-US" sz="2900" dirty="0">
                <a:latin typeface="Times New Roman" panose="02020603050405020304" pitchFamily="18" charset="0"/>
                <a:cs typeface="Times New Roman" panose="02020603050405020304" pitchFamily="18" charset="0"/>
              </a:rPr>
              <a:t> se ova </a:t>
            </a:r>
            <a:r>
              <a:rPr lang="en-US" sz="2900" dirty="0" err="1">
                <a:latin typeface="Times New Roman" panose="02020603050405020304" pitchFamily="18" charset="0"/>
                <a:cs typeface="Times New Roman" panose="02020603050405020304" pitchFamily="18" charset="0"/>
              </a:rPr>
              <a:t>politika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zato</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što</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su</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inflatorni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gubici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likvidnoj</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rezervi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izrazito</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visoki</a:t>
            </a:r>
            <a:r>
              <a:rPr lang="en-US" sz="2900" dirty="0" smtClean="0">
                <a:latin typeface="Times New Roman" panose="02020603050405020304" pitchFamily="18" charset="0"/>
                <a:cs typeface="Times New Roman" panose="02020603050405020304" pitchFamily="18" charset="0"/>
              </a:rPr>
              <a:t>.</a:t>
            </a:r>
            <a:endParaRPr lang="en-US" sz="2900" dirty="0">
              <a:latin typeface="Times New Roman" panose="02020603050405020304" pitchFamily="18" charset="0"/>
              <a:cs typeface="Times New Roman" panose="02020603050405020304" pitchFamily="18" charset="0"/>
            </a:endParaRPr>
          </a:p>
          <a:p>
            <a:pPr marL="0" indent="0" algn="just">
              <a:lnSpc>
                <a:spcPct val="110000"/>
              </a:lnSpc>
              <a:spcAft>
                <a:spcPts val="600"/>
              </a:spcAft>
              <a:buNone/>
            </a:pPr>
            <a:r>
              <a:rPr lang="en-US" sz="2900" b="1" dirty="0" smtClean="0">
                <a:latin typeface="Times New Roman" panose="02020603050405020304" pitchFamily="18" charset="0"/>
                <a:cs typeface="Times New Roman" panose="02020603050405020304" pitchFamily="18" charset="0"/>
              </a:rPr>
              <a:t>2.</a:t>
            </a:r>
            <a:r>
              <a:rPr lang="sr-Latn-R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Ograničeni</a:t>
            </a:r>
            <a:r>
              <a:rPr lang="en-US" sz="2900" b="1" dirty="0" smtClean="0">
                <a:latin typeface="Times New Roman" panose="02020603050405020304" pitchFamily="18" charset="0"/>
                <a:cs typeface="Times New Roman" panose="02020603050405020304" pitchFamily="18" charset="0"/>
              </a:rPr>
              <a:t> </a:t>
            </a:r>
            <a:r>
              <a:rPr lang="en-US" sz="2900" b="1" dirty="0" err="1">
                <a:latin typeface="Times New Roman" panose="02020603050405020304" pitchFamily="18" charset="0"/>
                <a:cs typeface="Times New Roman" panose="02020603050405020304" pitchFamily="18" charset="0"/>
              </a:rPr>
              <a:t>rizik</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Ovom</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politikom</a:t>
            </a:r>
            <a:r>
              <a:rPr lang="en-US" sz="2900" dirty="0">
                <a:latin typeface="Times New Roman" panose="02020603050405020304" pitchFamily="18" charset="0"/>
                <a:cs typeface="Times New Roman" panose="02020603050405020304" pitchFamily="18" charset="0"/>
              </a:rPr>
              <a:t> se </a:t>
            </a:r>
            <a:r>
              <a:rPr lang="en-US" sz="2900" dirty="0" err="1">
                <a:latin typeface="Times New Roman" panose="02020603050405020304" pitchFamily="18" charset="0"/>
                <a:cs typeface="Times New Roman" panose="02020603050405020304" pitchFamily="18" charset="0"/>
              </a:rPr>
              <a:t>takođe</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teži</a:t>
            </a:r>
            <a:r>
              <a:rPr lang="en-US" sz="2900" dirty="0">
                <a:latin typeface="Times New Roman" panose="02020603050405020304" pitchFamily="18" charset="0"/>
                <a:cs typeface="Times New Roman" panose="02020603050405020304" pitchFamily="18" charset="0"/>
              </a:rPr>
              <a:t> da se </a:t>
            </a:r>
            <a:r>
              <a:rPr lang="en-US" sz="2900" dirty="0" err="1">
                <a:latin typeface="Times New Roman" panose="02020603050405020304" pitchFamily="18" charset="0"/>
                <a:cs typeface="Times New Roman" panose="02020603050405020304" pitchFamily="18" charset="0"/>
              </a:rPr>
              <a:t>stvori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likvidna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rezerva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ali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osetno</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niža</a:t>
            </a:r>
            <a:r>
              <a:rPr lang="en-US" sz="2900" dirty="0">
                <a:latin typeface="Times New Roman" panose="02020603050405020304" pitchFamily="18" charset="0"/>
                <a:cs typeface="Times New Roman" panose="02020603050405020304" pitchFamily="18" charset="0"/>
              </a:rPr>
              <a:t> od one </a:t>
            </a:r>
            <a:r>
              <a:rPr lang="en-US" sz="2900" dirty="0" err="1">
                <a:latin typeface="Times New Roman" panose="02020603050405020304" pitchFamily="18" charset="0"/>
                <a:cs typeface="Times New Roman" panose="02020603050405020304" pitchFamily="18" charset="0"/>
              </a:rPr>
              <a:t>za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kojom</a:t>
            </a:r>
            <a:r>
              <a:rPr lang="en-US" sz="2900" dirty="0">
                <a:latin typeface="Times New Roman" panose="02020603050405020304" pitchFamily="18" charset="0"/>
                <a:cs typeface="Times New Roman" panose="02020603050405020304" pitchFamily="18" charset="0"/>
              </a:rPr>
              <a:t> se </a:t>
            </a:r>
            <a:r>
              <a:rPr lang="en-US" sz="2900" dirty="0" err="1">
                <a:latin typeface="Times New Roman" panose="02020603050405020304" pitchFamily="18" charset="0"/>
                <a:cs typeface="Times New Roman" panose="02020603050405020304" pitchFamily="18" charset="0"/>
              </a:rPr>
              <a:t>teži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politikom</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pune</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sigurnosti</a:t>
            </a:r>
            <a:r>
              <a:rPr lang="en-US" sz="2900" dirty="0">
                <a:latin typeface="Times New Roman" panose="02020603050405020304" pitchFamily="18" charset="0"/>
                <a:cs typeface="Times New Roman" panose="02020603050405020304" pitchFamily="18" charset="0"/>
              </a:rPr>
              <a:t>. Ova </a:t>
            </a:r>
            <a:r>
              <a:rPr lang="en-US" sz="2900" dirty="0" err="1">
                <a:latin typeface="Times New Roman" panose="02020603050405020304" pitchFamily="18" charset="0"/>
                <a:cs typeface="Times New Roman" panose="02020603050405020304" pitchFamily="18" charset="0"/>
              </a:rPr>
              <a:t>politika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podjednako</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uvažava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načelo</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rentabilnosti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načelo</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likvidnosti</a:t>
            </a:r>
            <a:r>
              <a:rPr lang="en-US" sz="2900" dirty="0">
                <a:latin typeface="Times New Roman" panose="02020603050405020304" pitchFamily="18" charset="0"/>
                <a:cs typeface="Times New Roman" panose="02020603050405020304" pitchFamily="18" charset="0"/>
              </a:rPr>
              <a:t>, a </a:t>
            </a:r>
            <a:r>
              <a:rPr lang="en-US" sz="2900" dirty="0" err="1">
                <a:latin typeface="Times New Roman" panose="02020603050405020304" pitchFamily="18" charset="0"/>
                <a:cs typeface="Times New Roman" panose="02020603050405020304" pitchFamily="18" charset="0"/>
              </a:rPr>
              <a:t>primena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ove</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politike</a:t>
            </a:r>
            <a:r>
              <a:rPr lang="en-US" sz="2900" dirty="0">
                <a:latin typeface="Times New Roman" panose="02020603050405020304" pitchFamily="18" charset="0"/>
                <a:cs typeface="Times New Roman" panose="02020603050405020304" pitchFamily="18" charset="0"/>
              </a:rPr>
              <a:t> u </a:t>
            </a:r>
            <a:r>
              <a:rPr lang="en-US" sz="2900" dirty="0" err="1">
                <a:latin typeface="Times New Roman" panose="02020603050405020304" pitchFamily="18" charset="0"/>
                <a:cs typeface="Times New Roman" panose="02020603050405020304" pitchFamily="18" charset="0"/>
              </a:rPr>
              <a:t>uslovima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inflacije</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izaziva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niže</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inflatorne</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gubitke</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likvidnoj</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rezervi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nego</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kod</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politike</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pune</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sigurnosti</a:t>
            </a:r>
            <a:r>
              <a:rPr lang="en-US" sz="2900" dirty="0" smtClean="0">
                <a:latin typeface="Times New Roman" panose="02020603050405020304" pitchFamily="18" charset="0"/>
                <a:cs typeface="Times New Roman" panose="02020603050405020304" pitchFamily="18" charset="0"/>
              </a:rPr>
              <a:t>.</a:t>
            </a:r>
            <a:endParaRPr lang="en-US" sz="2900" dirty="0">
              <a:latin typeface="Times New Roman" panose="02020603050405020304" pitchFamily="18" charset="0"/>
              <a:cs typeface="Times New Roman" panose="02020603050405020304" pitchFamily="18" charset="0"/>
            </a:endParaRPr>
          </a:p>
          <a:p>
            <a:pPr marL="0" indent="0" algn="just">
              <a:lnSpc>
                <a:spcPct val="110000"/>
              </a:lnSpc>
              <a:spcAft>
                <a:spcPts val="600"/>
              </a:spcAft>
              <a:buNone/>
            </a:pPr>
            <a:r>
              <a:rPr lang="en-US" sz="2900" b="1" dirty="0" smtClean="0">
                <a:latin typeface="Times New Roman" panose="02020603050405020304" pitchFamily="18" charset="0"/>
                <a:cs typeface="Times New Roman" panose="02020603050405020304" pitchFamily="18" charset="0"/>
              </a:rPr>
              <a:t>3.</a:t>
            </a:r>
            <a:r>
              <a:rPr lang="sr-Latn-RS" sz="2900" b="1" dirty="0" smtClean="0">
                <a:latin typeface="Times New Roman" panose="02020603050405020304" pitchFamily="18" charset="0"/>
                <a:cs typeface="Times New Roman" panose="02020603050405020304" pitchFamily="18" charset="0"/>
              </a:rPr>
              <a:t> </a:t>
            </a:r>
            <a:r>
              <a:rPr lang="en-US" sz="2900" b="1" dirty="0" smtClean="0">
                <a:latin typeface="Times New Roman" panose="02020603050405020304" pitchFamily="18" charset="0"/>
                <a:cs typeface="Times New Roman" panose="02020603050405020304" pitchFamily="18" charset="0"/>
              </a:rPr>
              <a:t>Puno </a:t>
            </a:r>
            <a:r>
              <a:rPr lang="en-US" sz="2900" b="1" dirty="0" err="1">
                <a:latin typeface="Times New Roman" panose="02020603050405020304" pitchFamily="18" charset="0"/>
                <a:cs typeface="Times New Roman" panose="02020603050405020304" pitchFamily="18" charset="0"/>
              </a:rPr>
              <a:t>pokriće</a:t>
            </a:r>
            <a:r>
              <a:rPr lang="en-US" sz="2900" b="1" dirty="0">
                <a:latin typeface="Times New Roman" panose="02020603050405020304" pitchFamily="18" charset="0"/>
                <a:cs typeface="Times New Roman" panose="02020603050405020304" pitchFamily="18" charset="0"/>
              </a:rPr>
              <a:t> </a:t>
            </a:r>
            <a:r>
              <a:rPr lang="en-US" sz="2900" b="1" dirty="0" err="1">
                <a:latin typeface="Times New Roman" panose="02020603050405020304" pitchFamily="18" charset="0"/>
                <a:cs typeface="Times New Roman" panose="02020603050405020304" pitchFamily="18" charset="0"/>
              </a:rPr>
              <a:t>obaveza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Ovom</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politikom</a:t>
            </a:r>
            <a:r>
              <a:rPr lang="en-US" sz="2900" dirty="0">
                <a:latin typeface="Times New Roman" panose="02020603050405020304" pitchFamily="18" charset="0"/>
                <a:cs typeface="Times New Roman" panose="02020603050405020304" pitchFamily="18" charset="0"/>
              </a:rPr>
              <a:t> se </a:t>
            </a:r>
            <a:r>
              <a:rPr lang="en-US" sz="2900" dirty="0" err="1">
                <a:latin typeface="Times New Roman" panose="02020603050405020304" pitchFamily="18" charset="0"/>
                <a:cs typeface="Times New Roman" panose="02020603050405020304" pitchFamily="18" charset="0"/>
              </a:rPr>
              <a:t>teži</a:t>
            </a:r>
            <a:r>
              <a:rPr lang="en-US" sz="2900" dirty="0">
                <a:latin typeface="Times New Roman" panose="02020603050405020304" pitchFamily="18" charset="0"/>
                <a:cs typeface="Times New Roman" panose="02020603050405020304" pitchFamily="18" charset="0"/>
              </a:rPr>
              <a:t> da se </a:t>
            </a:r>
            <a:r>
              <a:rPr lang="en-US" sz="2900" dirty="0" err="1">
                <a:latin typeface="Times New Roman" panose="02020603050405020304" pitchFamily="18" charset="0"/>
                <a:cs typeface="Times New Roman" panose="02020603050405020304" pitchFamily="18" charset="0"/>
              </a:rPr>
              <a:t>maksimizira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rentabilnost</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i</a:t>
            </a:r>
            <a:r>
              <a:rPr lang="en-US" sz="2900" dirty="0">
                <a:latin typeface="Times New Roman" panose="02020603050405020304" pitchFamily="18" charset="0"/>
                <a:cs typeface="Times New Roman" panose="02020603050405020304" pitchFamily="18" charset="0"/>
              </a:rPr>
              <a:t> da </a:t>
            </a:r>
            <a:r>
              <a:rPr lang="en-US" sz="2900" dirty="0" err="1">
                <a:latin typeface="Times New Roman" panose="02020603050405020304" pitchFamily="18" charset="0"/>
                <a:cs typeface="Times New Roman" panose="02020603050405020304" pitchFamily="18" charset="0"/>
              </a:rPr>
              <a:t>mobilizacija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kratkoročno</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vezanih</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sredstava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po</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obimu</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roku</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odgovara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dospeću</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kratkoročnih</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obaveza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što</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znači</a:t>
            </a:r>
            <a:r>
              <a:rPr lang="en-US" sz="2900" dirty="0">
                <a:latin typeface="Times New Roman" panose="02020603050405020304" pitchFamily="18" charset="0"/>
                <a:cs typeface="Times New Roman" panose="02020603050405020304" pitchFamily="18" charset="0"/>
              </a:rPr>
              <a:t> da je </a:t>
            </a:r>
            <a:r>
              <a:rPr lang="en-US" sz="2900" dirty="0" err="1">
                <a:latin typeface="Times New Roman" panose="02020603050405020304" pitchFamily="18" charset="0"/>
                <a:cs typeface="Times New Roman" panose="02020603050405020304" pitchFamily="18" charset="0"/>
              </a:rPr>
              <a:t>likvidna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rezerva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ravna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nuli</a:t>
            </a:r>
            <a:r>
              <a:rPr lang="en-US" sz="2900" dirty="0" smtClean="0">
                <a:latin typeface="Times New Roman" panose="02020603050405020304" pitchFamily="18" charset="0"/>
                <a:cs typeface="Times New Roman" panose="02020603050405020304" pitchFamily="18" charset="0"/>
              </a:rPr>
              <a:t>.</a:t>
            </a:r>
            <a:endParaRPr lang="en-US" sz="2900" dirty="0">
              <a:latin typeface="Times New Roman" panose="02020603050405020304" pitchFamily="18" charset="0"/>
              <a:cs typeface="Times New Roman" panose="02020603050405020304" pitchFamily="18" charset="0"/>
            </a:endParaRPr>
          </a:p>
          <a:p>
            <a:pPr marL="0" indent="0" algn="just">
              <a:lnSpc>
                <a:spcPct val="110000"/>
              </a:lnSpc>
              <a:buNone/>
            </a:pPr>
            <a:r>
              <a:rPr lang="en-US" sz="2900" b="1" dirty="0" smtClean="0">
                <a:latin typeface="Times New Roman" panose="02020603050405020304" pitchFamily="18" charset="0"/>
                <a:cs typeface="Times New Roman" panose="02020603050405020304" pitchFamily="18" charset="0"/>
              </a:rPr>
              <a:t>4.</a:t>
            </a:r>
            <a:r>
              <a:rPr lang="sr-Latn-RS" sz="2900" b="1" dirty="0" smtClean="0">
                <a:latin typeface="Times New Roman" panose="02020603050405020304" pitchFamily="18" charset="0"/>
                <a:cs typeface="Times New Roman" panose="02020603050405020304" pitchFamily="18" charset="0"/>
              </a:rPr>
              <a:t> </a:t>
            </a:r>
            <a:r>
              <a:rPr lang="en-US" sz="2900" b="1" dirty="0" err="1" smtClean="0">
                <a:latin typeface="Times New Roman" panose="02020603050405020304" pitchFamily="18" charset="0"/>
                <a:cs typeface="Times New Roman" panose="02020603050405020304" pitchFamily="18" charset="0"/>
              </a:rPr>
              <a:t>Improvizovana</a:t>
            </a:r>
            <a:r>
              <a:rPr lang="en-US" sz="2900" b="1" dirty="0" smtClean="0">
                <a:latin typeface="Times New Roman" panose="02020603050405020304" pitchFamily="18" charset="0"/>
                <a:cs typeface="Times New Roman" panose="02020603050405020304" pitchFamily="18" charset="0"/>
              </a:rPr>
              <a:t> </a:t>
            </a:r>
            <a:r>
              <a:rPr lang="en-US" sz="2900" b="1" dirty="0" err="1">
                <a:latin typeface="Times New Roman" panose="02020603050405020304" pitchFamily="18" charset="0"/>
                <a:cs typeface="Times New Roman" panose="02020603050405020304" pitchFamily="18" charset="0"/>
              </a:rPr>
              <a:t>likvidnost</a:t>
            </a:r>
            <a:r>
              <a:rPr lang="en-US" sz="2900" dirty="0">
                <a:latin typeface="Times New Roman" panose="02020603050405020304" pitchFamily="18" charset="0"/>
                <a:cs typeface="Times New Roman" panose="02020603050405020304" pitchFamily="18" charset="0"/>
              </a:rPr>
              <a:t>. Ova </a:t>
            </a:r>
            <a:r>
              <a:rPr lang="en-US" sz="2900" dirty="0" err="1">
                <a:latin typeface="Times New Roman" panose="02020603050405020304" pitchFamily="18" charset="0"/>
                <a:cs typeface="Times New Roman" panose="02020603050405020304" pitchFamily="18" charset="0"/>
              </a:rPr>
              <a:t>politika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znači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odsustvo</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svake</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politike</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likvidnosti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jer</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dok</a:t>
            </a:r>
            <a:r>
              <a:rPr lang="en-US" sz="2900" dirty="0">
                <a:latin typeface="Times New Roman" panose="02020603050405020304" pitchFamily="18" charset="0"/>
                <a:cs typeface="Times New Roman" panose="02020603050405020304" pitchFamily="18" charset="0"/>
              </a:rPr>
              <a:t> se </a:t>
            </a:r>
            <a:r>
              <a:rPr lang="en-US" sz="2900" dirty="0" err="1">
                <a:latin typeface="Times New Roman" panose="02020603050405020304" pitchFamily="18" charset="0"/>
                <a:cs typeface="Times New Roman" panose="02020603050405020304" pitchFamily="18" charset="0"/>
              </a:rPr>
              <a:t>finansijska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politika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isključivo</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usmerava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maksimiranje</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rentabilnosti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ostvarenje</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likvidnosti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prepušta</a:t>
            </a:r>
            <a:r>
              <a:rPr lang="en-US" sz="2900" dirty="0">
                <a:latin typeface="Times New Roman" panose="02020603050405020304" pitchFamily="18" charset="0"/>
                <a:cs typeface="Times New Roman" panose="02020603050405020304" pitchFamily="18" charset="0"/>
              </a:rPr>
              <a:t> se </a:t>
            </a:r>
            <a:r>
              <a:rPr lang="en-US" sz="2900" dirty="0" err="1">
                <a:latin typeface="Times New Roman" panose="02020603050405020304" pitchFamily="18" charset="0"/>
                <a:cs typeface="Times New Roman" panose="02020603050405020304" pitchFamily="18" charset="0"/>
              </a:rPr>
              <a:t>stihiji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slučajnosti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Ovakva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politika</a:t>
            </a:r>
            <a:r>
              <a:rPr lang="en-US" sz="2900" dirty="0">
                <a:latin typeface="Times New Roman" panose="02020603050405020304" pitchFamily="18" charset="0"/>
                <a:cs typeface="Times New Roman" panose="02020603050405020304" pitchFamily="18" charset="0"/>
              </a:rPr>
              <a:t> ne </a:t>
            </a:r>
            <a:r>
              <a:rPr lang="en-US" sz="2900" dirty="0" err="1">
                <a:latin typeface="Times New Roman" panose="02020603050405020304" pitchFamily="18" charset="0"/>
                <a:cs typeface="Times New Roman" panose="02020603050405020304" pitchFamily="18" charset="0"/>
              </a:rPr>
              <a:t>može</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biti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dugog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veka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jer</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njena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primena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dovodi</a:t>
            </a:r>
            <a:r>
              <a:rPr lang="en-US" sz="2900" dirty="0">
                <a:latin typeface="Times New Roman" panose="02020603050405020304" pitchFamily="18" charset="0"/>
                <a:cs typeface="Times New Roman" panose="02020603050405020304" pitchFamily="18" charset="0"/>
              </a:rPr>
              <a:t> do </a:t>
            </a:r>
            <a:r>
              <a:rPr lang="en-US" sz="2900" dirty="0" err="1">
                <a:latin typeface="Times New Roman" panose="02020603050405020304" pitchFamily="18" charset="0"/>
                <a:cs typeface="Times New Roman" panose="02020603050405020304" pitchFamily="18" charset="0"/>
              </a:rPr>
              <a:t>dugoročne</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nelikvidnosti</a:t>
            </a:r>
            <a:r>
              <a:rPr lang="en-US" sz="2900" dirty="0">
                <a:latin typeface="Times New Roman" panose="02020603050405020304" pitchFamily="18" charset="0"/>
                <a:cs typeface="Times New Roman" panose="02020603050405020304" pitchFamily="18" charset="0"/>
              </a:rPr>
              <a:t>.</a:t>
            </a:r>
          </a:p>
          <a:p>
            <a:endParaRPr lang="sr-Cyrl-R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38332" y="58965"/>
            <a:ext cx="1191533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sr-Latn-RS" sz="1600" i="1" dirty="0" smtClean="0">
                <a:latin typeface="Times New Roman" panose="02020603050405020304" pitchFamily="18" charset="0"/>
                <a:cs typeface="Times New Roman" panose="02020603050405020304" pitchFamily="18" charset="0"/>
              </a:rPr>
              <a:t>II FINANSIJSKA POLITIKA I PRAVILA FINANSIRANJA</a:t>
            </a:r>
            <a:r>
              <a:rPr lang="en-US" sz="1600" i="1" dirty="0" smtClean="0">
                <a:latin typeface="Times New Roman" panose="02020603050405020304" pitchFamily="18" charset="0"/>
                <a:cs typeface="Times New Roman" panose="02020603050405020304" pitchFamily="18" charset="0"/>
              </a:rPr>
              <a:t>                                                    3.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v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n o s 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p o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t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a   l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k v </a:t>
            </a:r>
            <a:r>
              <a:rPr lang="en-US" sz="1600" i="1" dirty="0" err="1" smtClean="0">
                <a:latin typeface="Times New Roman" panose="02020603050405020304" pitchFamily="18" charset="0"/>
                <a:cs typeface="Times New Roman" panose="02020603050405020304" pitchFamily="18" charset="0"/>
              </a:rPr>
              <a:t>i</a:t>
            </a:r>
            <a:r>
              <a:rPr lang="en-US" sz="1600" i="1" dirty="0" smtClean="0">
                <a:latin typeface="Times New Roman" panose="02020603050405020304" pitchFamily="18" charset="0"/>
                <a:cs typeface="Times New Roman" panose="02020603050405020304" pitchFamily="18" charset="0"/>
              </a:rPr>
              <a:t> d n o s t </a:t>
            </a:r>
            <a:r>
              <a:rPr lang="en-US" sz="1600" i="1" dirty="0" err="1" smtClean="0">
                <a:latin typeface="Times New Roman" panose="02020603050405020304" pitchFamily="18" charset="0"/>
                <a:cs typeface="Times New Roman" panose="02020603050405020304" pitchFamily="18" charset="0"/>
              </a:rPr>
              <a:t>i</a:t>
            </a:r>
            <a:endParaRPr lang="sr-Cyrl-R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2786313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6010</TotalTime>
  <Words>11567</Words>
  <Application>Microsoft Office PowerPoint</Application>
  <PresentationFormat>Custom</PresentationFormat>
  <Paragraphs>728</Paragraphs>
  <Slides>90</Slides>
  <Notes>3</Notes>
  <HiddenSlides>0</HiddenSlides>
  <MMClips>0</MMClips>
  <ScaleCrop>false</ScaleCrop>
  <HeadingPairs>
    <vt:vector size="4" baseType="variant">
      <vt:variant>
        <vt:lpstr>Theme</vt:lpstr>
      </vt:variant>
      <vt:variant>
        <vt:i4>1</vt:i4>
      </vt:variant>
      <vt:variant>
        <vt:lpstr>Slide Titles</vt:lpstr>
      </vt:variant>
      <vt:variant>
        <vt:i4>90</vt:i4>
      </vt:variant>
    </vt:vector>
  </HeadingPairs>
  <TitlesOfParts>
    <vt:vector size="91" baseType="lpstr">
      <vt:lpstr>Office Theme</vt:lpstr>
      <vt:lpstr>FINANSIJE I FINANSIJSKO POSLOVANJE</vt:lpstr>
      <vt:lpstr>I - FINANSIJSKA FUNKCIJA PREDUZEĆA</vt:lpstr>
      <vt:lpstr>Slide 3</vt:lpstr>
      <vt:lpstr>Slide 4</vt:lpstr>
      <vt:lpstr>2. POSLOVI FINANSIJSKE FUNKCIJE </vt:lpstr>
      <vt:lpstr>1) OBIM POTREBNOG NOVCA I KAPITALA, MOMENAT     POTREBE I VREME IMOBILIZACIJE </vt:lpstr>
      <vt:lpstr>2) POTENCIJALNA MOGUĆNOST PRIBAVLJANJA NOVCA I     KAPITALA</vt:lpstr>
      <vt:lpstr>3) CENA I USLOVI PRIBAVLJANJA NOVCA I KAPITALA</vt:lpstr>
      <vt:lpstr>4)  CENA PRIBAVLJANJA NOVCA I KAPITALA</vt:lpstr>
      <vt:lpstr>2.2. ULAGANJE NOVCA I KAPITALA</vt:lpstr>
      <vt:lpstr>Slide 11</vt:lpstr>
      <vt:lpstr>2. Vreme i mobilizacije ulaganja - može biti trajno, dugoročno i kratkoročno. </vt:lpstr>
      <vt:lpstr>Slide 13</vt:lpstr>
      <vt:lpstr>2.3. OBLIKOVANJE STRUKTURE KAPITALA</vt:lpstr>
      <vt:lpstr>Slide 15</vt:lpstr>
      <vt:lpstr>2.4. USKLAĐIVANJE ROKOVA IMOBILIZACIJE SREDSTAVA I        ROKOVA RASPOLOŽIVOSTI IZVORA FINANSIRANJA</vt:lpstr>
      <vt:lpstr>Da bi preduzeće bilo trajno likvidno  finansijska radnja mora stalno nastojati da :</vt:lpstr>
      <vt:lpstr>2.5. KREIRANJE FINANSIJSKE POLITIKE I RAZVIJANJE        STRATEGIJE I TAKTIKE FINANSIJSKOG UPRAVLJANJA</vt:lpstr>
      <vt:lpstr>2.6. NAPLATA POTRAŽIVANJA</vt:lpstr>
      <vt:lpstr>2.7. PRODAJA POTRAŽIVANJA I KUPLJENIH        AKCIJA</vt:lpstr>
      <vt:lpstr>2.8. PLAĆANJE OBAVEZA</vt:lpstr>
      <vt:lpstr> 2.9. OTKUP DUGOVA I PRODATIH AKCIJA</vt:lpstr>
      <vt:lpstr>2.10. PRODAJA I KUPOVINA DEVIZA </vt:lpstr>
      <vt:lpstr>2.11. DISPONIRANJE NOVCA</vt:lpstr>
      <vt:lpstr>2.12. PRAĆENJE KRETANJA KAMATNIH STOPA TRŽIŠNE          CENE HOV I KURSA VALUTE</vt:lpstr>
      <vt:lpstr>2.13. OBRAČUN LIČNIH DOHODAKA </vt:lpstr>
      <vt:lpstr>2.15. KONTROLA NOVČANIH DOKUMENATA I NADZOR RACIONALNOSTI KORIŠĆENJA             SREDSTAVA</vt:lpstr>
      <vt:lpstr>2.16. VOĐENJE BLAGAJNE I PORTFELJA HOV</vt:lpstr>
      <vt:lpstr> 2.18. FINANSIJSKO PLANIRANJE</vt:lpstr>
      <vt:lpstr>2.19. FINANSIJSKA ANALIZA </vt:lpstr>
      <vt:lpstr>2.20. SAČINJAVANJE PREDLOGA SANACIJE</vt:lpstr>
      <vt:lpstr>2.21. FINANSIJSKO INFORMISANJE </vt:lpstr>
      <vt:lpstr>3. POSLOVI FINANSIJSKE FUNKCIJE</vt:lpstr>
      <vt:lpstr> 3.2. ODNOS FINANSIJSKE I PROIZVODNE FUNKCIJE </vt:lpstr>
      <vt:lpstr>3.3. ODNOS FINANSIJSKE I PRODAJNE FUNKCIJE</vt:lpstr>
      <vt:lpstr>3.4.  ODNOS FINANSIJSKE I RAČUNOVODSTVENE          FUNKCIJE</vt:lpstr>
      <vt:lpstr>1. Razgraničenje poslova između finansijske i računovodstvene      funkcije odnosi se na:</vt:lpstr>
      <vt:lpstr>Slide 38</vt:lpstr>
      <vt:lpstr>Slide 39</vt:lpstr>
      <vt:lpstr>2. Saradnja finansijske i računovodstvene funkcije u oblasti bilansiranja      i vođenja politike bilansa </vt:lpstr>
      <vt:lpstr>4. ODNOS FINANSIJSKE FUNKCIJE I UPRAVE      PREDUZEĆA</vt:lpstr>
      <vt:lpstr>5. ORGANIZACIJA FINANSIJSKE FUNKCIJE</vt:lpstr>
      <vt:lpstr>Slide 43</vt:lpstr>
      <vt:lpstr>5.2.  ORGANIZACIONI OBLIK  FINANSIJSKE FUNKCIJE</vt:lpstr>
      <vt:lpstr>5.2.2. ORGANIZACIJA FINANSIJSKE FUNKCIJE SREDNJIH PREDUZEĆA</vt:lpstr>
      <vt:lpstr>5.2.3. ORGANIZACIJA            FINANSIJSKE FUNKCIJE            VELIKIH PREDUZEĆA</vt:lpstr>
      <vt:lpstr>II  FINANSIJSKA POLITIKA I PRAVILA        FINANSIRANJA </vt:lpstr>
      <vt:lpstr>1.1.  CILJ  FINANSIJSKE  POLITIKE</vt:lpstr>
      <vt:lpstr>1.2.  NAČELA FINANSIJSKE POLITIKE</vt:lpstr>
      <vt:lpstr>1.2.1. NAČELO FINANSIJSKE STABILNOSTI</vt:lpstr>
      <vt:lpstr>Slide 51</vt:lpstr>
      <vt:lpstr>Slide 52</vt:lpstr>
      <vt:lpstr>Slide 53</vt:lpstr>
      <vt:lpstr>1.2.2. NAČELO RENTABILNOSTI</vt:lpstr>
      <vt:lpstr>Slide 55</vt:lpstr>
      <vt:lpstr>1.2.3. NAČELO LIKVIDNOSTI </vt:lpstr>
      <vt:lpstr>Slide 57</vt:lpstr>
      <vt:lpstr>1.2.4. NAČELO FINANSIRANJA U SKLADU SA RIZIKOM</vt:lpstr>
      <vt:lpstr> 1.2.5. NAČELO FINANSISKE ELASTIČNOSTI</vt:lpstr>
      <vt:lpstr>Slide 60</vt:lpstr>
      <vt:lpstr>1.2.6. NAČELO NEZAVISNOSTI</vt:lpstr>
      <vt:lpstr>1.2.7. NAČELO OPTIMALNOG AKTIVIZACIONOG DEJSTVA SLIKE            FINANSIRANJA</vt:lpstr>
      <vt:lpstr>2. PRAVILA FINANSIRANJA</vt:lpstr>
      <vt:lpstr>2.1.  VERTIKALNA PRAVILA FINANSIRANJA</vt:lpstr>
      <vt:lpstr>Slide 65</vt:lpstr>
      <vt:lpstr>Slide 66</vt:lpstr>
      <vt:lpstr>Slide 67</vt:lpstr>
      <vt:lpstr>Slide 68</vt:lpstr>
      <vt:lpstr>2.1.2 ODNOS REZERVNOG I OSNOVNOG KAPITALA</vt:lpstr>
      <vt:lpstr>2.2.  HORIZONTALNA PRAVILA FINANSIRANJA</vt:lpstr>
      <vt:lpstr>2.2.1.2. Zlatna bilansna pravila</vt:lpstr>
      <vt:lpstr>2.2.1.2.1  Zlatno bilansno pravilo u užem smislu</vt:lpstr>
      <vt:lpstr>Slide 73</vt:lpstr>
      <vt:lpstr>2.2.1.2.2.  Zlatno bilansno pravilo u širem smislu</vt:lpstr>
      <vt:lpstr>Slide 75</vt:lpstr>
      <vt:lpstr>Slide 76</vt:lpstr>
      <vt:lpstr>2.2.1.2.3.  Kritika zlatnih bilansnih pravila</vt:lpstr>
      <vt:lpstr>2.2.2. OSTALA PRAVILA FINANSIRANJA</vt:lpstr>
      <vt:lpstr>Slide 79</vt:lpstr>
      <vt:lpstr>Slide 80</vt:lpstr>
      <vt:lpstr>3. LIKVIDNOST I POLITIKA LIKVIDNOSTI</vt:lpstr>
      <vt:lpstr>Slide 82</vt:lpstr>
      <vt:lpstr> MERENJE TRENUTNE LIKVIDNOSTI </vt:lpstr>
      <vt:lpstr>MERENJE BUDUĆE LIKVIDNOSTI </vt:lpstr>
      <vt:lpstr>Slide 85</vt:lpstr>
      <vt:lpstr>Slide 86</vt:lpstr>
      <vt:lpstr>Slide 87</vt:lpstr>
      <vt:lpstr>3.2. POLITIKA LIKVIDNOSTI </vt:lpstr>
      <vt:lpstr>Uzimajući u obzir stepen oštrine vladajućih sankcija za slučaj nelikvidnosti a težeći da ublaži suprotnost između likvidnosti i rentabilnosti i umanji inflatorne gubitke na likvidnoj rezervi, politiku likvidnosti — K. Mellwerowicz je koncipirao u četiri vida:</vt:lpstr>
      <vt:lpstr>Slide 90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FINANSIJE I FINANSIJSKO POSLOVANJE</dc:title>
  <dc:creator>Windows User</dc:creator>
  <cp:lastModifiedBy>selena.djajic</cp:lastModifiedBy>
  <cp:revision>162</cp:revision>
  <dcterms:created xsi:type="dcterms:W3CDTF">2017-10-05T10:30:04Z</dcterms:created>
  <dcterms:modified xsi:type="dcterms:W3CDTF">2018-10-15T13:44:28Z</dcterms:modified>
</cp:coreProperties>
</file>