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7" r:id="rId4"/>
    <p:sldMasterId id="2147483669" r:id="rId5"/>
    <p:sldMasterId id="2147483671" r:id="rId6"/>
    <p:sldMasterId id="2147483753" r:id="rId7"/>
  </p:sldMasterIdLst>
  <p:sldIdLst>
    <p:sldId id="256" r:id="rId8"/>
    <p:sldId id="257" r:id="rId9"/>
    <p:sldId id="258" r:id="rId10"/>
    <p:sldId id="259" r:id="rId11"/>
    <p:sldId id="261" r:id="rId12"/>
    <p:sldId id="263" r:id="rId13"/>
    <p:sldId id="265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6DD"/>
    <a:srgbClr val="99CCFF"/>
    <a:srgbClr val="FFFF00"/>
    <a:srgbClr val="6600CC"/>
    <a:srgbClr val="99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15969B-0D49-4048-943E-5D69FE5A06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38A21-2D3A-4491-9569-AD56D8F77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BC227-9930-49A8-B53E-286DE2E94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0821E6-803B-4F18-9B45-906BB647F1D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536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537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537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538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8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AD415-BB50-4DE6-9C9F-476508368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8B0A9-51BD-4F5E-8DA6-2CC2780A1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1715-C48D-4E00-AF01-54625A464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54E9-A23D-4259-AE8B-2A48D4C7B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D50C-D12D-43ED-8BA2-030977127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1F66-D4D9-495A-9AA9-6D5FC8769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1F78-00AF-4070-96DD-0339F3859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0F842-516A-45A3-B1CD-FDC5C4313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29F47-05F3-4537-A443-2C3B4F855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2A630-E0AD-40F8-8C96-E6DC08591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E31E-0A64-4FB8-9A3C-5C0C3ECF5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66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665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6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6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6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6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543EE8-F157-437F-A81A-C3A954DEA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7F90E-98A5-4290-9B6A-21267704A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7601A-F58C-43A5-A9A3-E556E7D0F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28161-A1BF-4A4B-9744-8216A5DA0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4CB0D-D08A-4F2D-B710-AB2E75954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CE7F-B85B-43F7-8968-5AA7E7BD9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EF68-CFBC-46CF-BFBE-ED42219C6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EE716-BC71-448F-ADB5-B2EF0E4FE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9EA09-FDB3-40E8-BC00-93CC55B81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0261F-0351-4AAC-8805-5E235C4EC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DF7C-8456-4739-899A-F2E3E6B71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D0E7-8E87-4ACD-A359-8F7D061AA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4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4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404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168E67-359C-4910-A863-A2611597F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5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0ABCB-F207-4DC3-AC6B-542CC6156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261A0-91DB-4843-B28E-F726DC11E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CB1A3-3484-4BFF-AB8C-CDBFC04CD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0C610-430D-495B-B3BA-251B23520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68AAC-CA2A-4C32-9C1B-B0287BC38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06A3A-C04B-406D-8804-DD725A360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D09C3-FF75-4EE0-B2B6-DBC5FF026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97882-F6BE-4FAC-AD68-DC6FE7C71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1B7CE-1AAB-42BB-A559-79211DC05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8FFD9-55A2-419F-A61C-AB471F44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0861F-8168-4652-9C7A-8C90F01A9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>
                <a:latin typeface="Times New Roman" pitchFamily="18" charset="0"/>
              </a:endParaRPr>
            </a:p>
          </p:txBody>
        </p:sp>
        <p:sp>
          <p:nvSpPr>
            <p:cNvPr id="6963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>
                <a:latin typeface="Times New Roman" pitchFamily="18" charset="0"/>
              </a:endParaRPr>
            </a:p>
          </p:txBody>
        </p:sp>
      </p:grpSp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963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644AB31-0C5D-4AA9-BCF0-D36412009D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96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C403-1368-4C56-BDAB-9E29EBA1B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6518C-8230-4128-B200-E97B18631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7B0BB-037F-44D1-83CE-BB4119F0A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D110-EB46-40CD-B3C7-E4794D187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1BA91-85A6-43E0-9E6B-49F95BBD6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818C4-4909-4B97-A99A-041107572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98AF0-E1D0-4A45-8D33-87748987E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D4FB3-58C7-4CCF-A52B-A275D18AA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5776F-5DD0-423C-871A-CC51F534D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70CE-C61D-4F84-A357-812ABED37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9EC1B-70FA-427D-826E-9436BDBE4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08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28A953-5BB3-478F-B0D6-FF13CAD83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2855A-23CD-4D66-AD13-167BDEF6F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ADE96-8B99-483F-95A1-A7CABE8DF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02DD5-952F-4AB0-8157-783201763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B09FD-702E-4D71-ABE4-736D0645B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2FFD6-8EF5-47C2-9D71-69F509BC6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87BFE-EC46-456C-912F-FCE7380F4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8F4AF-1CEB-4D0C-A762-ABD2923D6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6FA0B-AFAB-4D6A-BB10-1C042BC2C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3391B-655E-46BC-AA07-B6363326D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FFE3C-D14E-46FE-8E25-15D6D5867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A8F0-78B8-4681-909F-F59C866C2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1A755E-7C9D-48D5-8048-2F5866582A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9E000-F759-48C2-B782-07CE9965B9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05A9B-001D-4EE1-87A5-6F6C08EC6AB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E787E-92CF-4D62-96F8-662D281E2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47A33-197D-412D-93F8-BD95FFAF1DE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1EEA3-FE65-48A8-A7CC-BD91BEE723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81F6-C9AD-4041-BD87-E622C9CFBF1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B5D5E-F5C0-4D0C-BF61-03EEA00D18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590F1-9BF1-4C04-9998-58243AD8AD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B2ED64-6C2E-4708-BF8C-9FA2D39750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E9FA7-1C2A-496D-8DD2-7E1FF3335E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70026-9728-4CC3-B8D5-CAF444EF79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AEF9A-2C2C-4E45-8305-C36BEB41A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12F5C-7829-43B2-81FF-721DB4E2A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B496AD8-67C7-43AD-886A-15863240B8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24B9F1A4-9C66-460F-A5B3-9CCBA6A257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43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3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6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3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3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437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3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3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6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4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D5EDB42-A461-4849-B8A4-6B2F3FB0F4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3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45093D-CF7F-499B-BBC3-B82299E531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6861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861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61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861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6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654B115-8A38-473E-A996-6EE1CBF5F3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98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75FCFF84-8A44-40CA-90B2-BA17168E7D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496AD8-67C7-43AD-886A-15863240B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905000"/>
            <a:ext cx="7772400" cy="1736725"/>
          </a:xfrm>
        </p:spPr>
        <p:txBody>
          <a:bodyPr/>
          <a:lstStyle/>
          <a:p>
            <a:r>
              <a:rPr lang="en-US" sz="4800"/>
              <a:t>USKLA</a:t>
            </a:r>
            <a:r>
              <a:rPr lang="sr-Latn-CS" sz="4800"/>
              <a:t>ĐIVANJE BROJA GRLA SA RASPOLOŽIVOM KOLIČINOM STOČNE HRANE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-1177278"/>
            <a:ext cx="811953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sr-Latn-CS" sz="2000" dirty="0" smtClean="0"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cs typeface="Times New Roman" pitchFamily="18" charset="0"/>
            </a:endParaRPr>
          </a:p>
          <a:p>
            <a:pPr eaLnBrk="1" hangingPunct="1"/>
            <a:r>
              <a:rPr lang="sr-Latn-C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Pri </a:t>
            </a:r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izračunavanju broja goveda treba imati u vidu da kabasta hrana učestvuje 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sa 60% u obroku. 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Ako je norma po uslovnom grlu 4 t onda u tome kabasta hrana čini 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2.4 t</a:t>
            </a:r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(4 t x 0.6</a:t>
            </a:r>
            <a:r>
              <a:rPr lang="sr-Latn-C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/>
            <a:endParaRPr lang="sr-Latn-CS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Ukupna kabasta hrana koja je potrebna za goveda se dobije kada od ukupne </a:t>
            </a:r>
          </a:p>
          <a:p>
            <a:pPr eaLnBrk="1" hangingPunct="1"/>
            <a:r>
              <a:rPr lang="sr-Latn-C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kabaste hrane 8726 h.j. oduzme kabasta hrana za ovce koja iznosi 520 h.j. </a:t>
            </a:r>
          </a:p>
          <a:p>
            <a:pPr eaLnBrk="1" hangingPunct="1"/>
            <a:r>
              <a:rPr lang="sr-Latn-C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8726 – 520 = 8206 h.j. 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0" y="3276600"/>
          <a:ext cx="6040438" cy="781050"/>
        </p:xfrm>
        <a:graphic>
          <a:graphicData uri="http://schemas.openxmlformats.org/presentationml/2006/ole">
            <p:oleObj spid="_x0000_s31748" name="Equation" r:id="rId3" imgW="2895480" imgH="39348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8600" y="2819400"/>
            <a:ext cx="8666163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sr-Latn-CS" sz="1600" dirty="0">
                <a:cs typeface="Times New Roman" pitchFamily="18" charset="0"/>
              </a:rPr>
              <a:t/>
            </a:r>
            <a:br>
              <a:rPr lang="sr-Latn-CS" sz="1600" dirty="0">
                <a:cs typeface="Times New Roman" pitchFamily="18" charset="0"/>
              </a:rPr>
            </a:br>
            <a:r>
              <a:rPr lang="en-US" sz="1600" dirty="0" smtClean="0">
                <a:cs typeface="Times New Roman" pitchFamily="18" charset="0"/>
              </a:rPr>
              <a:t> </a:t>
            </a:r>
            <a:endParaRPr lang="en-US" sz="1600" dirty="0">
              <a:cs typeface="Times New Roman" pitchFamily="18" charset="0"/>
            </a:endParaRPr>
          </a:p>
          <a:p>
            <a:pPr eaLnBrk="1" hangingPunct="1"/>
            <a:r>
              <a:rPr lang="sr-Latn-CS" sz="2000" dirty="0" smtClean="0">
                <a:cs typeface="Times New Roman" pitchFamily="18" charset="0"/>
              </a:rPr>
              <a:t>						      </a:t>
            </a:r>
            <a:r>
              <a:rPr lang="sr-Latn-CS" sz="2000" dirty="0" smtClean="0">
                <a:solidFill>
                  <a:schemeClr val="accent6"/>
                </a:solidFill>
                <a:cs typeface="Times New Roman" pitchFamily="18" charset="0"/>
              </a:rPr>
              <a:t>USLOVNIH </a:t>
            </a:r>
            <a:r>
              <a:rPr lang="sr-Latn-CS" sz="2000" dirty="0">
                <a:solidFill>
                  <a:schemeClr val="accent6"/>
                </a:solidFill>
                <a:cs typeface="Times New Roman" pitchFamily="18" charset="0"/>
              </a:rPr>
              <a:t>GRLA </a:t>
            </a:r>
            <a:endParaRPr lang="en-US" sz="2000" dirty="0">
              <a:solidFill>
                <a:schemeClr val="accent6"/>
              </a:solidFill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solidFill>
                  <a:schemeClr val="accent6"/>
                </a:solidFill>
                <a:cs typeface="Times New Roman" pitchFamily="18" charset="0"/>
              </a:rPr>
              <a:t>                                               </a:t>
            </a:r>
            <a:r>
              <a:rPr lang="en-US" sz="2000" dirty="0" smtClean="0">
                <a:solidFill>
                  <a:schemeClr val="accent6"/>
                </a:solidFill>
                <a:cs typeface="Times New Roman" pitchFamily="18" charset="0"/>
              </a:rPr>
              <a:t>                                            </a:t>
            </a:r>
            <a:r>
              <a:rPr lang="sr-Latn-CS" sz="2000" dirty="0">
                <a:solidFill>
                  <a:schemeClr val="accent6"/>
                </a:solidFill>
                <a:cs typeface="Times New Roman" pitchFamily="18" charset="0"/>
              </a:rPr>
              <a:t>GOVEDA</a:t>
            </a:r>
            <a:endParaRPr lang="en-US" sz="2000" dirty="0">
              <a:solidFill>
                <a:schemeClr val="accent6"/>
              </a:solidFill>
              <a:cs typeface="Times New Roman" pitchFamily="18" charset="0"/>
            </a:endParaRPr>
          </a:p>
          <a:p>
            <a:pPr eaLnBrk="1" hangingPunct="1"/>
            <a:endParaRPr lang="en-US" sz="2000" dirty="0">
              <a:cs typeface="Times New Roman" pitchFamily="18" charset="0"/>
            </a:endParaRPr>
          </a:p>
          <a:p>
            <a:pPr eaLnBrk="1" hangingPunct="1"/>
            <a:endParaRPr lang="en-US" sz="900" dirty="0"/>
          </a:p>
          <a:p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Potrebna količina koncentrata po uslovnom grlu goveda iznosi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1.6 t h.j. godišnje </a:t>
            </a:r>
            <a:r>
              <a:rPr lang="sr-Latn-C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(4 x 0.4), a za ukupan broj goveda biće </a:t>
            </a:r>
            <a:endParaRPr lang="en-US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202,5 uslovnih grla goveda  </a:t>
            </a:r>
            <a:r>
              <a:rPr lang="sr-Latn-C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1.6 = 5 </a:t>
            </a:r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124 </a:t>
            </a:r>
            <a:r>
              <a:rPr lang="sr-Latn-C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h.j.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38200" y="2271182"/>
          <a:ext cx="4267200" cy="859367"/>
        </p:xfrm>
        <a:graphic>
          <a:graphicData uri="http://schemas.openxmlformats.org/presentationml/2006/ole">
            <p:oleObj spid="_x0000_s46084" name="Equation" r:id="rId3" imgW="2006280" imgH="393480" progId="Equation.3">
              <p:embed/>
            </p:oleObj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838200" y="3785294"/>
            <a:ext cx="6349815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sr-Latn-CS" sz="1800" dirty="0"/>
              <a:t> 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Ovce				   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260     uslovnih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grla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3. Goveda	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202,50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uslovnih grla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4. Svinje			   </a:t>
            </a:r>
            <a:r>
              <a:rPr lang="sr-Latn-CS" sz="2000" u="sng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CS" sz="2000" u="sng" dirty="0" smtClean="0">
                <a:latin typeface="Times New Roman" pitchFamily="18" charset="0"/>
                <a:cs typeface="Times New Roman" pitchFamily="18" charset="0"/>
              </a:rPr>
              <a:t>362,25 </a:t>
            </a:r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uslovnih grla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UKUPNO		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Latn-CS" sz="2000" u="sng" dirty="0" smtClean="0">
                <a:latin typeface="Times New Roman" pitchFamily="18" charset="0"/>
                <a:cs typeface="Times New Roman" pitchFamily="18" charset="0"/>
              </a:rPr>
              <a:t>824,75 uslovnih </a:t>
            </a:r>
            <a:r>
              <a:rPr lang="sr-Latn-CS" sz="2000" u="sng" dirty="0">
                <a:latin typeface="Times New Roman" pitchFamily="18" charset="0"/>
                <a:cs typeface="Times New Roman" pitchFamily="18" charset="0"/>
              </a:rPr>
              <a:t>grla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257800" y="2438400"/>
            <a:ext cx="373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1 362,25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uslovnih grla svinja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610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Pošto se zanemaruje koncentrovana hrana koju pojedu ovce, onda se broj svinja računa tako što se od ukupne koncentrovane hrane oduzme količina koncentrovane hrane potrebna za goveda i ta razlika se podeli sa normom od 4 t h.j. 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Broj svinja: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429000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Provera: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52400" y="35259"/>
            <a:ext cx="8686800" cy="62478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</a:rPr>
              <a:t>Zadatak za vežbu</a:t>
            </a:r>
          </a:p>
          <a:p>
            <a:endParaRPr lang="sr-Latn-RS" sz="2000" dirty="0" smtClean="0">
              <a:solidFill>
                <a:schemeClr val="bg1"/>
              </a:solidFill>
            </a:endParaRPr>
          </a:p>
          <a:p>
            <a:r>
              <a:rPr lang="sr-Cyrl-CS" sz="2000" dirty="0" smtClean="0">
                <a:solidFill>
                  <a:schemeClr val="bg1"/>
                </a:solidFill>
              </a:rPr>
              <a:t>Odgovarajućom metodom odrediti ukupan broj grla stoke kao i broj grla po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dirty="0" smtClean="0">
                <a:solidFill>
                  <a:schemeClr val="bg1"/>
                </a:solidFill>
              </a:rPr>
              <a:t>pojedinim vrstama koji se, s obzirom na mogućnosti za proizvodnju stočne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dirty="0" smtClean="0">
                <a:solidFill>
                  <a:schemeClr val="bg1"/>
                </a:solidFill>
              </a:rPr>
              <a:t>hrane može gajiti na poljoprivrednom gazdinstvu.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b="1" dirty="0" smtClean="0">
                <a:solidFill>
                  <a:schemeClr val="bg1"/>
                </a:solidFill>
              </a:rPr>
              <a:t>Grupe hraniva				</a:t>
            </a:r>
            <a:r>
              <a:rPr lang="en-US" sz="2000" b="1" dirty="0" smtClean="0">
                <a:solidFill>
                  <a:schemeClr val="bg1"/>
                </a:solidFill>
              </a:rPr>
              <a:t>            </a:t>
            </a:r>
            <a:r>
              <a:rPr lang="sr-Cyrl-CS" sz="2000" b="1" dirty="0" smtClean="0">
                <a:solidFill>
                  <a:schemeClr val="bg1"/>
                </a:solidFill>
              </a:rPr>
              <a:t>000 hranljivih jedinica</a:t>
            </a:r>
            <a:r>
              <a:rPr lang="sr-Cyrl-C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b="1" dirty="0" smtClean="0">
                <a:solidFill>
                  <a:schemeClr val="bg1"/>
                </a:solidFill>
              </a:rPr>
              <a:t>1. Kabasta hrana sa oranica				</a:t>
            </a:r>
            <a:r>
              <a:rPr lang="sr-Latn-RS" sz="2000" b="1" dirty="0" smtClean="0">
                <a:solidFill>
                  <a:schemeClr val="bg1"/>
                </a:solidFill>
              </a:rPr>
              <a:t>	 </a:t>
            </a:r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r>
              <a:rPr lang="sr-Cyrl-CS" sz="2000" b="1" dirty="0" smtClean="0">
                <a:solidFill>
                  <a:schemeClr val="bg1"/>
                </a:solidFill>
              </a:rPr>
              <a:t>90</a:t>
            </a:r>
            <a:r>
              <a:rPr lang="sr-Cyrl-C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b="1" dirty="0" smtClean="0">
                <a:solidFill>
                  <a:schemeClr val="bg1"/>
                </a:solidFill>
              </a:rPr>
              <a:t>2. Kabasta hrana sa prirodnih travnjaka	</a:t>
            </a:r>
            <a:r>
              <a:rPr lang="en-US" sz="2000" b="1" dirty="0" smtClean="0">
                <a:solidFill>
                  <a:schemeClr val="bg1"/>
                </a:solidFill>
              </a:rPr>
              <a:t>               	 </a:t>
            </a:r>
            <a:r>
              <a:rPr lang="sr-Latn-R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9</a:t>
            </a:r>
            <a:r>
              <a:rPr lang="sr-Cyrl-CS" sz="2000" b="1" dirty="0" smtClean="0">
                <a:solidFill>
                  <a:schemeClr val="bg1"/>
                </a:solidFill>
              </a:rPr>
              <a:t>5</a:t>
            </a:r>
            <a:r>
              <a:rPr lang="sr-Cyrl-C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b="1" dirty="0" smtClean="0">
                <a:solidFill>
                  <a:schemeClr val="bg1"/>
                </a:solidFill>
              </a:rPr>
              <a:t>	- od toga za ovce				</a:t>
            </a:r>
            <a:r>
              <a:rPr lang="sr-Latn-RS" sz="2000" b="1" dirty="0" smtClean="0">
                <a:solidFill>
                  <a:schemeClr val="bg1"/>
                </a:solidFill>
              </a:rPr>
              <a:t>               </a:t>
            </a:r>
            <a:r>
              <a:rPr lang="en-US" sz="2000" b="1" dirty="0" smtClean="0">
                <a:solidFill>
                  <a:schemeClr val="bg1"/>
                </a:solidFill>
              </a:rPr>
              <a:t> 3</a:t>
            </a:r>
            <a:r>
              <a:rPr lang="sr-Cyrl-CS" sz="2000" b="1" dirty="0" smtClean="0">
                <a:solidFill>
                  <a:schemeClr val="bg1"/>
                </a:solidFill>
              </a:rPr>
              <a:t>2</a:t>
            </a:r>
            <a:r>
              <a:rPr lang="sr-Cyrl-C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Cyrl-CS" sz="2000" b="1" dirty="0" smtClean="0">
                <a:solidFill>
                  <a:schemeClr val="bg1"/>
                </a:solidFill>
              </a:rPr>
              <a:t>A. Ukupna kabasta hrana					</a:t>
            </a:r>
            <a:r>
              <a:rPr lang="sr-Latn-R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285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sr-Cyrl-CS" sz="2000" b="1" dirty="0" smtClean="0">
                <a:solidFill>
                  <a:schemeClr val="bg1"/>
                </a:solidFill>
              </a:rPr>
              <a:t>B.  Koncentrovana hrana				 </a:t>
            </a:r>
            <a:r>
              <a:rPr lang="en-US" sz="2000" b="1" dirty="0" smtClean="0">
                <a:solidFill>
                  <a:schemeClr val="bg1"/>
                </a:solidFill>
              </a:rPr>
              <a:t>         </a:t>
            </a:r>
            <a:r>
              <a:rPr lang="sr-Latn-R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sr-Latn-R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r>
              <a:rPr lang="sr-Cyrl-CS" sz="2000" b="1" dirty="0" smtClean="0">
                <a:solidFill>
                  <a:schemeClr val="bg1"/>
                </a:solidFill>
              </a:rPr>
              <a:t>0</a:t>
            </a:r>
            <a:r>
              <a:rPr lang="sr-Cyrl-C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sr-Latn-RS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CS" sz="2000" dirty="0" smtClean="0">
                <a:solidFill>
                  <a:schemeClr val="bg1"/>
                </a:solidFill>
              </a:rPr>
              <a:t>Postoje uslovi za gajenje goveda, ovaca i svinja.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CS" sz="2000" dirty="0" smtClean="0">
                <a:solidFill>
                  <a:schemeClr val="bg1"/>
                </a:solidFill>
              </a:rPr>
              <a:t>Period ispaše za ovce traje </a:t>
            </a:r>
            <a:r>
              <a:rPr lang="sr-Latn-RS" sz="2000" dirty="0" smtClean="0">
                <a:solidFill>
                  <a:schemeClr val="bg1"/>
                </a:solidFill>
              </a:rPr>
              <a:t>7 </a:t>
            </a:r>
            <a:r>
              <a:rPr lang="sr-Cyrl-CS" sz="2000" dirty="0" smtClean="0">
                <a:solidFill>
                  <a:schemeClr val="bg1"/>
                </a:solidFill>
              </a:rPr>
              <a:t>meseci.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CS" sz="2000" dirty="0" smtClean="0">
                <a:solidFill>
                  <a:schemeClr val="bg1"/>
                </a:solidFill>
              </a:rPr>
              <a:t>Odnos hranljivih jedinica koncentrovane i kabaste hrane u obroku goveda je 40:60.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CS" sz="2000" dirty="0" smtClean="0">
                <a:solidFill>
                  <a:schemeClr val="bg1"/>
                </a:solidFill>
              </a:rPr>
              <a:t>Udeo koncentrovane u obroku ovaca i kabaste hrane u obroku svinja u ovom proračunu treba zanemariti.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Cyrl-CS" sz="2000" dirty="0" smtClean="0">
                <a:solidFill>
                  <a:schemeClr val="bg1"/>
                </a:solidFill>
              </a:rPr>
              <a:t>Norma hrane po jednom uslovnom grlu iznosi 4000 </a:t>
            </a:r>
            <a:r>
              <a:rPr lang="en-US" sz="2000" dirty="0" smtClean="0">
                <a:solidFill>
                  <a:schemeClr val="bg1"/>
                </a:solidFill>
              </a:rPr>
              <a:t>HJ / </a:t>
            </a:r>
            <a:r>
              <a:rPr lang="sr-Cyrl-CS" sz="2000" dirty="0" smtClean="0">
                <a:solidFill>
                  <a:schemeClr val="bg1"/>
                </a:solidFill>
              </a:rPr>
              <a:t>godišnje</a:t>
            </a:r>
            <a:r>
              <a:rPr lang="sr-Latn-RS" sz="2000" dirty="0" smtClean="0">
                <a:solidFill>
                  <a:schemeClr val="bg1"/>
                </a:solidFill>
              </a:rPr>
              <a:t>. 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304800"/>
            <a:ext cx="8839200" cy="5791200"/>
          </a:xfrm>
        </p:spPr>
        <p:txBody>
          <a:bodyPr/>
          <a:lstStyle/>
          <a:p>
            <a:r>
              <a:rPr lang="sr-Latn-CS" sz="2400" dirty="0"/>
              <a:t>Potreba za usaglašavanjem broja grla sa raspoloživom stočnom hranom javlja se u proizvodnim i teritorijalnim jedinicama pri rešavanju različitih zadataka kao što su: </a:t>
            </a:r>
            <a:endParaRPr lang="sr-Latn-CS" sz="2400" dirty="0" smtClean="0"/>
          </a:p>
          <a:p>
            <a:r>
              <a:rPr lang="sr-Latn-CS" sz="2400" dirty="0"/>
              <a:t/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izrada programa razvoja</a:t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izbor proizvodne orjentacije</a:t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određivanje strukture proizvodnje</a:t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sastavljanje raznih planova proizvodnje</a:t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projektovanje poljoprivrednih preduzeća</a:t>
            </a:r>
            <a:br>
              <a:rPr lang="sr-Latn-CS" sz="2400" dirty="0"/>
            </a:br>
            <a:r>
              <a:rPr lang="en-US" sz="2400" dirty="0"/>
              <a:t>- </a:t>
            </a:r>
            <a:r>
              <a:rPr lang="sr-Latn-CS" sz="2400" dirty="0"/>
              <a:t>izgradnja, adaptacija i rekonstrukcija proizvodnih i </a:t>
            </a:r>
            <a:r>
              <a:rPr lang="en-US" sz="2400" dirty="0"/>
              <a:t>      </a:t>
            </a:r>
            <a:r>
              <a:rPr lang="sr-Latn-RS" sz="2400" dirty="0" smtClean="0"/>
              <a:t>      </a:t>
            </a:r>
            <a:r>
              <a:rPr lang="sr-Latn-CS" sz="2400" dirty="0" smtClean="0"/>
              <a:t>prerađivačkih </a:t>
            </a:r>
            <a:r>
              <a:rPr lang="sr-Latn-CS" sz="2400" dirty="0"/>
              <a:t>kapaciteta i sl.</a:t>
            </a:r>
            <a:endParaRPr lang="en-US" sz="2400" dirty="0"/>
          </a:p>
          <a:p>
            <a:endParaRPr lang="en-US" sz="2400" dirty="0"/>
          </a:p>
          <a:p>
            <a:r>
              <a:rPr lang="sr-Latn-CS" sz="2400" dirty="0"/>
              <a:t>Ovo usklađivanje svodi se na određivanje broja grla čije se potrebe za hranom u određenom periodu mogu zadovoljiti računajući na različite izvore stočne hrane koje stoje na raspolaganju</a:t>
            </a:r>
            <a:r>
              <a:rPr lang="sr-Latn-CS" sz="2800" dirty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36525"/>
            <a:ext cx="184118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sr-Latn-CS" sz="2200">
                <a:cs typeface="Times New Roman" pitchFamily="18" charset="0"/>
              </a:rPr>
              <a:t>Za globalno sagledavanje broja grla koja se sa gledišta raspoložive </a:t>
            </a:r>
            <a:endParaRPr lang="en-US" sz="2200">
              <a:cs typeface="Times New Roman" pitchFamily="18" charset="0"/>
            </a:endParaRPr>
          </a:p>
          <a:p>
            <a:pPr eaLnBrk="1" hangingPunct="1"/>
            <a:r>
              <a:rPr lang="sr-Latn-CS" sz="2200">
                <a:cs typeface="Times New Roman" pitchFamily="18" charset="0"/>
              </a:rPr>
              <a:t>stočne hrane mogu gajiti</a:t>
            </a:r>
            <a:r>
              <a:rPr lang="en-GB" sz="2200">
                <a:cs typeface="Times New Roman" pitchFamily="18" charset="0"/>
              </a:rPr>
              <a:t>,</a:t>
            </a:r>
            <a:r>
              <a:rPr lang="sr-Latn-CS" sz="2200">
                <a:cs typeface="Times New Roman" pitchFamily="18" charset="0"/>
              </a:rPr>
              <a:t> dovoljno je uporediti ukupnu količinu </a:t>
            </a:r>
            <a:endParaRPr lang="en-US" sz="2200">
              <a:cs typeface="Times New Roman" pitchFamily="18" charset="0"/>
            </a:endParaRPr>
          </a:p>
          <a:p>
            <a:pPr eaLnBrk="1" hangingPunct="1"/>
            <a:r>
              <a:rPr lang="sr-Latn-CS" sz="2200">
                <a:cs typeface="Times New Roman" pitchFamily="18" charset="0"/>
              </a:rPr>
              <a:t>hranljivih jedinica sa potrebnom količinom hranljivih jedinica po </a:t>
            </a:r>
            <a:endParaRPr lang="en-US" sz="2200">
              <a:cs typeface="Times New Roman" pitchFamily="18" charset="0"/>
            </a:endParaRPr>
          </a:p>
          <a:p>
            <a:pPr eaLnBrk="1" hangingPunct="1"/>
            <a:r>
              <a:rPr lang="sr-Latn-CS" sz="2200">
                <a:cs typeface="Times New Roman" pitchFamily="18" charset="0"/>
              </a:rPr>
              <a:t>uslovnom grlu u posmatranom periodu. </a:t>
            </a:r>
            <a:endParaRPr lang="en-US" sz="2200">
              <a:cs typeface="Times New Roman" pitchFamily="18" charset="0"/>
            </a:endParaRPr>
          </a:p>
          <a:p>
            <a:pPr eaLnBrk="1" hangingPunct="1"/>
            <a:r>
              <a:rPr lang="sr-Latn-CS" sz="2200">
                <a:cs typeface="Times New Roman" pitchFamily="18" charset="0"/>
              </a:rPr>
              <a:t>Za tu svrhu koristi se obrazac:</a:t>
            </a:r>
            <a:endParaRPr lang="en-US" sz="2200"/>
          </a:p>
          <a:p>
            <a:endParaRPr lang="en-US" sz="2200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-4633913" y="2857500"/>
          <a:ext cx="1371600" cy="838200"/>
        </p:xfrm>
        <a:graphic>
          <a:graphicData uri="http://schemas.openxmlformats.org/presentationml/2006/ole">
            <p:oleObj spid="_x0000_s8199" name="Equation" r:id="rId3" imgW="1371600" imgH="838200" progId="Equation.3">
              <p:embed/>
            </p:oleObj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733800"/>
            <a:ext cx="7649851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sr-Latn-CS" sz="2200" dirty="0">
                <a:cs typeface="Times New Roman" pitchFamily="18" charset="0"/>
              </a:rPr>
              <a:t>  </a:t>
            </a:r>
            <a:endParaRPr lang="en-US" sz="900" dirty="0"/>
          </a:p>
          <a:p>
            <a:pPr algn="just"/>
            <a:r>
              <a:rPr lang="sr-Latn-CS" sz="2000" dirty="0">
                <a:cs typeface="Times New Roman" pitchFamily="18" charset="0"/>
              </a:rPr>
              <a:t>U 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sr-Latn-CS" sz="2000" dirty="0">
                <a:cs typeface="Times New Roman" pitchFamily="18" charset="0"/>
              </a:rPr>
              <a:t>– </a:t>
            </a:r>
            <a:r>
              <a:rPr lang="en-US" sz="2000" dirty="0">
                <a:cs typeface="Times New Roman" pitchFamily="18" charset="0"/>
              </a:rPr>
              <a:t>   </a:t>
            </a:r>
            <a:r>
              <a:rPr lang="sr-Latn-CS" sz="2000" dirty="0">
                <a:cs typeface="Times New Roman" pitchFamily="18" charset="0"/>
              </a:rPr>
              <a:t>ukupan broj uslovnih grla koja se mogu gajiti u proizvodnoj </a:t>
            </a:r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000" dirty="0">
                <a:cs typeface="Times New Roman" pitchFamily="18" charset="0"/>
              </a:rPr>
              <a:t>          </a:t>
            </a:r>
            <a:r>
              <a:rPr lang="sr-Latn-CS" sz="2000" dirty="0">
                <a:cs typeface="Times New Roman" pitchFamily="18" charset="0"/>
              </a:rPr>
              <a:t>(teritorijalnoj) jedinici</a:t>
            </a:r>
            <a:endParaRPr lang="en-US" sz="2000" dirty="0"/>
          </a:p>
          <a:p>
            <a:pPr algn="just"/>
            <a:r>
              <a:rPr lang="sr-Latn-CS" sz="2000" dirty="0">
                <a:cs typeface="Times New Roman" pitchFamily="18" charset="0"/>
              </a:rPr>
              <a:t>∑HJ – ukupno raspoloživa stočna hrana, izražena u </a:t>
            </a:r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000" dirty="0">
                <a:cs typeface="Times New Roman" pitchFamily="18" charset="0"/>
              </a:rPr>
              <a:t>           </a:t>
            </a:r>
            <a:r>
              <a:rPr lang="sr-Latn-CS" sz="2000" dirty="0">
                <a:cs typeface="Times New Roman" pitchFamily="18" charset="0"/>
              </a:rPr>
              <a:t>hranljivim jedinicama</a:t>
            </a:r>
            <a:endParaRPr lang="en-US" sz="2000" dirty="0"/>
          </a:p>
          <a:p>
            <a:pPr algn="just"/>
            <a:r>
              <a:rPr lang="en-US" sz="2000" dirty="0">
                <a:cs typeface="Times New Roman" pitchFamily="18" charset="0"/>
              </a:rPr>
              <a:t>n   </a:t>
            </a:r>
            <a:r>
              <a:rPr lang="sr-Latn-CS" sz="2000" dirty="0">
                <a:cs typeface="Times New Roman" pitchFamily="18" charset="0"/>
              </a:rPr>
              <a:t>– </a:t>
            </a:r>
            <a:r>
              <a:rPr lang="en-US" sz="2000" dirty="0">
                <a:cs typeface="Times New Roman" pitchFamily="18" charset="0"/>
              </a:rPr>
              <a:t>   </a:t>
            </a:r>
            <a:r>
              <a:rPr lang="sr-Latn-CS" sz="2000" dirty="0">
                <a:cs typeface="Times New Roman" pitchFamily="18" charset="0"/>
              </a:rPr>
              <a:t>potrebna količina hrane po uslovnom grlu, izražena </a:t>
            </a:r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000" dirty="0">
                <a:cs typeface="Times New Roman" pitchFamily="18" charset="0"/>
              </a:rPr>
              <a:t>           </a:t>
            </a:r>
            <a:r>
              <a:rPr lang="sr-Latn-CS" sz="2000" dirty="0">
                <a:cs typeface="Times New Roman" pitchFamily="18" charset="0"/>
              </a:rPr>
              <a:t>u hranljivim </a:t>
            </a:r>
            <a:r>
              <a:rPr lang="sr-Latn-CS" sz="2000" dirty="0" smtClean="0">
                <a:cs typeface="Times New Roman" pitchFamily="18" charset="0"/>
              </a:rPr>
              <a:t>jedinicama</a:t>
            </a:r>
          </a:p>
          <a:p>
            <a:pPr algn="just"/>
            <a:endParaRPr lang="sr-Latn-CS" sz="2000" dirty="0" smtClean="0">
              <a:cs typeface="Times New Roman" pitchFamily="18" charset="0"/>
            </a:endParaRPr>
          </a:p>
          <a:p>
            <a:pPr algn="just"/>
            <a:r>
              <a:rPr lang="sr-Latn-CS" sz="20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n = 4000 h.j. po uslovnom grlu</a:t>
            </a:r>
            <a:endParaRPr lang="sr-Latn-CS" sz="2000" b="1" dirty="0">
              <a:solidFill>
                <a:srgbClr val="FF0000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143000" y="2514600"/>
          <a:ext cx="2667000" cy="1295400"/>
        </p:xfrm>
        <a:graphic>
          <a:graphicData uri="http://schemas.openxmlformats.org/presentationml/2006/ole">
            <p:oleObj spid="_x0000_s8202" name="Equation" r:id="rId4" imgW="16887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2951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/>
              <a:t> </a:t>
            </a:r>
            <a:r>
              <a:rPr lang="sr-Latn-CS" sz="1800" dirty="0"/>
              <a:t>Kada se javi potreba da se pored ukupnog broja uslovnih grla, odredi i</a:t>
            </a:r>
            <a:r>
              <a:rPr lang="en-US" sz="1800" dirty="0"/>
              <a:t> </a:t>
            </a:r>
            <a:r>
              <a:rPr lang="sr-Latn-CS" sz="1800" dirty="0"/>
              <a:t>broj grla</a:t>
            </a:r>
            <a:endParaRPr lang="en-US" sz="1800" dirty="0"/>
          </a:p>
          <a:p>
            <a:r>
              <a:rPr lang="sr-Latn-CS" sz="1800" dirty="0"/>
              <a:t> pojedinih vrsta stoke, mora se koristiti detaljnije razrađen metod </a:t>
            </a:r>
            <a:r>
              <a:rPr lang="en-US" sz="1800" dirty="0"/>
              <a:t>b</a:t>
            </a:r>
            <a:r>
              <a:rPr lang="sr-Latn-CS" sz="1800" dirty="0"/>
              <a:t>ilansa koji</a:t>
            </a:r>
            <a:endParaRPr lang="en-US" sz="1800" dirty="0"/>
          </a:p>
          <a:p>
            <a:r>
              <a:rPr lang="sr-Latn-CS" sz="1800" dirty="0"/>
              <a:t> podrazumeva diferenciranje kriterijuma od kojih se polazi pri utvrđivanju broja</a:t>
            </a:r>
            <a:endParaRPr lang="en-US" sz="1800" dirty="0"/>
          </a:p>
          <a:p>
            <a:r>
              <a:rPr lang="sr-Latn-CS" sz="1800" dirty="0"/>
              <a:t> grla po vrstama</a:t>
            </a:r>
            <a:r>
              <a:rPr lang="sr-Latn-CS" sz="1800" dirty="0" smtClean="0"/>
              <a:t>.</a:t>
            </a:r>
          </a:p>
          <a:p>
            <a:endParaRPr lang="sr-Latn-CS" sz="1800" dirty="0" smtClean="0"/>
          </a:p>
          <a:p>
            <a:pPr algn="just" eaLnBrk="1" hangingPunct="1"/>
            <a:r>
              <a:rPr lang="sr-Latn-CS" sz="1800" dirty="0" smtClean="0"/>
              <a:t>Osnova za izračunavanje </a:t>
            </a:r>
            <a:r>
              <a:rPr lang="sr-Latn-CS" sz="1800" dirty="0" smtClean="0">
                <a:solidFill>
                  <a:srgbClr val="FF0000"/>
                </a:solidFill>
              </a:rPr>
              <a:t>broja ovaca</a:t>
            </a:r>
            <a:r>
              <a:rPr lang="sr-Latn-CS" sz="1800" dirty="0" smtClean="0"/>
              <a:t> je količina hrane</a:t>
            </a:r>
            <a:r>
              <a:rPr lang="en-US" sz="1800" dirty="0" smtClean="0"/>
              <a:t> </a:t>
            </a:r>
            <a:r>
              <a:rPr lang="sr-Latn-CS" sz="1800" dirty="0" smtClean="0"/>
              <a:t>koja se može </a:t>
            </a:r>
            <a:endParaRPr lang="en-US" sz="1800" dirty="0" smtClean="0"/>
          </a:p>
          <a:p>
            <a:pPr algn="just" eaLnBrk="1" hangingPunct="1"/>
            <a:r>
              <a:rPr lang="sr-Latn-CS" sz="1800" dirty="0" smtClean="0"/>
              <a:t>proizvesti na pašnjacima namenjenim napasanju ovaca.</a:t>
            </a:r>
            <a:endParaRPr lang="en-US" sz="1800" dirty="0" smtClean="0"/>
          </a:p>
          <a:p>
            <a:pPr algn="just" eaLnBrk="1" hangingPunct="1"/>
            <a:r>
              <a:rPr lang="sr-Latn-CS" sz="1800" dirty="0" smtClean="0"/>
              <a:t>Polazeci od toga, broj ovaca se izračunava</a:t>
            </a:r>
            <a:r>
              <a:rPr lang="en-US" sz="1800" dirty="0" smtClean="0"/>
              <a:t> </a:t>
            </a:r>
            <a:r>
              <a:rPr lang="sr-Latn-CS" sz="1800" dirty="0" smtClean="0"/>
              <a:t>primenom sledećeg obrasca:</a:t>
            </a:r>
          </a:p>
          <a:p>
            <a:pPr algn="just" eaLnBrk="1" hangingPunct="1"/>
            <a:endParaRPr lang="sr-Latn-CS" sz="1800" dirty="0" smtClean="0"/>
          </a:p>
          <a:p>
            <a:pPr algn="just" eaLnBrk="1" hangingPunct="1"/>
            <a:endParaRPr lang="sr-Latn-CS" sz="1800" dirty="0" smtClean="0"/>
          </a:p>
          <a:p>
            <a:pPr algn="just" eaLnBrk="1" hangingPunct="1"/>
            <a:endParaRPr lang="sr-Latn-CS" sz="1800" dirty="0" smtClean="0"/>
          </a:p>
          <a:p>
            <a:pPr algn="just" eaLnBrk="1" hangingPunct="1"/>
            <a:endParaRPr lang="sr-Latn-CS" sz="1800" dirty="0" smtClean="0"/>
          </a:p>
          <a:p>
            <a:pPr algn="just" eaLnBrk="1" hangingPunct="1"/>
            <a:endParaRPr lang="sr-Latn-CS" sz="1800" dirty="0" smtClean="0"/>
          </a:p>
          <a:p>
            <a:r>
              <a:rPr lang="sr-Latn-CS" sz="1800" dirty="0" smtClean="0"/>
              <a:t>Bo – broj ovaca izražen fizičkim ili uslovnim grlima, zavisno od toga da li je norma</a:t>
            </a:r>
            <a:endParaRPr lang="en-US" sz="1800" dirty="0" smtClean="0"/>
          </a:p>
          <a:p>
            <a:r>
              <a:rPr lang="sr-Latn-CS" sz="1800" dirty="0" smtClean="0"/>
              <a:t> </a:t>
            </a:r>
            <a:r>
              <a:rPr lang="en-US" sz="1800" dirty="0" smtClean="0"/>
              <a:t>       </a:t>
            </a:r>
            <a:r>
              <a:rPr lang="sr-Latn-CS" sz="1800" dirty="0" smtClean="0"/>
              <a:t>hrane (n) izražena po fizičkom ili uslovnom grlu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sr-Latn-CS" sz="1800" dirty="0" smtClean="0"/>
              <a:t>Mp – ukupna količina hrane koja se može proizvesti na pašnjaku namenjenom </a:t>
            </a:r>
            <a:endParaRPr lang="en-US" sz="1800" dirty="0" smtClean="0"/>
          </a:p>
          <a:p>
            <a:r>
              <a:rPr lang="en-US" sz="1800" dirty="0" smtClean="0"/>
              <a:t>         </a:t>
            </a:r>
            <a:r>
              <a:rPr lang="sr-Latn-CS" sz="1800" dirty="0" smtClean="0"/>
              <a:t>napasanju ovaca, izražena masom ili hranljivim jedinicama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sr-Latn-CS" sz="1800" dirty="0" smtClean="0"/>
              <a:t>n – </a:t>
            </a:r>
            <a:r>
              <a:rPr lang="en-US" sz="1800" dirty="0" smtClean="0"/>
              <a:t>  </a:t>
            </a:r>
            <a:r>
              <a:rPr lang="sr-Latn-CS" sz="1800" dirty="0" smtClean="0"/>
              <a:t>norma hrane, koja se obezbeđuje na pašnjaku, po fizičkom, </a:t>
            </a:r>
            <a:endParaRPr lang="en-US" sz="1800" dirty="0" smtClean="0"/>
          </a:p>
          <a:p>
            <a:r>
              <a:rPr lang="en-US" sz="1800" dirty="0" smtClean="0"/>
              <a:t>        </a:t>
            </a:r>
            <a:r>
              <a:rPr lang="sr-Latn-CS" sz="1800" dirty="0" smtClean="0"/>
              <a:t>odnosno uslovnom grlu, izražena istom jedinicom mere kao i veličina </a:t>
            </a:r>
            <a:endParaRPr lang="en-US" sz="1800" dirty="0" smtClean="0"/>
          </a:p>
          <a:p>
            <a:r>
              <a:rPr lang="en-US" sz="1800" dirty="0" smtClean="0"/>
              <a:t>        </a:t>
            </a:r>
            <a:r>
              <a:rPr lang="sr-Latn-CS" sz="1800" dirty="0" smtClean="0"/>
              <a:t>u brojitelju razlomka.</a:t>
            </a:r>
          </a:p>
          <a:p>
            <a:pPr algn="just" eaLnBrk="1" hangingPunct="1"/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590800" y="2590800"/>
          <a:ext cx="1790700" cy="838200"/>
        </p:xfrm>
        <a:graphic>
          <a:graphicData uri="http://schemas.openxmlformats.org/presentationml/2006/ole">
            <p:oleObj spid="_x0000_s11270" name="Equation" r:id="rId3" imgW="13335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 flipV="1">
            <a:off x="0" y="577850"/>
            <a:ext cx="841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endParaRPr lang="sr-Latn-CS" sz="18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52400"/>
            <a:ext cx="8883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sr-Latn-CS" sz="2000" dirty="0"/>
              <a:t>Kao osnova za izračunavanju </a:t>
            </a:r>
            <a:r>
              <a:rPr lang="sr-Latn-CS" dirty="0">
                <a:solidFill>
                  <a:schemeClr val="folHlink"/>
                </a:solidFill>
              </a:rPr>
              <a:t>broja goveda</a:t>
            </a:r>
            <a:r>
              <a:rPr lang="sr-Latn-CS" sz="2000" dirty="0"/>
              <a:t> služi količina kabaste</a:t>
            </a:r>
            <a:endParaRPr lang="en-GB" sz="2000" dirty="0"/>
          </a:p>
          <a:p>
            <a:pPr algn="just" eaLnBrk="1" hangingPunct="1"/>
            <a:r>
              <a:rPr lang="sr-Latn-CS" sz="2000" dirty="0"/>
              <a:t>hrane koja se može proizvesti </a:t>
            </a:r>
            <a:r>
              <a:rPr lang="sr-Latn-CS" sz="2000" u="sng" dirty="0">
                <a:solidFill>
                  <a:srgbClr val="FF0000"/>
                </a:solidFill>
              </a:rPr>
              <a:t>na oranicama i prirodnim </a:t>
            </a:r>
            <a:endParaRPr lang="en-GB" sz="2000" u="sng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sr-Latn-CS" sz="2000" u="sng" dirty="0">
                <a:solidFill>
                  <a:srgbClr val="FF0000"/>
                </a:solidFill>
              </a:rPr>
              <a:t>travnjacima</a:t>
            </a:r>
            <a:r>
              <a:rPr lang="sr-Latn-CS" sz="2000" u="sng" dirty="0"/>
              <a:t> namenjinim ishrani goveda.</a:t>
            </a:r>
            <a:endParaRPr lang="en-US" sz="2000" u="sng" dirty="0"/>
          </a:p>
          <a:p>
            <a:pPr algn="just" eaLnBrk="1" hangingPunct="1"/>
            <a:r>
              <a:rPr lang="sr-Latn-CS" sz="2000" dirty="0"/>
              <a:t>Od ove količine oduzima se potrebna kabasta hrana za ovce </a:t>
            </a:r>
            <a:r>
              <a:rPr lang="sr-Latn-CS" sz="2000" dirty="0">
                <a:solidFill>
                  <a:srgbClr val="FF0000"/>
                </a:solidFill>
              </a:rPr>
              <a:t>u periodu </a:t>
            </a:r>
            <a:endParaRPr lang="en-US" sz="2000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sr-Latn-CS" sz="2000" dirty="0">
                <a:solidFill>
                  <a:srgbClr val="FF0000"/>
                </a:solidFill>
              </a:rPr>
              <a:t>kad ne koriste </a:t>
            </a:r>
            <a:r>
              <a:rPr lang="sr-Latn-CS" sz="2000" dirty="0" smtClean="0">
                <a:solidFill>
                  <a:srgbClr val="FF0000"/>
                </a:solidFill>
              </a:rPr>
              <a:t>pašu.</a:t>
            </a:r>
            <a:endParaRPr lang="sr-Latn-CS" sz="2000" dirty="0">
              <a:solidFill>
                <a:srgbClr val="FF0000"/>
              </a:solidFill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038600" y="1981200"/>
          <a:ext cx="3198813" cy="1208088"/>
        </p:xfrm>
        <a:graphic>
          <a:graphicData uri="http://schemas.openxmlformats.org/presentationml/2006/ole">
            <p:oleObj spid="_x0000_s13318" name="Equation" r:id="rId3" imgW="2222500" imgH="838200" progId="Equation.3">
              <p:embed/>
            </p:oleObj>
          </a:graphicData>
        </a:graphic>
      </p:graphicFrame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3657600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1800" b="1" dirty="0">
                <a:solidFill>
                  <a:srgbClr val="FF0000"/>
                </a:solidFill>
              </a:rPr>
              <a:t>Bg</a:t>
            </a:r>
            <a:r>
              <a:rPr lang="sr-Latn-CS" sz="1800" b="1" dirty="0"/>
              <a:t> – broj uslovnih grla goveda</a:t>
            </a:r>
            <a:endParaRPr lang="en-US" sz="1800" b="1" dirty="0"/>
          </a:p>
          <a:p>
            <a:r>
              <a:rPr lang="sr-Latn-CS" sz="1800" b="1" dirty="0">
                <a:solidFill>
                  <a:srgbClr val="FF0000"/>
                </a:solidFill>
              </a:rPr>
              <a:t>Mk</a:t>
            </a:r>
            <a:r>
              <a:rPr lang="sr-Latn-CS" sz="1800" b="1" dirty="0"/>
              <a:t> – količina kabaste hrane koja se može proizvesti na oranicama i prirodnim </a:t>
            </a:r>
            <a:r>
              <a:rPr lang="en-GB" sz="1800" b="1" dirty="0"/>
              <a:t>     </a:t>
            </a:r>
            <a:r>
              <a:rPr lang="sr-Latn-CS" sz="1800" b="1" dirty="0"/>
              <a:t>travnjacima (osim onih travnjaka koji se koriste za napasanje ovaca) izražena </a:t>
            </a:r>
            <a:endParaRPr lang="en-US" sz="1800" b="1" dirty="0"/>
          </a:p>
          <a:p>
            <a:r>
              <a:rPr lang="sr-Latn-CS" sz="1800" b="1" dirty="0"/>
              <a:t>u hranljivim jedinicama</a:t>
            </a:r>
            <a:endParaRPr lang="en-US" sz="1800" b="1" dirty="0"/>
          </a:p>
          <a:p>
            <a:r>
              <a:rPr lang="sr-Latn-CS" sz="1800" b="1" dirty="0">
                <a:solidFill>
                  <a:srgbClr val="FF0000"/>
                </a:solidFill>
              </a:rPr>
              <a:t>Md</a:t>
            </a:r>
            <a:r>
              <a:rPr lang="sr-Latn-CS" sz="1800" b="1" dirty="0"/>
              <a:t> – količina kabaste hrane potrebna za ovce kada ne koriste pašu </a:t>
            </a:r>
            <a:r>
              <a:rPr lang="sr-Latn-CS" sz="1800" b="1" dirty="0" smtClean="0"/>
              <a:t>izražena </a:t>
            </a:r>
            <a:r>
              <a:rPr lang="sr-Latn-CS" sz="1800" b="1" dirty="0"/>
              <a:t>hranljivim jedinicama.</a:t>
            </a:r>
            <a:endParaRPr lang="en-US" sz="1800" b="1" dirty="0"/>
          </a:p>
          <a:p>
            <a:r>
              <a:rPr lang="sr-Latn-CS" sz="1800" b="1" dirty="0">
                <a:solidFill>
                  <a:srgbClr val="FF0000"/>
                </a:solidFill>
              </a:rPr>
              <a:t>n</a:t>
            </a:r>
            <a:r>
              <a:rPr lang="sr-Latn-CS" sz="1800" b="1" dirty="0"/>
              <a:t> – </a:t>
            </a:r>
            <a:r>
              <a:rPr lang="en-US" sz="1800" b="1" dirty="0"/>
              <a:t>   </a:t>
            </a:r>
            <a:r>
              <a:rPr lang="sr-Latn-CS" sz="1800" b="1" dirty="0"/>
              <a:t>norma </a:t>
            </a:r>
            <a:r>
              <a:rPr lang="sr-Latn-CS" sz="1800" b="1" dirty="0">
                <a:solidFill>
                  <a:srgbClr val="FF0000"/>
                </a:solidFill>
              </a:rPr>
              <a:t>kabaste</a:t>
            </a:r>
            <a:r>
              <a:rPr lang="sr-Latn-CS" sz="1800" b="1" dirty="0"/>
              <a:t> hrane po uslovnom grlu goveda za period na koji se </a:t>
            </a:r>
            <a:endParaRPr lang="en-US" sz="1800" b="1" dirty="0"/>
          </a:p>
          <a:p>
            <a:r>
              <a:rPr lang="en-US" sz="1800" b="1" dirty="0"/>
              <a:t>         </a:t>
            </a:r>
            <a:r>
              <a:rPr lang="sr-Latn-CS" sz="1800" b="1" dirty="0"/>
              <a:t>odnosi obračun, izražen hranljivim jedinicama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" y="2286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Broj svinja određuje se na osnovu količine koncentrovane hrane, a ona se dobija kad se</a:t>
            </a:r>
            <a:r>
              <a:rPr lang="en-U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ukupne raspoložive koncentrovane hrane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oduzme potrebna količina</a:t>
            </a:r>
            <a:r>
              <a:rPr lang="en-U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koncentrovane hrane za ostale vrste stoke.  </a:t>
            </a:r>
            <a:endParaRPr lang="en-US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" y="152400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Potrebna količina koncentrovane hrane za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ovce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goveda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može se izračunati jer je broj grla ovih vrsta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stoke</a:t>
            </a:r>
            <a:r>
              <a:rPr lang="sr-Latn-R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određen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u prethodnom</a:t>
            </a:r>
            <a:r>
              <a:rPr lang="en-U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postupku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en-US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znači da je potrebno ustanovljeni broj grla pomnožiti sa </a:t>
            </a:r>
            <a:endParaRPr lang="en-US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r-Latn-C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normom koncentrovane hrane po grlu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pa da se dođe do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ukupne</a:t>
            </a:r>
            <a:r>
              <a:rPr lang="sr-Latn-R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količine </a:t>
            </a:r>
            <a:r>
              <a:rPr lang="sr-Latn-CS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potrebne za ove vrste stoke.</a:t>
            </a:r>
          </a:p>
        </p:txBody>
      </p:sp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228600" y="4648200"/>
          <a:ext cx="2895600" cy="1295400"/>
        </p:xfrm>
        <a:graphic>
          <a:graphicData uri="http://schemas.openxmlformats.org/presentationml/2006/ole">
            <p:oleObj spid="_x0000_s112641" name="Equation" r:id="rId3" imgW="2070100" imgH="8382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733800"/>
            <a:ext cx="3804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Broj svinja određuje se po obrascu: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4191000"/>
            <a:ext cx="563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Bs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broj uslovnih grla svinja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Ku – ukupno raspoloživa količina koncentrata izražena hranljivim jedinicama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Kd – potrebna količina koncentrata za ostale vrste stoke, izražene hranljivim jedinicama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norma koncentrata po uslovnom grlu, izražena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hranljivim jedinicama (n = 4000 h.j.)</a:t>
            </a: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" y="0"/>
            <a:ext cx="8534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sr-Latn-CS" b="1" dirty="0"/>
              <a:t>3. </a:t>
            </a:r>
            <a:r>
              <a:rPr lang="sr-Latn-CS" b="1" dirty="0" smtClean="0"/>
              <a:t>Zadatak</a:t>
            </a:r>
          </a:p>
          <a:p>
            <a:endParaRPr lang="en-US" dirty="0"/>
          </a:p>
          <a:p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Bilansnom metodom treba odrediti broj grla stoke u poljoprivrednom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preduzeću čija je godišnja proizvodnja stočne hrane navedena u tabeli 3.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Preduzeće ima uslove za gajenje goveda, ovaca i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svinja.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Pašni period za ovce traje 6 meseci. Odnos hranljivih jedinica kabaste 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koncentrovane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hrane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obroku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goveda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60:40.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Udeo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koncentrata u obroku ovaca 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kabaste hrane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obroku svinja može se zanemariti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3810000"/>
          <a:ext cx="8686800" cy="2862899"/>
        </p:xfrm>
        <a:graphic>
          <a:graphicData uri="http://schemas.openxmlformats.org/drawingml/2006/table">
            <a:tbl>
              <a:tblPr/>
              <a:tblGrid>
                <a:gridCol w="5303520"/>
                <a:gridCol w="3383280"/>
              </a:tblGrid>
              <a:tr h="596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Grupe hrani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Hranljive jedinice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(000)</a:t>
                      </a: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3023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Kabasta hrana sa oranica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Kabasta hrana sa prirodnih travnjaka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- od toga paša za ovce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A. Ukupna kabasta hrana  (1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+2)</a:t>
                      </a:r>
                      <a:endParaRPr kumimoji="0" lang="sr-Latn-R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Koncentrovana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7 000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1 726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8 726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10 573</a:t>
                      </a: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Svega (A+B)</a:t>
                      </a: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19 299</a:t>
                      </a:r>
                      <a:endParaRPr kumimoji="0" lang="sr-Latn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276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Tabela 3. Godišnja proizvodnja stočne hrane</a:t>
            </a:r>
            <a:endParaRPr lang="sr-Latn-C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Za globalne proračune uzima se da je norma hrane po uslovnom grlu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000 hranljivih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jedinica godišnje ili 4 t hranljivih jedinica.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Norma hrane po jednom uslovnom grlu iznosi 4000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HJ / 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godišnje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što je 4 pošto skinemo 000 jer je količina hraniva data u hiljadama hranjivih jedinica odnosno ako pretvorimu u tone to je 4 t hranjivih jedinica.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Polazeći od ove norme i ukupno raspoložive stočne hrane može se dobiti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ukupan broj uslovnih grla korišćenjem obrazca: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81000" y="3124200"/>
          <a:ext cx="3733800" cy="866942"/>
        </p:xfrm>
        <a:graphic>
          <a:graphicData uri="http://schemas.openxmlformats.org/presentationml/2006/ole">
            <p:oleObj spid="_x0000_s29700" name="Equation" r:id="rId3" imgW="1815840" imgH="393480" progId="Equation.3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343400" y="3352800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sr-Latn-CS" sz="1200" dirty="0">
                <a:cs typeface="Times New Roman" pitchFamily="18" charset="0"/>
              </a:rPr>
              <a:t>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uslovnih grla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izračunavanje broja ovaca treba imati u vidu da pašni period traje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meseci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Pošto je norma hrane po uslovnom grlu 4 t godišnje, za period od pola godine iznosiće </a:t>
            </a:r>
          </a:p>
          <a:p>
            <a:pPr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2 t. </a:t>
            </a:r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219200" y="5638800"/>
          <a:ext cx="2816225" cy="736870"/>
        </p:xfrm>
        <a:graphic>
          <a:graphicData uri="http://schemas.openxmlformats.org/presentationml/2006/ole">
            <p:oleObj spid="_x0000_s29709" name="Equation" r:id="rId4" imgW="3886200" imgH="101592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4267200" y="5867400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uslovnih grla ovaca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598582"/>
            <a:ext cx="325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 dirty="0">
                <a:cs typeface="Times New Roman" pitchFamily="18" charset="0"/>
              </a:rPr>
              <a:t>  </a:t>
            </a:r>
            <a:endParaRPr lang="en-US" sz="2000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06438" y="1217583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sr-Latn-CS" sz="2000" dirty="0">
                <a:cs typeface="Times New Roman" pitchFamily="18" charset="0"/>
              </a:rPr>
              <a:t> </a:t>
            </a:r>
            <a:endParaRPr lang="sr-Latn-CS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Ukoliko bi pašni period bio 7 meseci onda bi se norma od 4 t godišnje po UG raspodelila na period kada ovce koriste pašu i kada ne koriste pašu na sledeći način:         </a:t>
            </a:r>
          </a:p>
          <a:p>
            <a:pPr eaLnBrk="1" hangingPunct="1"/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12 meseci : 4 t h.j. = 7 meseci : X</a:t>
            </a:r>
          </a:p>
          <a:p>
            <a:pPr eaLnBrk="1" hangingPunct="1"/>
            <a:endParaRPr lang="sr-Latn-C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4384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/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sr-Latn-R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2,33 t </a:t>
            </a:r>
            <a:r>
              <a:rPr lang="en-US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h.j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norma za ovce po UG</a:t>
            </a:r>
          </a:p>
          <a:p>
            <a:pPr lvl="0" eaLnBrk="1" hangingPunct="1"/>
            <a:r>
              <a:rPr lang="sr-Latn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kada  koriste pašu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Onda je norma za ovce po uslovnom grlu kada ne koriste pašu (5 meseci) bila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meseci : 4 t h.j. = 5 meseci : X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4 t h.j. – 2,33 t h.j. i onda bi ona iznosila 1,67 t h.j. što nam je neophodan podatak za računanje broja  uslovnih grla goveda. Neophodan nam je podatak koliko kabaste hrane je potrebno za ovce kada ne koriste pašu i taj broj se dobije kada se broj UG ovaca pomnoži sa normom po UG ovaca kada ne koriste pašu.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438400"/>
            <a:ext cx="1828800" cy="643233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438400"/>
            <a:ext cx="381000" cy="6286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2514600"/>
            <a:ext cx="73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=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20040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untain Top">
  <a:themeElements>
    <a:clrScheme name="Mountain Top 4">
      <a:dk1>
        <a:srgbClr val="B0C8CA"/>
      </a:dk1>
      <a:lt1>
        <a:srgbClr val="FFFFFF"/>
      </a:lt1>
      <a:dk2>
        <a:srgbClr val="000099"/>
      </a:dk2>
      <a:lt2>
        <a:srgbClr val="FFFFFF"/>
      </a:lt2>
      <a:accent1>
        <a:srgbClr val="89C4FF"/>
      </a:accent1>
      <a:accent2>
        <a:srgbClr val="00008C"/>
      </a:accent2>
      <a:accent3>
        <a:srgbClr val="AAAACA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184</TotalTime>
  <Words>1111</Words>
  <Application>Microsoft Office PowerPoint</Application>
  <PresentationFormat>On-screen Show (4:3)</PresentationFormat>
  <Paragraphs>163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Watermark</vt:lpstr>
      <vt:lpstr>Crayons</vt:lpstr>
      <vt:lpstr>Globe</vt:lpstr>
      <vt:lpstr>Mountain Top</vt:lpstr>
      <vt:lpstr>Capsules</vt:lpstr>
      <vt:lpstr>Teamwork</vt:lpstr>
      <vt:lpstr>Concourse</vt:lpstr>
      <vt:lpstr>Equation</vt:lpstr>
      <vt:lpstr>USKLAĐIVANJE BROJA GRLA SA RASPOLOŽIVOM KOLIČINOM STOČNE HRANE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Grafoplastika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USKLAĐIVANJE BROJA GRLA SA RASPOLOŽIVOM KOLIČINOM STOČNE HRANE</dc:title>
  <dc:creator>Nenad Vukelic</dc:creator>
  <cp:lastModifiedBy>User</cp:lastModifiedBy>
  <cp:revision>32</cp:revision>
  <dcterms:created xsi:type="dcterms:W3CDTF">2007-03-05T07:13:09Z</dcterms:created>
  <dcterms:modified xsi:type="dcterms:W3CDTF">2020-03-23T23:03:11Z</dcterms:modified>
</cp:coreProperties>
</file>