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E94CD-583B-4D5F-BFCB-C213DA808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D4B5-C6E0-4950-A9E8-93BF70917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5CD0-F346-4B3A-AC86-903DE21A3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EBEB3-D240-46E6-B4A2-06AA857A7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398A7-FA6C-4F94-886A-DD8326783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1586-B498-4334-9ADC-F7DED9ABD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6D6E2-99E5-4489-88C7-B3AFFB4D5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03178-9E1B-4ADF-964A-A3609BF75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F7DF-52EA-43EA-B801-31FD1180C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E09CF-9698-42EC-846D-D90C0D438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CA4D-DCE1-4A31-A777-A5D0EB1B9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0ED6868-92F3-4816-9C65-2B56FF2D7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1" y="411163"/>
            <a:ext cx="8686800" cy="566737"/>
          </a:xfrm>
        </p:spPr>
        <p:txBody>
          <a:bodyPr/>
          <a:lstStyle/>
          <a:p>
            <a:pPr eaLnBrk="1" hangingPunct="1"/>
            <a:r>
              <a:rPr lang="sr-Latn-CS" sz="3200" b="1" dirty="0" smtClean="0">
                <a:latin typeface="Times New Roman" pitchFamily="18" charset="0"/>
              </a:rPr>
              <a:t>REZULTATI POSLOVANJA</a:t>
            </a:r>
            <a:endParaRPr lang="en-US" sz="3200" b="1" dirty="0" smtClean="0">
              <a:latin typeface="Times New Roman" pitchFamily="18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686800" cy="4851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r-Latn-RS" sz="2600" dirty="0" smtClean="0">
                <a:latin typeface="Times New Roman" pitchFamily="18" charset="0"/>
              </a:rPr>
              <a:t>Stočarska proizvodnja ima sve odlike prerađivačke industrije u kojoj se vrši prerada i supstitucija proizvoda lošijeg kvaliteta (razne vrste biljnih i animalnih hraniva) u visoko vredne proizvode za ishranu ljudi – meso, mleko i jaja. I pored toga što se putem transformacije lošijih ili sporednih proizvoda dobijaju znatno kvalitetniji animalni proizvodi i ovde se postavlja osnovno ekonomsko načelo, a to je: da se dobiju proizvodi zadovoljavajućeg kvaliteta uz što manje troškove i utrošak rada. </a:t>
            </a:r>
            <a:endParaRPr lang="sr-Latn-RS" sz="26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RS" sz="2600" dirty="0" smtClean="0">
                <a:latin typeface="Times New Roman" pitchFamily="18" charset="0"/>
              </a:rPr>
              <a:t>Prema tome, postavlja se zahtev da se poštuju sledeći ekonomski principi proizvodnje:</a:t>
            </a:r>
          </a:p>
          <a:p>
            <a:pPr marL="0" indent="0" eaLnBrk="1" hangingPunct="1"/>
            <a:r>
              <a:rPr lang="sr-Latn-RS" sz="2600" dirty="0" smtClean="0">
                <a:latin typeface="Times New Roman" pitchFamily="18" charset="0"/>
              </a:rPr>
              <a:t>Produktivnost rada</a:t>
            </a:r>
          </a:p>
          <a:p>
            <a:pPr marL="0" indent="0" eaLnBrk="1" hangingPunct="1"/>
            <a:r>
              <a:rPr lang="sr-Latn-RS" sz="2600" dirty="0" smtClean="0">
                <a:latin typeface="Times New Roman" pitchFamily="18" charset="0"/>
              </a:rPr>
              <a:t>Ekonomičnost proizvodnje</a:t>
            </a:r>
          </a:p>
          <a:p>
            <a:pPr marL="0" indent="0" eaLnBrk="1" hangingPunct="1"/>
            <a:r>
              <a:rPr lang="sr-Latn-RS" sz="2600" dirty="0" smtClean="0">
                <a:latin typeface="Times New Roman" pitchFamily="18" charset="0"/>
              </a:rPr>
              <a:t>Rentabilnost</a:t>
            </a:r>
            <a:endParaRPr lang="en-US" sz="2600" dirty="0" smtClean="0">
              <a:latin typeface="Times New Roman" pitchFamily="18" charset="0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962400"/>
            <a:ext cx="838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endParaRPr lang="sr-Latn-CS" sz="20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</a:rPr>
              <a:t>Ovako izračunata stopa rentabilnosti pokazuje </a:t>
            </a:r>
            <a:r>
              <a:rPr lang="sr-Latn-CS" sz="2000" b="1" dirty="0" smtClean="0">
                <a:latin typeface="Times New Roman" pitchFamily="18" charset="0"/>
              </a:rPr>
              <a:t>iznos dobiti na svakih 100 dinara uloženih sredstava</a:t>
            </a:r>
            <a:r>
              <a:rPr lang="sr-Latn-CS" sz="2000" dirty="0" smtClean="0">
                <a:latin typeface="Times New Roman" pitchFamily="18" charset="0"/>
              </a:rPr>
              <a:t>, odnosno koliko procenata uloženih sredstava (kapitala) će se vlasniku vratiti kroz ostvarenu dobit u toku jednog procesa proizvodnje. </a:t>
            </a: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Rentabilnost </a:t>
            </a:r>
            <a:r>
              <a:rPr lang="sr-Latn-CS" sz="2000" dirty="0" smtClean="0">
                <a:latin typeface="Times New Roman" pitchFamily="18" charset="0"/>
              </a:rPr>
              <a:t>sredstava je zadovoljavajuća jer se obezbeđuje stopa rentabilnosti od 12%, što je više od kamatne stope koja se može ostvariti na uložena sredstva kod banaka</a:t>
            </a:r>
          </a:p>
          <a:p>
            <a:pPr marL="0" indent="0" eaLnBrk="1" hangingPunct="1">
              <a:buFontTx/>
              <a:buNone/>
            </a:pPr>
            <a:endParaRPr lang="sr-Latn-CS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dirty="0" smtClean="0">
                <a:latin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</a:endParaRPr>
          </a:p>
        </p:txBody>
      </p:sp>
      <p:graphicFrame>
        <p:nvGraphicFramePr>
          <p:cNvPr id="25602" name="Object 8"/>
          <p:cNvGraphicFramePr>
            <a:graphicFrameLocks noChangeAspect="1"/>
          </p:cNvGraphicFramePr>
          <p:nvPr/>
        </p:nvGraphicFramePr>
        <p:xfrm>
          <a:off x="685800" y="3352800"/>
          <a:ext cx="4876800" cy="811213"/>
        </p:xfrm>
        <a:graphic>
          <a:graphicData uri="http://schemas.openxmlformats.org/presentationml/2006/ole">
            <p:oleObj spid="_x0000_s25602" name="Equation" r:id="rId3" imgW="2044440" imgH="43164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1143000"/>
            <a:ext cx="708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Ukupna dobit (ratarstvo + stočarstvo) = 2697695 dinara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457200"/>
            <a:ext cx="42516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sr-Latn-CS" sz="2000" b="1" dirty="0" smtClean="0">
                <a:solidFill>
                  <a:srgbClr val="FF0000"/>
                </a:solidFill>
                <a:latin typeface="Times New Roman" pitchFamily="18" charset="0"/>
              </a:rPr>
              <a:t>Rentabilnost</a:t>
            </a:r>
            <a:r>
              <a:rPr lang="sr-Latn-C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sr-Latn-CS" sz="2000" b="1" dirty="0" smtClean="0">
                <a:solidFill>
                  <a:srgbClr val="FF0000"/>
                </a:solidFill>
                <a:latin typeface="Times New Roman" pitchFamily="18" charset="0"/>
              </a:rPr>
              <a:t>angažovanih sredstava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</a:p>
        </p:txBody>
      </p:sp>
      <p:graphicFrame>
        <p:nvGraphicFramePr>
          <p:cNvPr id="25603" name="Object 6"/>
          <p:cNvGraphicFramePr>
            <a:graphicFrameLocks noChangeAspect="1"/>
          </p:cNvGraphicFramePr>
          <p:nvPr/>
        </p:nvGraphicFramePr>
        <p:xfrm>
          <a:off x="838200" y="1981200"/>
          <a:ext cx="5334000" cy="941387"/>
        </p:xfrm>
        <a:graphic>
          <a:graphicData uri="http://schemas.openxmlformats.org/presentationml/2006/ole">
            <p:oleObj spid="_x0000_s25603" name="Equation" r:id="rId4" imgW="27050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"/>
            <a:ext cx="8686800" cy="4953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r-Latn-CS" sz="2600" b="1" dirty="0" smtClean="0">
                <a:latin typeface="Times New Roman" pitchFamily="18" charset="0"/>
              </a:rPr>
              <a:t>PRODUKTIVNOST RADA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sr-Latn-CS" sz="2600" dirty="0" smtClean="0">
                <a:latin typeface="Times New Roman" pitchFamily="18" charset="0"/>
              </a:rPr>
              <a:t>– pokazatelj efikasnosti rada</a:t>
            </a:r>
          </a:p>
          <a:p>
            <a:pPr marL="0" indent="0" eaLnBrk="1" hangingPunct="1">
              <a:buFontTx/>
              <a:buNone/>
            </a:pPr>
            <a:endParaRPr lang="sr-Latn-CS" sz="26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U proizvodnom procesu, pored utroška materijalnih sredstava, osnovni preduslov za stvaranje novih proizvoda predstavlja ulaganje ljudskog rada. Od dostignutog nivoa produktivnosti rada, u velikoj meri zavisi ekonomska efikasnost poslovanja u preduzeću. </a:t>
            </a: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Produktivnost predstavlja odnos između uloženog živog rada i ostvarenog fizičkog obima proizvodnje, odnosno proizvodnju određene količine proizvoda po jedinici vremena. </a:t>
            </a:r>
          </a:p>
          <a:p>
            <a:pPr marL="0" indent="0" eaLnBrk="1" hangingPunct="1"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sz="2000" b="1" dirty="0" smtClean="0">
                <a:latin typeface="Times New Roman" pitchFamily="18" charset="0"/>
              </a:rPr>
              <a:t>Naturalno</a:t>
            </a:r>
            <a:r>
              <a:rPr lang="sr-Latn-CS" sz="2000" dirty="0" smtClean="0">
                <a:latin typeface="Times New Roman" pitchFamily="18" charset="0"/>
              </a:rPr>
              <a:t> </a:t>
            </a:r>
            <a:r>
              <a:rPr lang="sr-Latn-CS" sz="2000" b="1" dirty="0" smtClean="0">
                <a:latin typeface="Times New Roman" pitchFamily="18" charset="0"/>
              </a:rPr>
              <a:t>merenje</a:t>
            </a:r>
            <a:r>
              <a:rPr lang="sr-Latn-CS" sz="2000" dirty="0" smtClean="0">
                <a:latin typeface="Times New Roman" pitchFamily="18" charset="0"/>
              </a:rPr>
              <a:t>: količina proizvoda  koji se proizvodi u jedinici vremena ili utrošak rada za jedinicu proizvoda.</a:t>
            </a:r>
            <a:r>
              <a:rPr lang="en-US" sz="2000" dirty="0" smtClean="0">
                <a:latin typeface="Times New Roman" pitchFamily="18" charset="0"/>
              </a:rPr>
              <a:t> </a:t>
            </a:r>
            <a:endParaRPr lang="sr-Latn-RS" sz="20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RS" sz="2000" dirty="0" smtClean="0">
                <a:latin typeface="Times New Roman" pitchFamily="18" charset="0"/>
              </a:rPr>
              <a:t>Q – količina proizvoda 	</a:t>
            </a:r>
          </a:p>
          <a:p>
            <a:pPr marL="0" indent="0" eaLnBrk="1" hangingPunct="1">
              <a:buFontTx/>
              <a:buNone/>
            </a:pPr>
            <a:r>
              <a:rPr lang="sr-Latn-RS" sz="2000" dirty="0" smtClean="0">
                <a:latin typeface="Times New Roman" pitchFamily="18" charset="0"/>
              </a:rPr>
              <a:t>T – vreme utrošeno za proizvodnju datog proizvoda </a:t>
            </a:r>
          </a:p>
          <a:p>
            <a:pPr marL="0" indent="0" eaLnBrk="1" hangingPunct="1">
              <a:buFontTx/>
              <a:buNone/>
            </a:pPr>
            <a:endParaRPr lang="sr-Latn-CS" sz="26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sz="26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sz="2600" dirty="0" smtClean="0">
              <a:latin typeface="Times New Roman" pitchFamily="18" charset="0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362200" y="5410200"/>
          <a:ext cx="2867555" cy="653367"/>
        </p:xfrm>
        <a:graphic>
          <a:graphicData uri="http://schemas.openxmlformats.org/presentationml/2006/ole">
            <p:oleObj spid="_x0000_s24578" name="Equation" r:id="rId3" imgW="2451100" imgH="62230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150114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sr-Latn-CS" sz="2000" b="1" dirty="0" smtClean="0">
                <a:latin typeface="Times New Roman" pitchFamily="18" charset="0"/>
              </a:rPr>
              <a:t>Vrednosno</a:t>
            </a:r>
            <a:r>
              <a:rPr lang="sr-Latn-CS" sz="2000" dirty="0" smtClean="0">
                <a:latin typeface="Times New Roman" pitchFamily="18" charset="0"/>
              </a:rPr>
              <a:t> </a:t>
            </a:r>
            <a:r>
              <a:rPr lang="sr-Latn-CS" sz="2000" b="1" dirty="0" smtClean="0">
                <a:latin typeface="Times New Roman" pitchFamily="18" charset="0"/>
              </a:rPr>
              <a:t>merenje</a:t>
            </a:r>
            <a:r>
              <a:rPr lang="sr-Latn-CS" sz="2000" dirty="0" smtClean="0">
                <a:latin typeface="Times New Roman" pitchFamily="18" charset="0"/>
              </a:rPr>
              <a:t>: vrednosno iskazivanje obima proizvodnje </a:t>
            </a:r>
            <a:r>
              <a:rPr lang="sr-Latn-CS" sz="2000" dirty="0" smtClean="0">
                <a:latin typeface="Times New Roman" pitchFamily="18" charset="0"/>
              </a:rPr>
              <a:t>VP (količina </a:t>
            </a:r>
            <a:r>
              <a:rPr lang="sr-Latn-CS" sz="2000" dirty="0" smtClean="0">
                <a:latin typeface="Times New Roman" pitchFamily="18" charset="0"/>
              </a:rPr>
              <a:t>x cena), a  i uloženi rad se može iskazati vrednosno, kao bruto zarada. </a:t>
            </a:r>
            <a:endParaRPr lang="en-US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r-Latn-CS" sz="12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Primer: Izračunajte produktivnost rada u proizvodnji pšenice ako je gazdinstvo ostvarilo prinos od 520 t uz utrošak direktnog živog rada od 2140 h.  Prodajna cena pšenice je 6,5 d/kg, a troškovi živog rada 150 d/h.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r-Latn-CS" sz="2000" b="1" dirty="0" smtClean="0">
                <a:latin typeface="Times New Roman" pitchFamily="18" charset="0"/>
              </a:rPr>
              <a:t>Naturalni metod:</a:t>
            </a:r>
            <a:r>
              <a:rPr lang="sr-Latn-CS" sz="2000" dirty="0" smtClean="0">
                <a:latin typeface="Times New Roman" pitchFamily="18" charset="0"/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                                          </a:t>
            </a:r>
            <a:r>
              <a:rPr lang="sr-Latn-CS" sz="2000" dirty="0" smtClean="0">
                <a:latin typeface="Times New Roman" pitchFamily="18" charset="0"/>
              </a:rPr>
              <a:t>             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Pokazuje koliko je kilograma pšenice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         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              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proizvedeno po jednom času uloženog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         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              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živog rada, odnosno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                                          </a:t>
            </a:r>
            <a:r>
              <a:rPr lang="sr-Latn-CS" sz="2000" dirty="0" smtClean="0">
                <a:latin typeface="Times New Roman" pitchFamily="18" charset="0"/>
              </a:rPr>
              <a:t>             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koliko je časova rada potrebno za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           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             proizvodnju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1 kg pšenice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r-Latn-CS" sz="2000" b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r-Latn-CS" sz="2000" b="1" dirty="0" smtClean="0">
                <a:latin typeface="Times New Roman" pitchFamily="18" charset="0"/>
              </a:rPr>
              <a:t>Vrednosni </a:t>
            </a:r>
            <a:r>
              <a:rPr lang="sr-Latn-CS" sz="2000" b="1" dirty="0" smtClean="0">
                <a:latin typeface="Times New Roman" pitchFamily="18" charset="0"/>
              </a:rPr>
              <a:t>metod: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7200" y="1981200"/>
          <a:ext cx="2611438" cy="609600"/>
        </p:xfrm>
        <a:graphic>
          <a:graphicData uri="http://schemas.openxmlformats.org/presentationml/2006/ole">
            <p:oleObj spid="_x0000_s2050" name="Equation" r:id="rId3" imgW="1498320" imgH="393480" progId="Equation.3">
              <p:embed/>
            </p:oleObj>
          </a:graphicData>
        </a:graphic>
      </p:graphicFrame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381000" y="2819400"/>
          <a:ext cx="3189288" cy="647700"/>
        </p:xfrm>
        <a:graphic>
          <a:graphicData uri="http://schemas.openxmlformats.org/presentationml/2006/ole">
            <p:oleObj spid="_x0000_s2051" name="Equation" r:id="rId4" imgW="1485720" imgH="419040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585788" y="4581525"/>
          <a:ext cx="5691187" cy="806450"/>
        </p:xfrm>
        <a:graphic>
          <a:graphicData uri="http://schemas.openxmlformats.org/presentationml/2006/ole">
            <p:oleObj spid="_x0000_s2052" name="Equation" r:id="rId5" imgW="3111480" imgH="46980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5885021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sr-Latn-C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Pokazuje koliko je dinara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VP (vrednosti proizvodnje) </a:t>
            </a:r>
            <a:r>
              <a:rPr lang="sr-Latn-C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ostvareno na dinar troškova rada.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r-Latn-CS" sz="2000" b="1" dirty="0" smtClean="0">
                <a:latin typeface="Times New Roman" pitchFamily="18" charset="0"/>
              </a:rPr>
              <a:t>EKONOMIČNOST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sr-Latn-CS" sz="2000" dirty="0" smtClean="0">
                <a:latin typeface="Times New Roman" pitchFamily="18" charset="0"/>
              </a:rPr>
              <a:t>- odnos između ostvarenih prihoda i rashoda, tj. između ostvarene proizvodnje i utrošenih činilaca proizvodnog procesa (rada, sredstava za rad i predmeta rada). </a:t>
            </a:r>
          </a:p>
          <a:p>
            <a:pPr marL="0" indent="0" eaLnBrk="1" hangingPunct="1"/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Stepen ekonomičnosti se iskazuje koeficijentom ekonomičnosti i izračunava se primenom sledećeg obrasca:</a:t>
            </a:r>
          </a:p>
          <a:p>
            <a:pPr marL="0" indent="0" eaLnBrk="1" hangingPunct="1"/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/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/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/>
            <a:r>
              <a:rPr lang="sr-Latn-CS" sz="2000" dirty="0" smtClean="0">
                <a:latin typeface="Times New Roman" pitchFamily="18" charset="0"/>
              </a:rPr>
              <a:t> VP – vrednost proizvodnje koja se dobija kada se količina proizvoda pomnoži sa njihovom cenom</a:t>
            </a:r>
          </a:p>
          <a:p>
            <a:pPr marL="0" indent="0" eaLnBrk="1" hangingPunct="1"/>
            <a:r>
              <a:rPr lang="sr-Latn-CS" sz="2000" dirty="0" smtClean="0">
                <a:latin typeface="Times New Roman" pitchFamily="18" charset="0"/>
              </a:rPr>
              <a:t> UT – ukupni troškovi ( troškovi rada i proizvodnih sredstava)</a:t>
            </a: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Dobijeni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koeficijent govori koliko je dinara VP ostvareno na dinar troškova proizvodnje. 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886200" y="2475516"/>
          <a:ext cx="1616075" cy="801084"/>
        </p:xfrm>
        <a:graphic>
          <a:graphicData uri="http://schemas.openxmlformats.org/presentationml/2006/ole">
            <p:oleObj spid="_x0000_s3074" name="Equation" r:id="rId3" imgW="5331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165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600" dirty="0" smtClean="0">
                <a:latin typeface="Times New Roman" pitchFamily="18" charset="0"/>
              </a:rPr>
              <a:t>Primer: Poljoprivredno preduzeće je u prethodnoj godini ostvarilo ukupan prihod od </a:t>
            </a:r>
            <a:r>
              <a:rPr lang="sr-Latn-CS" sz="2600" dirty="0" smtClean="0">
                <a:latin typeface="Times New Roman" pitchFamily="18" charset="0"/>
              </a:rPr>
              <a:t>2356427 dinara. </a:t>
            </a:r>
            <a:r>
              <a:rPr lang="sr-Latn-CS" sz="2600" dirty="0" smtClean="0">
                <a:latin typeface="Times New Roman" pitchFamily="18" charset="0"/>
              </a:rPr>
              <a:t>Ukupni troškovi proizvodnje u istom periodu iznosili su </a:t>
            </a:r>
            <a:r>
              <a:rPr lang="sr-Latn-CS" sz="2600" dirty="0" smtClean="0">
                <a:latin typeface="Times New Roman" pitchFamily="18" charset="0"/>
              </a:rPr>
              <a:t>2112321 </a:t>
            </a:r>
            <a:r>
              <a:rPr lang="sr-Latn-CS" sz="2600" dirty="0" smtClean="0">
                <a:latin typeface="Times New Roman" pitchFamily="18" charset="0"/>
              </a:rPr>
              <a:t>dinar. </a:t>
            </a:r>
          </a:p>
          <a:p>
            <a:pPr marL="0" indent="0" eaLnBrk="1" hangingPunct="1">
              <a:lnSpc>
                <a:spcPct val="90000"/>
              </a:lnSpc>
            </a:pPr>
            <a:endParaRPr lang="sr-Latn-CS" sz="26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600" dirty="0" smtClean="0">
                <a:latin typeface="Times New Roman" pitchFamily="18" charset="0"/>
              </a:rPr>
              <a:t>Da li je proizvodnja u ovom  poljoprivrednom preduzeću bila ekonomična?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r-Latn-CS" sz="26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r-Latn-CS" sz="22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r-Latn-CS" sz="22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r-Latn-CS" sz="26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</a:rPr>
              <a:t>Pošto je E &gt; 1 to znači da je proizvodnja bila ekonomična, odnosno na svaki uloženi dinar ostvareno je 1,12 dinara VP.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590800" y="3429000"/>
          <a:ext cx="3497262" cy="768350"/>
        </p:xfrm>
        <a:graphic>
          <a:graphicData uri="http://schemas.openxmlformats.org/presentationml/2006/ole">
            <p:oleObj spid="_x0000_s4098" name="Equation" r:id="rId3" imgW="12445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893175" cy="62642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r-Latn-CS" sz="2600" b="1" dirty="0" smtClean="0">
                <a:latin typeface="Times New Roman" pitchFamily="18" charset="0"/>
              </a:rPr>
              <a:t>RENTABILNOST - </a:t>
            </a:r>
            <a:r>
              <a:rPr lang="sr-Latn-CS" sz="2600" dirty="0" smtClean="0">
                <a:latin typeface="Times New Roman" pitchFamily="18" charset="0"/>
              </a:rPr>
              <a:t>pokazatelj </a:t>
            </a:r>
            <a:r>
              <a:rPr lang="sr-Latn-CS" sz="2600" dirty="0" smtClean="0">
                <a:latin typeface="Times New Roman" pitchFamily="18" charset="0"/>
              </a:rPr>
              <a:t>finansijskog uspeha. </a:t>
            </a:r>
            <a:endParaRPr lang="sr-Latn-CS" sz="26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sz="26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Predstavlja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odnos između ostvarenog finansijskog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rezultata (dobiti) 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 uloženog kapitala (OS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OB).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Stopa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rentabilnosti (stopa dobiti) proizvodnje utvrđuje se prema obrascu: </a:t>
            </a:r>
          </a:p>
          <a:p>
            <a:pPr marL="0" indent="0" eaLnBrk="1" hangingPunct="1">
              <a:buFontTx/>
              <a:buNone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Vrednost proizvodnje dobijamo kada količinu proizvoda pomnožimo sa njihovom cenom.</a:t>
            </a: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Dobit dobijamo kada od vrednosti proizvodnje oduzmemo ukupne troškove. </a:t>
            </a:r>
          </a:p>
          <a:p>
            <a:pPr marL="0" indent="0" eaLnBrk="1" hangingPunct="1">
              <a:buFontTx/>
              <a:buNone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Pošto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je u praksi teško precizno meriti angažovanost sredstava po proizvodnjama, češće se računa rentabilnost uloženih (angažovanih) sredstava. </a:t>
            </a: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Stopa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rentabilnosti uloženih sredstava izračunava se kao: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743200" y="2438400"/>
          <a:ext cx="2279893" cy="688932"/>
        </p:xfrm>
        <a:graphic>
          <a:graphicData uri="http://schemas.openxmlformats.org/presentationml/2006/ole">
            <p:oleObj spid="_x0000_s5122" name="Equation" r:id="rId3" imgW="1727200" imgH="622300" progId="Equation.3">
              <p:embed/>
            </p:oleObj>
          </a:graphicData>
        </a:graphic>
      </p:graphicFrame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438400" y="6019800"/>
          <a:ext cx="4191000" cy="609133"/>
        </p:xfrm>
        <a:graphic>
          <a:graphicData uri="http://schemas.openxmlformats.org/presentationml/2006/ole">
            <p:oleObj spid="_x0000_s5123" name="Equation" r:id="rId4" imgW="27050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1" y="228600"/>
            <a:ext cx="8458200" cy="6629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Ovako izračunata stopa rentabilnosti pokazuje </a:t>
            </a:r>
            <a:r>
              <a:rPr lang="sr-Latn-CS" sz="2000" b="1" dirty="0" smtClean="0">
                <a:latin typeface="Times New Roman" pitchFamily="18" charset="0"/>
              </a:rPr>
              <a:t>iznos dobiti na svakih 100 dinara uloženih sredstava</a:t>
            </a:r>
            <a:r>
              <a:rPr lang="sr-Latn-CS" sz="2000" dirty="0" smtClean="0">
                <a:latin typeface="Times New Roman" pitchFamily="18" charset="0"/>
              </a:rPr>
              <a:t>, odnosno koliko procenata uloženih sredstava (kapitala) će se vlasniku vratiti kroz ostvarenu dobit u toku jednog procesa proizvodnje. </a:t>
            </a:r>
          </a:p>
          <a:p>
            <a:pPr marL="0" indent="0" eaLnBrk="1" hangingPunct="1"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Ukoliko je stopa rentabilnosti pozitivna to znači da će ulaganje sredstava donositi određenu dobit, ali se po pravilu vrši njeno </a:t>
            </a:r>
            <a:r>
              <a:rPr lang="sr-Latn-CS" sz="2000" b="1" dirty="0" smtClean="0">
                <a:latin typeface="Times New Roman" pitchFamily="18" charset="0"/>
              </a:rPr>
              <a:t>poređenje sa kamatnim stopama</a:t>
            </a:r>
            <a:r>
              <a:rPr lang="sr-Latn-CS" sz="2000" dirty="0" smtClean="0">
                <a:latin typeface="Times New Roman" pitchFamily="18" charset="0"/>
              </a:rPr>
              <a:t> koje se mogu ostvariti na uložena sredstva kod banaka.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33528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sr-Latn-CS" dirty="0" smtClean="0">
                <a:latin typeface="Times New Roman" pitchFamily="18" charset="0"/>
              </a:rPr>
              <a:t>Na osnovu utvrđene stope rentabilnosti može se utvrditi i kada će se, tj. posle koliko ciklusa proizvodnje kroz ostvarenu dobit povratiti ukupno uložena sredstva:</a:t>
            </a:r>
          </a:p>
          <a:p>
            <a:pPr marL="0" indent="0" eaLnBrk="1" hangingPunct="1">
              <a:buFontTx/>
              <a:buNone/>
            </a:pPr>
            <a:endParaRPr lang="sr-Latn-CS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dirty="0" smtClean="0">
                <a:latin typeface="Times New Roman" pitchFamily="18" charset="0"/>
              </a:rPr>
              <a:t>Gde je</a:t>
            </a:r>
            <a:r>
              <a:rPr lang="sr-Latn-CS" dirty="0" smtClean="0">
                <a:latin typeface="Times New Roman" pitchFamily="18" charset="0"/>
              </a:rPr>
              <a:t>:        </a:t>
            </a:r>
            <a:r>
              <a:rPr lang="sr-Latn-CS" dirty="0" smtClean="0">
                <a:latin typeface="Times New Roman" pitchFamily="18" charset="0"/>
              </a:rPr>
              <a:t>Bc – broj ciklusa proizvodnje potrebnih </a:t>
            </a:r>
            <a:r>
              <a:rPr lang="sr-Latn-CS" dirty="0" smtClean="0">
                <a:latin typeface="Times New Roman" pitchFamily="18" charset="0"/>
              </a:rPr>
              <a:t>za </a:t>
            </a:r>
            <a:r>
              <a:rPr lang="sr-Latn-CS" dirty="0" smtClean="0">
                <a:latin typeface="Times New Roman" pitchFamily="18" charset="0"/>
              </a:rPr>
              <a:t>povraćaj uloženih sredstava</a:t>
            </a:r>
          </a:p>
          <a:p>
            <a:pPr marL="0" indent="0" eaLnBrk="1" hangingPunct="1">
              <a:buFontTx/>
              <a:buNone/>
            </a:pPr>
            <a:r>
              <a:rPr lang="sr-Latn-CS" dirty="0" smtClean="0">
                <a:latin typeface="Times New Roman" pitchFamily="18" charset="0"/>
              </a:rPr>
              <a:t>            </a:t>
            </a:r>
            <a:r>
              <a:rPr lang="sr-Latn-CS" dirty="0" smtClean="0">
                <a:latin typeface="Times New Roman" pitchFamily="18" charset="0"/>
              </a:rPr>
              <a:t>        </a:t>
            </a:r>
            <a:r>
              <a:rPr lang="sr-Latn-CS" dirty="0" smtClean="0">
                <a:latin typeface="Times New Roman" pitchFamily="18" charset="0"/>
              </a:rPr>
              <a:t>R – stopa rentabilnosti</a:t>
            </a:r>
            <a:endParaRPr lang="en-US" dirty="0" smtClean="0">
              <a:latin typeface="Times New Roman" pitchFamily="18" charset="0"/>
            </a:endParaRPr>
          </a:p>
        </p:txBody>
      </p:sp>
      <p:graphicFrame>
        <p:nvGraphicFramePr>
          <p:cNvPr id="18433" name="Object 4"/>
          <p:cNvGraphicFramePr>
            <a:graphicFrameLocks noChangeAspect="1"/>
          </p:cNvGraphicFramePr>
          <p:nvPr/>
        </p:nvGraphicFramePr>
        <p:xfrm>
          <a:off x="2536825" y="4267200"/>
          <a:ext cx="2114550" cy="871538"/>
        </p:xfrm>
        <a:graphic>
          <a:graphicData uri="http://schemas.openxmlformats.org/presentationml/2006/ole">
            <p:oleObj spid="_x0000_s18433" name="Equation" r:id="rId3" imgW="583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260350"/>
            <a:ext cx="8435975" cy="65976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Primer: </a:t>
            </a: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Poljoprivredno </a:t>
            </a:r>
            <a:r>
              <a:rPr lang="sr-Latn-CS" sz="2000" dirty="0" smtClean="0">
                <a:latin typeface="Times New Roman" pitchFamily="18" charset="0"/>
              </a:rPr>
              <a:t>gazdinstvo sa ratarsko-stočarskim smerom proizvodnje plasiralo je u prethodnoj  godini na tržište: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               - ratarskih proizvoda u vrednosti 9.562.371,00 dinar,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               - mleka u vrednosti 7.567.324,00 dinara i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               - teladi u vrednosti od 852.321,00 dinar.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Ukupni troškovi proizvodnje su iznosili 15.284.321,00 dinar, od čega su troškovi stočarske proizvodnje bili 7.211.398,00 dinara.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Za ostvarenje ovih proizvodnji angažovana su sredstva u iznosu od 22.356.243,00 dinara.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Koja proizvodnja – ratarska ili stočarska su bile rentabilnije i da li je angažovanje sredstava u posmatranom gazdinstvu rentabilno?</a:t>
            </a:r>
            <a:endParaRPr lang="en-US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6191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r-Latn-CS" sz="2000" b="1" dirty="0" smtClean="0">
                <a:solidFill>
                  <a:srgbClr val="FF0000"/>
                </a:solidFill>
                <a:latin typeface="Times New Roman" pitchFamily="18" charset="0"/>
              </a:rPr>
              <a:t>Rentabilnost proizvodnje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sr-Latn-CS" sz="20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sr-Latn-CS" sz="2000" dirty="0" smtClean="0">
                <a:latin typeface="Times New Roman" pitchFamily="18" charset="0"/>
              </a:rPr>
              <a:t>Dobit </a:t>
            </a:r>
            <a:r>
              <a:rPr lang="sr-Latn-CS" sz="2000" dirty="0" smtClean="0">
                <a:latin typeface="Times New Roman" pitchFamily="18" charset="0"/>
              </a:rPr>
              <a:t>(</a:t>
            </a:r>
            <a:r>
              <a:rPr lang="sr-Latn-CS" sz="2000" dirty="0" smtClean="0">
                <a:latin typeface="Times New Roman" pitchFamily="18" charset="0"/>
              </a:rPr>
              <a:t>ratarstvo) </a:t>
            </a:r>
            <a:r>
              <a:rPr lang="sr-Latn-CS" sz="2000" dirty="0" smtClean="0">
                <a:latin typeface="Times New Roman" pitchFamily="18" charset="0"/>
              </a:rPr>
              <a:t>=  VP – UT = 9562371 – 8072923 = 1489448 </a:t>
            </a:r>
            <a:r>
              <a:rPr lang="sr-Latn-CS" sz="2000" dirty="0" smtClean="0">
                <a:latin typeface="Times New Roman" pitchFamily="18" charset="0"/>
              </a:rPr>
              <a:t>dinara</a:t>
            </a:r>
          </a:p>
          <a:p>
            <a:pPr marL="0" indent="0" eaLnBrk="1" hangingPunct="1">
              <a:buNone/>
            </a:pPr>
            <a:r>
              <a:rPr lang="sr-Latn-CS" sz="2000" dirty="0" smtClean="0">
                <a:latin typeface="Times New Roman" pitchFamily="18" charset="0"/>
              </a:rPr>
              <a:t>Ukupni </a:t>
            </a:r>
            <a:r>
              <a:rPr lang="sr-Latn-CS" sz="2000" dirty="0" smtClean="0">
                <a:latin typeface="Times New Roman" pitchFamily="18" charset="0"/>
              </a:rPr>
              <a:t>troškovi (ratarstvo) = 15284321 – 7211398 = 8072923 dinara</a:t>
            </a: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Dobit </a:t>
            </a:r>
            <a:r>
              <a:rPr lang="sr-Latn-CS" sz="2000" dirty="0" smtClean="0">
                <a:latin typeface="Times New Roman" pitchFamily="18" charset="0"/>
              </a:rPr>
              <a:t>(</a:t>
            </a:r>
            <a:r>
              <a:rPr lang="sr-Latn-CS" sz="2000" dirty="0" smtClean="0">
                <a:latin typeface="Times New Roman" pitchFamily="18" charset="0"/>
              </a:rPr>
              <a:t>stočarstvo) </a:t>
            </a:r>
            <a:r>
              <a:rPr lang="sr-Latn-CS" sz="2000" dirty="0" smtClean="0">
                <a:latin typeface="Times New Roman" pitchFamily="18" charset="0"/>
              </a:rPr>
              <a:t>= 8419645 – 7211398 = 1208247 </a:t>
            </a:r>
            <a:r>
              <a:rPr lang="sr-Latn-CS" sz="2000" dirty="0" smtClean="0">
                <a:latin typeface="Times New Roman" pitchFamily="18" charset="0"/>
              </a:rPr>
              <a:t>dinara</a:t>
            </a:r>
          </a:p>
          <a:p>
            <a:pPr marL="0" indent="0" eaLnBrk="1" hangingPunct="1"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sr-Latn-CS" sz="2000" dirty="0" smtClean="0">
                <a:latin typeface="Times New Roman" pitchFamily="18" charset="0"/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sz="2000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sr-Latn-CS" sz="2000" b="1" dirty="0" smtClean="0">
              <a:latin typeface="Times New Roman" pitchFamily="18" charset="0"/>
            </a:endParaRP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457200" y="4114800"/>
          <a:ext cx="3743325" cy="685800"/>
        </p:xfrm>
        <a:graphic>
          <a:graphicData uri="http://schemas.openxmlformats.org/presentationml/2006/ole">
            <p:oleObj spid="_x0000_s7170" name="Equation" r:id="rId3" imgW="1993680" imgH="431640" progId="Equation.3">
              <p:embed/>
            </p:oleObj>
          </a:graphicData>
        </a:graphic>
      </p:graphicFrame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533400" y="5257800"/>
          <a:ext cx="3581400" cy="735013"/>
        </p:xfrm>
        <a:graphic>
          <a:graphicData uri="http://schemas.openxmlformats.org/presentationml/2006/ole">
            <p:oleObj spid="_x0000_s7171" name="Equation" r:id="rId4" imgW="2006280" imgH="431640" progId="Equation.3">
              <p:embed/>
            </p:oleObj>
          </a:graphicData>
        </a:graphic>
      </p:graphicFrame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33400" y="2667000"/>
          <a:ext cx="2989263" cy="903288"/>
        </p:xfrm>
        <a:graphic>
          <a:graphicData uri="http://schemas.openxmlformats.org/presentationml/2006/ole">
            <p:oleObj spid="_x0000_s7174" name="Equation" r:id="rId5" imgW="1727200" imgH="6223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860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Microsoft Equation 3.0</vt:lpstr>
      <vt:lpstr>Equation</vt:lpstr>
      <vt:lpstr>REZULTATI POSLOVANJA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POSLOVANJA</dc:title>
  <dc:creator>Natasa</dc:creator>
  <cp:lastModifiedBy>User</cp:lastModifiedBy>
  <cp:revision>14</cp:revision>
  <dcterms:created xsi:type="dcterms:W3CDTF">2011-10-25T09:41:06Z</dcterms:created>
  <dcterms:modified xsi:type="dcterms:W3CDTF">2020-03-23T15:34:58Z</dcterms:modified>
</cp:coreProperties>
</file>