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Default Extension="emf" ContentType="image/x-emf"/>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s/slide209.xml" ContentType="application/vnd.openxmlformats-officedocument.presentationml.slide+xml"/>
  <Override PartName="/ppt/slides/slide227.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s/slide216.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23.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vml" ContentType="application/vnd.openxmlformats-officedocument.vmlDrawing"/>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7"/>
  </p:notesMasterIdLst>
  <p:sldIdLst>
    <p:sldId id="347" r:id="rId2"/>
    <p:sldId id="423" r:id="rId3"/>
    <p:sldId id="536" r:id="rId4"/>
    <p:sldId id="546" r:id="rId5"/>
    <p:sldId id="425" r:id="rId6"/>
    <p:sldId id="392" r:id="rId7"/>
    <p:sldId id="412" r:id="rId8"/>
    <p:sldId id="413" r:id="rId9"/>
    <p:sldId id="417" r:id="rId10"/>
    <p:sldId id="418" r:id="rId11"/>
    <p:sldId id="419" r:id="rId12"/>
    <p:sldId id="421" r:id="rId13"/>
    <p:sldId id="389" r:id="rId14"/>
    <p:sldId id="390" r:id="rId15"/>
    <p:sldId id="391" r:id="rId16"/>
    <p:sldId id="422" r:id="rId17"/>
    <p:sldId id="547" r:id="rId18"/>
    <p:sldId id="548" r:id="rId19"/>
    <p:sldId id="549" r:id="rId20"/>
    <p:sldId id="550" r:id="rId21"/>
    <p:sldId id="551" r:id="rId22"/>
    <p:sldId id="552" r:id="rId23"/>
    <p:sldId id="553" r:id="rId24"/>
    <p:sldId id="554" r:id="rId25"/>
    <p:sldId id="555" r:id="rId26"/>
    <p:sldId id="556" r:id="rId27"/>
    <p:sldId id="557" r:id="rId28"/>
    <p:sldId id="558" r:id="rId29"/>
    <p:sldId id="559" r:id="rId30"/>
    <p:sldId id="560" r:id="rId31"/>
    <p:sldId id="561" r:id="rId32"/>
    <p:sldId id="562" r:id="rId33"/>
    <p:sldId id="563" r:id="rId34"/>
    <p:sldId id="564" r:id="rId35"/>
    <p:sldId id="565" r:id="rId36"/>
    <p:sldId id="566" r:id="rId37"/>
    <p:sldId id="567" r:id="rId38"/>
    <p:sldId id="568" r:id="rId39"/>
    <p:sldId id="569" r:id="rId40"/>
    <p:sldId id="570" r:id="rId41"/>
    <p:sldId id="571" r:id="rId42"/>
    <p:sldId id="572" r:id="rId43"/>
    <p:sldId id="573" r:id="rId44"/>
    <p:sldId id="574" r:id="rId45"/>
    <p:sldId id="575" r:id="rId46"/>
    <p:sldId id="576" r:id="rId47"/>
    <p:sldId id="577" r:id="rId48"/>
    <p:sldId id="578" r:id="rId49"/>
    <p:sldId id="579" r:id="rId50"/>
    <p:sldId id="580" r:id="rId51"/>
    <p:sldId id="581" r:id="rId52"/>
    <p:sldId id="582" r:id="rId53"/>
    <p:sldId id="583" r:id="rId54"/>
    <p:sldId id="584" r:id="rId55"/>
    <p:sldId id="585" r:id="rId56"/>
    <p:sldId id="586" r:id="rId57"/>
    <p:sldId id="587" r:id="rId58"/>
    <p:sldId id="426" r:id="rId59"/>
    <p:sldId id="260" r:id="rId60"/>
    <p:sldId id="261" r:id="rId61"/>
    <p:sldId id="262" r:id="rId62"/>
    <p:sldId id="521" r:id="rId63"/>
    <p:sldId id="263" r:id="rId64"/>
    <p:sldId id="264" r:id="rId65"/>
    <p:sldId id="265" r:id="rId66"/>
    <p:sldId id="266" r:id="rId67"/>
    <p:sldId id="267" r:id="rId68"/>
    <p:sldId id="268" r:id="rId69"/>
    <p:sldId id="269" r:id="rId70"/>
    <p:sldId id="270" r:id="rId71"/>
    <p:sldId id="271" r:id="rId72"/>
    <p:sldId id="348" r:id="rId73"/>
    <p:sldId id="272" r:id="rId74"/>
    <p:sldId id="393" r:id="rId75"/>
    <p:sldId id="394" r:id="rId76"/>
    <p:sldId id="399" r:id="rId77"/>
    <p:sldId id="395" r:id="rId78"/>
    <p:sldId id="396" r:id="rId79"/>
    <p:sldId id="397" r:id="rId80"/>
    <p:sldId id="398" r:id="rId81"/>
    <p:sldId id="400" r:id="rId82"/>
    <p:sldId id="401" r:id="rId83"/>
    <p:sldId id="402" r:id="rId84"/>
    <p:sldId id="528" r:id="rId85"/>
    <p:sldId id="588" r:id="rId86"/>
    <p:sldId id="589" r:id="rId87"/>
    <p:sldId id="591" r:id="rId88"/>
    <p:sldId id="592" r:id="rId89"/>
    <p:sldId id="523" r:id="rId90"/>
    <p:sldId id="427" r:id="rId91"/>
    <p:sldId id="428" r:id="rId92"/>
    <p:sldId id="429" r:id="rId93"/>
    <p:sldId id="430" r:id="rId94"/>
    <p:sldId id="431" r:id="rId95"/>
    <p:sldId id="404" r:id="rId96"/>
    <p:sldId id="296" r:id="rId97"/>
    <p:sldId id="297" r:id="rId98"/>
    <p:sldId id="298" r:id="rId99"/>
    <p:sldId id="299" r:id="rId100"/>
    <p:sldId id="300" r:id="rId101"/>
    <p:sldId id="287" r:id="rId102"/>
    <p:sldId id="301" r:id="rId103"/>
    <p:sldId id="307" r:id="rId104"/>
    <p:sldId id="302" r:id="rId105"/>
    <p:sldId id="303" r:id="rId106"/>
    <p:sldId id="304" r:id="rId107"/>
    <p:sldId id="305" r:id="rId108"/>
    <p:sldId id="306" r:id="rId109"/>
    <p:sldId id="308" r:id="rId110"/>
    <p:sldId id="529" r:id="rId111"/>
    <p:sldId id="530" r:id="rId112"/>
    <p:sldId id="309" r:id="rId113"/>
    <p:sldId id="310" r:id="rId114"/>
    <p:sldId id="311" r:id="rId115"/>
    <p:sldId id="318" r:id="rId116"/>
    <p:sldId id="313" r:id="rId117"/>
    <p:sldId id="314" r:id="rId118"/>
    <p:sldId id="315" r:id="rId119"/>
    <p:sldId id="316" r:id="rId120"/>
    <p:sldId id="319" r:id="rId121"/>
    <p:sldId id="317" r:id="rId122"/>
    <p:sldId id="320" r:id="rId123"/>
    <p:sldId id="321" r:id="rId124"/>
    <p:sldId id="455" r:id="rId125"/>
    <p:sldId id="456" r:id="rId126"/>
    <p:sldId id="487" r:id="rId127"/>
    <p:sldId id="457" r:id="rId128"/>
    <p:sldId id="458" r:id="rId129"/>
    <p:sldId id="459" r:id="rId130"/>
    <p:sldId id="460" r:id="rId131"/>
    <p:sldId id="461" r:id="rId132"/>
    <p:sldId id="462" r:id="rId133"/>
    <p:sldId id="463" r:id="rId134"/>
    <p:sldId id="464" r:id="rId135"/>
    <p:sldId id="465" r:id="rId136"/>
    <p:sldId id="593" r:id="rId137"/>
    <p:sldId id="331" r:id="rId138"/>
    <p:sldId id="594" r:id="rId139"/>
    <p:sldId id="333" r:id="rId140"/>
    <p:sldId id="350" r:id="rId141"/>
    <p:sldId id="351" r:id="rId142"/>
    <p:sldId id="352" r:id="rId143"/>
    <p:sldId id="488" r:id="rId144"/>
    <p:sldId id="489" r:id="rId145"/>
    <p:sldId id="334" r:id="rId146"/>
    <p:sldId id="335" r:id="rId147"/>
    <p:sldId id="336" r:id="rId148"/>
    <p:sldId id="337" r:id="rId149"/>
    <p:sldId id="338" r:id="rId150"/>
    <p:sldId id="339" r:id="rId151"/>
    <p:sldId id="340" r:id="rId152"/>
    <p:sldId id="341" r:id="rId153"/>
    <p:sldId id="405" r:id="rId154"/>
    <p:sldId id="406" r:id="rId155"/>
    <p:sldId id="407" r:id="rId156"/>
    <p:sldId id="408" r:id="rId157"/>
    <p:sldId id="409" r:id="rId158"/>
    <p:sldId id="410" r:id="rId159"/>
    <p:sldId id="411" r:id="rId160"/>
    <p:sldId id="432" r:id="rId161"/>
    <p:sldId id="433" r:id="rId162"/>
    <p:sldId id="434" r:id="rId163"/>
    <p:sldId id="435" r:id="rId164"/>
    <p:sldId id="436" r:id="rId165"/>
    <p:sldId id="437" r:id="rId166"/>
    <p:sldId id="438" r:id="rId167"/>
    <p:sldId id="439" r:id="rId168"/>
    <p:sldId id="440" r:id="rId169"/>
    <p:sldId id="441" r:id="rId170"/>
    <p:sldId id="442" r:id="rId171"/>
    <p:sldId id="443" r:id="rId172"/>
    <p:sldId id="444" r:id="rId173"/>
    <p:sldId id="445" r:id="rId174"/>
    <p:sldId id="446" r:id="rId175"/>
    <p:sldId id="447" r:id="rId176"/>
    <p:sldId id="448" r:id="rId177"/>
    <p:sldId id="449" r:id="rId178"/>
    <p:sldId id="450" r:id="rId179"/>
    <p:sldId id="451" r:id="rId180"/>
    <p:sldId id="452" r:id="rId181"/>
    <p:sldId id="453" r:id="rId182"/>
    <p:sldId id="454" r:id="rId183"/>
    <p:sldId id="475" r:id="rId184"/>
    <p:sldId id="476" r:id="rId185"/>
    <p:sldId id="477" r:id="rId186"/>
    <p:sldId id="355" r:id="rId187"/>
    <p:sldId id="356" r:id="rId188"/>
    <p:sldId id="357" r:id="rId189"/>
    <p:sldId id="358" r:id="rId190"/>
    <p:sldId id="359" r:id="rId191"/>
    <p:sldId id="360" r:id="rId192"/>
    <p:sldId id="361" r:id="rId193"/>
    <p:sldId id="362" r:id="rId194"/>
    <p:sldId id="363" r:id="rId195"/>
    <p:sldId id="364" r:id="rId196"/>
    <p:sldId id="365" r:id="rId197"/>
    <p:sldId id="366" r:id="rId198"/>
    <p:sldId id="367" r:id="rId199"/>
    <p:sldId id="478" r:id="rId200"/>
    <p:sldId id="479" r:id="rId201"/>
    <p:sldId id="480" r:id="rId202"/>
    <p:sldId id="490" r:id="rId203"/>
    <p:sldId id="491" r:id="rId204"/>
    <p:sldId id="374" r:id="rId205"/>
    <p:sldId id="493" r:id="rId206"/>
    <p:sldId id="494" r:id="rId207"/>
    <p:sldId id="495" r:id="rId208"/>
    <p:sldId id="496" r:id="rId209"/>
    <p:sldId id="497" r:id="rId210"/>
    <p:sldId id="498" r:id="rId211"/>
    <p:sldId id="499" r:id="rId212"/>
    <p:sldId id="500" r:id="rId213"/>
    <p:sldId id="501" r:id="rId214"/>
    <p:sldId id="502" r:id="rId215"/>
    <p:sldId id="370" r:id="rId216"/>
    <p:sldId id="377" r:id="rId217"/>
    <p:sldId id="378" r:id="rId218"/>
    <p:sldId id="379" r:id="rId219"/>
    <p:sldId id="380" r:id="rId220"/>
    <p:sldId id="371" r:id="rId221"/>
    <p:sldId id="372" r:id="rId222"/>
    <p:sldId id="384" r:id="rId223"/>
    <p:sldId id="388" r:id="rId224"/>
    <p:sldId id="381" r:id="rId225"/>
    <p:sldId id="385" r:id="rId226"/>
    <p:sldId id="382" r:id="rId227"/>
    <p:sldId id="383" r:id="rId228"/>
    <p:sldId id="492" r:id="rId229"/>
    <p:sldId id="386" r:id="rId230"/>
    <p:sldId id="387" r:id="rId231"/>
    <p:sldId id="482" r:id="rId232"/>
    <p:sldId id="483" r:id="rId233"/>
    <p:sldId id="484" r:id="rId234"/>
    <p:sldId id="485" r:id="rId235"/>
    <p:sldId id="503" r:id="rId236"/>
    <p:sldId id="504" r:id="rId237"/>
    <p:sldId id="533" r:id="rId238"/>
    <p:sldId id="505" r:id="rId239"/>
    <p:sldId id="534" r:id="rId240"/>
    <p:sldId id="506" r:id="rId241"/>
    <p:sldId id="507" r:id="rId242"/>
    <p:sldId id="508" r:id="rId243"/>
    <p:sldId id="509" r:id="rId244"/>
    <p:sldId id="510" r:id="rId245"/>
    <p:sldId id="535" r:id="rId246"/>
    <p:sldId id="511" r:id="rId247"/>
    <p:sldId id="512" r:id="rId248"/>
    <p:sldId id="513" r:id="rId249"/>
    <p:sldId id="514" r:id="rId250"/>
    <p:sldId id="515" r:id="rId251"/>
    <p:sldId id="516" r:id="rId252"/>
    <p:sldId id="517" r:id="rId253"/>
    <p:sldId id="518" r:id="rId254"/>
    <p:sldId id="519" r:id="rId255"/>
    <p:sldId id="520" r:id="rId256"/>
  </p:sldIdLst>
  <p:sldSz cx="9144000" cy="6858000" type="screen4x3"/>
  <p:notesSz cx="6858000" cy="9144000"/>
  <p:defaultTextStyle>
    <a:defPPr>
      <a:defRPr lang="en-US"/>
    </a:defPPr>
    <a:lvl1pPr algn="l" rtl="0" fontAlgn="base">
      <a:spcBef>
        <a:spcPct val="0"/>
      </a:spcBef>
      <a:spcAft>
        <a:spcPct val="0"/>
      </a:spcAft>
      <a:defRPr sz="2000" b="1" kern="1200">
        <a:solidFill>
          <a:schemeClr val="tx1"/>
        </a:solidFill>
        <a:latin typeface="Arial" charset="0"/>
        <a:ea typeface="+mn-ea"/>
        <a:cs typeface="+mn-cs"/>
      </a:defRPr>
    </a:lvl1pPr>
    <a:lvl2pPr marL="457200" algn="l" rtl="0" fontAlgn="base">
      <a:spcBef>
        <a:spcPct val="0"/>
      </a:spcBef>
      <a:spcAft>
        <a:spcPct val="0"/>
      </a:spcAft>
      <a:defRPr sz="2000" b="1" kern="1200">
        <a:solidFill>
          <a:schemeClr val="tx1"/>
        </a:solidFill>
        <a:latin typeface="Arial" charset="0"/>
        <a:ea typeface="+mn-ea"/>
        <a:cs typeface="+mn-cs"/>
      </a:defRPr>
    </a:lvl2pPr>
    <a:lvl3pPr marL="914400" algn="l" rtl="0" fontAlgn="base">
      <a:spcBef>
        <a:spcPct val="0"/>
      </a:spcBef>
      <a:spcAft>
        <a:spcPct val="0"/>
      </a:spcAft>
      <a:defRPr sz="2000" b="1" kern="1200">
        <a:solidFill>
          <a:schemeClr val="tx1"/>
        </a:solidFill>
        <a:latin typeface="Arial" charset="0"/>
        <a:ea typeface="+mn-ea"/>
        <a:cs typeface="+mn-cs"/>
      </a:defRPr>
    </a:lvl3pPr>
    <a:lvl4pPr marL="1371600" algn="l" rtl="0" fontAlgn="base">
      <a:spcBef>
        <a:spcPct val="0"/>
      </a:spcBef>
      <a:spcAft>
        <a:spcPct val="0"/>
      </a:spcAft>
      <a:defRPr sz="2000" b="1" kern="1200">
        <a:solidFill>
          <a:schemeClr val="tx1"/>
        </a:solidFill>
        <a:latin typeface="Arial" charset="0"/>
        <a:ea typeface="+mn-ea"/>
        <a:cs typeface="+mn-cs"/>
      </a:defRPr>
    </a:lvl4pPr>
    <a:lvl5pPr marL="1828800" algn="l" rtl="0" fontAlgn="base">
      <a:spcBef>
        <a:spcPct val="0"/>
      </a:spcBef>
      <a:spcAft>
        <a:spcPct val="0"/>
      </a:spcAft>
      <a:defRPr sz="2000" b="1" kern="1200">
        <a:solidFill>
          <a:schemeClr val="tx1"/>
        </a:solidFill>
        <a:latin typeface="Arial" charset="0"/>
        <a:ea typeface="+mn-ea"/>
        <a:cs typeface="+mn-cs"/>
      </a:defRPr>
    </a:lvl5pPr>
    <a:lvl6pPr marL="2286000" algn="l" defTabSz="914400" rtl="0" eaLnBrk="1" latinLnBrk="0" hangingPunct="1">
      <a:defRPr sz="2000" b="1" kern="1200">
        <a:solidFill>
          <a:schemeClr val="tx1"/>
        </a:solidFill>
        <a:latin typeface="Arial" charset="0"/>
        <a:ea typeface="+mn-ea"/>
        <a:cs typeface="+mn-cs"/>
      </a:defRPr>
    </a:lvl6pPr>
    <a:lvl7pPr marL="2743200" algn="l" defTabSz="914400" rtl="0" eaLnBrk="1" latinLnBrk="0" hangingPunct="1">
      <a:defRPr sz="2000" b="1" kern="1200">
        <a:solidFill>
          <a:schemeClr val="tx1"/>
        </a:solidFill>
        <a:latin typeface="Arial" charset="0"/>
        <a:ea typeface="+mn-ea"/>
        <a:cs typeface="+mn-cs"/>
      </a:defRPr>
    </a:lvl7pPr>
    <a:lvl8pPr marL="3200400" algn="l" defTabSz="914400" rtl="0" eaLnBrk="1" latinLnBrk="0" hangingPunct="1">
      <a:defRPr sz="2000" b="1" kern="1200">
        <a:solidFill>
          <a:schemeClr val="tx1"/>
        </a:solidFill>
        <a:latin typeface="Arial" charset="0"/>
        <a:ea typeface="+mn-ea"/>
        <a:cs typeface="+mn-cs"/>
      </a:defRPr>
    </a:lvl8pPr>
    <a:lvl9pPr marL="3657600" algn="l" defTabSz="914400" rtl="0" eaLnBrk="1" latinLnBrk="0" hangingPunct="1">
      <a:defRPr sz="2000"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14" autoAdjust="0"/>
    <p:restoredTop sz="91865" autoAdjust="0"/>
  </p:normalViewPr>
  <p:slideViewPr>
    <p:cSldViewPr>
      <p:cViewPr varScale="1">
        <p:scale>
          <a:sx n="67" d="100"/>
          <a:sy n="67" d="100"/>
        </p:scale>
        <p:origin x="-1464"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presProps" Target="presProps.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slide" Target="slides/slide237.xml"/><Relationship Id="rId254" Type="http://schemas.openxmlformats.org/officeDocument/2006/relationships/slide" Target="slides/slide253.xml"/><Relationship Id="rId259" Type="http://schemas.openxmlformats.org/officeDocument/2006/relationships/viewProps" Target="viewProps.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tableStyles" Target="tableStyle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notesMaster" Target="notesMasters/notesMaster1.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sr-Latn-C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6C717CA6-06F4-4366-9130-9DA45F4244EA}" type="datetimeFigureOut">
              <a:rPr lang="sr-Latn-CS"/>
              <a:pPr>
                <a:defRPr/>
              </a:pPr>
              <a:t>21.3.2020.</a:t>
            </a:fld>
            <a:endParaRPr lang="sr-Latn-C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r-Latn-C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sr-Latn-C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sr-Latn-C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B661C28-7DC3-4D5D-A476-EEB771FC461A}" type="slidenum">
              <a:rPr lang="sr-Latn-CS"/>
              <a:pPr>
                <a:defRPr/>
              </a:pPr>
              <a:t>‹#›</a:t>
            </a:fld>
            <a:endParaRPr lang="sr-Latn-C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D154957-5262-4577-9416-4C935CDDAC3C}" type="slidenum">
              <a:rPr lang="en-US" smtClean="0"/>
              <a:pPr/>
              <a:t>38</a:t>
            </a:fld>
            <a:endParaRPr lang="en-US" smtClean="0"/>
          </a:p>
        </p:txBody>
      </p:sp>
      <p:sp>
        <p:nvSpPr>
          <p:cNvPr id="2641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641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sr-Latn-C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sr-Latn-C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72E7BB1-F149-483A-8DC4-6A3DA725B45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107BEA-AC98-48CC-9A92-893D51FD50C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sr-Latn-C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F6DFC7A-72D4-43AC-BB1D-1467E938DCF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F7BE05-A814-4854-BBBA-0905F4BCAE2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sr-Latn-C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BC7B3B-EA31-4BD8-BDB9-6D7AF336BA4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0681B8E-64CF-47DC-8BEE-09D5DC5CC2FB}"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sr-Latn-C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4A1AA1-D849-4E53-B7A4-D31C60E0E65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Latn-C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75710A-D108-4021-9795-3543B95CA7C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8D2AB02-4665-40FD-9B59-ECBA3BA1DC7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sr-Latn-C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Latn-C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F77729-A5C5-4612-A085-764D5999488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sr-Latn-C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r-Latn-C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89A5AF8-6AF0-413C-A10D-1B96D97A860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pPr>
              <a:defRPr/>
            </a:pPr>
            <a:fld id="{6DC819AB-8553-4B98-9B33-0D1BAF3E6AB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r-Latn-C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17.emf"/></Relationships>
</file>

<file path=ppt/slides/_rels/slide135.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8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hyperlink" Target="http://www.fao.or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www.statserb.sr.gov.yu/"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sl-SI" sz="2000" b="1" smtClean="0">
                <a:solidFill>
                  <a:schemeClr val="tx1"/>
                </a:solidFill>
              </a:rPr>
              <a:t>Predmet</a:t>
            </a:r>
            <a:r>
              <a:rPr lang="sl-SI" sz="2000" smtClean="0">
                <a:solidFill>
                  <a:schemeClr val="tx1"/>
                </a:solidFill>
              </a:rPr>
              <a:t>: </a:t>
            </a:r>
            <a:r>
              <a:rPr lang="sl-SI" sz="2000" b="1" u="sng" smtClean="0">
                <a:solidFill>
                  <a:schemeClr val="tx1"/>
                </a:solidFill>
              </a:rPr>
              <a:t>MENADŽMENT U STOČ</a:t>
            </a:r>
            <a:r>
              <a:rPr lang="sr-Latn-CS" sz="2000" b="1" u="sng" smtClean="0">
                <a:solidFill>
                  <a:schemeClr val="tx1"/>
                </a:solidFill>
              </a:rPr>
              <a:t>ARSKOJ </a:t>
            </a:r>
            <a:r>
              <a:rPr lang="sl-SI" sz="2000" b="1" u="sng" smtClean="0">
                <a:solidFill>
                  <a:schemeClr val="tx1"/>
                </a:solidFill>
              </a:rPr>
              <a:t>PROIZVODNJI</a:t>
            </a:r>
            <a:endParaRPr lang="en-US" sz="2000" b="1" u="sng" smtClean="0">
              <a:solidFill>
                <a:schemeClr val="tx1"/>
              </a:solidFill>
            </a:endParaRPr>
          </a:p>
        </p:txBody>
      </p:sp>
      <p:sp>
        <p:nvSpPr>
          <p:cNvPr id="9219" name="Rectangle 5"/>
          <p:cNvSpPr>
            <a:spLocks noChangeArrowheads="1"/>
          </p:cNvSpPr>
          <p:nvPr>
            <p:ph type="body" idx="1"/>
          </p:nvPr>
        </p:nvSpPr>
        <p:spPr>
          <a:noFill/>
        </p:spPr>
        <p:txBody>
          <a:bodyPr/>
          <a:lstStyle/>
          <a:p>
            <a:pPr eaLnBrk="1" hangingPunct="1">
              <a:lnSpc>
                <a:spcPct val="80000"/>
              </a:lnSpc>
              <a:buFontTx/>
              <a:buNone/>
            </a:pPr>
            <a:r>
              <a:rPr lang="sl-SI" sz="1600" b="1" smtClean="0"/>
              <a:t>      Semestar</a:t>
            </a:r>
            <a:r>
              <a:rPr lang="sl-SI" sz="1600" smtClean="0"/>
              <a:t>: VI</a:t>
            </a:r>
            <a:r>
              <a:rPr lang="en-US" sz="1600" smtClean="0"/>
              <a:t>I</a:t>
            </a:r>
            <a:r>
              <a:rPr lang="sr-Latn-CS" sz="1600" smtClean="0"/>
              <a:t>I</a:t>
            </a:r>
            <a:endParaRPr lang="en-US" sz="1600" smtClean="0"/>
          </a:p>
          <a:p>
            <a:pPr eaLnBrk="1" hangingPunct="1">
              <a:lnSpc>
                <a:spcPct val="80000"/>
              </a:lnSpc>
              <a:buFontTx/>
              <a:buNone/>
            </a:pPr>
            <a:r>
              <a:rPr lang="sl-SI" sz="1600" b="1" smtClean="0"/>
              <a:t>      Fond časova</a:t>
            </a:r>
            <a:r>
              <a:rPr lang="sl-SI" sz="1600" smtClean="0"/>
              <a:t>: </a:t>
            </a:r>
            <a:r>
              <a:rPr lang="sr-Latn-CS" sz="1600" smtClean="0"/>
              <a:t>3</a:t>
            </a:r>
            <a:r>
              <a:rPr lang="sl-SI" sz="1600" smtClean="0"/>
              <a:t>+2</a:t>
            </a:r>
            <a:endParaRPr lang="en-US" sz="1600" smtClean="0"/>
          </a:p>
          <a:p>
            <a:pPr eaLnBrk="1" hangingPunct="1">
              <a:lnSpc>
                <a:spcPct val="80000"/>
              </a:lnSpc>
              <a:buFontTx/>
              <a:buNone/>
            </a:pPr>
            <a:r>
              <a:rPr lang="sl-SI" sz="1600" b="1" smtClean="0"/>
              <a:t>      Nastavnik</a:t>
            </a:r>
            <a:r>
              <a:rPr lang="sl-SI" sz="1600" smtClean="0"/>
              <a:t>: Dr Danica Bošnjak,red.prof.- predavanja</a:t>
            </a:r>
            <a:endParaRPr lang="en-US" sz="1600" smtClean="0"/>
          </a:p>
          <a:p>
            <a:pPr eaLnBrk="1" hangingPunct="1">
              <a:lnSpc>
                <a:spcPct val="80000"/>
              </a:lnSpc>
              <a:buFontTx/>
              <a:buNone/>
            </a:pPr>
            <a:r>
              <a:rPr lang="sl-SI" sz="1600" smtClean="0"/>
              <a:t>                            DrNataša Vukelić, docent - vežbe</a:t>
            </a:r>
            <a:endParaRPr lang="sl-SI" sz="1600" b="1" smtClean="0"/>
          </a:p>
          <a:p>
            <a:pPr eaLnBrk="1" hangingPunct="1">
              <a:lnSpc>
                <a:spcPct val="80000"/>
              </a:lnSpc>
              <a:buFontTx/>
              <a:buNone/>
            </a:pPr>
            <a:r>
              <a:rPr lang="sl-SI" sz="1600" b="1" smtClean="0"/>
              <a:t>     Obavezna literatura</a:t>
            </a:r>
            <a:r>
              <a:rPr lang="sl-SI" sz="1600" smtClean="0"/>
              <a:t>:</a:t>
            </a:r>
          </a:p>
          <a:p>
            <a:pPr eaLnBrk="1" hangingPunct="1">
              <a:lnSpc>
                <a:spcPct val="80000"/>
              </a:lnSpc>
            </a:pPr>
            <a:endParaRPr lang="en-US" sz="1600" smtClean="0"/>
          </a:p>
          <a:p>
            <a:pPr eaLnBrk="1" hangingPunct="1">
              <a:lnSpc>
                <a:spcPct val="80000"/>
              </a:lnSpc>
              <a:buFontTx/>
              <a:buNone/>
            </a:pPr>
            <a:r>
              <a:rPr lang="sl-SI" sz="1600" b="1" smtClean="0"/>
              <a:t>      Udžbenik</a:t>
            </a:r>
            <a:r>
              <a:rPr lang="sl-SI" sz="1600" smtClean="0"/>
              <a:t>; Prof.dr Branko Krstić, doc.dr Đoko Lučić, Organizacija i</a:t>
            </a:r>
          </a:p>
          <a:p>
            <a:pPr eaLnBrk="1" hangingPunct="1">
              <a:lnSpc>
                <a:spcPct val="80000"/>
              </a:lnSpc>
              <a:buFontTx/>
              <a:buNone/>
            </a:pPr>
            <a:r>
              <a:rPr lang="sl-SI" sz="1600" smtClean="0"/>
              <a:t>      ekonomika proizvodnje i prerade  stočnih proizvoda, Univerzitet u Novom Sadu,</a:t>
            </a:r>
          </a:p>
          <a:p>
            <a:pPr eaLnBrk="1" hangingPunct="1">
              <a:lnSpc>
                <a:spcPct val="80000"/>
              </a:lnSpc>
              <a:buFontTx/>
              <a:buNone/>
            </a:pPr>
            <a:r>
              <a:rPr lang="sl-SI" sz="1600" smtClean="0"/>
              <a:t>      Poljoprivredni fakultet, Novi Sad, 2000.</a:t>
            </a:r>
          </a:p>
          <a:p>
            <a:pPr eaLnBrk="1" hangingPunct="1">
              <a:lnSpc>
                <a:spcPct val="80000"/>
              </a:lnSpc>
            </a:pPr>
            <a:endParaRPr lang="en-US" sz="1600" smtClean="0"/>
          </a:p>
          <a:p>
            <a:pPr eaLnBrk="1" hangingPunct="1">
              <a:lnSpc>
                <a:spcPct val="80000"/>
              </a:lnSpc>
              <a:buFontTx/>
              <a:buNone/>
            </a:pPr>
            <a:r>
              <a:rPr lang="sl-SI" sz="1600" b="1" smtClean="0"/>
              <a:t>       Praktikum</a:t>
            </a:r>
            <a:r>
              <a:rPr lang="sl-SI" sz="1600" smtClean="0"/>
              <a:t>; Dr Branko Krstić, dr Radosav Tomić, Goran Sorak,</a:t>
            </a:r>
          </a:p>
          <a:p>
            <a:pPr eaLnBrk="1" hangingPunct="1">
              <a:lnSpc>
                <a:spcPct val="80000"/>
              </a:lnSpc>
              <a:buFontTx/>
              <a:buNone/>
            </a:pPr>
            <a:r>
              <a:rPr lang="sl-SI" sz="1600" smtClean="0"/>
              <a:t>       Organizacija i ekonomika stočarske proizvodnje, Službeni glasnik, Beograd, 2000.</a:t>
            </a:r>
            <a:endParaRPr lang="en-US" sz="1600" smtClean="0"/>
          </a:p>
          <a:p>
            <a:pPr eaLnBrk="1" hangingPunct="1">
              <a:lnSpc>
                <a:spcPct val="80000"/>
              </a:lnSpc>
            </a:pPr>
            <a:endParaRPr lang="sl-SI" sz="1600" b="1" smtClean="0"/>
          </a:p>
          <a:p>
            <a:pPr eaLnBrk="1" hangingPunct="1">
              <a:lnSpc>
                <a:spcPct val="80000"/>
              </a:lnSpc>
              <a:buFontTx/>
              <a:buNone/>
            </a:pPr>
            <a:r>
              <a:rPr lang="sl-SI" sz="1600" b="1" smtClean="0"/>
              <a:t>      Provera znanja i ispit</a:t>
            </a:r>
            <a:r>
              <a:rPr lang="sl-SI" sz="1600" smtClean="0"/>
              <a:t>: </a:t>
            </a:r>
            <a:endParaRPr lang="en-US" sz="1600" smtClean="0"/>
          </a:p>
          <a:p>
            <a:pPr eaLnBrk="1" hangingPunct="1">
              <a:lnSpc>
                <a:spcPct val="80000"/>
              </a:lnSpc>
              <a:buFontTx/>
              <a:buNone/>
            </a:pPr>
            <a:r>
              <a:rPr lang="sl-SI" sz="1600" smtClean="0"/>
              <a:t>      Studenti su dužni da se pripreme za samostalno rešavanje zadataka na vežbama.  Ispit se polaže  :  testovima  (pismeno)  i usmeno. </a:t>
            </a:r>
            <a:endParaRPr lang="en-US" sz="90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381000" y="1447800"/>
            <a:ext cx="8229600" cy="3786188"/>
          </a:xfrm>
          <a:prstGeom prst="rect">
            <a:avLst/>
          </a:prstGeom>
          <a:noFill/>
          <a:ln w="9525">
            <a:noFill/>
            <a:miter lim="800000"/>
            <a:headEnd/>
            <a:tailEnd/>
          </a:ln>
        </p:spPr>
        <p:txBody>
          <a:bodyPr>
            <a:spAutoFit/>
          </a:bodyPr>
          <a:lstStyle/>
          <a:p>
            <a:r>
              <a:rPr lang="sr-Latn-CS" sz="2400"/>
              <a:t>FINANSIJSKI PODACI – TROŠKOVI</a:t>
            </a:r>
          </a:p>
          <a:p>
            <a:endParaRPr lang="sr-Latn-CS" sz="2400"/>
          </a:p>
          <a:p>
            <a:endParaRPr lang="sr-Latn-CS" sz="2400"/>
          </a:p>
          <a:p>
            <a:endParaRPr lang="sr-Latn-CS" sz="2400"/>
          </a:p>
          <a:p>
            <a:r>
              <a:rPr lang="sr-Latn-CS" sz="2400"/>
              <a:t>TROŠKOVI – U NOVCU IZRAŽENA KOLIČINA ŽIVOG I MATERIJALIZOVANOG RADA I DRUGA U NOVCU IZRAŽENA ULAGANJA POTREBNA ZA PROIZVODNJU ODREDJENOG PROIZVODA ( UČINKA). </a:t>
            </a:r>
          </a:p>
          <a:p>
            <a:endParaRPr lang="sr-Latn-CS" sz="2400"/>
          </a:p>
          <a:p>
            <a:endParaRPr lang="en-US" sz="2400"/>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4"/>
          <p:cNvSpPr>
            <a:spLocks noChangeArrowheads="1"/>
          </p:cNvSpPr>
          <p:nvPr/>
        </p:nvSpPr>
        <p:spPr bwMode="auto">
          <a:xfrm>
            <a:off x="-60325" y="998538"/>
            <a:ext cx="9204325" cy="4800600"/>
          </a:xfrm>
          <a:prstGeom prst="rect">
            <a:avLst/>
          </a:prstGeom>
          <a:noFill/>
          <a:ln w="9525">
            <a:noFill/>
            <a:miter lim="800000"/>
            <a:headEnd/>
            <a:tailEnd/>
          </a:ln>
        </p:spPr>
        <p:txBody>
          <a:bodyPr anchor="ctr">
            <a:spAutoFit/>
          </a:bodyPr>
          <a:lstStyle/>
          <a:p>
            <a:pPr>
              <a:tabLst>
                <a:tab pos="228600" algn="l"/>
              </a:tabLst>
            </a:pPr>
            <a:r>
              <a:rPr lang="sr-Cyrl-CS" sz="1800" b="0"/>
              <a:t>Na organizaciju sopstvene reprodukcije naročito utiču ovi faktori:</a:t>
            </a:r>
            <a:endParaRPr lang="en-US" sz="1800" b="0"/>
          </a:p>
          <a:p>
            <a:pPr>
              <a:tabLst>
                <a:tab pos="228600" algn="l"/>
              </a:tabLst>
            </a:pPr>
            <a:endParaRPr lang="sr-Latn-CS" sz="1800" b="0"/>
          </a:p>
          <a:p>
            <a:pPr>
              <a:tabLst>
                <a:tab pos="228600" algn="l"/>
              </a:tabLst>
            </a:pPr>
            <a:r>
              <a:rPr lang="sr-Latn-CS" sz="1800" b="0"/>
              <a:t>a)</a:t>
            </a:r>
            <a:r>
              <a:rPr lang="sr-Cyrl-CS" sz="1800" b="0"/>
              <a:t>način razvrstavanja stoke u kategorije i dužina zadržavanja grla u pojedinim </a:t>
            </a:r>
            <a:r>
              <a:rPr lang="sr-Latn-CS" sz="1800" b="0"/>
              <a:t> </a:t>
            </a:r>
          </a:p>
          <a:p>
            <a:pPr>
              <a:tabLst>
                <a:tab pos="228600" algn="l"/>
              </a:tabLst>
            </a:pPr>
            <a:r>
              <a:rPr lang="sr-Latn-CS" sz="1800" b="0"/>
              <a:t>      </a:t>
            </a:r>
            <a:r>
              <a:rPr lang="sr-Cyrl-CS" sz="1800" b="0"/>
              <a:t>kategorijama,</a:t>
            </a:r>
            <a:endParaRPr lang="en-US" sz="1800" b="0"/>
          </a:p>
          <a:p>
            <a:pPr>
              <a:tabLst>
                <a:tab pos="228600" algn="l"/>
              </a:tabLst>
            </a:pPr>
            <a:endParaRPr lang="en-US" sz="1800" b="0"/>
          </a:p>
          <a:p>
            <a:pPr>
              <a:tabLst>
                <a:tab pos="228600" algn="l"/>
              </a:tabLst>
            </a:pPr>
            <a:r>
              <a:rPr lang="sr-Latn-CS" sz="1800" b="0"/>
              <a:t>b)</a:t>
            </a:r>
            <a:r>
              <a:rPr lang="sr-Cyrl-CS" sz="1800" b="0"/>
              <a:t>kriterijumi na kojima se zasnivaju selekcijske i druge zootehničke mere,</a:t>
            </a:r>
            <a:endParaRPr lang="en-US" sz="1800" b="0"/>
          </a:p>
          <a:p>
            <a:pPr>
              <a:tabLst>
                <a:tab pos="228600" algn="l"/>
              </a:tabLst>
            </a:pPr>
            <a:endParaRPr lang="sr-Latn-CS" sz="1800" b="0"/>
          </a:p>
          <a:p>
            <a:pPr>
              <a:tabLst>
                <a:tab pos="228600" algn="l"/>
              </a:tabLst>
            </a:pPr>
            <a:r>
              <a:rPr lang="sr-Latn-CS" sz="1800" b="0"/>
              <a:t>c)</a:t>
            </a:r>
            <a:r>
              <a:rPr lang="sr-Cyrl-CS" sz="1800" b="0"/>
              <a:t>dužina iskorišćavanja priplodnih grla</a:t>
            </a:r>
            <a:endParaRPr lang="en-US" sz="1800" b="0"/>
          </a:p>
          <a:p>
            <a:pPr>
              <a:tabLst>
                <a:tab pos="228600" algn="l"/>
              </a:tabLst>
            </a:pPr>
            <a:endParaRPr lang="sr-Latn-CS" sz="1800" b="0"/>
          </a:p>
          <a:p>
            <a:pPr>
              <a:tabLst>
                <a:tab pos="228600" algn="l"/>
              </a:tabLst>
            </a:pPr>
            <a:r>
              <a:rPr lang="sr-Latn-CS" sz="1800" b="0"/>
              <a:t>d)</a:t>
            </a:r>
            <a:r>
              <a:rPr lang="sr-Cyrl-CS" sz="1800" b="0"/>
              <a:t>intenzitet plodnosti,</a:t>
            </a:r>
            <a:endParaRPr lang="en-US" sz="1800" b="0"/>
          </a:p>
          <a:p>
            <a:pPr>
              <a:tabLst>
                <a:tab pos="228600" algn="l"/>
              </a:tabLst>
            </a:pPr>
            <a:endParaRPr lang="sr-Latn-CS" sz="1800" b="0"/>
          </a:p>
          <a:p>
            <a:pPr>
              <a:tabLst>
                <a:tab pos="228600" algn="l"/>
              </a:tabLst>
            </a:pPr>
            <a:r>
              <a:rPr lang="sr-Latn-CS" sz="1800" b="0"/>
              <a:t>d)</a:t>
            </a:r>
            <a:r>
              <a:rPr lang="sr-Cyrl-CS" sz="1800" b="0"/>
              <a:t>efikasnost mera zadravstvene zaštite stoke,</a:t>
            </a:r>
            <a:endParaRPr lang="sr-Latn-CS" sz="1800" b="0"/>
          </a:p>
          <a:p>
            <a:pPr>
              <a:tabLst>
                <a:tab pos="228600" algn="l"/>
              </a:tabLst>
            </a:pPr>
            <a:endParaRPr lang="en-US" sz="1800" b="0"/>
          </a:p>
          <a:p>
            <a:pPr>
              <a:tabLst>
                <a:tab pos="228600" algn="l"/>
              </a:tabLst>
            </a:pPr>
            <a:r>
              <a:rPr lang="sr-Latn-CS" sz="1800" b="0"/>
              <a:t>e)</a:t>
            </a:r>
            <a:r>
              <a:rPr lang="sr-Cyrl-CS" sz="1800" b="0"/>
              <a:t>tip proizvodnje.</a:t>
            </a:r>
            <a:endParaRPr lang="en-US" sz="1800" b="0"/>
          </a:p>
          <a:p>
            <a:pPr algn="ctr">
              <a:tabLst>
                <a:tab pos="228600" algn="l"/>
              </a:tabLst>
            </a:pPr>
            <a:r>
              <a:rPr lang="sr-Cyrl-CS" sz="1800" b="0"/>
              <a:t> </a:t>
            </a:r>
            <a:endParaRPr lang="en-US" sz="1800" b="0"/>
          </a:p>
          <a:p>
            <a:pPr algn="ctr">
              <a:tabLst>
                <a:tab pos="228600" algn="l"/>
              </a:tabLst>
            </a:pPr>
            <a:r>
              <a:rPr lang="en-US" sz="1800" b="0"/>
              <a:t>I</a:t>
            </a:r>
            <a:endParaRPr lang="sr-Latn-CS" sz="1800" b="0"/>
          </a:p>
          <a:p>
            <a:pPr algn="ctr">
              <a:tabLst>
                <a:tab pos="228600" algn="l"/>
              </a:tabLst>
            </a:pPr>
            <a:r>
              <a:rPr lang="sr-Latn-CS" sz="1800" b="0"/>
              <a:t>I</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3"/>
          <p:cNvSpPr>
            <a:spLocks noGrp="1" noChangeArrowheads="1"/>
          </p:cNvSpPr>
          <p:nvPr>
            <p:ph type="body" idx="1"/>
          </p:nvPr>
        </p:nvSpPr>
        <p:spPr>
          <a:xfrm>
            <a:off x="228600" y="1143000"/>
            <a:ext cx="8382000" cy="5486400"/>
          </a:xfrm>
        </p:spPr>
        <p:txBody>
          <a:bodyPr/>
          <a:lstStyle/>
          <a:p>
            <a:pPr eaLnBrk="1" hangingPunct="1">
              <a:lnSpc>
                <a:spcPct val="80000"/>
              </a:lnSpc>
              <a:buFontTx/>
              <a:buNone/>
            </a:pPr>
            <a:r>
              <a:rPr lang="en-US" sz="1800" smtClean="0"/>
              <a:t>                            -</a:t>
            </a:r>
            <a:r>
              <a:rPr lang="sr-Cyrl-CS" sz="1800" smtClean="0"/>
              <a:t>struktura stočnog fonda,</a:t>
            </a:r>
            <a:endParaRPr lang="en-US" sz="1800" smtClean="0"/>
          </a:p>
          <a:p>
            <a:pPr eaLnBrk="1" hangingPunct="1">
              <a:lnSpc>
                <a:spcPct val="80000"/>
              </a:lnSpc>
              <a:buFontTx/>
              <a:buNone/>
            </a:pPr>
            <a:r>
              <a:rPr lang="en-US" sz="1800" smtClean="0"/>
              <a:t>                            -</a:t>
            </a:r>
            <a:r>
              <a:rPr lang="sr-Cyrl-CS" sz="1800" smtClean="0"/>
              <a:t>struktura stada,</a:t>
            </a:r>
            <a:endParaRPr lang="en-US" sz="1800" smtClean="0"/>
          </a:p>
          <a:p>
            <a:pPr eaLnBrk="1" hangingPunct="1">
              <a:lnSpc>
                <a:spcPct val="80000"/>
              </a:lnSpc>
              <a:buFontTx/>
              <a:buNone/>
            </a:pPr>
            <a:r>
              <a:rPr lang="en-US" sz="1800" smtClean="0"/>
              <a:t>                            -</a:t>
            </a:r>
            <a:r>
              <a:rPr lang="sr-Cyrl-CS" sz="1800" smtClean="0"/>
              <a:t>struktura po proizvodnim fazama.</a:t>
            </a:r>
            <a:endParaRPr lang="en-US" sz="1800" smtClean="0"/>
          </a:p>
          <a:p>
            <a:pPr eaLnBrk="1" hangingPunct="1">
              <a:lnSpc>
                <a:spcPct val="80000"/>
              </a:lnSpc>
              <a:buFontTx/>
              <a:buNone/>
            </a:pPr>
            <a:endParaRPr lang="en-US" sz="1800" smtClean="0"/>
          </a:p>
          <a:p>
            <a:pPr eaLnBrk="1" hangingPunct="1">
              <a:lnSpc>
                <a:spcPct val="80000"/>
              </a:lnSpc>
              <a:buFontTx/>
              <a:buNone/>
            </a:pPr>
            <a:r>
              <a:rPr lang="sr-Cyrl-CS" sz="1800" smtClean="0"/>
              <a:t>      Na strukturu stada utiču</a:t>
            </a:r>
            <a:r>
              <a:rPr lang="en-US" sz="1800" smtClean="0"/>
              <a:t>:</a:t>
            </a:r>
            <a:r>
              <a:rPr lang="sr-Cyrl-CS" sz="1800" smtClean="0"/>
              <a:t> oblik reprodukcije, tip proizvodnje, </a:t>
            </a:r>
            <a:endParaRPr lang="en-US" sz="1800" smtClean="0"/>
          </a:p>
          <a:p>
            <a:pPr eaLnBrk="1" hangingPunct="1">
              <a:lnSpc>
                <a:spcPct val="80000"/>
              </a:lnSpc>
              <a:buFontTx/>
              <a:buNone/>
            </a:pPr>
            <a:r>
              <a:rPr lang="en-US" sz="1800" smtClean="0"/>
              <a:t>      </a:t>
            </a:r>
            <a:r>
              <a:rPr lang="sr-Cyrl-CS" sz="1800" smtClean="0"/>
              <a:t>trajanje pojedinih proizvodnih faza, optimalni rokovi prodaje stoke i </a:t>
            </a:r>
            <a:endParaRPr lang="en-US" sz="1800" smtClean="0"/>
          </a:p>
          <a:p>
            <a:pPr eaLnBrk="1" hangingPunct="1">
              <a:lnSpc>
                <a:spcPct val="80000"/>
              </a:lnSpc>
              <a:buFontTx/>
              <a:buNone/>
            </a:pPr>
            <a:r>
              <a:rPr lang="en-US" sz="1800" smtClean="0"/>
              <a:t>      </a:t>
            </a:r>
            <a:r>
              <a:rPr lang="sr-Cyrl-CS" sz="1800" smtClean="0"/>
              <a:t>stočnih proizvoda i drugi faktori. </a:t>
            </a:r>
            <a:endParaRPr lang="en-US" sz="1800" smtClean="0"/>
          </a:p>
          <a:p>
            <a:pPr eaLnBrk="1" hangingPunct="1">
              <a:lnSpc>
                <a:spcPct val="80000"/>
              </a:lnSpc>
              <a:buFontTx/>
              <a:buNone/>
            </a:pPr>
            <a:endParaRPr lang="en-US" sz="1800" smtClean="0"/>
          </a:p>
          <a:p>
            <a:pPr eaLnBrk="1" hangingPunct="1">
              <a:lnSpc>
                <a:spcPct val="80000"/>
              </a:lnSpc>
              <a:buFontTx/>
              <a:buNone/>
            </a:pPr>
            <a:r>
              <a:rPr lang="sr-Cyrl-CS" sz="1800" smtClean="0"/>
              <a:t>      Prema osnovi za obračun strukture, razlikuju se: </a:t>
            </a:r>
            <a:endParaRPr lang="en-US" sz="1800" smtClean="0"/>
          </a:p>
          <a:p>
            <a:pPr eaLnBrk="1" hangingPunct="1">
              <a:lnSpc>
                <a:spcPct val="80000"/>
              </a:lnSpc>
              <a:buFontTx/>
              <a:buNone/>
            </a:pPr>
            <a:r>
              <a:rPr lang="en-US" sz="1800" smtClean="0"/>
              <a:t> </a:t>
            </a:r>
          </a:p>
          <a:p>
            <a:pPr eaLnBrk="1" hangingPunct="1">
              <a:lnSpc>
                <a:spcPct val="80000"/>
              </a:lnSpc>
              <a:buFontTx/>
              <a:buNone/>
            </a:pPr>
            <a:r>
              <a:rPr lang="en-US" sz="1800" smtClean="0"/>
              <a:t>-</a:t>
            </a:r>
            <a:r>
              <a:rPr lang="sr-Cyrl-CS" sz="1800" smtClean="0"/>
              <a:t>struktura na bazi broja fizičkih i </a:t>
            </a:r>
            <a:endParaRPr lang="en-US" sz="1800" smtClean="0"/>
          </a:p>
          <a:p>
            <a:pPr eaLnBrk="1" hangingPunct="1">
              <a:lnSpc>
                <a:spcPct val="80000"/>
              </a:lnSpc>
              <a:buFontTx/>
              <a:buNone/>
            </a:pPr>
            <a:endParaRPr lang="en-US" sz="1800" smtClean="0"/>
          </a:p>
          <a:p>
            <a:pPr eaLnBrk="1" hangingPunct="1">
              <a:lnSpc>
                <a:spcPct val="80000"/>
              </a:lnSpc>
              <a:buFontTx/>
              <a:buNone/>
            </a:pPr>
            <a:r>
              <a:rPr lang="en-US" sz="1800" smtClean="0"/>
              <a:t>-</a:t>
            </a:r>
            <a:r>
              <a:rPr lang="sr-Cyrl-CS" sz="1800" smtClean="0"/>
              <a:t>struktura za bazi broja uslovnih grla.</a:t>
            </a:r>
            <a:endParaRPr lang="en-US" sz="1800" smtClean="0"/>
          </a:p>
          <a:p>
            <a:pPr eaLnBrk="1" hangingPunct="1">
              <a:lnSpc>
                <a:spcPct val="80000"/>
              </a:lnSpc>
              <a:buFontTx/>
              <a:buNone/>
            </a:pPr>
            <a:endParaRPr lang="en-US" sz="1800" smtClean="0"/>
          </a:p>
          <a:p>
            <a:pPr eaLnBrk="1" hangingPunct="1">
              <a:lnSpc>
                <a:spcPct val="80000"/>
              </a:lnSpc>
              <a:buFontTx/>
              <a:buNone/>
            </a:pPr>
            <a:r>
              <a:rPr lang="sr-Cyrl-CS" sz="1800" smtClean="0"/>
              <a:t>     Prema periodu na koji se odnosi obračun, razlikuje se: </a:t>
            </a:r>
            <a:endParaRPr lang="en-US" sz="1800" smtClean="0"/>
          </a:p>
          <a:p>
            <a:pPr eaLnBrk="1" hangingPunct="1">
              <a:lnSpc>
                <a:spcPct val="80000"/>
              </a:lnSpc>
              <a:buFontTx/>
              <a:buNone/>
            </a:pPr>
            <a:r>
              <a:rPr lang="en-US" sz="1800" smtClean="0"/>
              <a:t>                           </a:t>
            </a:r>
          </a:p>
          <a:p>
            <a:pPr eaLnBrk="1" hangingPunct="1">
              <a:lnSpc>
                <a:spcPct val="80000"/>
              </a:lnSpc>
              <a:buFontTx/>
              <a:buNone/>
            </a:pPr>
            <a:r>
              <a:rPr lang="en-US" sz="1800" smtClean="0"/>
              <a:t>                           -</a:t>
            </a:r>
            <a:r>
              <a:rPr lang="sr-Cyrl-CS" sz="1800" smtClean="0"/>
              <a:t>struktura prema prosečnom broju grla i </a:t>
            </a:r>
            <a:endParaRPr lang="en-US" sz="1800" smtClean="0"/>
          </a:p>
          <a:p>
            <a:pPr eaLnBrk="1" hangingPunct="1">
              <a:lnSpc>
                <a:spcPct val="80000"/>
              </a:lnSpc>
              <a:buFontTx/>
              <a:buNone/>
            </a:pPr>
            <a:r>
              <a:rPr lang="en-US" sz="1800" smtClean="0"/>
              <a:t>                           </a:t>
            </a:r>
          </a:p>
          <a:p>
            <a:pPr eaLnBrk="1" hangingPunct="1">
              <a:lnSpc>
                <a:spcPct val="80000"/>
              </a:lnSpc>
              <a:buFontTx/>
              <a:buNone/>
            </a:pPr>
            <a:r>
              <a:rPr lang="en-US" sz="1800" smtClean="0"/>
              <a:t>                           -</a:t>
            </a:r>
            <a:r>
              <a:rPr lang="sr-Cyrl-CS" sz="1800" smtClean="0"/>
              <a:t>struktura prema brojnom stanju u određenom trenutku.</a:t>
            </a:r>
          </a:p>
          <a:p>
            <a:pPr lvl="4" eaLnBrk="1" hangingPunct="1">
              <a:lnSpc>
                <a:spcPct val="80000"/>
              </a:lnSpc>
              <a:buFontTx/>
              <a:buNone/>
            </a:pPr>
            <a:endParaRPr lang="en-US" sz="1800" smtClean="0"/>
          </a:p>
        </p:txBody>
      </p:sp>
      <p:sp>
        <p:nvSpPr>
          <p:cNvPr id="108547" name="Rectangle 4"/>
          <p:cNvSpPr>
            <a:spLocks noChangeArrowheads="1"/>
          </p:cNvSpPr>
          <p:nvPr>
            <p:ph type="title"/>
          </p:nvPr>
        </p:nvSpPr>
        <p:spPr>
          <a:xfrm>
            <a:off x="457200" y="0"/>
            <a:ext cx="8229600" cy="1143000"/>
          </a:xfrm>
          <a:noFill/>
        </p:spPr>
        <p:txBody>
          <a:bodyPr/>
          <a:lstStyle/>
          <a:p>
            <a:pPr eaLnBrk="1" hangingPunct="1"/>
            <a:r>
              <a:rPr lang="sr-Cyrl-CS" sz="2000" b="1" smtClean="0"/>
              <a:t>19. </a:t>
            </a:r>
            <a:r>
              <a:rPr lang="sr-Cyrl-CS" sz="2000" b="1" u="sng" smtClean="0"/>
              <a:t>Struktura stada</a:t>
            </a: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6"/>
          <p:cNvSpPr>
            <a:spLocks noChangeArrowheads="1"/>
          </p:cNvSpPr>
          <p:nvPr/>
        </p:nvSpPr>
        <p:spPr bwMode="auto">
          <a:xfrm>
            <a:off x="0" y="3386138"/>
            <a:ext cx="1962150" cy="366712"/>
          </a:xfrm>
          <a:prstGeom prst="rect">
            <a:avLst/>
          </a:prstGeom>
          <a:noFill/>
          <a:ln w="9525">
            <a:noFill/>
            <a:miter lim="800000"/>
            <a:headEnd/>
            <a:tailEnd/>
          </a:ln>
        </p:spPr>
        <p:txBody>
          <a:bodyPr wrap="none" anchor="ctr">
            <a:spAutoFit/>
          </a:bodyPr>
          <a:lstStyle/>
          <a:p>
            <a:pPr>
              <a:tabLst>
                <a:tab pos="568325" algn="l"/>
              </a:tabLst>
            </a:pPr>
            <a:r>
              <a:rPr lang="en-US" sz="1800" b="0"/>
              <a:t>                            </a:t>
            </a:r>
            <a:endParaRPr lang="sr-Cyrl-CS" sz="1800" b="0"/>
          </a:p>
        </p:txBody>
      </p:sp>
      <p:sp>
        <p:nvSpPr>
          <p:cNvPr id="109571" name="Rectangle 7"/>
          <p:cNvSpPr>
            <a:spLocks noChangeArrowheads="1"/>
          </p:cNvSpPr>
          <p:nvPr/>
        </p:nvSpPr>
        <p:spPr bwMode="auto">
          <a:xfrm>
            <a:off x="3048000" y="228600"/>
            <a:ext cx="3810000" cy="396875"/>
          </a:xfrm>
          <a:prstGeom prst="rect">
            <a:avLst/>
          </a:prstGeom>
          <a:noFill/>
          <a:ln w="9525">
            <a:noFill/>
            <a:miter lim="800000"/>
            <a:headEnd/>
            <a:tailEnd/>
          </a:ln>
        </p:spPr>
        <p:txBody>
          <a:bodyPr anchor="ctr">
            <a:spAutoFit/>
          </a:bodyPr>
          <a:lstStyle/>
          <a:p>
            <a:pPr algn="just">
              <a:tabLst>
                <a:tab pos="314325" algn="l"/>
              </a:tabLst>
            </a:pPr>
            <a:r>
              <a:rPr lang="en-US" u="sng"/>
              <a:t>20.</a:t>
            </a:r>
            <a:r>
              <a:rPr lang="sr-Cyrl-CS" u="sng"/>
              <a:t>Organizacija pripusta</a:t>
            </a:r>
          </a:p>
        </p:txBody>
      </p:sp>
      <p:sp>
        <p:nvSpPr>
          <p:cNvPr id="109572" name="Rectangle 8"/>
          <p:cNvSpPr>
            <a:spLocks noChangeArrowheads="1"/>
          </p:cNvSpPr>
          <p:nvPr/>
        </p:nvSpPr>
        <p:spPr bwMode="auto">
          <a:xfrm>
            <a:off x="0" y="1608138"/>
            <a:ext cx="13484225" cy="3662362"/>
          </a:xfrm>
          <a:prstGeom prst="rect">
            <a:avLst/>
          </a:prstGeom>
          <a:noFill/>
          <a:ln w="9525">
            <a:noFill/>
            <a:miter lim="800000"/>
            <a:headEnd/>
            <a:tailEnd/>
          </a:ln>
        </p:spPr>
        <p:txBody>
          <a:bodyPr anchor="ctr">
            <a:spAutoFit/>
          </a:bodyPr>
          <a:lstStyle/>
          <a:p>
            <a:pPr>
              <a:tabLst>
                <a:tab pos="228600" algn="l"/>
              </a:tabLst>
            </a:pPr>
            <a:r>
              <a:rPr lang="sr-Cyrl-CS" sz="1800" b="0"/>
              <a:t>       Jedna od osnovnih organizacionih mera za poboljšanje korišćenja proizvodnih </a:t>
            </a:r>
            <a:endParaRPr lang="en-US" sz="1800" b="0"/>
          </a:p>
          <a:p>
            <a:pPr>
              <a:tabLst>
                <a:tab pos="228600" algn="l"/>
              </a:tabLst>
            </a:pPr>
            <a:r>
              <a:rPr lang="sr-Cyrl-CS" sz="1800" b="0"/>
              <a:t>kapaciteta u stočarstvu je utvrđivanje rokova pripusta i dobijanja podmlatka u periodima</a:t>
            </a:r>
            <a:endParaRPr lang="en-US" sz="1800" b="0"/>
          </a:p>
          <a:p>
            <a:pPr>
              <a:tabLst>
                <a:tab pos="228600" algn="l"/>
              </a:tabLst>
            </a:pPr>
            <a:r>
              <a:rPr lang="sr-Cyrl-CS" sz="1800" b="0"/>
              <a:t> koji najviše odgovaraju uslovima poslovanja farme. Radi sastavljanja plana pripusta i</a:t>
            </a:r>
            <a:endParaRPr lang="en-US" sz="1800" b="0"/>
          </a:p>
          <a:p>
            <a:pPr>
              <a:tabLst>
                <a:tab pos="228600" algn="l"/>
              </a:tabLst>
            </a:pPr>
            <a:r>
              <a:rPr lang="sr-Cyrl-CS" sz="1800" b="0"/>
              <a:t> priplođavanja, potrebno je poznavati određene prirodne i ekonomske uslove, kao što su:</a:t>
            </a:r>
            <a:endParaRPr lang="en-US" sz="1800" b="0"/>
          </a:p>
          <a:p>
            <a:pPr>
              <a:tabLst>
                <a:tab pos="228600" algn="l"/>
              </a:tabLst>
            </a:pPr>
            <a:endParaRPr lang="en-US" sz="1800" b="0"/>
          </a:p>
          <a:p>
            <a:pPr>
              <a:tabLst>
                <a:tab pos="228600" algn="l"/>
              </a:tabLst>
            </a:pPr>
            <a:r>
              <a:rPr lang="sr-Cyrl-CS" sz="1800" b="0"/>
              <a:t>Uzrast pri kome grla dostižu fizičku i polnu zrelost,</a:t>
            </a:r>
            <a:endParaRPr lang="en-US" sz="1800" b="0"/>
          </a:p>
          <a:p>
            <a:pPr>
              <a:tabLst>
                <a:tab pos="228600" algn="l"/>
              </a:tabLst>
            </a:pPr>
            <a:endParaRPr lang="en-US" sz="1800" b="0"/>
          </a:p>
          <a:p>
            <a:pPr>
              <a:tabLst>
                <a:tab pos="228600" algn="l"/>
              </a:tabLst>
            </a:pPr>
            <a:r>
              <a:rPr lang="en-US" sz="1800" b="0"/>
              <a:t>Mlada </a:t>
            </a:r>
            <a:r>
              <a:rPr lang="sr-Latn-CS" sz="1800" b="0"/>
              <a:t>ženska grla goveda i ovaca stasavaju za prvi pripust kad dostignu 2/3 do 3/4 </a:t>
            </a:r>
          </a:p>
          <a:p>
            <a:pPr>
              <a:tabLst>
                <a:tab pos="228600" algn="l"/>
              </a:tabLst>
            </a:pPr>
            <a:r>
              <a:rPr lang="sr-Latn-CS" sz="1800" b="0"/>
              <a:t>telesne mase odraslih plotkinja (vremenski uzrast od 16-20 meseci)</a:t>
            </a:r>
          </a:p>
          <a:p>
            <a:pPr>
              <a:tabLst>
                <a:tab pos="228600" algn="l"/>
              </a:tabLst>
            </a:pPr>
            <a:endParaRPr lang="sr-Latn-CS" sz="1800" b="0"/>
          </a:p>
          <a:p>
            <a:pPr>
              <a:tabLst>
                <a:tab pos="228600" algn="l"/>
              </a:tabLst>
            </a:pPr>
            <a:r>
              <a:rPr lang="sr-Latn-CS" sz="1800" b="0"/>
              <a:t>Ženska šilježad pripuštaju se sa 10-20 meseci</a:t>
            </a:r>
            <a:endParaRPr lang="en-US" sz="1800" b="0"/>
          </a:p>
          <a:p>
            <a:pPr>
              <a:tabLst>
                <a:tab pos="228600" algn="l"/>
              </a:tabLst>
            </a:pPr>
            <a:r>
              <a:rPr lang="sr-Latn-CS" sz="1800" b="0"/>
              <a:t> </a:t>
            </a:r>
          </a:p>
          <a:p>
            <a:pPr>
              <a:tabLst>
                <a:tab pos="228600" algn="l"/>
              </a:tabLst>
            </a:pPr>
            <a:r>
              <a:rPr lang="sr-Latn-CS" sz="1800" b="0"/>
              <a:t>Ranostasne nazimice sa 7-8 meseci ( telesna masa oko 100 kg)</a:t>
            </a:r>
            <a:endParaRPr lang="en-US" sz="1800" b="0"/>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4"/>
          <p:cNvSpPr>
            <a:spLocks noChangeArrowheads="1"/>
          </p:cNvSpPr>
          <p:nvPr/>
        </p:nvSpPr>
        <p:spPr bwMode="auto">
          <a:xfrm>
            <a:off x="533400" y="609600"/>
            <a:ext cx="6324600" cy="3662363"/>
          </a:xfrm>
          <a:prstGeom prst="rect">
            <a:avLst/>
          </a:prstGeom>
          <a:noFill/>
          <a:ln w="9525">
            <a:noFill/>
            <a:miter lim="800000"/>
            <a:headEnd/>
            <a:tailEnd/>
          </a:ln>
        </p:spPr>
        <p:txBody>
          <a:bodyPr>
            <a:spAutoFit/>
          </a:bodyPr>
          <a:lstStyle/>
          <a:p>
            <a:r>
              <a:rPr lang="sr-Latn-CS" sz="1800" b="0"/>
              <a:t>T</a:t>
            </a:r>
            <a:r>
              <a:rPr lang="sr-Cyrl-CS" sz="1800" b="0"/>
              <a:t>rajanje bremenitosti</a:t>
            </a:r>
            <a:r>
              <a:rPr lang="sr-Latn-CS" sz="1800" b="0"/>
              <a:t> ( prosečno : krave 285 dana, kobila 340 dana, ovce 150 dana , krmače 114 dana)</a:t>
            </a:r>
            <a:endParaRPr lang="en-US" sz="1800" b="0"/>
          </a:p>
          <a:p>
            <a:endParaRPr lang="en-US" sz="1800" b="0"/>
          </a:p>
          <a:p>
            <a:r>
              <a:rPr lang="sr-Cyrl-CS" sz="1800" b="0"/>
              <a:t>Dužina polnog ciklusa,</a:t>
            </a:r>
            <a:endParaRPr lang="en-US" sz="1800" b="0"/>
          </a:p>
          <a:p>
            <a:endParaRPr lang="en-US" sz="1800" b="0"/>
          </a:p>
          <a:p>
            <a:r>
              <a:rPr lang="sr-Cyrl-CS" sz="1800" b="0"/>
              <a:t>Trajanje servis (predbremenog) perioda,</a:t>
            </a:r>
            <a:endParaRPr lang="en-US" sz="1800" b="0"/>
          </a:p>
          <a:p>
            <a:endParaRPr lang="en-US" sz="1800" b="0"/>
          </a:p>
          <a:p>
            <a:r>
              <a:rPr lang="sr-Cyrl-CS" sz="1800" b="0"/>
              <a:t>Dužina i struktura reprodukcionog perioda.</a:t>
            </a:r>
            <a:endParaRPr lang="sr-Latn-CS" sz="1800" b="0"/>
          </a:p>
          <a:p>
            <a:endParaRPr lang="sr-Latn-CS" sz="1800" b="0"/>
          </a:p>
          <a:p>
            <a:r>
              <a:rPr lang="sr-Latn-CS" sz="1800" b="0"/>
              <a:t>( servis period 60 dana + bremenitost 285 dana =reprodukcoini period 345 dana)</a:t>
            </a:r>
          </a:p>
          <a:p>
            <a:endParaRPr lang="sr-Latn-CS" sz="1800" b="0"/>
          </a:p>
          <a:p>
            <a:r>
              <a:rPr lang="sr-Latn-CS" sz="1800" b="0"/>
              <a:t>Laktacija  305 dana + zasušenost 40 dana</a:t>
            </a:r>
            <a:endParaRPr lang="sr-Cyrl-CS" sz="1800" b="0"/>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4"/>
          <p:cNvSpPr>
            <a:spLocks noChangeArrowheads="1"/>
          </p:cNvSpPr>
          <p:nvPr/>
        </p:nvSpPr>
        <p:spPr bwMode="auto">
          <a:xfrm>
            <a:off x="3505200" y="228600"/>
            <a:ext cx="1644650" cy="641350"/>
          </a:xfrm>
          <a:prstGeom prst="rect">
            <a:avLst/>
          </a:prstGeom>
          <a:noFill/>
          <a:ln w="9525">
            <a:noFill/>
            <a:miter lim="800000"/>
            <a:headEnd/>
            <a:tailEnd/>
          </a:ln>
        </p:spPr>
        <p:txBody>
          <a:bodyPr wrap="none" anchor="ctr">
            <a:spAutoFit/>
          </a:bodyPr>
          <a:lstStyle/>
          <a:p>
            <a:pPr>
              <a:tabLst>
                <a:tab pos="314325" algn="l"/>
              </a:tabLst>
            </a:pPr>
            <a:r>
              <a:rPr lang="en-US" sz="1800" u="sng"/>
              <a:t>21.</a:t>
            </a:r>
            <a:r>
              <a:rPr lang="sr-Cyrl-CS" sz="1800" u="sng"/>
              <a:t>Obrt stada</a:t>
            </a:r>
            <a:endParaRPr lang="en-US" sz="1800" b="0"/>
          </a:p>
          <a:p>
            <a:pPr eaLnBrk="0" hangingPunct="0">
              <a:tabLst>
                <a:tab pos="314325" algn="l"/>
              </a:tabLst>
            </a:pPr>
            <a:endParaRPr lang="en-US" sz="1800" b="0"/>
          </a:p>
        </p:txBody>
      </p:sp>
      <p:sp>
        <p:nvSpPr>
          <p:cNvPr id="111619" name="Rectangle 5"/>
          <p:cNvSpPr>
            <a:spLocks noChangeArrowheads="1"/>
          </p:cNvSpPr>
          <p:nvPr/>
        </p:nvSpPr>
        <p:spPr bwMode="auto">
          <a:xfrm>
            <a:off x="0" y="723900"/>
            <a:ext cx="8845550" cy="6134100"/>
          </a:xfrm>
          <a:prstGeom prst="rect">
            <a:avLst/>
          </a:prstGeom>
          <a:noFill/>
          <a:ln w="9525">
            <a:noFill/>
            <a:miter lim="800000"/>
            <a:headEnd/>
            <a:tailEnd/>
          </a:ln>
        </p:spPr>
        <p:txBody>
          <a:bodyPr wrap="none" anchor="ctr">
            <a:spAutoFit/>
          </a:bodyPr>
          <a:lstStyle/>
          <a:p>
            <a:pPr>
              <a:tabLst>
                <a:tab pos="228600" algn="l"/>
              </a:tabLst>
            </a:pPr>
            <a:r>
              <a:rPr lang="es-ES" sz="1800" b="0"/>
              <a:t>      Pod pojmom obrta stada podrazumevaju se promene broja i telesne mase grla </a:t>
            </a:r>
          </a:p>
          <a:p>
            <a:pPr>
              <a:tabLst>
                <a:tab pos="228600" algn="l"/>
              </a:tabLst>
            </a:pPr>
            <a:r>
              <a:rPr lang="es-ES" sz="1800" b="0"/>
              <a:t>      u stadu tokom određenog perioda.</a:t>
            </a:r>
          </a:p>
          <a:p>
            <a:pPr>
              <a:tabLst>
                <a:tab pos="228600" algn="l"/>
              </a:tabLst>
            </a:pPr>
            <a:endParaRPr lang="en-US" sz="1800" b="0"/>
          </a:p>
          <a:p>
            <a:pPr>
              <a:tabLst>
                <a:tab pos="228600" algn="l"/>
              </a:tabLst>
            </a:pPr>
            <a:r>
              <a:rPr lang="sr-Cyrl-CS" sz="1800" b="0"/>
              <a:t>     Između ulaznih i izlaznih stavki postoji određena ravnoteža iz koje se može izvesti</a:t>
            </a:r>
            <a:endParaRPr lang="en-US" sz="1800" b="0"/>
          </a:p>
          <a:p>
            <a:pPr>
              <a:tabLst>
                <a:tab pos="228600" algn="l"/>
              </a:tabLst>
            </a:pPr>
            <a:r>
              <a:rPr lang="sr-Cyrl-CS" sz="1800" b="0"/>
              <a:t> </a:t>
            </a:r>
            <a:r>
              <a:rPr lang="en-US" sz="1800" b="0"/>
              <a:t>   </a:t>
            </a:r>
            <a:r>
              <a:rPr lang="sr-Cyrl-CS" sz="1800" b="0"/>
              <a:t>(pozitivan ili negativan) bilans na kraju perioda obuhvaćenog obrtom stada.</a:t>
            </a:r>
            <a:endParaRPr lang="en-US" sz="1800" b="0"/>
          </a:p>
          <a:p>
            <a:pPr>
              <a:tabLst>
                <a:tab pos="228600" algn="l"/>
              </a:tabLst>
            </a:pPr>
            <a:r>
              <a:rPr lang="sr-Cyrl-CS" sz="1800" b="0"/>
              <a:t> </a:t>
            </a:r>
            <a:r>
              <a:rPr lang="en-US" sz="1800" b="0"/>
              <a:t>   </a:t>
            </a:r>
            <a:r>
              <a:rPr lang="sr-Cyrl-CS" sz="1800" b="0"/>
              <a:t>Ove promene u većim stadima se planiraju, odnosno prate, pomoću odgovarajućih </a:t>
            </a:r>
            <a:endParaRPr lang="en-US" sz="1800" b="0"/>
          </a:p>
          <a:p>
            <a:pPr>
              <a:tabLst>
                <a:tab pos="228600" algn="l"/>
              </a:tabLst>
            </a:pPr>
            <a:r>
              <a:rPr lang="en-US" sz="1800" b="0"/>
              <a:t>   </a:t>
            </a:r>
            <a:r>
              <a:rPr lang="sr-Cyrl-CS" sz="1800" b="0"/>
              <a:t>obrazaca koji se nazivaju obrti stada.</a:t>
            </a:r>
            <a:endParaRPr lang="en-US" sz="1800" b="0"/>
          </a:p>
          <a:p>
            <a:pPr>
              <a:tabLst>
                <a:tab pos="228600" algn="l"/>
              </a:tabLst>
            </a:pPr>
            <a:r>
              <a:rPr lang="sr-Cyrl-CS" sz="1800" b="0"/>
              <a:t>     </a:t>
            </a:r>
            <a:endParaRPr lang="en-US" sz="1800" b="0"/>
          </a:p>
          <a:p>
            <a:pPr>
              <a:tabLst>
                <a:tab pos="228600" algn="l"/>
              </a:tabLst>
            </a:pPr>
            <a:r>
              <a:rPr lang="en-US" sz="1800" b="0"/>
              <a:t>    </a:t>
            </a:r>
            <a:r>
              <a:rPr lang="sr-Cyrl-CS" sz="1800" b="0"/>
              <a:t>Na obrt stada utiču prirodni (biološki) i organizaciono-ekonomski činioci, </a:t>
            </a:r>
            <a:r>
              <a:rPr lang="en-US" sz="1800" b="0"/>
              <a:t> </a:t>
            </a:r>
          </a:p>
          <a:p>
            <a:pPr>
              <a:tabLst>
                <a:tab pos="228600" algn="l"/>
              </a:tabLst>
            </a:pPr>
            <a:r>
              <a:rPr lang="en-US" sz="1800" b="0"/>
              <a:t>     </a:t>
            </a:r>
            <a:r>
              <a:rPr lang="sr-Cyrl-CS" sz="1800" b="0"/>
              <a:t>među kojima posebno treba istaći: </a:t>
            </a:r>
            <a:endParaRPr lang="en-US" sz="1800" b="0"/>
          </a:p>
          <a:p>
            <a:pPr>
              <a:tabLst>
                <a:tab pos="228600" algn="l"/>
              </a:tabLst>
            </a:pPr>
            <a:endParaRPr lang="en-US" sz="1800" b="0"/>
          </a:p>
          <a:p>
            <a:pPr>
              <a:tabLst>
                <a:tab pos="228600" algn="l"/>
              </a:tabLst>
            </a:pPr>
            <a:r>
              <a:rPr lang="en-US" sz="1800" b="0"/>
              <a:t>    -</a:t>
            </a:r>
            <a:r>
              <a:rPr lang="sr-Cyrl-CS" sz="1800" b="0"/>
              <a:t>vreme potrebno da grla dostignu fizičku i polnu zrelost, </a:t>
            </a:r>
            <a:endParaRPr lang="en-US" sz="1800" b="0"/>
          </a:p>
          <a:p>
            <a:pPr>
              <a:tabLst>
                <a:tab pos="228600" algn="l"/>
              </a:tabLst>
            </a:pPr>
            <a:r>
              <a:rPr lang="en-US" sz="1800" b="0"/>
              <a:t>    -</a:t>
            </a:r>
            <a:r>
              <a:rPr lang="sr-Cyrl-CS" sz="1800" b="0"/>
              <a:t>trajanje bremenitosti, </a:t>
            </a:r>
            <a:endParaRPr lang="en-US" sz="1800" b="0"/>
          </a:p>
          <a:p>
            <a:pPr>
              <a:tabLst>
                <a:tab pos="228600" algn="l"/>
              </a:tabLst>
            </a:pPr>
            <a:r>
              <a:rPr lang="en-US" sz="1800" b="0"/>
              <a:t>    -</a:t>
            </a:r>
            <a:r>
              <a:rPr lang="sr-Cyrl-CS" sz="1800" b="0"/>
              <a:t>intenzitet plodnosti, </a:t>
            </a:r>
            <a:endParaRPr lang="en-US" sz="1800" b="0"/>
          </a:p>
          <a:p>
            <a:pPr>
              <a:tabLst>
                <a:tab pos="228600" algn="l"/>
              </a:tabLst>
            </a:pPr>
            <a:r>
              <a:rPr lang="en-US" sz="1800" b="0"/>
              <a:t>    -</a:t>
            </a:r>
            <a:r>
              <a:rPr lang="sr-Cyrl-CS" sz="1800" b="0"/>
              <a:t>prirodna cikličnost pojave estrusa posle porođaja, </a:t>
            </a:r>
            <a:endParaRPr lang="en-US" sz="1800" b="0"/>
          </a:p>
          <a:p>
            <a:pPr>
              <a:tabLst>
                <a:tab pos="228600" algn="l"/>
              </a:tabLst>
            </a:pPr>
            <a:r>
              <a:rPr lang="en-US" sz="1800" b="0"/>
              <a:t>    -</a:t>
            </a:r>
            <a:r>
              <a:rPr lang="sr-Cyrl-CS" sz="1800" b="0"/>
              <a:t>vreme zadržavanja grla u pojedinim kategorijama, </a:t>
            </a:r>
            <a:endParaRPr lang="en-US" sz="1800" b="0"/>
          </a:p>
          <a:p>
            <a:pPr>
              <a:tabLst>
                <a:tab pos="228600" algn="l"/>
              </a:tabLst>
            </a:pPr>
            <a:r>
              <a:rPr lang="en-US" sz="1800" b="0"/>
              <a:t>    -</a:t>
            </a:r>
            <a:r>
              <a:rPr lang="sr-Cyrl-CS" sz="1800" b="0"/>
              <a:t>termine prvog pripusta ženskih i muških grla s obzirom na namenu, </a:t>
            </a:r>
            <a:endParaRPr lang="en-US" sz="1800" b="0"/>
          </a:p>
          <a:p>
            <a:pPr>
              <a:tabLst>
                <a:tab pos="228600" algn="l"/>
              </a:tabLst>
            </a:pPr>
            <a:r>
              <a:rPr lang="en-US" sz="1800" b="0"/>
              <a:t>    -</a:t>
            </a:r>
            <a:r>
              <a:rPr lang="sr-Cyrl-CS" sz="1800" b="0"/>
              <a:t>tip proizvodnje i uslove držanja, </a:t>
            </a:r>
            <a:endParaRPr lang="en-US" sz="1800" b="0"/>
          </a:p>
          <a:p>
            <a:pPr>
              <a:tabLst>
                <a:tab pos="228600" algn="l"/>
              </a:tabLst>
            </a:pPr>
            <a:r>
              <a:rPr lang="en-US" sz="1800" b="0"/>
              <a:t>    -</a:t>
            </a:r>
            <a:r>
              <a:rPr lang="sr-Cyrl-CS" sz="1800" b="0"/>
              <a:t>dinamiku pripusta i dobijanja podmlatka po kalendarskim mesecima,</a:t>
            </a:r>
            <a:endParaRPr lang="en-US" sz="1800" b="0"/>
          </a:p>
          <a:p>
            <a:pPr>
              <a:tabLst>
                <a:tab pos="228600" algn="l"/>
              </a:tabLst>
            </a:pPr>
            <a:r>
              <a:rPr lang="en-US" sz="1800" b="0"/>
              <a:t>    -</a:t>
            </a:r>
            <a:r>
              <a:rPr lang="sr-Cyrl-CS" sz="1800" b="0"/>
              <a:t>trajanje korišćenja priplodnih grla, </a:t>
            </a:r>
            <a:endParaRPr lang="en-US" sz="1800" b="0"/>
          </a:p>
          <a:p>
            <a:pPr>
              <a:tabLst>
                <a:tab pos="228600" algn="l"/>
              </a:tabLst>
            </a:pPr>
            <a:r>
              <a:rPr lang="en-US" sz="1800" b="0"/>
              <a:t>   -</a:t>
            </a:r>
            <a:r>
              <a:rPr lang="sr-Cyrl-CS" sz="1800" b="0"/>
              <a:t>dužinu pojedinih uzgojnih i proizvodnih faza, </a:t>
            </a:r>
            <a:endParaRPr lang="en-US" sz="1800" b="0"/>
          </a:p>
          <a:p>
            <a:pPr>
              <a:tabLst>
                <a:tab pos="228600" algn="l"/>
              </a:tabLst>
            </a:pPr>
            <a:r>
              <a:rPr lang="en-US" sz="1800" b="0"/>
              <a:t>   -</a:t>
            </a:r>
            <a:r>
              <a:rPr lang="sr-Cyrl-CS" sz="1800" b="0"/>
              <a:t>zahteve tržišta itd.</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4"/>
          <p:cNvSpPr>
            <a:spLocks noChangeArrowheads="1"/>
          </p:cNvSpPr>
          <p:nvPr/>
        </p:nvSpPr>
        <p:spPr bwMode="auto">
          <a:xfrm>
            <a:off x="0" y="228600"/>
            <a:ext cx="9148763" cy="3416300"/>
          </a:xfrm>
          <a:prstGeom prst="rect">
            <a:avLst/>
          </a:prstGeom>
          <a:noFill/>
          <a:ln w="9525">
            <a:noFill/>
            <a:miter lim="800000"/>
            <a:headEnd/>
            <a:tailEnd/>
          </a:ln>
        </p:spPr>
        <p:txBody>
          <a:bodyPr wrap="none" anchor="ctr">
            <a:spAutoFit/>
          </a:bodyPr>
          <a:lstStyle/>
          <a:p>
            <a:r>
              <a:rPr lang="sr-Latn-CS" sz="1800" b="0"/>
              <a:t> </a:t>
            </a:r>
            <a:r>
              <a:rPr lang="sr-Latn-CS" sz="1800" b="0">
                <a:solidFill>
                  <a:srgbClr val="FF0000"/>
                </a:solidFill>
              </a:rPr>
              <a:t>Prema nameni </a:t>
            </a:r>
            <a:r>
              <a:rPr lang="sr-Latn-CS" sz="1800" b="0"/>
              <a:t>razlikuje se </a:t>
            </a:r>
            <a:r>
              <a:rPr lang="sr-Latn-CS" sz="1800" b="0">
                <a:solidFill>
                  <a:srgbClr val="FF0000"/>
                </a:solidFill>
              </a:rPr>
              <a:t>planski i obračunski </a:t>
            </a:r>
            <a:r>
              <a:rPr lang="sr-Latn-CS" sz="1800" b="0"/>
              <a:t>obrt stada </a:t>
            </a:r>
          </a:p>
          <a:p>
            <a:r>
              <a:rPr lang="sr-Cyrl-CS" sz="1800" b="0">
                <a:solidFill>
                  <a:srgbClr val="FF0000"/>
                </a:solidFill>
              </a:rPr>
              <a:t>Prema stepenu obuhvatnosti stada</a:t>
            </a:r>
            <a:r>
              <a:rPr lang="sr-Cyrl-CS" sz="1800" b="0"/>
              <a:t>, razlikuju se</a:t>
            </a:r>
            <a:r>
              <a:rPr lang="sr-Cyrl-CS" sz="1800" b="0">
                <a:solidFill>
                  <a:srgbClr val="FF0000"/>
                </a:solidFill>
              </a:rPr>
              <a:t> zbirni i individualni </a:t>
            </a:r>
            <a:r>
              <a:rPr lang="sr-Cyrl-CS" sz="1800" b="0"/>
              <a:t>(posebni) obrt stada.</a:t>
            </a:r>
            <a:endParaRPr lang="en-US" sz="1800" b="0"/>
          </a:p>
          <a:p>
            <a:endParaRPr lang="en-US" sz="1800" b="0">
              <a:solidFill>
                <a:srgbClr val="FF0000"/>
              </a:solidFill>
            </a:endParaRPr>
          </a:p>
          <a:p>
            <a:r>
              <a:rPr lang="sr-Cyrl-CS" sz="1800" b="0"/>
              <a:t>     </a:t>
            </a:r>
            <a:r>
              <a:rPr lang="sr-Cyrl-CS" sz="1800" b="0">
                <a:solidFill>
                  <a:srgbClr val="FF0000"/>
                </a:solidFill>
              </a:rPr>
              <a:t>Sa stanovišta perioda obuhvaćenog obrtom</a:t>
            </a:r>
            <a:r>
              <a:rPr lang="sr-Cyrl-CS" sz="1800" b="0"/>
              <a:t>, može se govoriti o mesečnom, </a:t>
            </a:r>
            <a:endParaRPr lang="en-US" sz="1800" b="0"/>
          </a:p>
          <a:p>
            <a:r>
              <a:rPr lang="en-US" sz="1800" b="0"/>
              <a:t>     </a:t>
            </a:r>
            <a:r>
              <a:rPr lang="sr-Cyrl-CS" sz="1800" b="0"/>
              <a:t>godišnjem, sezonskom, pašnom, zimskom ili obrtu koji se odnosi na razne</a:t>
            </a:r>
            <a:endParaRPr lang="en-US" sz="1800" b="0"/>
          </a:p>
          <a:p>
            <a:r>
              <a:rPr lang="en-US" sz="1800" b="0"/>
              <a:t>   </a:t>
            </a:r>
            <a:r>
              <a:rPr lang="sr-Cyrl-CS" sz="1800" b="0"/>
              <a:t> druge periode.</a:t>
            </a:r>
            <a:endParaRPr lang="en-US" sz="1800" b="0"/>
          </a:p>
          <a:p>
            <a:endParaRPr lang="en-US" sz="1800" b="0"/>
          </a:p>
          <a:p>
            <a:r>
              <a:rPr lang="sr-Cyrl-CS" sz="1800" b="0"/>
              <a:t>    Obrt stada treba da bude usklađen sa planom pripusta. Određeni podaci iz plana</a:t>
            </a:r>
            <a:endParaRPr lang="en-US" sz="1800" b="0"/>
          </a:p>
          <a:p>
            <a:r>
              <a:rPr lang="sr-Cyrl-CS" sz="1800" b="0"/>
              <a:t> </a:t>
            </a:r>
            <a:r>
              <a:rPr lang="en-US" sz="1800" b="0"/>
              <a:t>   </a:t>
            </a:r>
            <a:r>
              <a:rPr lang="sr-Cyrl-CS" sz="1800" b="0"/>
              <a:t>pripusta i dobijanja podmlatka direktno se prenose u obrazac obrta </a:t>
            </a:r>
            <a:endParaRPr lang="en-US" sz="1800" b="0"/>
          </a:p>
          <a:p>
            <a:r>
              <a:rPr lang="en-US" sz="1800" b="0"/>
              <a:t>   </a:t>
            </a:r>
            <a:r>
              <a:rPr lang="sr-Cyrl-CS" sz="1800" b="0"/>
              <a:t>(</a:t>
            </a:r>
            <a:r>
              <a:rPr lang="en-US" sz="1800" b="0"/>
              <a:t> </a:t>
            </a:r>
            <a:r>
              <a:rPr lang="sr-Cyrl-CS" sz="1800" b="0"/>
              <a:t>na primer podatak o broju priplođenih grla). </a:t>
            </a:r>
            <a:r>
              <a:rPr lang="sr-Cyrl-CS" sz="1800"/>
              <a:t>Zato plan pripusta treba da prethodi</a:t>
            </a:r>
            <a:endParaRPr lang="en-US" sz="1800"/>
          </a:p>
          <a:p>
            <a:r>
              <a:rPr lang="en-US" sz="1800"/>
              <a:t>   </a:t>
            </a:r>
            <a:r>
              <a:rPr lang="sr-Cyrl-CS" sz="1800"/>
              <a:t> sastavljanju obrta stada.</a:t>
            </a:r>
            <a:endParaRPr lang="en-US" sz="1800"/>
          </a:p>
          <a:p>
            <a:pPr eaLnBrk="0" hangingPunct="0"/>
            <a:endParaRPr lang="en-US" sz="1800"/>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4"/>
          <p:cNvSpPr>
            <a:spLocks noChangeArrowheads="1"/>
          </p:cNvSpPr>
          <p:nvPr/>
        </p:nvSpPr>
        <p:spPr bwMode="auto">
          <a:xfrm>
            <a:off x="1524000" y="228600"/>
            <a:ext cx="6115050" cy="641350"/>
          </a:xfrm>
          <a:prstGeom prst="rect">
            <a:avLst/>
          </a:prstGeom>
          <a:noFill/>
          <a:ln w="9525">
            <a:noFill/>
            <a:miter lim="800000"/>
            <a:headEnd/>
            <a:tailEnd/>
          </a:ln>
        </p:spPr>
        <p:txBody>
          <a:bodyPr wrap="none" anchor="ctr">
            <a:spAutoFit/>
          </a:bodyPr>
          <a:lstStyle/>
          <a:p>
            <a:pPr algn="just"/>
            <a:r>
              <a:rPr lang="sr-Cyrl-CS" sz="1800"/>
              <a:t>22. </a:t>
            </a:r>
            <a:r>
              <a:rPr lang="sr-Cyrl-CS" sz="1800" u="sng"/>
              <a:t>Određivanje najpovoljnijeg momenta prodaje stoke</a:t>
            </a:r>
            <a:endParaRPr lang="en-US" sz="1800" b="0"/>
          </a:p>
          <a:p>
            <a:pPr algn="just" eaLnBrk="0" hangingPunct="0"/>
            <a:r>
              <a:rPr lang="es-ES" sz="1800" b="0"/>
              <a:t>      </a:t>
            </a:r>
          </a:p>
        </p:txBody>
      </p:sp>
      <p:sp>
        <p:nvSpPr>
          <p:cNvPr id="113667" name="Rectangle 5"/>
          <p:cNvSpPr>
            <a:spLocks noChangeArrowheads="1"/>
          </p:cNvSpPr>
          <p:nvPr/>
        </p:nvSpPr>
        <p:spPr bwMode="auto">
          <a:xfrm>
            <a:off x="0" y="1143000"/>
            <a:ext cx="8982075" cy="5632450"/>
          </a:xfrm>
          <a:prstGeom prst="rect">
            <a:avLst/>
          </a:prstGeom>
          <a:noFill/>
          <a:ln w="9525">
            <a:noFill/>
            <a:miter lim="800000"/>
            <a:headEnd/>
            <a:tailEnd/>
          </a:ln>
        </p:spPr>
        <p:txBody>
          <a:bodyPr wrap="none" anchor="ctr">
            <a:spAutoFit/>
          </a:bodyPr>
          <a:lstStyle/>
          <a:p>
            <a:pPr>
              <a:tabLst>
                <a:tab pos="228600" algn="l"/>
              </a:tabLst>
            </a:pPr>
            <a:r>
              <a:rPr lang="es-ES" sz="1800" b="0"/>
              <a:t>Stoka se u poljoprivrednoj proizvodnoj jedinici pojavljuje ili u ulozi sredstava za</a:t>
            </a:r>
          </a:p>
          <a:p>
            <a:pPr>
              <a:tabLst>
                <a:tab pos="228600" algn="l"/>
              </a:tabLst>
            </a:pPr>
            <a:r>
              <a:rPr lang="es-ES" sz="1800" b="0"/>
              <a:t> proizvodnju ili u ulozi gotovog proizvoda. I u jednom i u drugom slučaju ona može biti</a:t>
            </a:r>
          </a:p>
          <a:p>
            <a:pPr>
              <a:tabLst>
                <a:tab pos="228600" algn="l"/>
              </a:tabLst>
            </a:pPr>
            <a:r>
              <a:rPr lang="es-ES" sz="1800" b="0"/>
              <a:t> predmet razmene na tržištu.</a:t>
            </a:r>
            <a:endParaRPr lang="sr-Latn-CS" sz="1800" b="0"/>
          </a:p>
          <a:p>
            <a:pPr>
              <a:tabLst>
                <a:tab pos="228600" algn="l"/>
              </a:tabLst>
            </a:pPr>
            <a:r>
              <a:rPr lang="sr-Latn-CS" sz="1800" b="0"/>
              <a:t>Optimalni termini prodaje su pod uticajem sledećih kriterijuma:</a:t>
            </a:r>
            <a:endParaRPr lang="es-ES" sz="1800" b="0"/>
          </a:p>
          <a:p>
            <a:pPr>
              <a:tabLst>
                <a:tab pos="228600" algn="l"/>
              </a:tabLst>
            </a:pPr>
            <a:endParaRPr lang="en-US" sz="1800" b="0"/>
          </a:p>
          <a:p>
            <a:pPr>
              <a:tabLst>
                <a:tab pos="228600" algn="l"/>
              </a:tabLst>
            </a:pPr>
            <a:r>
              <a:rPr lang="en-US" sz="1800" b="0"/>
              <a:t>                               -</a:t>
            </a:r>
            <a:r>
              <a:rPr lang="sr-Cyrl-CS" sz="1800" b="0"/>
              <a:t>Tehnološki kriterijumi</a:t>
            </a:r>
            <a:r>
              <a:rPr lang="sr-Latn-CS" sz="1800" b="0"/>
              <a:t>  </a:t>
            </a:r>
            <a:endParaRPr lang="en-US" sz="1800" b="0"/>
          </a:p>
          <a:p>
            <a:pPr>
              <a:tabLst>
                <a:tab pos="228600" algn="l"/>
              </a:tabLst>
            </a:pPr>
            <a:r>
              <a:rPr lang="en-US" sz="1800" b="0"/>
              <a:t>                               -</a:t>
            </a:r>
            <a:r>
              <a:rPr lang="sr-Cyrl-CS" sz="1800" b="0"/>
              <a:t>Organizacioni kriterijumi</a:t>
            </a:r>
            <a:endParaRPr lang="en-US" sz="1800" b="0"/>
          </a:p>
          <a:p>
            <a:pPr>
              <a:tabLst>
                <a:tab pos="228600" algn="l"/>
              </a:tabLst>
            </a:pPr>
            <a:r>
              <a:rPr lang="en-US" sz="1800" b="0"/>
              <a:t>                               -</a:t>
            </a:r>
            <a:r>
              <a:rPr lang="sr-Cyrl-CS" sz="1800" b="0"/>
              <a:t>Tržišni kriterijumi</a:t>
            </a:r>
            <a:endParaRPr lang="en-US" sz="1800" b="0"/>
          </a:p>
          <a:p>
            <a:pPr>
              <a:tabLst>
                <a:tab pos="228600" algn="l"/>
              </a:tabLst>
            </a:pPr>
            <a:endParaRPr lang="en-US" sz="1800" b="0"/>
          </a:p>
          <a:p>
            <a:pPr>
              <a:tabLst>
                <a:tab pos="228600" algn="l"/>
              </a:tabLst>
            </a:pPr>
            <a:r>
              <a:rPr lang="sr-Cyrl-CS" sz="1800" b="0"/>
              <a:t>    Utvrđeni su sledeći termini prodaje:</a:t>
            </a:r>
            <a:endParaRPr lang="en-US" sz="1800" b="0"/>
          </a:p>
          <a:p>
            <a:pPr>
              <a:tabLst>
                <a:tab pos="228600" algn="l"/>
              </a:tabLst>
            </a:pPr>
            <a:endParaRPr lang="en-US" sz="1800" b="0"/>
          </a:p>
          <a:p>
            <a:pPr>
              <a:tabLst>
                <a:tab pos="228600" algn="l"/>
              </a:tabLst>
            </a:pPr>
            <a:r>
              <a:rPr lang="sr-Cyrl-CS" sz="1800"/>
              <a:t>U govedarstvu</a:t>
            </a:r>
            <a:r>
              <a:rPr lang="sr-Cyrl-CS" sz="1800" b="0"/>
              <a:t>. Priplodni podmladak za tržište prodaje se pri uzrastu 7-12 meseci, </a:t>
            </a:r>
            <a:endParaRPr lang="en-US" sz="1800" b="0"/>
          </a:p>
          <a:p>
            <a:pPr>
              <a:tabLst>
                <a:tab pos="228600" algn="l"/>
              </a:tabLst>
            </a:pPr>
            <a:r>
              <a:rPr lang="sr-Cyrl-CS" sz="1800" b="0"/>
              <a:t>a najkasnije sa 18 meseci. Steone junice prodaju se u fazi između trećeg i šestog </a:t>
            </a:r>
            <a:endParaRPr lang="en-US" sz="1800" b="0"/>
          </a:p>
          <a:p>
            <a:pPr>
              <a:tabLst>
                <a:tab pos="228600" algn="l"/>
              </a:tabLst>
            </a:pPr>
            <a:r>
              <a:rPr lang="sr-Cyrl-CS" sz="1800" b="0"/>
              <a:t>meseca bremenitosti. Tovna junad prodaju se pri različitim uzrastima i različitim </a:t>
            </a:r>
            <a:endParaRPr lang="en-US" sz="1800" b="0"/>
          </a:p>
          <a:p>
            <a:pPr>
              <a:tabLst>
                <a:tab pos="228600" algn="l"/>
              </a:tabLst>
            </a:pPr>
            <a:r>
              <a:rPr lang="sr-Cyrl-CS" sz="1800" b="0"/>
              <a:t>sezonama, zavisno od tipa tova. Volovi koji su korišćeni kao zaprežna grla tove se po</a:t>
            </a:r>
            <a:endParaRPr lang="en-US" sz="1800" b="0"/>
          </a:p>
          <a:p>
            <a:pPr>
              <a:tabLst>
                <a:tab pos="228600" algn="l"/>
              </a:tabLst>
            </a:pPr>
            <a:r>
              <a:rPr lang="sr-Cyrl-CS" sz="1800" b="0"/>
              <a:t> završetku poljoprivrednih radova i prodaju.</a:t>
            </a:r>
            <a:endParaRPr lang="en-US" sz="1800" b="0"/>
          </a:p>
          <a:p>
            <a:pPr>
              <a:tabLst>
                <a:tab pos="228600" algn="l"/>
              </a:tabLst>
            </a:pPr>
            <a:endParaRPr lang="en-US" sz="1800" b="0"/>
          </a:p>
          <a:p>
            <a:pPr>
              <a:tabLst>
                <a:tab pos="228600" algn="l"/>
              </a:tabLst>
            </a:pPr>
            <a:r>
              <a:rPr lang="sr-Cyrl-CS" sz="1800"/>
              <a:t>U svinjarstvu</a:t>
            </a:r>
            <a:r>
              <a:rPr lang="sr-Cyrl-CS" sz="1800" b="0"/>
              <a:t>. Prasad se prodaju sa 2-2,5 meseca uzrasta, priplodne nazimice sa 6-9</a:t>
            </a:r>
            <a:endParaRPr lang="en-US" sz="1800" b="0"/>
          </a:p>
          <a:p>
            <a:pPr>
              <a:tabLst>
                <a:tab pos="228600" algn="l"/>
              </a:tabLst>
            </a:pPr>
            <a:r>
              <a:rPr lang="sr-Cyrl-CS" sz="1800" b="0"/>
              <a:t> meseci uzrasta, odnosno sa 2,5 meseca suprasnosti, a utovljne svinje kad dostignu </a:t>
            </a:r>
            <a:endParaRPr lang="en-US" sz="1800" b="0"/>
          </a:p>
          <a:p>
            <a:pPr>
              <a:tabLst>
                <a:tab pos="228600" algn="l"/>
              </a:tabLst>
            </a:pPr>
            <a:r>
              <a:rPr lang="sr-Cyrl-CS" sz="1800" b="0"/>
              <a:t>masu karakterističnu  za odgovarajući tip tova.</a:t>
            </a: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4"/>
          <p:cNvSpPr>
            <a:spLocks noChangeArrowheads="1"/>
          </p:cNvSpPr>
          <p:nvPr/>
        </p:nvSpPr>
        <p:spPr bwMode="auto">
          <a:xfrm>
            <a:off x="0" y="676275"/>
            <a:ext cx="9404350" cy="4800600"/>
          </a:xfrm>
          <a:prstGeom prst="rect">
            <a:avLst/>
          </a:prstGeom>
          <a:noFill/>
          <a:ln w="9525">
            <a:noFill/>
            <a:miter lim="800000"/>
            <a:headEnd/>
            <a:tailEnd/>
          </a:ln>
        </p:spPr>
        <p:txBody>
          <a:bodyPr wrap="none" anchor="ctr">
            <a:spAutoFit/>
          </a:bodyPr>
          <a:lstStyle/>
          <a:p>
            <a:pPr>
              <a:tabLst>
                <a:tab pos="228600" algn="l"/>
              </a:tabLst>
            </a:pPr>
            <a:r>
              <a:rPr lang="en-US" sz="1800" b="0"/>
              <a:t>c) </a:t>
            </a:r>
            <a:r>
              <a:rPr lang="sr-Cyrl-CS" sz="1800"/>
              <a:t>U ovčarstvu</a:t>
            </a:r>
            <a:r>
              <a:rPr lang="sr-Cyrl-CS" sz="1800" b="0"/>
              <a:t>. Podmladak za priplod prodaje se sa 15-18 meseci uzrasta,</a:t>
            </a:r>
            <a:endParaRPr lang="en-US" sz="1800" b="0"/>
          </a:p>
          <a:p>
            <a:pPr>
              <a:tabLst>
                <a:tab pos="228600" algn="l"/>
              </a:tabLst>
            </a:pPr>
            <a:r>
              <a:rPr lang="sr-Cyrl-CS" sz="1800" b="0"/>
              <a:t> </a:t>
            </a:r>
            <a:r>
              <a:rPr lang="en-US" sz="1800" b="0"/>
              <a:t>  </a:t>
            </a:r>
            <a:r>
              <a:rPr lang="sr-Cyrl-CS" sz="1800" b="0"/>
              <a:t>jagnjad za meso sa 3-4 meseca uzrasta, a ponekad i mlađa, karakul jagnjad – za krzno </a:t>
            </a:r>
            <a:endParaRPr lang="en-US" sz="1800" b="0"/>
          </a:p>
          <a:p>
            <a:pPr>
              <a:tabLst>
                <a:tab pos="228600" algn="l"/>
              </a:tabLst>
            </a:pPr>
            <a:r>
              <a:rPr lang="en-US" sz="1800" b="0"/>
              <a:t>  </a:t>
            </a:r>
            <a:r>
              <a:rPr lang="sr-Cyrl-CS" sz="1800" b="0"/>
              <a:t>prodaju se, odnosno kolju nekoliko dana posle jagnjenja, starija (izlučena) grla prodaju</a:t>
            </a:r>
            <a:endParaRPr lang="en-US" sz="1800" b="0"/>
          </a:p>
          <a:p>
            <a:pPr>
              <a:tabLst>
                <a:tab pos="228600" algn="l"/>
              </a:tabLst>
            </a:pPr>
            <a:r>
              <a:rPr lang="sr-Cyrl-CS" sz="1800" b="0"/>
              <a:t> </a:t>
            </a:r>
            <a:r>
              <a:rPr lang="en-US" sz="1800" b="0"/>
              <a:t> </a:t>
            </a:r>
            <a:r>
              <a:rPr lang="sr-Cyrl-CS" sz="1800" b="0"/>
              <a:t>se na kraju pašne sezone.</a:t>
            </a:r>
            <a:endParaRPr lang="en-US" sz="1800" b="0"/>
          </a:p>
          <a:p>
            <a:pPr>
              <a:tabLst>
                <a:tab pos="228600" algn="l"/>
              </a:tabLst>
            </a:pPr>
            <a:endParaRPr lang="en-US" sz="1800" b="0"/>
          </a:p>
          <a:p>
            <a:pPr>
              <a:tabLst>
                <a:tab pos="228600" algn="l"/>
              </a:tabLst>
            </a:pPr>
            <a:r>
              <a:rPr lang="en-US" sz="1800" b="0"/>
              <a:t>d) </a:t>
            </a:r>
            <a:r>
              <a:rPr lang="sr-Cyrl-CS" sz="1800"/>
              <a:t>U konjarstvu</a:t>
            </a:r>
            <a:r>
              <a:rPr lang="sr-Cyrl-CS" sz="1800" b="0"/>
              <a:t>. Podmladak konja, kao i izupotrebljena zaprežna grla prodaju se u jesen, </a:t>
            </a:r>
            <a:endParaRPr lang="en-US" sz="1800" b="0"/>
          </a:p>
          <a:p>
            <a:pPr>
              <a:tabLst>
                <a:tab pos="228600" algn="l"/>
              </a:tabLst>
            </a:pPr>
            <a:r>
              <a:rPr lang="en-US" sz="1800" b="0"/>
              <a:t>    </a:t>
            </a:r>
            <a:r>
              <a:rPr lang="sr-Cyrl-CS" sz="1800" b="0"/>
              <a:t>na kraju pašne sezone, odnosno po završetku jesenjih radova. Rasna grla prodaju se i </a:t>
            </a:r>
            <a:endParaRPr lang="en-US" sz="1800" b="0"/>
          </a:p>
          <a:p>
            <a:pPr>
              <a:tabLst>
                <a:tab pos="228600" algn="l"/>
              </a:tabLst>
            </a:pPr>
            <a:r>
              <a:rPr lang="en-US" sz="1800" b="0"/>
              <a:t>    </a:t>
            </a:r>
            <a:r>
              <a:rPr lang="sr-Cyrl-CS" sz="1800" b="0"/>
              <a:t>u drugim sezonama, zavisno od uzrasta i kretanja prodajne cene.</a:t>
            </a:r>
            <a:endParaRPr lang="en-US" sz="1800" b="0"/>
          </a:p>
          <a:p>
            <a:pPr>
              <a:tabLst>
                <a:tab pos="228600" algn="l"/>
              </a:tabLst>
            </a:pPr>
            <a:endParaRPr lang="en-US" sz="1800" b="0"/>
          </a:p>
          <a:p>
            <a:pPr>
              <a:tabLst>
                <a:tab pos="228600" algn="l"/>
              </a:tabLst>
            </a:pPr>
            <a:r>
              <a:rPr lang="en-US" sz="1800" b="0"/>
              <a:t>e) </a:t>
            </a:r>
            <a:r>
              <a:rPr lang="sr-Cyrl-CS" sz="1800"/>
              <a:t>U živinarstvu</a:t>
            </a:r>
            <a:r>
              <a:rPr lang="sr-Cyrl-CS" sz="1800" b="0"/>
              <a:t>. Utovljena živina prodaje se kad dostigne standardnu telesnu masu.</a:t>
            </a:r>
            <a:endParaRPr lang="en-US" sz="1800" b="0"/>
          </a:p>
          <a:p>
            <a:pPr>
              <a:tabLst>
                <a:tab pos="228600" algn="l"/>
              </a:tabLst>
            </a:pPr>
            <a:r>
              <a:rPr lang="sr-Cyrl-CS" sz="1800" b="0"/>
              <a:t> </a:t>
            </a:r>
            <a:r>
              <a:rPr lang="en-US" sz="1800" b="0"/>
              <a:t>  </a:t>
            </a:r>
            <a:r>
              <a:rPr lang="sr-Cyrl-CS" sz="1800" b="0"/>
              <a:t>Kokoške nosilje prodaju se po završetku proizvodnog ciklusa (u intenzivnoj proizvodnji</a:t>
            </a:r>
            <a:endParaRPr lang="en-US" sz="1800" b="0"/>
          </a:p>
          <a:p>
            <a:pPr>
              <a:tabLst>
                <a:tab pos="228600" algn="l"/>
              </a:tabLst>
            </a:pPr>
            <a:r>
              <a:rPr lang="sr-Cyrl-CS" sz="1800" b="0"/>
              <a:t> </a:t>
            </a:r>
            <a:r>
              <a:rPr lang="en-US" sz="1800" b="0"/>
              <a:t>  </a:t>
            </a:r>
            <a:r>
              <a:rPr lang="sr-Cyrl-CS" sz="1800" b="0"/>
              <a:t>to je 12-18 meseci posle pronošenja).</a:t>
            </a:r>
            <a:endParaRPr lang="en-US" sz="1800" b="0"/>
          </a:p>
          <a:p>
            <a:pPr>
              <a:tabLst>
                <a:tab pos="228600" algn="l"/>
              </a:tabLst>
            </a:pPr>
            <a:r>
              <a:rPr lang="sr-Cyrl-CS" sz="1800" b="0"/>
              <a:t>      </a:t>
            </a:r>
            <a:endParaRPr lang="sr-Latn-CS" sz="1800" b="0"/>
          </a:p>
          <a:p>
            <a:pPr>
              <a:tabLst>
                <a:tab pos="228600" algn="l"/>
              </a:tabLst>
            </a:pPr>
            <a:r>
              <a:rPr lang="sr-Latn-CS" sz="1800" b="0"/>
              <a:t>Stabilni odnosi cena uz postojanost ravnomerne tražnje daju prednost </a:t>
            </a:r>
          </a:p>
          <a:p>
            <a:pPr>
              <a:tabLst>
                <a:tab pos="228600" algn="l"/>
              </a:tabLst>
            </a:pPr>
            <a:r>
              <a:rPr lang="sr-Latn-CS" sz="1800" b="0"/>
              <a:t> tehnološkim faktorima pri određivanju najpovoljnijeg momenta prodaje stoke.</a:t>
            </a:r>
          </a:p>
          <a:p>
            <a:pPr>
              <a:tabLst>
                <a:tab pos="228600" algn="l"/>
              </a:tabLst>
            </a:pPr>
            <a:r>
              <a:rPr lang="sr-Latn-CS" sz="1800" b="0"/>
              <a:t> </a:t>
            </a:r>
            <a:endParaRPr lang="en-US" sz="1800" b="0"/>
          </a:p>
          <a:p>
            <a:pPr>
              <a:tabLst>
                <a:tab pos="228600" algn="l"/>
              </a:tabLst>
            </a:pPr>
            <a:r>
              <a:rPr lang="sr-Cyrl-CS" sz="1800" b="0"/>
              <a:t>     </a:t>
            </a:r>
            <a:endParaRPr lang="en-US" sz="1800" b="0"/>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4"/>
          <p:cNvSpPr>
            <a:spLocks noChangeArrowheads="1"/>
          </p:cNvSpPr>
          <p:nvPr/>
        </p:nvSpPr>
        <p:spPr bwMode="auto">
          <a:xfrm>
            <a:off x="0" y="276225"/>
            <a:ext cx="9264650" cy="7570788"/>
          </a:xfrm>
          <a:prstGeom prst="rect">
            <a:avLst/>
          </a:prstGeom>
          <a:noFill/>
          <a:ln w="9525">
            <a:noFill/>
            <a:miter lim="800000"/>
            <a:headEnd/>
            <a:tailEnd/>
          </a:ln>
        </p:spPr>
        <p:txBody>
          <a:bodyPr wrap="none" anchor="ctr">
            <a:spAutoFit/>
          </a:bodyPr>
          <a:lstStyle/>
          <a:p>
            <a:pPr>
              <a:tabLst>
                <a:tab pos="228600" algn="l"/>
              </a:tabLst>
            </a:pPr>
            <a:r>
              <a:rPr lang="sr-Cyrl-CS" sz="1800" b="0"/>
              <a:t>Momenat završetka tova (prodaje) junadi uslovljen je kretanjem finansijskog rezultata</a:t>
            </a:r>
            <a:endParaRPr lang="en-US" sz="1800" b="0"/>
          </a:p>
          <a:p>
            <a:pPr>
              <a:tabLst>
                <a:tab pos="228600" algn="l"/>
              </a:tabLst>
            </a:pPr>
            <a:r>
              <a:rPr lang="sr-Cyrl-CS" sz="1800" b="0"/>
              <a:t> po grlu tokom tova. Za utvrđivanje tog momenta mogu se koristiti dva metoda:</a:t>
            </a:r>
            <a:endParaRPr lang="en-US" sz="1800" b="0"/>
          </a:p>
          <a:p>
            <a:pPr>
              <a:tabLst>
                <a:tab pos="228600" algn="l"/>
              </a:tabLst>
            </a:pPr>
            <a:endParaRPr lang="sr-Latn-CS" sz="1800" b="0"/>
          </a:p>
          <a:p>
            <a:pPr>
              <a:tabLst>
                <a:tab pos="228600" algn="l"/>
              </a:tabLst>
            </a:pPr>
            <a:r>
              <a:rPr lang="sr-Latn-CS" sz="1800" b="0">
                <a:solidFill>
                  <a:srgbClr val="FF0000"/>
                </a:solidFill>
              </a:rPr>
              <a:t>1.</a:t>
            </a:r>
            <a:r>
              <a:rPr lang="en-US" sz="1800" b="0">
                <a:solidFill>
                  <a:srgbClr val="FF0000"/>
                </a:solidFill>
              </a:rPr>
              <a:t> -</a:t>
            </a:r>
            <a:r>
              <a:rPr lang="sr-Cyrl-CS" sz="1800" b="0">
                <a:solidFill>
                  <a:srgbClr val="FF0000"/>
                </a:solidFill>
              </a:rPr>
              <a:t>analiza funkcije troškova tova</a:t>
            </a:r>
            <a:endParaRPr lang="sr-Latn-CS" sz="1800" b="0">
              <a:solidFill>
                <a:srgbClr val="FF0000"/>
              </a:solidFill>
            </a:endParaRPr>
          </a:p>
          <a:p>
            <a:pPr>
              <a:tabLst>
                <a:tab pos="228600" algn="l"/>
              </a:tabLst>
            </a:pPr>
            <a:r>
              <a:rPr lang="sr-Latn-CS" sz="1800" b="0"/>
              <a:t>Ova metoda bazira na različitom ponašanju pojedinih kategorija troškova u zavisnosti od </a:t>
            </a:r>
          </a:p>
          <a:p>
            <a:pPr>
              <a:tabLst>
                <a:tab pos="228600" algn="l"/>
              </a:tabLst>
            </a:pPr>
            <a:r>
              <a:rPr lang="sr-Latn-CS" sz="1800" b="0"/>
              <a:t>dužine tova, odnosno mase tovnog grla. </a:t>
            </a:r>
          </a:p>
          <a:p>
            <a:pPr>
              <a:tabLst>
                <a:tab pos="228600" algn="l"/>
              </a:tabLst>
            </a:pPr>
            <a:endParaRPr lang="en-US" sz="1800" b="0"/>
          </a:p>
          <a:p>
            <a:pPr>
              <a:tabLst>
                <a:tab pos="228600" algn="l"/>
              </a:tabLst>
            </a:pPr>
            <a:r>
              <a:rPr lang="sr-Cyrl-CS" sz="1800" b="0"/>
              <a:t>Sa tog stanovišta troškovi tova dele se u dve grupe:</a:t>
            </a:r>
            <a:endParaRPr lang="en-US" sz="1800" b="0"/>
          </a:p>
          <a:p>
            <a:pPr>
              <a:tabLst>
                <a:tab pos="228600" algn="l"/>
              </a:tabLst>
            </a:pPr>
            <a:endParaRPr lang="en-US" sz="1800" b="0"/>
          </a:p>
          <a:p>
            <a:pPr>
              <a:buFontTx/>
              <a:buAutoNum type="alphaLcParenR"/>
              <a:tabLst>
                <a:tab pos="228600" algn="l"/>
              </a:tabLst>
            </a:pPr>
            <a:r>
              <a:rPr lang="sr-Cyrl-CS" sz="1800" b="0"/>
              <a:t>troškovi proizvodnje prirasta, čiji iznos raste kad se povećava masa tovnog grla</a:t>
            </a:r>
            <a:endParaRPr lang="en-US" sz="1800" b="0"/>
          </a:p>
          <a:p>
            <a:pPr>
              <a:tabLst>
                <a:tab pos="228600" algn="l"/>
              </a:tabLst>
            </a:pPr>
            <a:endParaRPr lang="en-US" sz="1800" b="0"/>
          </a:p>
          <a:p>
            <a:pPr>
              <a:tabLst>
                <a:tab pos="228600" algn="l"/>
              </a:tabLst>
            </a:pPr>
            <a:r>
              <a:rPr lang="en-US" sz="1800" b="0"/>
              <a:t>b)</a:t>
            </a:r>
            <a:r>
              <a:rPr lang="sr-Latn-CS" sz="1800" b="0"/>
              <a:t>  </a:t>
            </a:r>
            <a:r>
              <a:rPr lang="sr-Cyrl-CS" sz="1800" b="0"/>
              <a:t>troškovi unetog grla u tov, čiji iznos po kg mase tovnog grla opada kada se masa</a:t>
            </a:r>
            <a:endParaRPr lang="en-US" sz="1800" b="0"/>
          </a:p>
          <a:p>
            <a:pPr>
              <a:tabLst>
                <a:tab pos="228600" algn="l"/>
              </a:tabLst>
            </a:pPr>
            <a:r>
              <a:rPr lang="en-US" sz="1800" b="0"/>
              <a:t>   </a:t>
            </a:r>
            <a:r>
              <a:rPr lang="sr-Cyrl-CS" sz="1800" b="0"/>
              <a:t> povećava.</a:t>
            </a:r>
            <a:endParaRPr lang="sr-Latn-CS" sz="1800" b="0"/>
          </a:p>
          <a:p>
            <a:pPr>
              <a:tabLst>
                <a:tab pos="228600" algn="l"/>
              </a:tabLst>
            </a:pPr>
            <a:r>
              <a:rPr lang="sr-Latn-CS" sz="1800" b="0"/>
              <a:t>2</a:t>
            </a:r>
            <a:r>
              <a:rPr lang="sr-Latn-CS" sz="1800" b="0">
                <a:solidFill>
                  <a:srgbClr val="FF0000"/>
                </a:solidFill>
              </a:rPr>
              <a:t>.</a:t>
            </a:r>
            <a:r>
              <a:rPr lang="en-US" sz="1800" b="0">
                <a:solidFill>
                  <a:srgbClr val="FF0000"/>
                </a:solidFill>
              </a:rPr>
              <a:t> -</a:t>
            </a:r>
            <a:r>
              <a:rPr lang="sr-Cyrl-CS" sz="1800" b="0">
                <a:solidFill>
                  <a:srgbClr val="FF0000"/>
                </a:solidFill>
              </a:rPr>
              <a:t>izračunavanje graničnog finansijskog rezultata</a:t>
            </a:r>
            <a:r>
              <a:rPr lang="sr-Cyrl-CS" sz="1800" b="0"/>
              <a:t>.</a:t>
            </a:r>
            <a:endParaRPr lang="sr-Latn-CS" sz="1800" b="0"/>
          </a:p>
          <a:p>
            <a:pPr>
              <a:tabLst>
                <a:tab pos="228600" algn="l"/>
              </a:tabLst>
            </a:pPr>
            <a:r>
              <a:rPr lang="sr-Latn-CS" sz="1800" b="0"/>
              <a:t>Bazira na formuli:</a:t>
            </a:r>
          </a:p>
          <a:p>
            <a:pPr>
              <a:tabLst>
                <a:tab pos="228600" algn="l"/>
              </a:tabLst>
            </a:pPr>
            <a:endParaRPr lang="sr-Latn-CS" sz="1800" b="0"/>
          </a:p>
          <a:p>
            <a:pPr>
              <a:tabLst>
                <a:tab pos="228600" algn="l"/>
              </a:tabLst>
            </a:pPr>
            <a:r>
              <a:rPr lang="sr-Latn-CS" sz="1800" b="0"/>
              <a:t>dF= V</a:t>
            </a:r>
            <a:r>
              <a:rPr lang="sr-Latn-CS" sz="1800" b="0" baseline="-25000"/>
              <a:t>n</a:t>
            </a:r>
            <a:r>
              <a:rPr lang="sr-Latn-CS" sz="1800" b="0"/>
              <a:t> –( V</a:t>
            </a:r>
            <a:r>
              <a:rPr lang="sr-Latn-CS" sz="1800" b="0" baseline="-25000"/>
              <a:t>t</a:t>
            </a:r>
            <a:r>
              <a:rPr lang="sr-Latn-CS" sz="1800" b="0"/>
              <a:t> + T )</a:t>
            </a:r>
          </a:p>
          <a:p>
            <a:pPr>
              <a:tabLst>
                <a:tab pos="228600" algn="l"/>
              </a:tabLst>
            </a:pPr>
            <a:r>
              <a:rPr lang="sr-Latn-CS" sz="1800" b="0"/>
              <a:t> gde je :</a:t>
            </a:r>
          </a:p>
          <a:p>
            <a:pPr>
              <a:tabLst>
                <a:tab pos="228600" algn="l"/>
              </a:tabLst>
            </a:pPr>
            <a:r>
              <a:rPr lang="sr-Latn-CS" sz="1800" b="0"/>
              <a:t>dF= granični fin. rez. po grlu</a:t>
            </a:r>
          </a:p>
          <a:p>
            <a:pPr>
              <a:tabLst>
                <a:tab pos="228600" algn="l"/>
              </a:tabLst>
            </a:pPr>
            <a:r>
              <a:rPr lang="sr-Latn-CS" sz="1800" b="0"/>
              <a:t>V</a:t>
            </a:r>
            <a:r>
              <a:rPr lang="sr-Latn-CS" sz="1800" b="0" baseline="-25000"/>
              <a:t>n</a:t>
            </a:r>
            <a:r>
              <a:rPr lang="sr-Latn-CS" sz="1800" b="0"/>
              <a:t> = Očekivana ukupna vrednost proizvodnje po grlu na kraju produženog perioda tova</a:t>
            </a:r>
          </a:p>
          <a:p>
            <a:pPr>
              <a:tabLst>
                <a:tab pos="228600" algn="l"/>
              </a:tabLst>
            </a:pPr>
            <a:r>
              <a:rPr lang="sr-Latn-CS" sz="1800" b="0"/>
              <a:t>V</a:t>
            </a:r>
            <a:r>
              <a:rPr lang="sr-Latn-CS" sz="1800" b="0" baseline="-25000"/>
              <a:t>t </a:t>
            </a:r>
            <a:r>
              <a:rPr lang="sr-Latn-CS" sz="1800" b="0"/>
              <a:t> = Tekuća vrednost proizvodnje po grlu  koja se mogla ostvariti ako bi se grlo</a:t>
            </a:r>
          </a:p>
          <a:p>
            <a:pPr>
              <a:tabLst>
                <a:tab pos="228600" algn="l"/>
              </a:tabLst>
            </a:pPr>
            <a:r>
              <a:rPr lang="sr-Latn-CS" sz="1800" b="0"/>
              <a:t> prodalo sa tekućom masom po tekućoj ceni </a:t>
            </a:r>
          </a:p>
          <a:p>
            <a:pPr>
              <a:tabLst>
                <a:tab pos="228600" algn="l"/>
              </a:tabLst>
            </a:pPr>
            <a:r>
              <a:rPr lang="sr-Latn-CS" sz="1800" b="0"/>
              <a:t>T = očekivani troškovi po grlu za vreme produženog perioda (u sledećoj fazi)tova</a:t>
            </a:r>
          </a:p>
          <a:p>
            <a:pPr>
              <a:tabLst>
                <a:tab pos="228600" algn="l"/>
              </a:tabLst>
            </a:pPr>
            <a:endParaRPr lang="sr-Latn-CS" sz="1800" b="0"/>
          </a:p>
          <a:p>
            <a:pPr>
              <a:tabLst>
                <a:tab pos="228600" algn="l"/>
              </a:tabLst>
            </a:pPr>
            <a:endParaRPr lang="sr-Latn-CS" sz="1800" b="0"/>
          </a:p>
          <a:p>
            <a:pPr>
              <a:tabLst>
                <a:tab pos="228600" algn="l"/>
              </a:tabLst>
            </a:pPr>
            <a:endParaRPr lang="sr-Cyrl-CS" sz="1800" b="0"/>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6"/>
          <p:cNvSpPr>
            <a:spLocks noChangeArrowheads="1"/>
          </p:cNvSpPr>
          <p:nvPr/>
        </p:nvSpPr>
        <p:spPr bwMode="auto">
          <a:xfrm>
            <a:off x="1676400" y="228600"/>
            <a:ext cx="5302250" cy="366713"/>
          </a:xfrm>
          <a:prstGeom prst="rect">
            <a:avLst/>
          </a:prstGeom>
          <a:noFill/>
          <a:ln w="9525">
            <a:noFill/>
            <a:miter lim="800000"/>
            <a:headEnd/>
            <a:tailEnd/>
          </a:ln>
        </p:spPr>
        <p:txBody>
          <a:bodyPr wrap="none" anchor="ctr">
            <a:spAutoFit/>
          </a:bodyPr>
          <a:lstStyle/>
          <a:p>
            <a:pPr algn="just"/>
            <a:r>
              <a:rPr lang="en-US" sz="1800"/>
              <a:t>23</a:t>
            </a:r>
            <a:r>
              <a:rPr lang="sr-Cyrl-CS" sz="1800"/>
              <a:t>. Optimalan period korišćenja priplodnih grla</a:t>
            </a:r>
          </a:p>
        </p:txBody>
      </p:sp>
      <p:sp>
        <p:nvSpPr>
          <p:cNvPr id="116739" name="Rectangle 7"/>
          <p:cNvSpPr>
            <a:spLocks noChangeArrowheads="1"/>
          </p:cNvSpPr>
          <p:nvPr/>
        </p:nvSpPr>
        <p:spPr bwMode="auto">
          <a:xfrm>
            <a:off x="0" y="685800"/>
            <a:ext cx="8899525" cy="4800600"/>
          </a:xfrm>
          <a:prstGeom prst="rect">
            <a:avLst/>
          </a:prstGeom>
          <a:noFill/>
          <a:ln w="9525">
            <a:noFill/>
            <a:miter lim="800000"/>
            <a:headEnd/>
            <a:tailEnd/>
          </a:ln>
        </p:spPr>
        <p:txBody>
          <a:bodyPr anchor="ctr">
            <a:spAutoFit/>
          </a:bodyPr>
          <a:lstStyle/>
          <a:p>
            <a:pPr>
              <a:tabLst>
                <a:tab pos="228600" algn="l"/>
              </a:tabLst>
            </a:pPr>
            <a:r>
              <a:rPr lang="sl-SI" sz="1800" b="0"/>
              <a:t>Promena dužine korišćenja priplodnih grla odražava se s jedne strane na kretanje </a:t>
            </a:r>
            <a:endParaRPr lang="en-US" sz="1800" b="0"/>
          </a:p>
          <a:p>
            <a:pPr>
              <a:tabLst>
                <a:tab pos="228600" algn="l"/>
              </a:tabLst>
            </a:pPr>
            <a:r>
              <a:rPr lang="sl-SI" sz="1800" b="0"/>
              <a:t>vrednosti, a s druge strane na troškove proizvodnje. Ove su zakonitosti od posebnog </a:t>
            </a:r>
            <a:endParaRPr lang="en-US" sz="1800" b="0"/>
          </a:p>
          <a:p>
            <a:pPr>
              <a:tabLst>
                <a:tab pos="228600" algn="l"/>
              </a:tabLst>
            </a:pPr>
            <a:r>
              <a:rPr lang="sl-SI" sz="1800" b="0"/>
              <a:t>značaja u proizvodnji kravljeg mleka i proizvodnji prasadi, ali se ispoljavaju i u </a:t>
            </a:r>
            <a:endParaRPr lang="en-US" sz="1800" b="0"/>
          </a:p>
          <a:p>
            <a:pPr>
              <a:tabLst>
                <a:tab pos="228600" algn="l"/>
              </a:tabLst>
            </a:pPr>
            <a:r>
              <a:rPr lang="sl-SI" sz="1800" b="0"/>
              <a:t>proizvodnji jaja, kao i u ovčarskoj proizvodnji. </a:t>
            </a:r>
            <a:endParaRPr lang="en-US" sz="1800" b="0"/>
          </a:p>
          <a:p>
            <a:pPr>
              <a:tabLst>
                <a:tab pos="228600" algn="l"/>
              </a:tabLst>
            </a:pPr>
            <a:endParaRPr lang="en-US" sz="1800" b="0"/>
          </a:p>
          <a:p>
            <a:pPr>
              <a:tabLst>
                <a:tab pos="228600" algn="l"/>
              </a:tabLst>
            </a:pPr>
            <a:r>
              <a:rPr lang="sl-SI" sz="1800" b="0"/>
              <a:t>Na utvrđivanje optimalnog perioda korišćenja krave utiče kako:</a:t>
            </a:r>
            <a:endParaRPr lang="en-US" sz="1800" b="0"/>
          </a:p>
          <a:p>
            <a:pPr>
              <a:tabLst>
                <a:tab pos="228600" algn="l"/>
              </a:tabLst>
            </a:pPr>
            <a:r>
              <a:rPr lang="en-US" sz="1800" b="0"/>
              <a:t>                        -</a:t>
            </a:r>
            <a:r>
              <a:rPr lang="sl-SI" sz="1800" b="0"/>
              <a:t>kretanje vrednosti i </a:t>
            </a:r>
            <a:endParaRPr lang="en-US" sz="1800" b="0"/>
          </a:p>
          <a:p>
            <a:pPr>
              <a:tabLst>
                <a:tab pos="228600" algn="l"/>
              </a:tabLst>
            </a:pPr>
            <a:r>
              <a:rPr lang="en-US" sz="1800" b="0"/>
              <a:t>                        -</a:t>
            </a:r>
            <a:r>
              <a:rPr lang="sl-SI" sz="1800" b="0"/>
              <a:t>kretanje troškova proizvodnje</a:t>
            </a:r>
          </a:p>
          <a:p>
            <a:pPr>
              <a:tabLst>
                <a:tab pos="228600" algn="l"/>
              </a:tabLst>
            </a:pPr>
            <a:endParaRPr lang="sl-SI" sz="1800" b="0"/>
          </a:p>
          <a:p>
            <a:pPr>
              <a:tabLst>
                <a:tab pos="228600" algn="l"/>
              </a:tabLst>
            </a:pPr>
            <a:r>
              <a:rPr lang="sl-SI" sz="1800" b="0"/>
              <a:t>Vrednost proizvodnje po kravi godišnje menja se po pojedinim godinama iskorišćavanja pre svega zahvaljujući različitoj mlečnosti u pojedinim laktacijama. U prvim godinama iskorišćavanja javlja se i izvestan prirast krave koji se uključuje u vrednost proizvodnje dok se vrednost teleta i stajnjaka smatra nepromenljivom veličinom u zavisnosti od dužine iskorišćavanja krava.</a:t>
            </a:r>
          </a:p>
          <a:p>
            <a:pPr>
              <a:tabLst>
                <a:tab pos="228600" algn="l"/>
              </a:tabLst>
            </a:pPr>
            <a:endParaRPr lang="sl-SI" sz="1800" b="0"/>
          </a:p>
          <a:p>
            <a:pPr>
              <a:tabLst>
                <a:tab pos="228600" algn="l"/>
              </a:tabLst>
            </a:pPr>
            <a:endParaRPr lang="en-US" sz="1800" b="0"/>
          </a:p>
          <a:p>
            <a:pPr>
              <a:tabLst>
                <a:tab pos="228600" algn="l"/>
              </a:tabLst>
            </a:pPr>
            <a:endParaRPr lang="en-US" sz="1800" b="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0" y="304800"/>
            <a:ext cx="7848600" cy="3416300"/>
          </a:xfrm>
          <a:prstGeom prst="rect">
            <a:avLst/>
          </a:prstGeom>
          <a:noFill/>
          <a:ln w="9525">
            <a:noFill/>
            <a:miter lim="800000"/>
            <a:headEnd/>
            <a:tailEnd/>
          </a:ln>
        </p:spPr>
        <p:txBody>
          <a:bodyPr>
            <a:spAutoFit/>
          </a:bodyPr>
          <a:lstStyle/>
          <a:p>
            <a:r>
              <a:rPr lang="sr-Latn-CS" sz="2400"/>
              <a:t>                           TROŠKOVI</a:t>
            </a:r>
          </a:p>
          <a:p>
            <a:endParaRPr lang="sr-Latn-CS" sz="2400"/>
          </a:p>
          <a:p>
            <a:endParaRPr lang="sr-Latn-CS" sz="2400"/>
          </a:p>
          <a:p>
            <a:endParaRPr lang="sr-Latn-CS" sz="2400"/>
          </a:p>
          <a:p>
            <a:endParaRPr lang="sr-Latn-CS" sz="2400"/>
          </a:p>
          <a:p>
            <a:endParaRPr lang="sr-Latn-CS" sz="2400"/>
          </a:p>
          <a:p>
            <a:endParaRPr lang="sr-Latn-CS" sz="2400"/>
          </a:p>
          <a:p>
            <a:endParaRPr lang="sr-Latn-CS" sz="2400"/>
          </a:p>
          <a:p>
            <a:endParaRPr lang="en-US" sz="2400"/>
          </a:p>
        </p:txBody>
      </p:sp>
      <p:cxnSp>
        <p:nvCxnSpPr>
          <p:cNvPr id="19459" name="Straight Arrow Connector 3"/>
          <p:cNvCxnSpPr>
            <a:cxnSpLocks noChangeShapeType="1"/>
          </p:cNvCxnSpPr>
          <p:nvPr/>
        </p:nvCxnSpPr>
        <p:spPr bwMode="auto">
          <a:xfrm rot="10800000" flipV="1">
            <a:off x="1447800" y="762000"/>
            <a:ext cx="1219200" cy="609600"/>
          </a:xfrm>
          <a:prstGeom prst="straightConnector1">
            <a:avLst/>
          </a:prstGeom>
          <a:noFill/>
          <a:ln w="9525" algn="ctr">
            <a:solidFill>
              <a:schemeClr val="tx1"/>
            </a:solidFill>
            <a:round/>
            <a:headEnd/>
            <a:tailEnd type="arrow" w="med" len="med"/>
          </a:ln>
        </p:spPr>
      </p:cxnSp>
      <p:cxnSp>
        <p:nvCxnSpPr>
          <p:cNvPr id="19460" name="Straight Arrow Connector 5"/>
          <p:cNvCxnSpPr>
            <a:cxnSpLocks noChangeShapeType="1"/>
          </p:cNvCxnSpPr>
          <p:nvPr/>
        </p:nvCxnSpPr>
        <p:spPr bwMode="auto">
          <a:xfrm>
            <a:off x="3962400" y="762000"/>
            <a:ext cx="1371600" cy="685800"/>
          </a:xfrm>
          <a:prstGeom prst="straightConnector1">
            <a:avLst/>
          </a:prstGeom>
          <a:noFill/>
          <a:ln w="9525" algn="ctr">
            <a:solidFill>
              <a:schemeClr val="tx1"/>
            </a:solidFill>
            <a:round/>
            <a:headEnd/>
            <a:tailEnd type="arrow" w="med" len="med"/>
          </a:ln>
        </p:spPr>
      </p:cxnSp>
      <p:sp>
        <p:nvSpPr>
          <p:cNvPr id="19461" name="TextBox 6"/>
          <p:cNvSpPr txBox="1">
            <a:spLocks noChangeArrowheads="1"/>
          </p:cNvSpPr>
          <p:nvPr/>
        </p:nvSpPr>
        <p:spPr bwMode="auto">
          <a:xfrm>
            <a:off x="685800" y="1447800"/>
            <a:ext cx="7827963" cy="3170238"/>
          </a:xfrm>
          <a:prstGeom prst="rect">
            <a:avLst/>
          </a:prstGeom>
          <a:noFill/>
          <a:ln w="9525">
            <a:noFill/>
            <a:miter lim="800000"/>
            <a:headEnd/>
            <a:tailEnd/>
          </a:ln>
        </p:spPr>
        <p:txBody>
          <a:bodyPr wrap="none">
            <a:spAutoFit/>
          </a:bodyPr>
          <a:lstStyle/>
          <a:p>
            <a:r>
              <a:rPr lang="sr-Latn-CS"/>
              <a:t>FIKSNI</a:t>
            </a:r>
          </a:p>
          <a:p>
            <a:r>
              <a:rPr lang="sr-Latn-CS"/>
              <a:t>(NEPROMENLJIVI)</a:t>
            </a:r>
          </a:p>
          <a:p>
            <a:endParaRPr lang="sr-Latn-CS"/>
          </a:p>
          <a:p>
            <a:endParaRPr lang="sr-Latn-CS"/>
          </a:p>
          <a:p>
            <a:r>
              <a:rPr lang="sr-Latn-CS"/>
              <a:t>-Troškovi sopstvene mehanizacije i opreme</a:t>
            </a:r>
          </a:p>
          <a:p>
            <a:pPr>
              <a:buFontTx/>
              <a:buChar char="-"/>
            </a:pPr>
            <a:r>
              <a:rPr lang="sr-Latn-CS"/>
              <a:t>Održavanje i amortizacija proizvodnih zgrada</a:t>
            </a:r>
          </a:p>
          <a:p>
            <a:pPr>
              <a:buFontTx/>
              <a:buChar char="-"/>
            </a:pPr>
            <a:r>
              <a:rPr lang="sr-Latn-CS"/>
              <a:t>Opšti troškovi gazdinstva: voda, el. </a:t>
            </a:r>
            <a:r>
              <a:rPr lang="en-US"/>
              <a:t>E</a:t>
            </a:r>
            <a:r>
              <a:rPr lang="sr-Latn-CS"/>
              <a:t>nergija, razna osiguranja</a:t>
            </a:r>
          </a:p>
          <a:p>
            <a:pPr>
              <a:buFontTx/>
              <a:buChar char="-"/>
            </a:pPr>
            <a:r>
              <a:rPr lang="sr-Latn-CS"/>
              <a:t>Plate stalno zaposlenih radnika</a:t>
            </a:r>
          </a:p>
          <a:p>
            <a:pPr>
              <a:buFontTx/>
              <a:buChar char="-"/>
            </a:pPr>
            <a:r>
              <a:rPr lang="sr-Latn-CS"/>
              <a:t>Troškovi zakupa zemljišta</a:t>
            </a:r>
          </a:p>
          <a:p>
            <a:pPr>
              <a:buFontTx/>
              <a:buChar char="-"/>
            </a:pPr>
            <a:r>
              <a:rPr lang="sr-Latn-CS"/>
              <a:t>Troškovi kamata na kredite i lizing rate</a:t>
            </a:r>
            <a:endParaRPr lang="en-US"/>
          </a:p>
        </p:txBody>
      </p:sp>
      <p:sp>
        <p:nvSpPr>
          <p:cNvPr id="19462" name="TextBox 7"/>
          <p:cNvSpPr txBox="1">
            <a:spLocks noChangeArrowheads="1"/>
          </p:cNvSpPr>
          <p:nvPr/>
        </p:nvSpPr>
        <p:spPr bwMode="auto">
          <a:xfrm>
            <a:off x="5410200" y="1143000"/>
            <a:ext cx="2971800" cy="708025"/>
          </a:xfrm>
          <a:prstGeom prst="rect">
            <a:avLst/>
          </a:prstGeom>
          <a:noFill/>
          <a:ln w="9525">
            <a:noFill/>
            <a:miter lim="800000"/>
            <a:headEnd/>
            <a:tailEnd/>
          </a:ln>
        </p:spPr>
        <p:txBody>
          <a:bodyPr>
            <a:spAutoFit/>
          </a:bodyPr>
          <a:lstStyle/>
          <a:p>
            <a:r>
              <a:rPr lang="sr-Latn-CS"/>
              <a:t>VARIJABILNI</a:t>
            </a:r>
          </a:p>
          <a:p>
            <a:r>
              <a:rPr lang="sr-Latn-CS"/>
              <a:t>(PROMENLJIVI)</a:t>
            </a:r>
            <a:endParaRPr lang="en-US"/>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1"/>
          <p:cNvSpPr>
            <a:spLocks noChangeArrowheads="1"/>
          </p:cNvSpPr>
          <p:nvPr/>
        </p:nvSpPr>
        <p:spPr bwMode="auto">
          <a:xfrm>
            <a:off x="0" y="3200400"/>
            <a:ext cx="9144000" cy="1016000"/>
          </a:xfrm>
          <a:prstGeom prst="rect">
            <a:avLst/>
          </a:prstGeom>
          <a:noFill/>
          <a:ln w="9525">
            <a:noFill/>
            <a:miter lim="800000"/>
            <a:headEnd/>
            <a:tailEnd/>
          </a:ln>
        </p:spPr>
        <p:txBody>
          <a:bodyPr>
            <a:spAutoFit/>
          </a:bodyPr>
          <a:lstStyle/>
          <a:p>
            <a:pPr>
              <a:tabLst>
                <a:tab pos="228600" algn="l"/>
              </a:tabLst>
            </a:pPr>
            <a:endParaRPr lang="sr-Latn-CS" b="0"/>
          </a:p>
          <a:p>
            <a:pPr>
              <a:tabLst>
                <a:tab pos="228600" algn="l"/>
              </a:tabLst>
            </a:pPr>
            <a:endParaRPr lang="sr-Latn-CS" b="0"/>
          </a:p>
          <a:p>
            <a:pPr>
              <a:tabLst>
                <a:tab pos="228600" algn="l"/>
              </a:tabLst>
            </a:pPr>
            <a:endParaRPr lang="sr-Cyrl-CS" b="0"/>
          </a:p>
        </p:txBody>
      </p:sp>
      <p:sp>
        <p:nvSpPr>
          <p:cNvPr id="117763" name="Rectangle 2"/>
          <p:cNvSpPr>
            <a:spLocks noChangeArrowheads="1"/>
          </p:cNvSpPr>
          <p:nvPr/>
        </p:nvSpPr>
        <p:spPr bwMode="auto">
          <a:xfrm>
            <a:off x="381000" y="457200"/>
            <a:ext cx="8534400" cy="2862263"/>
          </a:xfrm>
          <a:prstGeom prst="rect">
            <a:avLst/>
          </a:prstGeom>
          <a:noFill/>
          <a:ln w="9525">
            <a:noFill/>
            <a:miter lim="800000"/>
            <a:headEnd/>
            <a:tailEnd/>
          </a:ln>
        </p:spPr>
        <p:txBody>
          <a:bodyPr>
            <a:spAutoFit/>
          </a:bodyPr>
          <a:lstStyle/>
          <a:p>
            <a:pPr>
              <a:tabLst>
                <a:tab pos="228600" algn="l"/>
              </a:tabLst>
            </a:pPr>
            <a:r>
              <a:rPr lang="sl-SI" b="0"/>
              <a:t>Troškove proizvodnje u zavisnosti od trajanja perioda korišćenja krava možemo podeliti na:</a:t>
            </a:r>
          </a:p>
          <a:p>
            <a:pPr>
              <a:tabLst>
                <a:tab pos="228600" algn="l"/>
              </a:tabLst>
            </a:pPr>
            <a:r>
              <a:rPr lang="sl-SI" b="0"/>
              <a:t>               - </a:t>
            </a:r>
            <a:r>
              <a:rPr lang="sl-SI" b="0">
                <a:solidFill>
                  <a:srgbClr val="FF0000"/>
                </a:solidFill>
              </a:rPr>
              <a:t>varijabilne </a:t>
            </a:r>
            <a:r>
              <a:rPr lang="sl-SI" b="0"/>
              <a:t>( tr.hrane, usluga,deo ld) iznos po kravi godišnje se menja pod uticajem promene mlečnosti)</a:t>
            </a:r>
          </a:p>
          <a:p>
            <a:pPr>
              <a:tabLst>
                <a:tab pos="228600" algn="l"/>
              </a:tabLst>
            </a:pPr>
            <a:r>
              <a:rPr lang="sl-SI" b="0"/>
              <a:t>               </a:t>
            </a:r>
            <a:r>
              <a:rPr lang="sl-SI" b="0">
                <a:solidFill>
                  <a:srgbClr val="FF0000"/>
                </a:solidFill>
              </a:rPr>
              <a:t>- t. Amortizacije </a:t>
            </a:r>
            <a:r>
              <a:rPr lang="sl-SI" b="0"/>
              <a:t>( iznos po kravi godišnje se menja pod uticajem promene dužine perioda iskorišćavanja)</a:t>
            </a:r>
          </a:p>
          <a:p>
            <a:pPr>
              <a:tabLst>
                <a:tab pos="228600" algn="l"/>
              </a:tabLst>
            </a:pPr>
            <a:r>
              <a:rPr lang="sl-SI" b="0"/>
              <a:t>               - </a:t>
            </a:r>
            <a:r>
              <a:rPr lang="sl-SI" b="0">
                <a:solidFill>
                  <a:srgbClr val="FF0000"/>
                </a:solidFill>
              </a:rPr>
              <a:t>fiksne</a:t>
            </a:r>
            <a:r>
              <a:rPr lang="sl-SI" b="0"/>
              <a:t>  (ne menjaju se ni pod dejstvom mlečnosti niti pod uticajem dužine iskorišćavanja krava.</a:t>
            </a:r>
          </a:p>
          <a:p>
            <a:pPr>
              <a:tabLst>
                <a:tab pos="228600" algn="l"/>
              </a:tabLst>
            </a:pPr>
            <a:endParaRPr lang="sl-SI" b="0"/>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52400"/>
            <a:ext cx="8534400" cy="5324475"/>
          </a:xfrm>
          <a:prstGeom prst="rect">
            <a:avLst/>
          </a:prstGeom>
        </p:spPr>
        <p:txBody>
          <a:bodyPr>
            <a:spAutoFit/>
          </a:bodyPr>
          <a:lstStyle/>
          <a:p>
            <a:pPr>
              <a:tabLst>
                <a:tab pos="228600" algn="l"/>
              </a:tabLst>
              <a:defRPr/>
            </a:pPr>
            <a:r>
              <a:rPr lang="sl-SI" b="0" dirty="0"/>
              <a:t>Optimalni period korišćenja krava može se utvrditi primenom dva metoda:</a:t>
            </a:r>
            <a:endParaRPr lang="en-US" b="0" dirty="0"/>
          </a:p>
          <a:p>
            <a:pPr>
              <a:tabLst>
                <a:tab pos="228600" algn="l"/>
              </a:tabLst>
              <a:defRPr/>
            </a:pPr>
            <a:endParaRPr lang="en-US" b="0" dirty="0"/>
          </a:p>
          <a:p>
            <a:pPr>
              <a:tabLst>
                <a:tab pos="228600" algn="l"/>
              </a:tabLst>
              <a:defRPr/>
            </a:pPr>
            <a:r>
              <a:rPr lang="en-US" b="0" dirty="0"/>
              <a:t>                         a)</a:t>
            </a:r>
            <a:r>
              <a:rPr lang="sr-Latn-CS" b="0" dirty="0"/>
              <a:t>    </a:t>
            </a:r>
            <a:r>
              <a:rPr lang="sr-Cyrl-CS" b="0" dirty="0"/>
              <a:t>obračun koeficijenta ekonomičnosti (tabelarni metod)</a:t>
            </a:r>
            <a:endParaRPr lang="en-US" b="0" dirty="0"/>
          </a:p>
          <a:p>
            <a:pPr>
              <a:tabLst>
                <a:tab pos="228600" algn="l"/>
              </a:tabLst>
              <a:defRPr/>
            </a:pPr>
            <a:r>
              <a:rPr lang="en-US" b="0" dirty="0"/>
              <a:t>                         </a:t>
            </a:r>
            <a:r>
              <a:rPr lang="sr-Cyrl-CS" b="0" dirty="0"/>
              <a:t>b)   analiza funkcije troškova.</a:t>
            </a:r>
            <a:endParaRPr lang="sr-Latn-CS" b="0" dirty="0"/>
          </a:p>
          <a:p>
            <a:pPr>
              <a:tabLst>
                <a:tab pos="228600" algn="l"/>
              </a:tabLst>
              <a:defRPr/>
            </a:pPr>
            <a:endParaRPr lang="sr-Latn-CS" b="0" dirty="0"/>
          </a:p>
          <a:p>
            <a:pPr marL="457200" indent="-457200">
              <a:buFontTx/>
              <a:buAutoNum type="alphaLcParenR"/>
              <a:tabLst>
                <a:tab pos="228600" algn="l"/>
              </a:tabLst>
              <a:defRPr/>
            </a:pPr>
            <a:r>
              <a:rPr lang="sr-Latn-CS" b="0" dirty="0"/>
              <a:t>Ekonomičnost proizvodnje od prve godine iskorišćavanja raste do odredjene granice, a zatim opada. Dilema: da li krave iskorišćavati sve dok kef.ekon. raste ili sve dok je veći od 1. Ovu dilemu rešava oblik reprodukcije stada.</a:t>
            </a:r>
          </a:p>
          <a:p>
            <a:pPr marL="457200" indent="-457200">
              <a:buFontTx/>
              <a:buAutoNum type="alphaLcParenR"/>
              <a:tabLst>
                <a:tab pos="228600" algn="l"/>
              </a:tabLst>
              <a:defRPr/>
            </a:pPr>
            <a:r>
              <a:rPr lang="sr-Latn-CS" b="0" dirty="0"/>
              <a:t>- Uporedjivanje VP sa TP po godinam iskorišćavanja krava </a:t>
            </a:r>
          </a:p>
          <a:p>
            <a:pPr marL="457200" indent="-457200">
              <a:tabLst>
                <a:tab pos="228600" algn="l"/>
              </a:tabLst>
              <a:defRPr/>
            </a:pPr>
            <a:r>
              <a:rPr lang="sr-Latn-CS" b="0" dirty="0"/>
              <a:t>         Na početku perioda iskorišćavanja zbog niske mlečnosti i visokih     troškova amortizacije može se javiti gubitak koji nestaje ako se nastavi sa iskorišćavanjem krava.Gubitak se može javiti i  krajem perioda iskorišćavanja jer se mlečnost smanjuje.</a:t>
            </a:r>
          </a:p>
          <a:p>
            <a:pPr marL="457200" indent="-457200">
              <a:tabLst>
                <a:tab pos="228600" algn="l"/>
              </a:tabLst>
              <a:defRPr/>
            </a:pPr>
            <a:endParaRPr lang="sr-Latn-CS" b="0" dirty="0"/>
          </a:p>
          <a:p>
            <a:pPr marL="457200" indent="-457200">
              <a:tabLst>
                <a:tab pos="228600" algn="l"/>
              </a:tabLst>
              <a:defRPr/>
            </a:pPr>
            <a:r>
              <a:rPr lang="sr-Latn-CS" b="0" dirty="0"/>
              <a:t>   - Uporedjivanje troškova po litri mleka sa prodajnom cenom</a:t>
            </a:r>
          </a:p>
          <a:p>
            <a:pPr marL="457200" indent="-457200">
              <a:tabLst>
                <a:tab pos="228600" algn="l"/>
              </a:tabLst>
              <a:defRPr/>
            </a:pPr>
            <a:r>
              <a:rPr lang="sr-Latn-CS" b="0" dirty="0"/>
              <a:t> </a:t>
            </a: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4"/>
          <p:cNvSpPr>
            <a:spLocks noChangeArrowheads="1"/>
          </p:cNvSpPr>
          <p:nvPr/>
        </p:nvSpPr>
        <p:spPr bwMode="auto">
          <a:xfrm>
            <a:off x="1447800" y="228600"/>
            <a:ext cx="6305550" cy="641350"/>
          </a:xfrm>
          <a:prstGeom prst="rect">
            <a:avLst/>
          </a:prstGeom>
          <a:noFill/>
          <a:ln w="9525">
            <a:noFill/>
            <a:miter lim="800000"/>
            <a:headEnd/>
            <a:tailEnd/>
          </a:ln>
        </p:spPr>
        <p:txBody>
          <a:bodyPr wrap="none" anchor="ctr">
            <a:spAutoFit/>
          </a:bodyPr>
          <a:lstStyle/>
          <a:p>
            <a:r>
              <a:rPr lang="en-US" sz="1800"/>
              <a:t>24</a:t>
            </a:r>
            <a:r>
              <a:rPr lang="sl-SI" sz="1800"/>
              <a:t>. </a:t>
            </a:r>
            <a:r>
              <a:rPr lang="sl-SI" sz="1800" u="sng"/>
              <a:t>Sistemi, smerovi, tipovi i linije stočarske proizvodnje</a:t>
            </a:r>
            <a:endParaRPr lang="en-US" sz="1800" b="0"/>
          </a:p>
          <a:p>
            <a:pPr eaLnBrk="0" hangingPunct="0"/>
            <a:endParaRPr lang="en-US" sz="1800" b="0"/>
          </a:p>
        </p:txBody>
      </p:sp>
      <p:sp>
        <p:nvSpPr>
          <p:cNvPr id="119811" name="Rectangle 5"/>
          <p:cNvSpPr>
            <a:spLocks noChangeArrowheads="1"/>
          </p:cNvSpPr>
          <p:nvPr/>
        </p:nvSpPr>
        <p:spPr bwMode="auto">
          <a:xfrm>
            <a:off x="0" y="673100"/>
            <a:ext cx="8642350" cy="5310188"/>
          </a:xfrm>
          <a:prstGeom prst="rect">
            <a:avLst/>
          </a:prstGeom>
          <a:noFill/>
          <a:ln w="9525">
            <a:noFill/>
            <a:miter lim="800000"/>
            <a:headEnd/>
            <a:tailEnd/>
          </a:ln>
        </p:spPr>
        <p:txBody>
          <a:bodyPr wrap="none" anchor="ctr">
            <a:spAutoFit/>
          </a:bodyPr>
          <a:lstStyle/>
          <a:p>
            <a:pPr>
              <a:tabLst>
                <a:tab pos="228600" algn="l"/>
              </a:tabLst>
            </a:pPr>
            <a:r>
              <a:rPr lang="en-US" sz="1800" b="0"/>
              <a:t>                                   </a:t>
            </a:r>
            <a:r>
              <a:rPr lang="sl-SI" sz="1800" b="0"/>
              <a:t>1.  Sistem</a:t>
            </a:r>
            <a:endParaRPr lang="en-US" sz="1800" b="0"/>
          </a:p>
          <a:p>
            <a:pPr>
              <a:tabLst>
                <a:tab pos="228600" algn="l"/>
              </a:tabLst>
            </a:pPr>
            <a:r>
              <a:rPr lang="en-US" sz="1800" b="0"/>
              <a:t>                                   </a:t>
            </a:r>
            <a:r>
              <a:rPr lang="sl-SI" sz="1800" b="0"/>
              <a:t>1.1. Sistem proizvodnje</a:t>
            </a:r>
            <a:endParaRPr lang="en-US" sz="1800" b="0"/>
          </a:p>
          <a:p>
            <a:pPr>
              <a:tabLst>
                <a:tab pos="228600" algn="l"/>
              </a:tabLst>
            </a:pPr>
            <a:r>
              <a:rPr lang="en-US" sz="1800" b="0"/>
              <a:t>                                   </a:t>
            </a:r>
            <a:r>
              <a:rPr lang="sl-SI" sz="1800" b="0"/>
              <a:t>1.2. Sistem gajenja</a:t>
            </a:r>
            <a:endParaRPr lang="en-US" sz="1800" b="0"/>
          </a:p>
          <a:p>
            <a:pPr>
              <a:tabLst>
                <a:tab pos="228600" algn="l"/>
              </a:tabLst>
            </a:pPr>
            <a:r>
              <a:rPr lang="sl-SI" sz="1800" b="0"/>
              <a:t>     Ovaj kriterijum se često kombinuje i sa intenzitetom proizvodnje, pa se tako </a:t>
            </a:r>
            <a:endParaRPr lang="en-US" sz="1800" b="0"/>
          </a:p>
          <a:p>
            <a:pPr>
              <a:tabLst>
                <a:tab pos="228600" algn="l"/>
              </a:tabLst>
            </a:pPr>
            <a:r>
              <a:rPr lang="sl-SI" sz="1800" b="0"/>
              <a:t>proširuje spisak mogućih vrsta sistema gajenja: </a:t>
            </a:r>
            <a:endParaRPr lang="en-US" sz="1800" b="0"/>
          </a:p>
          <a:p>
            <a:pPr>
              <a:tabLst>
                <a:tab pos="228600" algn="l"/>
              </a:tabLst>
            </a:pPr>
            <a:endParaRPr lang="en-US" sz="1800" b="0"/>
          </a:p>
          <a:p>
            <a:pPr>
              <a:tabLst>
                <a:tab pos="228600" algn="l"/>
              </a:tabLst>
            </a:pPr>
            <a:r>
              <a:rPr lang="en-US" sz="1800" b="0"/>
              <a:t>                  a)</a:t>
            </a:r>
            <a:r>
              <a:rPr lang="sr-Cyrl-CS" sz="1800" b="0"/>
              <a:t>Ekstenzivno-nomadski pašnjački sistem</a:t>
            </a:r>
            <a:endParaRPr lang="en-US" sz="1800" b="0"/>
          </a:p>
          <a:p>
            <a:pPr>
              <a:tabLst>
                <a:tab pos="228600" algn="l"/>
              </a:tabLst>
            </a:pPr>
            <a:r>
              <a:rPr lang="en-US" sz="1800" b="0"/>
              <a:t>                  b)</a:t>
            </a:r>
            <a:r>
              <a:rPr lang="sr-Cyrl-CS" sz="1800" b="0"/>
              <a:t>Ekstenzivni  stacionirani  pašnjački sistem</a:t>
            </a:r>
            <a:endParaRPr lang="en-US" sz="1800" b="0"/>
          </a:p>
          <a:p>
            <a:pPr>
              <a:tabLst>
                <a:tab pos="228600" algn="l"/>
              </a:tabLst>
            </a:pPr>
            <a:r>
              <a:rPr lang="en-US" sz="1800" b="0"/>
              <a:t>                  c)</a:t>
            </a:r>
            <a:r>
              <a:rPr lang="sr-Cyrl-CS" sz="1800" b="0"/>
              <a:t>Intenzivni stacionirani pašnjački sistem</a:t>
            </a:r>
            <a:endParaRPr lang="en-US" sz="1800" b="0"/>
          </a:p>
          <a:p>
            <a:pPr>
              <a:tabLst>
                <a:tab pos="228600" algn="l"/>
              </a:tabLst>
            </a:pPr>
            <a:r>
              <a:rPr lang="en-US" sz="1800" b="0"/>
              <a:t>                  d)</a:t>
            </a:r>
            <a:r>
              <a:rPr lang="sr-Cyrl-CS" sz="1800" b="0"/>
              <a:t>Pašnjačko-stajski sistem</a:t>
            </a:r>
            <a:endParaRPr lang="en-US" sz="1800" b="0"/>
          </a:p>
          <a:p>
            <a:pPr>
              <a:tabLst>
                <a:tab pos="228600" algn="l"/>
              </a:tabLst>
            </a:pPr>
            <a:r>
              <a:rPr lang="en-US" sz="1800" b="0"/>
              <a:t>                  e)</a:t>
            </a:r>
            <a:r>
              <a:rPr lang="sr-Cyrl-CS" sz="1800" b="0"/>
              <a:t>Stajsko-pašnjački sistem</a:t>
            </a:r>
            <a:endParaRPr lang="en-US" sz="1800" b="0"/>
          </a:p>
          <a:p>
            <a:pPr>
              <a:tabLst>
                <a:tab pos="228600" algn="l"/>
              </a:tabLst>
            </a:pPr>
            <a:r>
              <a:rPr lang="en-US" sz="1800" b="0"/>
              <a:t>                  f)</a:t>
            </a:r>
            <a:r>
              <a:rPr lang="sr-Cyrl-CS" sz="1800" b="0"/>
              <a:t>Stajski sistem</a:t>
            </a:r>
            <a:endParaRPr lang="en-US" sz="1800" b="0"/>
          </a:p>
          <a:p>
            <a:pPr>
              <a:tabLst>
                <a:tab pos="228600" algn="l"/>
              </a:tabLst>
            </a:pPr>
            <a:endParaRPr lang="en-US" sz="1800" b="0"/>
          </a:p>
          <a:p>
            <a:pPr>
              <a:tabLst>
                <a:tab pos="228600" algn="l"/>
              </a:tabLst>
            </a:pPr>
            <a:r>
              <a:rPr lang="en-US" sz="1800" b="0"/>
              <a:t>                              1.3.  Sistem (način) </a:t>
            </a:r>
            <a:r>
              <a:rPr lang="en-US" sz="1800"/>
              <a:t>držanja</a:t>
            </a:r>
          </a:p>
          <a:p>
            <a:pPr>
              <a:tabLst>
                <a:tab pos="228600" algn="l"/>
              </a:tabLst>
            </a:pPr>
            <a:endParaRPr lang="en-US" sz="1800" b="0"/>
          </a:p>
          <a:p>
            <a:pPr>
              <a:tabLst>
                <a:tab pos="228600" algn="l"/>
              </a:tabLst>
            </a:pPr>
            <a:r>
              <a:rPr lang="en-US" sz="1800" b="0"/>
              <a:t>                  - </a:t>
            </a:r>
            <a:r>
              <a:rPr lang="sr-Cyrl-CS" sz="1800" b="0"/>
              <a:t>u govedarstvu: vezano i slobodno držanje,</a:t>
            </a:r>
            <a:endParaRPr lang="en-US" sz="1800" b="0"/>
          </a:p>
          <a:p>
            <a:pPr>
              <a:tabLst>
                <a:tab pos="228600" algn="l"/>
              </a:tabLst>
            </a:pPr>
            <a:r>
              <a:rPr lang="en-US" sz="1800" b="0"/>
              <a:t>                  -</a:t>
            </a:r>
            <a:r>
              <a:rPr lang="sr-Cyrl-CS" sz="1800" b="0"/>
              <a:t>u svinjarstvu: krmače: slobodno i vezano držanje,</a:t>
            </a:r>
            <a:endParaRPr lang="en-US" sz="1800" b="0"/>
          </a:p>
          <a:p>
            <a:pPr>
              <a:tabLst>
                <a:tab pos="228600" algn="l"/>
              </a:tabLst>
            </a:pPr>
            <a:r>
              <a:rPr lang="en-US" sz="1800" b="0"/>
              <a:t>                  - </a:t>
            </a:r>
            <a:r>
              <a:rPr lang="sr-Cyrl-CS" sz="1800" b="0"/>
              <a:t>odlučena prasad: slobodno držanje, kavezni (baterijski) sistem držanja,</a:t>
            </a:r>
          </a:p>
          <a:p>
            <a:pPr>
              <a:tabLst>
                <a:tab pos="228600" algn="l"/>
              </a:tabLst>
            </a:pPr>
            <a:r>
              <a:rPr lang="en-US" sz="1800" b="0"/>
              <a:t>                  - </a:t>
            </a:r>
            <a:r>
              <a:rPr lang="sr-Cyrl-CS" sz="1800" b="0"/>
              <a:t>u živinarstvu: podni i baterijski (kavezni) sistem držanja</a:t>
            </a:r>
            <a:r>
              <a:rPr lang="en-US" sz="1800" b="0"/>
              <a:t>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4"/>
          <p:cNvSpPr>
            <a:spLocks noChangeArrowheads="1"/>
          </p:cNvSpPr>
          <p:nvPr/>
        </p:nvSpPr>
        <p:spPr bwMode="auto">
          <a:xfrm>
            <a:off x="0" y="311150"/>
            <a:ext cx="8629650" cy="6408738"/>
          </a:xfrm>
          <a:prstGeom prst="rect">
            <a:avLst/>
          </a:prstGeom>
          <a:noFill/>
          <a:ln w="9525">
            <a:noFill/>
            <a:miter lim="800000"/>
            <a:headEnd/>
            <a:tailEnd/>
          </a:ln>
        </p:spPr>
        <p:txBody>
          <a:bodyPr wrap="none" anchor="ctr">
            <a:spAutoFit/>
          </a:bodyPr>
          <a:lstStyle/>
          <a:p>
            <a:pPr>
              <a:tabLst>
                <a:tab pos="228600" algn="l"/>
              </a:tabLst>
            </a:pPr>
            <a:r>
              <a:rPr lang="sr-Cyrl-CS" sz="1800"/>
              <a:t>2. Smer</a:t>
            </a:r>
            <a:r>
              <a:rPr lang="sr-Cyrl-CS" sz="1800" b="0"/>
              <a:t> proizvodnje</a:t>
            </a:r>
            <a:endParaRPr lang="en-US" sz="1800" b="0"/>
          </a:p>
          <a:p>
            <a:pPr>
              <a:tabLst>
                <a:tab pos="228600" algn="l"/>
              </a:tabLst>
            </a:pPr>
            <a:endParaRPr lang="en-US" sz="1800" b="0"/>
          </a:p>
          <a:p>
            <a:pPr>
              <a:tabLst>
                <a:tab pos="228600" algn="l"/>
              </a:tabLst>
            </a:pPr>
            <a:endParaRPr lang="en-US" sz="1800"/>
          </a:p>
          <a:p>
            <a:pPr>
              <a:tabLst>
                <a:tab pos="228600" algn="l"/>
              </a:tabLst>
            </a:pPr>
            <a:r>
              <a:rPr lang="sl-SI" sz="1800"/>
              <a:t>3. Tip</a:t>
            </a:r>
            <a:r>
              <a:rPr lang="sl-SI" sz="1800" b="0"/>
              <a:t> proizvodnje</a:t>
            </a:r>
            <a:endParaRPr lang="en-US" sz="1800" b="0"/>
          </a:p>
          <a:p>
            <a:pPr>
              <a:tabLst>
                <a:tab pos="228600" algn="l"/>
              </a:tabLst>
            </a:pPr>
            <a:endParaRPr lang="en-US" sz="1800" b="0"/>
          </a:p>
          <a:p>
            <a:pPr>
              <a:tabLst>
                <a:tab pos="228600" algn="l"/>
              </a:tabLst>
            </a:pPr>
            <a:endParaRPr lang="en-US" sz="1800" b="0"/>
          </a:p>
          <a:p>
            <a:pPr>
              <a:tabLst>
                <a:tab pos="228600" algn="l"/>
              </a:tabLst>
            </a:pPr>
            <a:r>
              <a:rPr lang="sr-Cyrl-CS" sz="1800" b="0"/>
              <a:t>u govedarstvu: mleko, mleko-meso, meso,</a:t>
            </a:r>
            <a:endParaRPr lang="en-US" sz="1800" b="0"/>
          </a:p>
          <a:p>
            <a:pPr>
              <a:tabLst>
                <a:tab pos="228600" algn="l"/>
              </a:tabLst>
            </a:pPr>
            <a:r>
              <a:rPr lang="sr-Cyrl-CS" sz="1800" b="0"/>
              <a:t>u svinjarstvu: meso, meso-mast, mast,</a:t>
            </a:r>
            <a:endParaRPr lang="en-US" sz="1800" b="0"/>
          </a:p>
          <a:p>
            <a:pPr>
              <a:tabLst>
                <a:tab pos="228600" algn="l"/>
              </a:tabLst>
            </a:pPr>
            <a:r>
              <a:rPr lang="sr-Cyrl-CS" sz="1800" b="0"/>
              <a:t>u ovčarstvu: mleko-vuna-meso, meso-vuna, vuna-meso,</a:t>
            </a:r>
            <a:endParaRPr lang="en-US" sz="1800" b="0"/>
          </a:p>
          <a:p>
            <a:pPr>
              <a:tabLst>
                <a:tab pos="228600" algn="l"/>
              </a:tabLst>
            </a:pPr>
            <a:r>
              <a:rPr lang="sr-Cyrl-CS" sz="1800" b="0"/>
              <a:t>u živinarstvu: meso, meso-jaja, jaja.</a:t>
            </a:r>
            <a:endParaRPr lang="en-US" sz="1800" b="0"/>
          </a:p>
          <a:p>
            <a:pPr>
              <a:tabLst>
                <a:tab pos="228600" algn="l"/>
              </a:tabLst>
            </a:pPr>
            <a:endParaRPr lang="en-US" sz="1800" b="0"/>
          </a:p>
          <a:p>
            <a:pPr>
              <a:tabLst>
                <a:tab pos="228600" algn="l"/>
              </a:tabLst>
            </a:pPr>
            <a:r>
              <a:rPr lang="sr-Cyrl-CS" sz="1800"/>
              <a:t>4. Linija</a:t>
            </a:r>
            <a:r>
              <a:rPr lang="sr-Cyrl-CS" sz="1800" b="0"/>
              <a:t> proizvodnje</a:t>
            </a:r>
            <a:endParaRPr lang="en-US" sz="1800" b="0"/>
          </a:p>
          <a:p>
            <a:pPr>
              <a:tabLst>
                <a:tab pos="228600" algn="l"/>
              </a:tabLst>
            </a:pPr>
            <a:endParaRPr lang="en-US" sz="1800" b="0"/>
          </a:p>
          <a:p>
            <a:pPr>
              <a:tabLst>
                <a:tab pos="228600" algn="l"/>
              </a:tabLst>
            </a:pPr>
            <a:r>
              <a:rPr lang="sl-SI" sz="1800" b="0"/>
              <a:t>u govedarstvu: proizvodnja mleka i teladi, proizvodnja goveđeg mesa (tov goveda), </a:t>
            </a:r>
            <a:endParaRPr lang="en-US" sz="1800" b="0"/>
          </a:p>
          <a:p>
            <a:pPr>
              <a:tabLst>
                <a:tab pos="228600" algn="l"/>
              </a:tabLst>
            </a:pPr>
            <a:r>
              <a:rPr lang="en-US" sz="1800" b="0"/>
              <a:t>                        </a:t>
            </a:r>
            <a:r>
              <a:rPr lang="sl-SI" sz="1800" b="0"/>
              <a:t>proizvodnja (odgoj) priplodnog podmlatka,</a:t>
            </a:r>
            <a:endParaRPr lang="en-US" sz="1800" b="0"/>
          </a:p>
          <a:p>
            <a:pPr>
              <a:tabLst>
                <a:tab pos="228600" algn="l"/>
              </a:tabLst>
            </a:pPr>
            <a:r>
              <a:rPr lang="sr-Cyrl-CS" sz="1800" b="0"/>
              <a:t>u svinjarstvu:</a:t>
            </a:r>
            <a:r>
              <a:rPr lang="en-US" sz="1800" b="0"/>
              <a:t> </a:t>
            </a:r>
            <a:r>
              <a:rPr lang="sr-Cyrl-CS" sz="1800" b="0"/>
              <a:t> proizvodnja prasadi, proizvodnja svinjskog mesa (tov svinja), </a:t>
            </a:r>
            <a:endParaRPr lang="en-US" sz="1800" b="0"/>
          </a:p>
          <a:p>
            <a:pPr>
              <a:tabLst>
                <a:tab pos="228600" algn="l"/>
              </a:tabLst>
            </a:pPr>
            <a:r>
              <a:rPr lang="en-US" sz="1800" b="0"/>
              <a:t>                       </a:t>
            </a:r>
            <a:r>
              <a:rPr lang="sr-Cyrl-CS" sz="1800" b="0"/>
              <a:t>proizvodnja (odgoj) priplodnog podmlatka,</a:t>
            </a:r>
            <a:endParaRPr lang="en-US" sz="1800" b="0"/>
          </a:p>
          <a:p>
            <a:pPr>
              <a:tabLst>
                <a:tab pos="228600" algn="l"/>
              </a:tabLst>
            </a:pPr>
            <a:r>
              <a:rPr lang="sr-Cyrl-CS" sz="1800" b="0"/>
              <a:t>u ovčarstvu: </a:t>
            </a:r>
            <a:r>
              <a:rPr lang="en-US" sz="1800" b="0"/>
              <a:t> </a:t>
            </a:r>
            <a:r>
              <a:rPr lang="sr-Cyrl-CS" sz="1800" b="0"/>
              <a:t>proizvodnja mleka i vune, proizvodnja mesa i vune, proizvodnja krzna,</a:t>
            </a:r>
            <a:endParaRPr lang="en-US" sz="1800" b="0"/>
          </a:p>
          <a:p>
            <a:pPr>
              <a:tabLst>
                <a:tab pos="228600" algn="l"/>
              </a:tabLst>
            </a:pPr>
            <a:endParaRPr lang="en-US" sz="1800" b="0"/>
          </a:p>
          <a:p>
            <a:pPr>
              <a:tabLst>
                <a:tab pos="228600" algn="l"/>
              </a:tabLst>
            </a:pPr>
            <a:r>
              <a:rPr lang="sr-Cyrl-CS" sz="1800" b="0"/>
              <a:t>u živinarstvu: proizvodnja jaja za nasad (rasplod), proizvodnja konzumnih jaja, </a:t>
            </a:r>
            <a:endParaRPr lang="en-US" sz="1800" b="0"/>
          </a:p>
          <a:p>
            <a:pPr>
              <a:tabLst>
                <a:tab pos="228600" algn="l"/>
              </a:tabLst>
            </a:pPr>
            <a:r>
              <a:rPr lang="en-US" sz="1800" b="0"/>
              <a:t>                     </a:t>
            </a:r>
            <a:r>
              <a:rPr lang="sr-Cyrl-CS" sz="1800" b="0"/>
              <a:t>proizvodnja živinskog mesa (tov pilića-brojlera), proizvodnja </a:t>
            </a:r>
            <a:endParaRPr lang="en-US" sz="1800" b="0"/>
          </a:p>
          <a:p>
            <a:pPr>
              <a:tabLst>
                <a:tab pos="228600" algn="l"/>
              </a:tabLst>
            </a:pPr>
            <a:r>
              <a:rPr lang="en-US" sz="1800" b="0"/>
              <a:t>                     </a:t>
            </a:r>
            <a:r>
              <a:rPr lang="sr-Cyrl-CS" sz="1800" b="0"/>
              <a:t>jednodnevnih pilića,</a:t>
            </a:r>
            <a:r>
              <a:rPr lang="en-US" sz="1800" b="0"/>
              <a:t> </a:t>
            </a:r>
            <a:r>
              <a:rPr lang="sr-Cyrl-CS" sz="1800" b="0"/>
              <a:t>proizvodnja priplodnog podmlatka.</a:t>
            </a:r>
            <a:endParaRPr lang="en-US" sz="1800" b="0"/>
          </a:p>
          <a:p>
            <a:pPr eaLnBrk="0" hangingPunct="0">
              <a:tabLst>
                <a:tab pos="228600" algn="l"/>
              </a:tabLst>
            </a:pPr>
            <a:endParaRPr lang="en-US" sz="1800" b="0"/>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4"/>
          <p:cNvSpPr>
            <a:spLocks noChangeArrowheads="1"/>
          </p:cNvSpPr>
          <p:nvPr/>
        </p:nvSpPr>
        <p:spPr bwMode="auto">
          <a:xfrm>
            <a:off x="1371600" y="0"/>
            <a:ext cx="6521450" cy="641350"/>
          </a:xfrm>
          <a:prstGeom prst="rect">
            <a:avLst/>
          </a:prstGeom>
          <a:noFill/>
          <a:ln w="9525">
            <a:noFill/>
            <a:miter lim="800000"/>
            <a:headEnd/>
            <a:tailEnd/>
          </a:ln>
        </p:spPr>
        <p:txBody>
          <a:bodyPr wrap="none" anchor="ctr">
            <a:spAutoFit/>
          </a:bodyPr>
          <a:lstStyle/>
          <a:p>
            <a:r>
              <a:rPr lang="sl-SI" sz="1800"/>
              <a:t>25  </a:t>
            </a:r>
            <a:r>
              <a:rPr lang="sl-SI" sz="1800" u="sng"/>
              <a:t>Sistem industrijske organizacije stočarske proizvodnje</a:t>
            </a:r>
            <a:endParaRPr lang="en-US" sz="1800" b="0"/>
          </a:p>
          <a:p>
            <a:pPr eaLnBrk="0" hangingPunct="0"/>
            <a:endParaRPr lang="en-US" sz="1800" b="0"/>
          </a:p>
        </p:txBody>
      </p:sp>
      <p:sp>
        <p:nvSpPr>
          <p:cNvPr id="121859" name="Rectangle 5"/>
          <p:cNvSpPr>
            <a:spLocks noChangeArrowheads="1"/>
          </p:cNvSpPr>
          <p:nvPr/>
        </p:nvSpPr>
        <p:spPr bwMode="auto">
          <a:xfrm>
            <a:off x="0" y="706438"/>
            <a:ext cx="9150350" cy="5310187"/>
          </a:xfrm>
          <a:prstGeom prst="rect">
            <a:avLst/>
          </a:prstGeom>
          <a:noFill/>
          <a:ln w="9525">
            <a:noFill/>
            <a:miter lim="800000"/>
            <a:headEnd/>
            <a:tailEnd/>
          </a:ln>
        </p:spPr>
        <p:txBody>
          <a:bodyPr wrap="none" anchor="ctr">
            <a:spAutoFit/>
          </a:bodyPr>
          <a:lstStyle/>
          <a:p>
            <a:pPr marL="342900" indent="-342900">
              <a:tabLst>
                <a:tab pos="228600" algn="l"/>
              </a:tabLst>
            </a:pPr>
            <a:r>
              <a:rPr lang="en-US" sz="1800" b="0"/>
              <a:t>Sistem stočarske proizvodnje određen je:</a:t>
            </a:r>
          </a:p>
          <a:p>
            <a:pPr marL="342900" indent="-342900">
              <a:tabLst>
                <a:tab pos="228600" algn="l"/>
              </a:tabLst>
            </a:pPr>
            <a:endParaRPr lang="en-US" sz="1800" b="0"/>
          </a:p>
          <a:p>
            <a:pPr marL="342900" indent="-342900">
              <a:tabLst>
                <a:tab pos="228600" algn="l"/>
              </a:tabLst>
            </a:pPr>
            <a:r>
              <a:rPr lang="en-US" sz="1800" b="0"/>
              <a:t>                   a) </a:t>
            </a:r>
            <a:r>
              <a:rPr lang="sr-Cyrl-CS" sz="1800" b="0"/>
              <a:t>karakteristikama strukture, tj. elementima koji ga sačinjavaju,</a:t>
            </a:r>
            <a:endParaRPr lang="en-US" sz="1800" b="0"/>
          </a:p>
          <a:p>
            <a:pPr marL="342900" indent="-342900">
              <a:tabLst>
                <a:tab pos="228600" algn="l"/>
              </a:tabLst>
            </a:pPr>
            <a:r>
              <a:rPr lang="en-US" sz="1800" b="0"/>
              <a:t>                   b) </a:t>
            </a:r>
            <a:r>
              <a:rPr lang="sr-Cyrl-CS" sz="1800" b="0"/>
              <a:t>karakteristikama funkcionisanja, tj. vezama između pojedinih grupa </a:t>
            </a:r>
            <a:endParaRPr lang="en-US" sz="1800" b="0"/>
          </a:p>
          <a:p>
            <a:pPr marL="342900" indent="-342900">
              <a:tabLst>
                <a:tab pos="228600" algn="l"/>
              </a:tabLst>
            </a:pPr>
            <a:r>
              <a:rPr lang="en-US" sz="1800" b="0"/>
              <a:t>                       </a:t>
            </a:r>
            <a:r>
              <a:rPr lang="sr-Cyrl-CS" sz="1800" b="0"/>
              <a:t>elemenata i njihovim odnosom prema društveno-ekonomskom i prirodnom</a:t>
            </a:r>
            <a:endParaRPr lang="en-US" sz="1800" b="0"/>
          </a:p>
          <a:p>
            <a:pPr marL="342900" indent="-342900">
              <a:tabLst>
                <a:tab pos="228600" algn="l"/>
              </a:tabLst>
            </a:pPr>
            <a:r>
              <a:rPr lang="en-US" sz="1800" b="0"/>
              <a:t>                   </a:t>
            </a:r>
            <a:r>
              <a:rPr lang="sr-Cyrl-CS" sz="1800" b="0"/>
              <a:t> okruženju i</a:t>
            </a:r>
            <a:endParaRPr lang="en-US" sz="1800" b="0"/>
          </a:p>
          <a:p>
            <a:pPr marL="342900" indent="-342900">
              <a:tabLst>
                <a:tab pos="228600" algn="l"/>
              </a:tabLst>
            </a:pPr>
            <a:r>
              <a:rPr lang="en-US" sz="1800" b="0"/>
              <a:t>                    c) </a:t>
            </a:r>
            <a:r>
              <a:rPr lang="sr-Cyrl-CS" sz="1800" b="0"/>
              <a:t>logikom funkcionisanja, kojom se izražavaju ciljevi postojanja sistema</a:t>
            </a:r>
            <a:endParaRPr lang="en-US" sz="1800" b="0"/>
          </a:p>
          <a:p>
            <a:pPr marL="342900" indent="-342900">
              <a:tabLst>
                <a:tab pos="228600" algn="l"/>
              </a:tabLst>
            </a:pPr>
            <a:r>
              <a:rPr lang="en-US" sz="1800" b="0"/>
              <a:t>                      </a:t>
            </a:r>
            <a:r>
              <a:rPr lang="sr-Cyrl-CS" sz="1800" b="0"/>
              <a:t> i način upravljanja njegovim razvojem.</a:t>
            </a:r>
            <a:endParaRPr lang="en-US" sz="1800" b="0"/>
          </a:p>
          <a:p>
            <a:pPr marL="342900" indent="-342900">
              <a:tabLst>
                <a:tab pos="228600" algn="l"/>
              </a:tabLst>
            </a:pPr>
            <a:endParaRPr lang="en-US" sz="1800" b="0"/>
          </a:p>
          <a:p>
            <a:pPr marL="342900" indent="-342900">
              <a:tabLst>
                <a:tab pos="228600" algn="l"/>
              </a:tabLst>
            </a:pPr>
            <a:r>
              <a:rPr lang="sr-Cyrl-CS" sz="1800" b="0"/>
              <a:t>     Sistem industrijske organizacije razlikuje se od sistema tradicionalne organizacije </a:t>
            </a:r>
            <a:endParaRPr lang="en-US" sz="1800" b="0"/>
          </a:p>
          <a:p>
            <a:pPr marL="342900" indent="-342900">
              <a:tabLst>
                <a:tab pos="228600" algn="l"/>
              </a:tabLst>
            </a:pPr>
            <a:r>
              <a:rPr lang="en-US" sz="1800" b="0"/>
              <a:t>     </a:t>
            </a:r>
            <a:r>
              <a:rPr lang="sr-Cyrl-CS" sz="1800" b="0"/>
              <a:t>na osnovu više obeležja, među kojima se naročito ističu:</a:t>
            </a:r>
            <a:endParaRPr lang="en-US" sz="1800" b="0"/>
          </a:p>
          <a:p>
            <a:pPr marL="342900" indent="-342900">
              <a:tabLst>
                <a:tab pos="228600" algn="l"/>
              </a:tabLst>
            </a:pPr>
            <a:endParaRPr lang="en-US" sz="1800" b="0"/>
          </a:p>
          <a:p>
            <a:pPr marL="342900" indent="-342900">
              <a:tabLst>
                <a:tab pos="228600" algn="l"/>
              </a:tabLst>
            </a:pPr>
            <a:r>
              <a:rPr lang="en-US" sz="1800" b="0"/>
              <a:t>1.</a:t>
            </a:r>
            <a:r>
              <a:rPr lang="sr-Cyrl-CS" sz="1800" b="0"/>
              <a:t>Veličina proizvodne jedinice (stočarske farme)</a:t>
            </a:r>
            <a:endParaRPr lang="en-US" sz="1800" b="0"/>
          </a:p>
          <a:p>
            <a:pPr marL="342900" indent="-342900">
              <a:tabLst>
                <a:tab pos="228600" algn="l"/>
              </a:tabLst>
            </a:pPr>
            <a:r>
              <a:rPr lang="en-US" sz="1800" b="0"/>
              <a:t>2.</a:t>
            </a:r>
            <a:r>
              <a:rPr lang="sr-Cyrl-CS" sz="1800" b="0"/>
              <a:t>Stepen specijalizacije proizvodnje</a:t>
            </a:r>
            <a:endParaRPr lang="en-US" sz="1800" b="0"/>
          </a:p>
          <a:p>
            <a:pPr marL="342900" indent="-342900">
              <a:tabLst>
                <a:tab pos="228600" algn="l"/>
              </a:tabLst>
            </a:pPr>
            <a:r>
              <a:rPr lang="en-US" sz="1800" b="0"/>
              <a:t>3.</a:t>
            </a:r>
            <a:r>
              <a:rPr lang="sr-Cyrl-CS" sz="1800" b="0"/>
              <a:t>Intenzivnost proizvodnje</a:t>
            </a:r>
            <a:endParaRPr lang="en-US" sz="1800" b="0"/>
          </a:p>
          <a:p>
            <a:pPr marL="342900" indent="-342900">
              <a:tabLst>
                <a:tab pos="228600" algn="l"/>
              </a:tabLst>
            </a:pPr>
            <a:r>
              <a:rPr lang="en-US" sz="1800" b="0"/>
              <a:t>4.</a:t>
            </a:r>
            <a:r>
              <a:rPr lang="sr-Cyrl-CS" sz="1800" b="0"/>
              <a:t>Produktivnost živog rada</a:t>
            </a:r>
          </a:p>
          <a:p>
            <a:pPr marL="342900" indent="-342900">
              <a:tabLst>
                <a:tab pos="228600" algn="l"/>
              </a:tabLst>
            </a:pPr>
            <a:r>
              <a:rPr lang="en-US" sz="1800" b="0"/>
              <a:t>5.</a:t>
            </a:r>
            <a:r>
              <a:rPr lang="sr-Cyrl-CS" sz="1800" b="0"/>
              <a:t>Povezanost stočarskih farmi</a:t>
            </a:r>
          </a:p>
          <a:p>
            <a:pPr marL="342900" indent="-342900">
              <a:tabLst>
                <a:tab pos="228600" algn="l"/>
              </a:tabLst>
            </a:pPr>
            <a:r>
              <a:rPr lang="en-US" sz="1800" b="0"/>
              <a:t>6.</a:t>
            </a:r>
            <a:r>
              <a:rPr lang="sr-Cyrl-CS" sz="1800" b="0"/>
              <a:t>Standardizacija i tipizacija</a:t>
            </a:r>
          </a:p>
          <a:p>
            <a:pPr marL="342900" indent="-342900">
              <a:tabLst>
                <a:tab pos="228600" algn="l"/>
              </a:tabLst>
            </a:pPr>
            <a:r>
              <a:rPr lang="en-US" sz="1800" b="0"/>
              <a:t>7.</a:t>
            </a:r>
            <a:r>
              <a:rPr lang="sr-Cyrl-CS" sz="1800" b="0"/>
              <a:t>Praćenje i primena dostignuća naučnog i tehnološkog razvoja</a:t>
            </a:r>
            <a:r>
              <a:rPr lang="en-US" sz="1800" b="0"/>
              <a:t> </a:t>
            </a:r>
            <a:endParaRPr lang="sr-Cyrl-CS" sz="1800" b="0"/>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4"/>
          <p:cNvSpPr>
            <a:spLocks noChangeArrowheads="1"/>
          </p:cNvSpPr>
          <p:nvPr/>
        </p:nvSpPr>
        <p:spPr bwMode="auto">
          <a:xfrm>
            <a:off x="0" y="585788"/>
            <a:ext cx="7943850" cy="6134100"/>
          </a:xfrm>
          <a:prstGeom prst="rect">
            <a:avLst/>
          </a:prstGeom>
          <a:noFill/>
          <a:ln w="9525">
            <a:noFill/>
            <a:miter lim="800000"/>
            <a:headEnd/>
            <a:tailEnd/>
          </a:ln>
        </p:spPr>
        <p:txBody>
          <a:bodyPr wrap="none" anchor="ctr">
            <a:spAutoFit/>
          </a:bodyPr>
          <a:lstStyle/>
          <a:p>
            <a:pPr>
              <a:tabLst>
                <a:tab pos="228600" algn="l"/>
              </a:tabLst>
            </a:pPr>
            <a:r>
              <a:rPr lang="en-US" sz="1800" b="0"/>
              <a:t>Sa stanovišta pogodnosti za industrijsku organizaciju, redosled važnijih linija </a:t>
            </a:r>
          </a:p>
          <a:p>
            <a:pPr>
              <a:tabLst>
                <a:tab pos="228600" algn="l"/>
              </a:tabLst>
            </a:pPr>
            <a:endParaRPr lang="en-US" sz="1800" b="0"/>
          </a:p>
          <a:p>
            <a:pPr>
              <a:tabLst>
                <a:tab pos="228600" algn="l"/>
              </a:tabLst>
            </a:pPr>
            <a:r>
              <a:rPr lang="en-US" sz="1800" b="0"/>
              <a:t>  proizvodnje bio bi sledeći:</a:t>
            </a:r>
          </a:p>
          <a:p>
            <a:pPr>
              <a:tabLst>
                <a:tab pos="228600" algn="l"/>
              </a:tabLst>
            </a:pPr>
            <a:endParaRPr lang="en-US" sz="1800" b="0"/>
          </a:p>
          <a:p>
            <a:pPr>
              <a:tabLst>
                <a:tab pos="228600" algn="l"/>
              </a:tabLst>
            </a:pPr>
            <a:r>
              <a:rPr lang="en-US" sz="1800" b="0"/>
              <a:t>     -</a:t>
            </a:r>
            <a:r>
              <a:rPr lang="sr-Cyrl-CS" sz="1800" b="0"/>
              <a:t>proizvodnja jednodnevnih pilića,</a:t>
            </a:r>
            <a:endParaRPr lang="en-US" sz="1800" b="0"/>
          </a:p>
          <a:p>
            <a:pPr>
              <a:tabLst>
                <a:tab pos="228600" algn="l"/>
              </a:tabLst>
            </a:pPr>
            <a:endParaRPr lang="en-US" sz="1800" b="0"/>
          </a:p>
          <a:p>
            <a:pPr>
              <a:tabLst>
                <a:tab pos="228600" algn="l"/>
              </a:tabLst>
            </a:pPr>
            <a:r>
              <a:rPr lang="en-US" sz="1800" b="0"/>
              <a:t>     -</a:t>
            </a:r>
            <a:r>
              <a:rPr lang="sr-Cyrl-CS" sz="1800" b="0"/>
              <a:t>proizvodnja živinskog mesa (brojleri),</a:t>
            </a:r>
            <a:endParaRPr lang="en-US" sz="1800" b="0"/>
          </a:p>
          <a:p>
            <a:pPr>
              <a:tabLst>
                <a:tab pos="228600" algn="l"/>
              </a:tabLst>
            </a:pPr>
            <a:endParaRPr lang="en-US" sz="1800" b="0"/>
          </a:p>
          <a:p>
            <a:pPr>
              <a:tabLst>
                <a:tab pos="228600" algn="l"/>
              </a:tabLst>
            </a:pPr>
            <a:r>
              <a:rPr lang="en-US" sz="1800" b="0"/>
              <a:t>     -</a:t>
            </a:r>
            <a:r>
              <a:rPr lang="sr-Cyrl-CS" sz="1800" b="0"/>
              <a:t>proizvodnja jaja,</a:t>
            </a:r>
            <a:endParaRPr lang="en-US" sz="1800" b="0"/>
          </a:p>
          <a:p>
            <a:pPr>
              <a:tabLst>
                <a:tab pos="228600" algn="l"/>
              </a:tabLst>
            </a:pPr>
            <a:endParaRPr lang="en-US" sz="1800" b="0"/>
          </a:p>
          <a:p>
            <a:pPr>
              <a:tabLst>
                <a:tab pos="228600" algn="l"/>
              </a:tabLst>
            </a:pPr>
            <a:r>
              <a:rPr lang="en-US" sz="1800" b="0"/>
              <a:t>     -</a:t>
            </a:r>
            <a:r>
              <a:rPr lang="sr-Cyrl-CS" sz="1800" b="0"/>
              <a:t>proizvodnja svinjskog mesa,</a:t>
            </a:r>
            <a:endParaRPr lang="en-US" sz="1800" b="0"/>
          </a:p>
          <a:p>
            <a:pPr>
              <a:tabLst>
                <a:tab pos="228600" algn="l"/>
              </a:tabLst>
            </a:pPr>
            <a:endParaRPr lang="en-US" sz="1800" b="0"/>
          </a:p>
          <a:p>
            <a:pPr>
              <a:tabLst>
                <a:tab pos="228600" algn="l"/>
              </a:tabLst>
            </a:pPr>
            <a:r>
              <a:rPr lang="en-US" sz="1800" b="0"/>
              <a:t>     -</a:t>
            </a:r>
            <a:r>
              <a:rPr lang="sr-Cyrl-CS" sz="1800" b="0"/>
              <a:t>proizvodnja goveđeg mesa,</a:t>
            </a:r>
            <a:endParaRPr lang="en-US" sz="1800" b="0"/>
          </a:p>
          <a:p>
            <a:pPr>
              <a:tabLst>
                <a:tab pos="228600" algn="l"/>
              </a:tabLst>
            </a:pPr>
            <a:endParaRPr lang="en-US" sz="1800" b="0"/>
          </a:p>
          <a:p>
            <a:pPr>
              <a:tabLst>
                <a:tab pos="228600" algn="l"/>
              </a:tabLst>
            </a:pPr>
            <a:r>
              <a:rPr lang="en-US" sz="1800" b="0"/>
              <a:t>     -</a:t>
            </a:r>
            <a:r>
              <a:rPr lang="sr-Cyrl-CS" sz="1800" b="0"/>
              <a:t>proizvodnja jagnjećeg mesa,</a:t>
            </a:r>
            <a:endParaRPr lang="en-US" sz="1800" b="0"/>
          </a:p>
          <a:p>
            <a:pPr>
              <a:tabLst>
                <a:tab pos="228600" algn="l"/>
              </a:tabLst>
            </a:pPr>
            <a:endParaRPr lang="en-US" sz="1800" b="0"/>
          </a:p>
          <a:p>
            <a:pPr>
              <a:tabLst>
                <a:tab pos="228600" algn="l"/>
              </a:tabLst>
            </a:pPr>
            <a:r>
              <a:rPr lang="en-US" sz="1800" b="0"/>
              <a:t>     -</a:t>
            </a:r>
            <a:r>
              <a:rPr lang="sr-Cyrl-CS" sz="1800" b="0"/>
              <a:t>proizvodnja kravljeg mleka.</a:t>
            </a:r>
            <a:endParaRPr lang="en-US" sz="1800" b="0"/>
          </a:p>
          <a:p>
            <a:pPr>
              <a:tabLst>
                <a:tab pos="228600" algn="l"/>
              </a:tabLst>
            </a:pPr>
            <a:endParaRPr lang="en-US" sz="1800" b="0"/>
          </a:p>
          <a:p>
            <a:pPr>
              <a:tabLst>
                <a:tab pos="228600" algn="l"/>
              </a:tabLst>
            </a:pPr>
            <a:r>
              <a:rPr lang="en-US" sz="1800" b="0"/>
              <a:t>     -</a:t>
            </a:r>
            <a:r>
              <a:rPr lang="sr-Cyrl-CS" sz="1800" b="0"/>
              <a:t>proizvodnja ovčijeg mesa,</a:t>
            </a:r>
            <a:endParaRPr lang="en-US" sz="1800" b="0"/>
          </a:p>
          <a:p>
            <a:pPr>
              <a:tabLst>
                <a:tab pos="228600" algn="l"/>
              </a:tabLst>
            </a:pPr>
            <a:endParaRPr lang="en-US" sz="1800" b="0"/>
          </a:p>
          <a:p>
            <a:pPr>
              <a:tabLst>
                <a:tab pos="228600" algn="l"/>
              </a:tabLst>
            </a:pPr>
            <a:r>
              <a:rPr lang="en-US" sz="1800" b="0"/>
              <a:t>     -</a:t>
            </a:r>
            <a:r>
              <a:rPr lang="sr-Cyrl-CS" sz="1800" b="0"/>
              <a:t>proizvodnja vune.</a:t>
            </a:r>
            <a:endParaRPr lang="en-US" sz="1800" b="0"/>
          </a:p>
          <a:p>
            <a:pPr eaLnBrk="0" hangingPunct="0">
              <a:tabLst>
                <a:tab pos="228600" algn="l"/>
              </a:tabLst>
            </a:pPr>
            <a:endParaRPr lang="en-US" sz="1800" b="0"/>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4"/>
          <p:cNvSpPr>
            <a:spLocks noChangeArrowheads="1"/>
          </p:cNvSpPr>
          <p:nvPr/>
        </p:nvSpPr>
        <p:spPr bwMode="auto">
          <a:xfrm>
            <a:off x="1981200" y="0"/>
            <a:ext cx="5137150" cy="366713"/>
          </a:xfrm>
          <a:prstGeom prst="rect">
            <a:avLst/>
          </a:prstGeom>
          <a:noFill/>
          <a:ln w="9525">
            <a:noFill/>
            <a:miter lim="800000"/>
            <a:headEnd/>
            <a:tailEnd/>
          </a:ln>
        </p:spPr>
        <p:txBody>
          <a:bodyPr wrap="none" anchor="ctr">
            <a:spAutoFit/>
          </a:bodyPr>
          <a:lstStyle/>
          <a:p>
            <a:pPr algn="just"/>
            <a:r>
              <a:rPr lang="sl-SI" sz="1800"/>
              <a:t>26.  </a:t>
            </a:r>
            <a:r>
              <a:rPr lang="sl-SI" sz="1800" u="sng"/>
              <a:t>Sistem biološke proizvodnje u stočarstvu</a:t>
            </a:r>
          </a:p>
        </p:txBody>
      </p:sp>
      <p:sp>
        <p:nvSpPr>
          <p:cNvPr id="123907" name="Rectangle 5"/>
          <p:cNvSpPr>
            <a:spLocks noChangeArrowheads="1"/>
          </p:cNvSpPr>
          <p:nvPr/>
        </p:nvSpPr>
        <p:spPr bwMode="auto">
          <a:xfrm>
            <a:off x="0" y="457200"/>
            <a:ext cx="9010650" cy="5859463"/>
          </a:xfrm>
          <a:prstGeom prst="rect">
            <a:avLst/>
          </a:prstGeom>
          <a:noFill/>
          <a:ln w="9525">
            <a:noFill/>
            <a:miter lim="800000"/>
            <a:headEnd/>
            <a:tailEnd/>
          </a:ln>
        </p:spPr>
        <p:txBody>
          <a:bodyPr wrap="none" anchor="ctr">
            <a:spAutoFit/>
          </a:bodyPr>
          <a:lstStyle/>
          <a:p>
            <a:pPr indent="215900">
              <a:tabLst>
                <a:tab pos="228600" algn="l"/>
              </a:tabLst>
            </a:pPr>
            <a:r>
              <a:rPr lang="sl-SI" sz="1800" b="0"/>
              <a:t>Razvoj intenzivnog, industrijski organizovanog stočarstva, doneo je i neke negativne</a:t>
            </a:r>
            <a:endParaRPr lang="en-US" sz="1800" b="0"/>
          </a:p>
          <a:p>
            <a:pPr indent="215900">
              <a:tabLst>
                <a:tab pos="228600" algn="l"/>
              </a:tabLst>
            </a:pPr>
            <a:r>
              <a:rPr lang="sl-SI" sz="1800" b="0"/>
              <a:t>posledice koje se nepovoljno odražavaju na:</a:t>
            </a:r>
            <a:endParaRPr lang="en-US" sz="1800" b="0"/>
          </a:p>
          <a:p>
            <a:pPr indent="215900">
              <a:tabLst>
                <a:tab pos="228600" algn="l"/>
              </a:tabLst>
            </a:pPr>
            <a:r>
              <a:rPr lang="en-US" sz="1800" b="0"/>
              <a:t>                           </a:t>
            </a:r>
          </a:p>
          <a:p>
            <a:pPr indent="215900">
              <a:tabLst>
                <a:tab pos="228600" algn="l"/>
              </a:tabLst>
            </a:pPr>
            <a:r>
              <a:rPr lang="en-US" sz="1800" b="0"/>
              <a:t>                             </a:t>
            </a:r>
            <a:r>
              <a:rPr lang="sl-SI" sz="1800" b="0"/>
              <a:t>zdravlje i dužinu perioda eksploatacije samih životinja, </a:t>
            </a:r>
            <a:endParaRPr lang="en-US" sz="1800" b="0"/>
          </a:p>
          <a:p>
            <a:pPr indent="215900">
              <a:tabLst>
                <a:tab pos="228600" algn="l"/>
              </a:tabLst>
            </a:pPr>
            <a:r>
              <a:rPr lang="en-US" sz="1800" b="0"/>
              <a:t>                            </a:t>
            </a:r>
            <a:r>
              <a:rPr lang="sl-SI" sz="1800" b="0"/>
              <a:t>na kvalitet stočnih proizvoda, </a:t>
            </a:r>
            <a:endParaRPr lang="en-US" sz="1800" b="0"/>
          </a:p>
          <a:p>
            <a:pPr indent="215900">
              <a:tabLst>
                <a:tab pos="228600" algn="l"/>
              </a:tabLst>
            </a:pPr>
            <a:r>
              <a:rPr lang="en-US" sz="1800" b="0"/>
              <a:t>                            </a:t>
            </a:r>
            <a:r>
              <a:rPr lang="sl-SI" sz="1800" b="0"/>
              <a:t>na čovekivu okolinu i </a:t>
            </a:r>
            <a:endParaRPr lang="en-US" sz="1800" b="0"/>
          </a:p>
          <a:p>
            <a:pPr indent="215900">
              <a:tabLst>
                <a:tab pos="228600" algn="l"/>
              </a:tabLst>
            </a:pPr>
            <a:r>
              <a:rPr lang="en-US" sz="1800" b="0"/>
              <a:t>                            </a:t>
            </a:r>
            <a:r>
              <a:rPr lang="sl-SI" sz="1800" b="0"/>
              <a:t>na zdravlje ljudi koji konzumiraju stočne proizvode.</a:t>
            </a:r>
            <a:endParaRPr lang="en-US" sz="1800" b="0"/>
          </a:p>
          <a:p>
            <a:pPr indent="215900">
              <a:tabLst>
                <a:tab pos="228600" algn="l"/>
              </a:tabLst>
            </a:pPr>
            <a:endParaRPr lang="en-US" sz="1800" b="0"/>
          </a:p>
          <a:p>
            <a:pPr indent="215900">
              <a:tabLst>
                <a:tab pos="228600" algn="l"/>
              </a:tabLst>
            </a:pPr>
            <a:r>
              <a:rPr lang="sr-Cyrl-CS" sz="1800" b="0"/>
              <a:t>U teoriji i praksi koristi nekoliko naziva, kao što su: </a:t>
            </a:r>
            <a:r>
              <a:rPr lang="sr-Cyrl-CS" sz="1800"/>
              <a:t>ekološki </a:t>
            </a:r>
            <a:r>
              <a:rPr lang="sr-Cyrl-CS" sz="1800" b="0"/>
              <a:t>(pretežno se upotrebljava </a:t>
            </a:r>
            <a:endParaRPr lang="en-US" sz="1800" b="0"/>
          </a:p>
          <a:p>
            <a:pPr indent="215900">
              <a:tabLst>
                <a:tab pos="228600" algn="l"/>
              </a:tabLst>
            </a:pPr>
            <a:r>
              <a:rPr lang="sr-Cyrl-CS" sz="1800" b="0"/>
              <a:t>na nemačkom, španskom i danskom govornom području), </a:t>
            </a:r>
            <a:r>
              <a:rPr lang="sr-Cyrl-CS" sz="1800"/>
              <a:t>organski</a:t>
            </a:r>
            <a:r>
              <a:rPr lang="sr-Cyrl-CS" sz="1800" b="0"/>
              <a:t> (na engleskom), </a:t>
            </a:r>
            <a:endParaRPr lang="en-US" sz="1800" b="0"/>
          </a:p>
          <a:p>
            <a:pPr indent="215900">
              <a:tabLst>
                <a:tab pos="228600" algn="l"/>
              </a:tabLst>
            </a:pPr>
            <a:r>
              <a:rPr lang="sr-Cyrl-CS" sz="1800"/>
              <a:t>biološki </a:t>
            </a:r>
            <a:r>
              <a:rPr lang="sr-Cyrl-CS" sz="1800" b="0"/>
              <a:t>(na francuskom, italijanskom, portugalskom, holandskom, grčkom itd.). </a:t>
            </a:r>
            <a:endParaRPr lang="en-US" sz="1800" b="0"/>
          </a:p>
          <a:p>
            <a:pPr indent="215900">
              <a:tabLst>
                <a:tab pos="228600" algn="l"/>
              </a:tabLst>
            </a:pPr>
            <a:r>
              <a:rPr lang="sr-Cyrl-CS" sz="1800" b="0"/>
              <a:t>Pored toga, upotrebljava se i naziv </a:t>
            </a:r>
            <a:r>
              <a:rPr lang="sr-Cyrl-CS" sz="1800"/>
              <a:t>biodinamički</a:t>
            </a:r>
            <a:r>
              <a:rPr lang="sr-Cyrl-CS" sz="1800" b="0"/>
              <a:t>, zatim </a:t>
            </a:r>
            <a:r>
              <a:rPr lang="sr-Cyrl-CS" sz="1800"/>
              <a:t>alternativni</a:t>
            </a:r>
            <a:r>
              <a:rPr lang="sr-Cyrl-CS" sz="1800" b="0"/>
              <a:t> koji obuhvata </a:t>
            </a:r>
            <a:endParaRPr lang="en-US" sz="1800" b="0"/>
          </a:p>
          <a:p>
            <a:pPr indent="215900">
              <a:tabLst>
                <a:tab pos="228600" algn="l"/>
              </a:tabLst>
            </a:pPr>
            <a:r>
              <a:rPr lang="sr-Cyrl-CS" sz="1800" b="0"/>
              <a:t>Nekoliko</a:t>
            </a:r>
            <a:r>
              <a:rPr lang="en-US" sz="1800" b="0"/>
              <a:t> </a:t>
            </a:r>
            <a:r>
              <a:rPr lang="sr-Cyrl-CS" sz="1800" b="0"/>
              <a:t>podvrsta biološke proizvodnje. Često se u vezi s ovim upotrebljava i termin</a:t>
            </a:r>
            <a:endParaRPr lang="en-US" sz="1800" b="0"/>
          </a:p>
          <a:p>
            <a:pPr indent="215900">
              <a:tabLst>
                <a:tab pos="228600" algn="l"/>
              </a:tabLst>
            </a:pPr>
            <a:r>
              <a:rPr lang="sr-Cyrl-CS" sz="1800" b="0"/>
              <a:t> </a:t>
            </a:r>
            <a:r>
              <a:rPr lang="sr-Cyrl-CS" sz="1800"/>
              <a:t>integralna </a:t>
            </a:r>
            <a:r>
              <a:rPr lang="sr-Cyrl-CS" sz="1800" b="0"/>
              <a:t>poljoprivreda. Za ovaj sistem, međutim, većina autora smatra da se po </a:t>
            </a:r>
            <a:endParaRPr lang="en-US" sz="1800" b="0"/>
          </a:p>
          <a:p>
            <a:pPr indent="215900">
              <a:tabLst>
                <a:tab pos="228600" algn="l"/>
              </a:tabLst>
            </a:pPr>
            <a:r>
              <a:rPr lang="sr-Cyrl-CS" sz="1800" b="0"/>
              <a:t>sadržaju ne može izjednačiti sa ekološkom proizvodnjom.</a:t>
            </a:r>
            <a:endParaRPr lang="en-US" sz="1800" b="0"/>
          </a:p>
          <a:p>
            <a:pPr indent="215900">
              <a:tabLst>
                <a:tab pos="228600" algn="l"/>
              </a:tabLst>
            </a:pPr>
            <a:endParaRPr lang="en-US" sz="1800" b="0"/>
          </a:p>
          <a:p>
            <a:pPr indent="215900">
              <a:tabLst>
                <a:tab pos="228600" algn="l"/>
              </a:tabLst>
            </a:pPr>
            <a:r>
              <a:rPr lang="sr-Cyrl-CS" sz="1800" b="0"/>
              <a:t>Stočarstvo kao deo ekološke proizvodnje  posmatra se </a:t>
            </a:r>
            <a:r>
              <a:rPr lang="sr-Cyrl-CS" sz="1800"/>
              <a:t>sa dva aspekta</a:t>
            </a:r>
            <a:r>
              <a:rPr lang="sr-Cyrl-CS" sz="1800" b="0"/>
              <a:t>. Prvi se sastoji </a:t>
            </a:r>
            <a:endParaRPr lang="en-US" sz="1800" b="0"/>
          </a:p>
          <a:p>
            <a:pPr indent="215900">
              <a:tabLst>
                <a:tab pos="228600" algn="l"/>
              </a:tabLst>
            </a:pPr>
            <a:r>
              <a:rPr lang="sr-Cyrl-CS" sz="1800" b="0"/>
              <a:t>u </a:t>
            </a:r>
            <a:r>
              <a:rPr lang="sr-Cyrl-CS" sz="1800"/>
              <a:t>zaštiti okoline</a:t>
            </a:r>
            <a:r>
              <a:rPr lang="sr-Cyrl-CS" sz="1800" b="0"/>
              <a:t> od štetnih sastojaka koji nastaju u procesu stočarske proizvodnje. </a:t>
            </a:r>
            <a:endParaRPr lang="en-US" sz="1800" b="0"/>
          </a:p>
          <a:p>
            <a:pPr indent="215900">
              <a:tabLst>
                <a:tab pos="228600" algn="l"/>
              </a:tabLst>
            </a:pPr>
            <a:r>
              <a:rPr lang="sr-Cyrl-CS" sz="1800" b="0"/>
              <a:t>Stočarstvo je u određenim uslovima veliki zagađivač proizvodne sredine, </a:t>
            </a:r>
            <a:endParaRPr lang="en-US" sz="1800" b="0"/>
          </a:p>
          <a:p>
            <a:pPr indent="215900">
              <a:tabLst>
                <a:tab pos="228600" algn="l"/>
              </a:tabLst>
            </a:pPr>
            <a:r>
              <a:rPr lang="sr-Cyrl-CS" sz="1800" b="0"/>
              <a:t>preko proizvodnje stajnjaka (naročito tečnog) i gasom koji prate njegovu proizvodnju, </a:t>
            </a:r>
            <a:endParaRPr lang="en-US" sz="1800" b="0"/>
          </a:p>
          <a:p>
            <a:pPr indent="215900">
              <a:tabLst>
                <a:tab pos="228600" algn="l"/>
              </a:tabLst>
            </a:pPr>
            <a:r>
              <a:rPr lang="sr-Cyrl-CS" sz="1800" b="0"/>
              <a:t>skladištenje, rasturanje i unošenje u zemljište.</a:t>
            </a:r>
            <a:r>
              <a:rPr lang="en-US" sz="1800" b="0"/>
              <a:t> </a:t>
            </a:r>
            <a:endParaRPr lang="sr-Cyrl-CS" sz="1800" b="0"/>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4"/>
          <p:cNvSpPr>
            <a:spLocks noChangeArrowheads="1"/>
          </p:cNvSpPr>
          <p:nvPr/>
        </p:nvSpPr>
        <p:spPr bwMode="auto">
          <a:xfrm>
            <a:off x="120650" y="457200"/>
            <a:ext cx="9110663" cy="5632450"/>
          </a:xfrm>
          <a:prstGeom prst="rect">
            <a:avLst/>
          </a:prstGeom>
          <a:noFill/>
          <a:ln w="9525">
            <a:noFill/>
            <a:miter lim="800000"/>
            <a:headEnd/>
            <a:tailEnd/>
          </a:ln>
        </p:spPr>
        <p:txBody>
          <a:bodyPr wrap="none" anchor="ctr">
            <a:spAutoFit/>
          </a:bodyPr>
          <a:lstStyle/>
          <a:p>
            <a:pPr>
              <a:tabLst>
                <a:tab pos="228600" algn="l"/>
              </a:tabLst>
            </a:pPr>
            <a:r>
              <a:rPr lang="sr-Cyrl-CS" sz="1800" b="0"/>
              <a:t>Osim tehnologije proizvodnje i tretmana stajnjaka pre upotrebe, njegov uticaj na okolinu</a:t>
            </a:r>
            <a:endParaRPr lang="en-US" sz="1800" b="0"/>
          </a:p>
          <a:p>
            <a:pPr>
              <a:tabLst>
                <a:tab pos="228600" algn="l"/>
              </a:tabLst>
            </a:pPr>
            <a:r>
              <a:rPr lang="sr-Cyrl-CS" sz="1800" b="0"/>
              <a:t> zavisi i od odnosa proizvedene količine stajnjaka na datoj farmi prema površini</a:t>
            </a:r>
            <a:endParaRPr lang="en-US" sz="1800" b="0"/>
          </a:p>
          <a:p>
            <a:pPr>
              <a:tabLst>
                <a:tab pos="228600" algn="l"/>
              </a:tabLst>
            </a:pPr>
            <a:r>
              <a:rPr lang="sr-Cyrl-CS" sz="1800" b="0"/>
              <a:t> zemljišta na kome se upotrebljava stajnjak. </a:t>
            </a:r>
            <a:endParaRPr lang="en-US" sz="1800" b="0"/>
          </a:p>
          <a:p>
            <a:pPr>
              <a:tabLst>
                <a:tab pos="228600" algn="l"/>
              </a:tabLst>
            </a:pPr>
            <a:endParaRPr lang="en-US" sz="1800"/>
          </a:p>
          <a:p>
            <a:pPr>
              <a:tabLst>
                <a:tab pos="228600" algn="l"/>
              </a:tabLst>
            </a:pPr>
            <a:endParaRPr lang="en-US" sz="1800"/>
          </a:p>
          <a:p>
            <a:pPr>
              <a:tabLst>
                <a:tab pos="228600" algn="l"/>
              </a:tabLst>
            </a:pPr>
            <a:r>
              <a:rPr lang="sr-Cyrl-CS" sz="1800"/>
              <a:t>Drugi aspekt</a:t>
            </a:r>
            <a:r>
              <a:rPr lang="sr-Cyrl-CS" sz="1800" b="0"/>
              <a:t> je zaštita stoke od kontaminacije agensima koje stoka unosi u </a:t>
            </a:r>
            <a:endParaRPr lang="en-US" sz="1800" b="0"/>
          </a:p>
          <a:p>
            <a:pPr>
              <a:tabLst>
                <a:tab pos="228600" algn="l"/>
              </a:tabLst>
            </a:pPr>
            <a:r>
              <a:rPr lang="sr-Cyrl-CS" sz="1800" b="0"/>
              <a:t>organizam u vidu hrane, vode, vazduha,</a:t>
            </a:r>
            <a:endParaRPr lang="sr-Latn-CS" sz="1800" b="0"/>
          </a:p>
          <a:p>
            <a:pPr>
              <a:tabLst>
                <a:tab pos="228600" algn="l"/>
              </a:tabLst>
            </a:pPr>
            <a:r>
              <a:rPr lang="sr-Cyrl-CS" sz="1800" b="0"/>
              <a:t>lekova i aditiva, kao i agensima s kojima dolazi u dodir u prostorijama za smeštaj,</a:t>
            </a:r>
            <a:endParaRPr lang="en-US" sz="1800" b="0"/>
          </a:p>
          <a:p>
            <a:pPr>
              <a:tabLst>
                <a:tab pos="228600" algn="l"/>
              </a:tabLst>
            </a:pPr>
            <a:r>
              <a:rPr lang="sr-Cyrl-CS" sz="1800" b="0"/>
              <a:t> ishranu i izvođenje radnih operacija, zootehničkih i veterinarskih mera.</a:t>
            </a:r>
            <a:endParaRPr lang="en-US" sz="1800" b="0"/>
          </a:p>
          <a:p>
            <a:pPr>
              <a:tabLst>
                <a:tab pos="228600" algn="l"/>
              </a:tabLst>
            </a:pPr>
            <a:r>
              <a:rPr lang="sr-Cyrl-CS" sz="1800" b="0"/>
              <a:t>     </a:t>
            </a:r>
            <a:endParaRPr lang="en-US" sz="1800" b="0"/>
          </a:p>
          <a:p>
            <a:pPr>
              <a:tabLst>
                <a:tab pos="228600" algn="l"/>
              </a:tabLst>
            </a:pPr>
            <a:r>
              <a:rPr lang="sr-Cyrl-CS" sz="1800" b="0"/>
              <a:t>Najpoznatija akta iz te oblasti su:</a:t>
            </a:r>
            <a:endParaRPr lang="en-US" sz="1800" b="0"/>
          </a:p>
          <a:p>
            <a:pPr>
              <a:tabLst>
                <a:tab pos="228600" algn="l"/>
              </a:tabLst>
            </a:pPr>
            <a:endParaRPr lang="en-US" sz="1800" b="0"/>
          </a:p>
          <a:p>
            <a:pPr>
              <a:tabLst>
                <a:tab pos="228600" algn="l"/>
              </a:tabLst>
            </a:pPr>
            <a:r>
              <a:rPr lang="sr-Cyrl-CS" sz="1800" b="0"/>
              <a:t>Osnovni standardi asocijacije </a:t>
            </a:r>
            <a:r>
              <a:rPr lang="en-US" sz="1800" b="0"/>
              <a:t>IFOAM (International Federation of Organic Agriculture </a:t>
            </a:r>
          </a:p>
          <a:p>
            <a:pPr>
              <a:tabLst>
                <a:tab pos="228600" algn="l"/>
              </a:tabLst>
            </a:pPr>
            <a:endParaRPr lang="en-US" sz="1800" b="0"/>
          </a:p>
          <a:p>
            <a:pPr>
              <a:tabLst>
                <a:tab pos="228600" algn="l"/>
              </a:tabLst>
            </a:pPr>
            <a:r>
              <a:rPr lang="en-US" sz="1800" b="0"/>
              <a:t>Movements </a:t>
            </a:r>
            <a:r>
              <a:rPr lang="sr-Cyrl-CS" sz="1800" b="0"/>
              <a:t>– Međunarodna federacija pokreta za organski zdravu poljoprivredu),</a:t>
            </a:r>
            <a:endParaRPr lang="en-US" sz="1800" b="0"/>
          </a:p>
          <a:p>
            <a:pPr>
              <a:tabLst>
                <a:tab pos="228600" algn="l"/>
              </a:tabLst>
            </a:pPr>
            <a:endParaRPr lang="en-US" sz="1800" b="0"/>
          </a:p>
          <a:p>
            <a:pPr>
              <a:tabLst>
                <a:tab pos="228600" algn="l"/>
              </a:tabLst>
            </a:pPr>
            <a:r>
              <a:rPr lang="en-US" sz="1800" b="0"/>
              <a:t>Codex Alimentarius - FAO, UN, WHO (World Health Organization), </a:t>
            </a:r>
          </a:p>
          <a:p>
            <a:pPr>
              <a:tabLst>
                <a:tab pos="228600" algn="l"/>
              </a:tabLst>
            </a:pPr>
            <a:endParaRPr lang="en-US" sz="1800" b="0"/>
          </a:p>
          <a:p>
            <a:pPr>
              <a:tabLst>
                <a:tab pos="228600" algn="l"/>
              </a:tabLst>
            </a:pPr>
            <a:r>
              <a:rPr lang="sr-Cyrl-CS" sz="1800" b="0"/>
              <a:t>Zakoni pojedinih zemalja ili regionalnih asocijacija</a:t>
            </a:r>
            <a:r>
              <a:rPr lang="en-US" sz="1800" b="0"/>
              <a:t> (EU</a:t>
            </a:r>
            <a:r>
              <a:rPr lang="sr-Cyrl-CS" sz="1800" b="0"/>
              <a:t> i dr.</a:t>
            </a:r>
            <a:r>
              <a:rPr lang="en-US" sz="1800" b="0"/>
              <a:t> )</a:t>
            </a:r>
            <a:r>
              <a:rPr lang="sr-Cyrl-CS" sz="1800" b="0"/>
              <a:t>.</a:t>
            </a:r>
            <a:endParaRPr lang="en-US" sz="1800" b="0"/>
          </a:p>
          <a:p>
            <a:pPr eaLnBrk="0" hangingPunct="0">
              <a:tabLst>
                <a:tab pos="228600" algn="l"/>
              </a:tabLst>
            </a:pPr>
            <a:endParaRPr lang="en-US" sz="1800" b="0"/>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4"/>
          <p:cNvSpPr>
            <a:spLocks noChangeArrowheads="1"/>
          </p:cNvSpPr>
          <p:nvPr/>
        </p:nvSpPr>
        <p:spPr bwMode="auto">
          <a:xfrm>
            <a:off x="228600" y="174625"/>
            <a:ext cx="9353550" cy="6683375"/>
          </a:xfrm>
          <a:prstGeom prst="rect">
            <a:avLst/>
          </a:prstGeom>
          <a:noFill/>
          <a:ln w="9525">
            <a:noFill/>
            <a:miter lim="800000"/>
            <a:headEnd/>
            <a:tailEnd/>
          </a:ln>
        </p:spPr>
        <p:txBody>
          <a:bodyPr wrap="none" anchor="ctr">
            <a:spAutoFit/>
          </a:bodyPr>
          <a:lstStyle/>
          <a:p>
            <a:pPr marL="342900" indent="-342900">
              <a:tabLst>
                <a:tab pos="228600" algn="l"/>
              </a:tabLst>
            </a:pPr>
            <a:r>
              <a:rPr lang="sr-Cyrl-CS" sz="1800" b="0"/>
              <a:t>     Iz sadržaja ovih akata proizilaze sledeći zahtevi:</a:t>
            </a:r>
            <a:endParaRPr lang="en-US" sz="1800" b="0"/>
          </a:p>
          <a:p>
            <a:pPr marL="342900" indent="-342900">
              <a:tabLst>
                <a:tab pos="228600" algn="l"/>
              </a:tabLst>
            </a:pPr>
            <a:endParaRPr lang="en-US" sz="1800" b="0"/>
          </a:p>
          <a:p>
            <a:pPr marL="342900" indent="-342900">
              <a:tabLst>
                <a:tab pos="228600" algn="l"/>
              </a:tabLst>
            </a:pPr>
            <a:r>
              <a:rPr lang="en-US" sz="1800" b="0"/>
              <a:t>1.</a:t>
            </a:r>
            <a:r>
              <a:rPr lang="sr-Cyrl-CS" sz="1800" b="0"/>
              <a:t>Životinjski proizvodi mogu se ponuditi tržištu kao organski ako su životinje gajene po</a:t>
            </a:r>
            <a:endParaRPr lang="en-US" sz="1800" b="0"/>
          </a:p>
          <a:p>
            <a:pPr marL="342900" indent="-342900">
              <a:tabLst>
                <a:tab pos="228600" algn="l"/>
              </a:tabLst>
            </a:pPr>
            <a:r>
              <a:rPr lang="en-US" sz="1800" b="0"/>
              <a:t>  </a:t>
            </a:r>
            <a:r>
              <a:rPr lang="sr-Cyrl-CS" sz="1800" b="0"/>
              <a:t> metodima organske proizvodnje najmanje godinu dana;</a:t>
            </a:r>
            <a:endParaRPr lang="en-US" sz="1800" b="0"/>
          </a:p>
          <a:p>
            <a:pPr marL="342900" indent="-342900">
              <a:tabLst>
                <a:tab pos="228600" algn="l"/>
              </a:tabLst>
            </a:pPr>
            <a:r>
              <a:rPr lang="en-US" sz="1800" b="0"/>
              <a:t>2.</a:t>
            </a:r>
            <a:r>
              <a:rPr lang="sr-Cyrl-CS" sz="1800" b="0"/>
              <a:t>Pri obnovi ili proširenju stada ili jata, može se uključivati godišnje do 10% odraslih</a:t>
            </a:r>
            <a:endParaRPr lang="en-US" sz="1800" b="0"/>
          </a:p>
          <a:p>
            <a:pPr marL="342900" indent="-342900">
              <a:tabLst>
                <a:tab pos="228600" algn="l"/>
              </a:tabLst>
            </a:pPr>
            <a:r>
              <a:rPr lang="en-US" sz="1800" b="0"/>
              <a:t>   </a:t>
            </a:r>
            <a:r>
              <a:rPr lang="sr-Cyrl-CS" sz="1800" b="0"/>
              <a:t>životinja sa farmi koje organizuju proizvodnju primenom konvencionalnih metoda;</a:t>
            </a:r>
            <a:endParaRPr lang="en-US" sz="1800" b="0"/>
          </a:p>
          <a:p>
            <a:pPr marL="342900" indent="-342900">
              <a:tabLst>
                <a:tab pos="228600" algn="l"/>
              </a:tabLst>
            </a:pPr>
            <a:r>
              <a:rPr lang="en-US" sz="1800" b="0"/>
              <a:t>3.</a:t>
            </a:r>
            <a:r>
              <a:rPr lang="sr-Cyrl-CS" sz="1800" b="0"/>
              <a:t>“Dodate” životinje iz prethodne tačke moraju biti pod tretmanom organske proizvodnje</a:t>
            </a:r>
            <a:endParaRPr lang="en-US" sz="1800" b="0"/>
          </a:p>
          <a:p>
            <a:pPr marL="342900" indent="-342900">
              <a:tabLst>
                <a:tab pos="228600" algn="l"/>
              </a:tabLst>
            </a:pPr>
            <a:r>
              <a:rPr lang="sr-Cyrl-CS" sz="1800" b="0"/>
              <a:t> </a:t>
            </a:r>
            <a:r>
              <a:rPr lang="en-US" sz="1800" b="0"/>
              <a:t>   </a:t>
            </a:r>
            <a:r>
              <a:rPr lang="sr-Cyrl-CS" sz="1800" b="0"/>
              <a:t>najmanje godinu dana pre nego što njihovi proizvodi dobiju oznaku organskih proizvoda.</a:t>
            </a:r>
            <a:endParaRPr lang="en-US" sz="1800" b="0"/>
          </a:p>
          <a:p>
            <a:pPr marL="342900" indent="-342900">
              <a:tabLst>
                <a:tab pos="228600" algn="l"/>
              </a:tabLst>
            </a:pPr>
            <a:r>
              <a:rPr lang="sr-Cyrl-CS" sz="1800" b="0"/>
              <a:t> </a:t>
            </a:r>
            <a:r>
              <a:rPr lang="en-US" sz="1800" b="0"/>
              <a:t>   </a:t>
            </a:r>
            <a:r>
              <a:rPr lang="sr-Cyrl-CS" sz="1800" b="0"/>
              <a:t>Od ovoga zahteva mogu se dozvoliti odstupanja za:</a:t>
            </a:r>
            <a:endParaRPr lang="en-US" sz="1800" b="0"/>
          </a:p>
          <a:p>
            <a:pPr marL="342900" indent="-342900">
              <a:tabLst>
                <a:tab pos="228600" algn="l"/>
              </a:tabLst>
            </a:pPr>
            <a:r>
              <a:rPr lang="en-US" sz="1800" b="0"/>
              <a:t>               -</a:t>
            </a:r>
            <a:r>
              <a:rPr lang="sr-Cyrl-CS" sz="1800" b="0"/>
              <a:t>telad do 7 dana (prema nekim standardima 14 dana),</a:t>
            </a:r>
            <a:endParaRPr lang="en-US" sz="1800" b="0"/>
          </a:p>
          <a:p>
            <a:pPr marL="342900" indent="-342900">
              <a:tabLst>
                <a:tab pos="228600" algn="l"/>
              </a:tabLst>
            </a:pPr>
            <a:r>
              <a:rPr lang="en-US" sz="1800" b="0"/>
              <a:t>               -</a:t>
            </a:r>
            <a:r>
              <a:rPr lang="sr-Cyrl-CS" sz="1800" b="0"/>
              <a:t>životinje za proizvodnju mleka pod uslovom da se njihovo mleko ne </a:t>
            </a:r>
            <a:endParaRPr lang="en-US" sz="1800" b="0"/>
          </a:p>
          <a:p>
            <a:pPr marL="342900" indent="-342900">
              <a:tabLst>
                <a:tab pos="228600" algn="l"/>
              </a:tabLst>
            </a:pPr>
            <a:r>
              <a:rPr lang="en-US" sz="1800" b="0"/>
              <a:t>                </a:t>
            </a:r>
            <a:r>
              <a:rPr lang="sr-Cyrl-CS" sz="1800" b="0"/>
              <a:t>označava biološkim proizvodom u periodu od 12 nedelja (a prema nekim </a:t>
            </a:r>
            <a:endParaRPr lang="en-US" sz="1800" b="0"/>
          </a:p>
          <a:p>
            <a:pPr marL="342900" indent="-342900">
              <a:tabLst>
                <a:tab pos="228600" algn="l"/>
              </a:tabLst>
            </a:pPr>
            <a:r>
              <a:rPr lang="en-US" sz="1800" b="0"/>
              <a:t>                </a:t>
            </a:r>
            <a:r>
              <a:rPr lang="sr-Cyrl-CS" sz="1800" b="0"/>
              <a:t>standardima 30 dana),</a:t>
            </a:r>
            <a:endParaRPr lang="en-US" sz="1800" b="0"/>
          </a:p>
          <a:p>
            <a:pPr marL="342900" indent="-342900">
              <a:tabLst>
                <a:tab pos="228600" algn="l"/>
              </a:tabLst>
            </a:pPr>
            <a:r>
              <a:rPr lang="en-US" sz="1800" b="0"/>
              <a:t>               -</a:t>
            </a:r>
            <a:r>
              <a:rPr lang="sr-Cyrl-CS" sz="1800" b="0"/>
              <a:t>jednodnevna mladunčad svinja i živine,</a:t>
            </a:r>
            <a:endParaRPr lang="en-US" sz="1800" b="0"/>
          </a:p>
          <a:p>
            <a:pPr marL="342900" indent="-342900">
              <a:tabLst>
                <a:tab pos="228600" algn="l"/>
              </a:tabLst>
            </a:pPr>
            <a:r>
              <a:rPr lang="en-US" sz="1800" b="0"/>
              <a:t>               -</a:t>
            </a:r>
            <a:r>
              <a:rPr lang="sr-Cyrl-CS" sz="1800" b="0"/>
              <a:t>kokoške nosilje pod uslovom da se njihova jaja ne mogu označiti </a:t>
            </a:r>
            <a:endParaRPr lang="en-US" sz="1800" b="0"/>
          </a:p>
          <a:p>
            <a:pPr marL="342900" indent="-342900">
              <a:tabLst>
                <a:tab pos="228600" algn="l"/>
              </a:tabLst>
            </a:pPr>
            <a:r>
              <a:rPr lang="en-US" sz="1800" b="0"/>
              <a:t>                 </a:t>
            </a:r>
            <a:r>
              <a:rPr lang="sr-Cyrl-CS" sz="1800" b="0"/>
              <a:t>biološkim proizvodom u periodu od 30 dana.;</a:t>
            </a:r>
            <a:endParaRPr lang="en-US" sz="1800" b="0"/>
          </a:p>
          <a:p>
            <a:pPr marL="342900" indent="-342900">
              <a:tabLst>
                <a:tab pos="228600" algn="l"/>
              </a:tabLst>
            </a:pPr>
            <a:r>
              <a:rPr lang="en-US" sz="1800" b="0"/>
              <a:t>4.</a:t>
            </a:r>
            <a:r>
              <a:rPr lang="sr-Cyrl-CS" sz="1800" b="0"/>
              <a:t>Prema standardima nekih zemalja (Finska, na primer), prasad ne smeju biti </a:t>
            </a:r>
            <a:endParaRPr lang="en-US" sz="1800" b="0"/>
          </a:p>
          <a:p>
            <a:pPr marL="342900" indent="-342900">
              <a:tabLst>
                <a:tab pos="228600" algn="l"/>
              </a:tabLst>
            </a:pPr>
            <a:r>
              <a:rPr lang="en-US" sz="1800" b="0"/>
              <a:t>   </a:t>
            </a:r>
            <a:r>
              <a:rPr lang="sr-Cyrl-CS" sz="1800" b="0"/>
              <a:t>odluičena pre najmanje 5 nedelja uzrasta, a preporučeni period dojenja </a:t>
            </a:r>
            <a:endParaRPr lang="en-US" sz="1800" b="0"/>
          </a:p>
          <a:p>
            <a:pPr marL="342900" indent="-342900">
              <a:tabLst>
                <a:tab pos="228600" algn="l"/>
              </a:tabLst>
            </a:pPr>
            <a:r>
              <a:rPr lang="en-US" sz="1800" b="0"/>
              <a:t>   </a:t>
            </a:r>
            <a:r>
              <a:rPr lang="sr-Cyrl-CS" sz="1800" b="0"/>
              <a:t>iznosi čak 6-8 nedelja;</a:t>
            </a:r>
          </a:p>
          <a:p>
            <a:pPr marL="342900" indent="-342900">
              <a:tabLst>
                <a:tab pos="228600" algn="l"/>
              </a:tabLst>
            </a:pPr>
            <a:r>
              <a:rPr lang="en-US" sz="1800" b="0"/>
              <a:t>5.</a:t>
            </a:r>
            <a:r>
              <a:rPr lang="sr-Cyrl-CS" sz="1800" b="0"/>
              <a:t>Stočna hrana u celini treba da potiče iz izvora koji primenjuju metode</a:t>
            </a:r>
            <a:endParaRPr lang="en-US" sz="1800" b="0"/>
          </a:p>
          <a:p>
            <a:pPr marL="342900" indent="-342900">
              <a:tabLst>
                <a:tab pos="228600" algn="l"/>
              </a:tabLst>
            </a:pPr>
            <a:r>
              <a:rPr lang="sr-Cyrl-CS" sz="1800" b="0"/>
              <a:t> </a:t>
            </a:r>
            <a:r>
              <a:rPr lang="en-US" sz="1800" b="0"/>
              <a:t> </a:t>
            </a:r>
            <a:r>
              <a:rPr lang="sr-Cyrl-CS" sz="1800" b="0"/>
              <a:t>organske proizvodnje. Ako mora da bude odstupanja, onda ono može da se svede </a:t>
            </a:r>
            <a:endParaRPr lang="en-US" sz="1800" b="0"/>
          </a:p>
          <a:p>
            <a:pPr marL="342900" indent="-342900">
              <a:tabLst>
                <a:tab pos="228600" algn="l"/>
              </a:tabLst>
            </a:pPr>
            <a:r>
              <a:rPr lang="en-US" sz="1800" b="0"/>
              <a:t>  </a:t>
            </a:r>
            <a:r>
              <a:rPr lang="sr-Cyrl-CS" sz="1800" b="0"/>
              <a:t>na 80-85% (a prema nekim standardima 60%) hrane iz izvora sa organskom </a:t>
            </a:r>
            <a:endParaRPr lang="en-US" sz="1800" b="0"/>
          </a:p>
          <a:p>
            <a:pPr marL="342900" indent="-342900">
              <a:tabLst>
                <a:tab pos="228600" algn="l"/>
              </a:tabLst>
            </a:pPr>
            <a:r>
              <a:rPr lang="en-US" sz="1800" b="0"/>
              <a:t>  </a:t>
            </a:r>
            <a:r>
              <a:rPr lang="sr-Cyrl-CS" sz="1800" b="0"/>
              <a:t>proizvodnjom (računato na osnovu suve materije, a prema nekim standardima </a:t>
            </a:r>
            <a:endParaRPr lang="en-US" sz="1800" b="0"/>
          </a:p>
          <a:p>
            <a:pPr marL="342900" indent="-342900">
              <a:tabLst>
                <a:tab pos="228600" algn="l"/>
              </a:tabLst>
            </a:pPr>
            <a:r>
              <a:rPr lang="en-US" sz="1800" b="0"/>
              <a:t> </a:t>
            </a:r>
            <a:r>
              <a:rPr lang="sr-Cyrl-CS" sz="1800" b="0"/>
              <a:t>na osnovu energije);</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4"/>
          <p:cNvSpPr>
            <a:spLocks noChangeArrowheads="1"/>
          </p:cNvSpPr>
          <p:nvPr/>
        </p:nvSpPr>
        <p:spPr bwMode="auto">
          <a:xfrm>
            <a:off x="304800" y="768350"/>
            <a:ext cx="8413750" cy="5310188"/>
          </a:xfrm>
          <a:prstGeom prst="rect">
            <a:avLst/>
          </a:prstGeom>
          <a:noFill/>
          <a:ln w="9525">
            <a:noFill/>
            <a:miter lim="800000"/>
            <a:headEnd/>
            <a:tailEnd/>
          </a:ln>
        </p:spPr>
        <p:txBody>
          <a:bodyPr wrap="none" anchor="ctr">
            <a:spAutoFit/>
          </a:bodyPr>
          <a:lstStyle/>
          <a:p>
            <a:pPr>
              <a:tabLst>
                <a:tab pos="590550" algn="l"/>
              </a:tabLst>
            </a:pPr>
            <a:endParaRPr lang="en-US" sz="1800" b="0"/>
          </a:p>
          <a:p>
            <a:pPr>
              <a:tabLst>
                <a:tab pos="590550" algn="l"/>
              </a:tabLst>
            </a:pPr>
            <a:r>
              <a:rPr lang="en-US" sz="1800" b="0"/>
              <a:t>6.</a:t>
            </a:r>
            <a:r>
              <a:rPr lang="sr-Cyrl-CS" sz="1800" b="0"/>
              <a:t>Životinje ne treba izlagati neprijatnostima koje izazivaju bol, stres i slično;</a:t>
            </a:r>
            <a:endParaRPr lang="en-US" sz="1800" b="0"/>
          </a:p>
          <a:p>
            <a:pPr>
              <a:tabLst>
                <a:tab pos="590550" algn="l"/>
              </a:tabLst>
            </a:pPr>
            <a:endParaRPr lang="en-US" sz="1800" b="0"/>
          </a:p>
          <a:p>
            <a:pPr>
              <a:tabLst>
                <a:tab pos="590550" algn="l"/>
              </a:tabLst>
            </a:pPr>
            <a:r>
              <a:rPr lang="en-US" sz="1800" b="0"/>
              <a:t>7.</a:t>
            </a:r>
            <a:r>
              <a:rPr lang="sr-Cyrl-CS" sz="1800" b="0"/>
              <a:t>Kastracija i obeležavanje životinja postupcima koji izazivaju bol, treba svesti na </a:t>
            </a:r>
            <a:endParaRPr lang="en-US" sz="1800" b="0"/>
          </a:p>
          <a:p>
            <a:pPr>
              <a:tabLst>
                <a:tab pos="590550" algn="l"/>
              </a:tabLst>
            </a:pPr>
            <a:r>
              <a:rPr lang="en-US" sz="1800" b="0"/>
              <a:t>   </a:t>
            </a:r>
            <a:r>
              <a:rPr lang="sr-Cyrl-CS" sz="1800" b="0"/>
              <a:t>minimum;</a:t>
            </a:r>
            <a:endParaRPr lang="en-US" sz="1800" b="0"/>
          </a:p>
          <a:p>
            <a:pPr>
              <a:tabLst>
                <a:tab pos="590550" algn="l"/>
              </a:tabLst>
            </a:pPr>
            <a:endParaRPr lang="en-US" sz="1800" b="0"/>
          </a:p>
          <a:p>
            <a:pPr>
              <a:tabLst>
                <a:tab pos="590550" algn="l"/>
              </a:tabLst>
            </a:pPr>
            <a:r>
              <a:rPr lang="en-US" sz="1800" b="0"/>
              <a:t>8.</a:t>
            </a:r>
            <a:r>
              <a:rPr lang="sr-Cyrl-CS" sz="1800" b="0"/>
              <a:t>Veštačko osemenjavanje se ne preporučuje, nego treba obezbediti prirodno </a:t>
            </a:r>
            <a:endParaRPr lang="en-US" sz="1800" b="0"/>
          </a:p>
          <a:p>
            <a:pPr>
              <a:tabLst>
                <a:tab pos="590550" algn="l"/>
              </a:tabLst>
            </a:pPr>
            <a:r>
              <a:rPr lang="en-US" sz="1800" b="0"/>
              <a:t>   </a:t>
            </a:r>
            <a:r>
              <a:rPr lang="sr-Cyrl-CS" sz="1800" b="0"/>
              <a:t>parenje držanjem mužjaka na farmi;</a:t>
            </a:r>
            <a:endParaRPr lang="en-US" sz="1800" b="0"/>
          </a:p>
          <a:p>
            <a:pPr>
              <a:tabLst>
                <a:tab pos="590550" algn="l"/>
              </a:tabLst>
            </a:pPr>
            <a:endParaRPr lang="en-US" sz="1800" b="0"/>
          </a:p>
          <a:p>
            <a:pPr>
              <a:tabLst>
                <a:tab pos="590550" algn="l"/>
              </a:tabLst>
            </a:pPr>
            <a:r>
              <a:rPr lang="en-US" sz="1800" b="0"/>
              <a:t>9.</a:t>
            </a:r>
            <a:r>
              <a:rPr lang="sr-Cyrl-CS" sz="1800" b="0"/>
              <a:t>Tehnike transfera embriona nisu dozvoljene;</a:t>
            </a:r>
            <a:endParaRPr lang="en-US" sz="1800" b="0"/>
          </a:p>
          <a:p>
            <a:pPr>
              <a:tabLst>
                <a:tab pos="590550" algn="l"/>
              </a:tabLst>
            </a:pPr>
            <a:endParaRPr lang="en-US" sz="1800" b="0"/>
          </a:p>
          <a:p>
            <a:pPr>
              <a:tabLst>
                <a:tab pos="590550" algn="l"/>
              </a:tabLst>
            </a:pPr>
            <a:endParaRPr lang="en-US" sz="1800" b="0"/>
          </a:p>
          <a:p>
            <a:pPr>
              <a:tabLst>
                <a:tab pos="590550" algn="l"/>
              </a:tabLst>
            </a:pPr>
            <a:r>
              <a:rPr lang="sr-Cyrl-CS" sz="1800" b="0"/>
              <a:t>10. Vakcinacija stoke je dozvoljena u slučajevima kada postoje</a:t>
            </a:r>
            <a:endParaRPr lang="en-US" sz="1800" b="0"/>
          </a:p>
          <a:p>
            <a:pPr>
              <a:tabLst>
                <a:tab pos="590550" algn="l"/>
              </a:tabLst>
            </a:pPr>
            <a:r>
              <a:rPr lang="sr-Cyrl-CS" sz="1800" b="0"/>
              <a:t>       poznati problemi ili se zahteva nacionalnim propisima;</a:t>
            </a:r>
            <a:endParaRPr lang="en-US" sz="1800" b="0"/>
          </a:p>
          <a:p>
            <a:pPr>
              <a:tabLst>
                <a:tab pos="590550" algn="l"/>
              </a:tabLst>
            </a:pPr>
            <a:endParaRPr lang="en-US" sz="1800" b="0"/>
          </a:p>
          <a:p>
            <a:pPr>
              <a:tabLst>
                <a:tab pos="590550" algn="l"/>
              </a:tabLst>
            </a:pPr>
            <a:r>
              <a:rPr lang="sr-Cyrl-CS" sz="1800" b="0"/>
              <a:t>11.  Korišćenje veterinarskih lekova za stoku kada nema bolesti je</a:t>
            </a:r>
            <a:endParaRPr lang="en-US" sz="1800" b="0"/>
          </a:p>
          <a:p>
            <a:pPr>
              <a:tabLst>
                <a:tab pos="590550" algn="l"/>
              </a:tabLst>
            </a:pPr>
            <a:r>
              <a:rPr lang="sr-Cyrl-CS" sz="1800" b="0"/>
              <a:t>       zabranjeno, a dozvoljeno je u terapeutske svrhe pod uslovom</a:t>
            </a:r>
            <a:endParaRPr lang="en-US" sz="1800" b="0"/>
          </a:p>
          <a:p>
            <a:pPr>
              <a:tabLst>
                <a:tab pos="590550" algn="l"/>
              </a:tabLst>
            </a:pPr>
            <a:r>
              <a:rPr lang="sr-Cyrl-CS" sz="1800" b="0"/>
              <a:t>       da se ostvari dovoljno dug period karence (uzdržavanja);</a:t>
            </a:r>
            <a:endParaRPr lang="en-US" sz="1800" b="0"/>
          </a:p>
          <a:p>
            <a:pPr>
              <a:tabLst>
                <a:tab pos="590550" algn="l"/>
              </a:tabLst>
            </a:pPr>
            <a:r>
              <a:rPr lang="sr-Cyrl-CS" sz="1800" b="0"/>
              <a:t>     </a:t>
            </a:r>
            <a:endParaRPr lang="en-US" sz="1800" b="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609600" y="1295400"/>
            <a:ext cx="8077200" cy="3908425"/>
          </a:xfrm>
          <a:prstGeom prst="rect">
            <a:avLst/>
          </a:prstGeom>
          <a:noFill/>
          <a:ln w="9525">
            <a:noFill/>
            <a:miter lim="800000"/>
            <a:headEnd/>
            <a:tailEnd/>
          </a:ln>
        </p:spPr>
        <p:txBody>
          <a:bodyPr>
            <a:spAutoFit/>
          </a:bodyPr>
          <a:lstStyle/>
          <a:p>
            <a:r>
              <a:rPr lang="sr-Latn-CS" sz="2800"/>
              <a:t>VARIJABILNI TROŠKOVI</a:t>
            </a:r>
          </a:p>
          <a:p>
            <a:endParaRPr lang="sr-Latn-CS" sz="2800"/>
          </a:p>
          <a:p>
            <a:r>
              <a:rPr lang="sr-Latn-CS" sz="2400"/>
              <a:t>- Rasplodni podmladak</a:t>
            </a:r>
          </a:p>
          <a:p>
            <a:pPr>
              <a:buFontTx/>
              <a:buChar char="-"/>
            </a:pPr>
            <a:r>
              <a:rPr lang="sr-Latn-CS" sz="2400"/>
              <a:t>Vlastita stočna hrana</a:t>
            </a:r>
          </a:p>
          <a:p>
            <a:pPr>
              <a:buFontTx/>
              <a:buChar char="-"/>
            </a:pPr>
            <a:r>
              <a:rPr lang="sr-Latn-CS" sz="2400"/>
              <a:t>Kupljena stočna hrana</a:t>
            </a:r>
          </a:p>
          <a:p>
            <a:pPr>
              <a:buFontTx/>
              <a:buChar char="-"/>
            </a:pPr>
            <a:r>
              <a:rPr lang="sr-Latn-CS" sz="2400"/>
              <a:t>Lekovi</a:t>
            </a:r>
          </a:p>
          <a:p>
            <a:pPr>
              <a:buFontTx/>
              <a:buChar char="-"/>
            </a:pPr>
            <a:r>
              <a:rPr lang="sr-Latn-CS" sz="2400"/>
              <a:t>Veterinarske usluge</a:t>
            </a:r>
          </a:p>
          <a:p>
            <a:pPr>
              <a:buFontTx/>
              <a:buChar char="-"/>
            </a:pPr>
            <a:r>
              <a:rPr lang="sr-Latn-CS" sz="2400"/>
              <a:t>Troškovi selekcijske službe</a:t>
            </a:r>
          </a:p>
          <a:p>
            <a:pPr>
              <a:buFontTx/>
              <a:buChar char="-"/>
            </a:pPr>
            <a:r>
              <a:rPr lang="sr-Latn-CS" sz="2400"/>
              <a:t>Sezonska radna snaga</a:t>
            </a:r>
          </a:p>
          <a:p>
            <a:pPr>
              <a:buFontTx/>
              <a:buChar char="-"/>
            </a:pPr>
            <a:r>
              <a:rPr lang="sr-Latn-CS" sz="2400"/>
              <a:t>Iznajmljivanje mehanizacije i opreme</a:t>
            </a:r>
            <a:endParaRPr lang="en-US" sz="2400"/>
          </a:p>
        </p:txBody>
      </p: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4"/>
          <p:cNvSpPr>
            <a:spLocks noChangeArrowheads="1"/>
          </p:cNvSpPr>
          <p:nvPr/>
        </p:nvSpPr>
        <p:spPr bwMode="auto">
          <a:xfrm>
            <a:off x="0" y="457200"/>
            <a:ext cx="8896350" cy="5584825"/>
          </a:xfrm>
          <a:prstGeom prst="rect">
            <a:avLst/>
          </a:prstGeom>
          <a:noFill/>
          <a:ln w="9525">
            <a:noFill/>
            <a:miter lim="800000"/>
            <a:headEnd/>
            <a:tailEnd/>
          </a:ln>
        </p:spPr>
        <p:txBody>
          <a:bodyPr wrap="none" anchor="ctr">
            <a:spAutoFit/>
          </a:bodyPr>
          <a:lstStyle/>
          <a:p>
            <a:pPr>
              <a:tabLst>
                <a:tab pos="228600" algn="l"/>
              </a:tabLst>
            </a:pPr>
            <a:r>
              <a:rPr lang="sr-Cyrl-CS" sz="1800" b="0"/>
              <a:t>12.  Prilikom uređenja prostora za smeštaj životinja treba voditi</a:t>
            </a:r>
            <a:endParaRPr lang="en-US" sz="1800" b="0"/>
          </a:p>
          <a:p>
            <a:pPr>
              <a:tabLst>
                <a:tab pos="228600" algn="l"/>
              </a:tabLst>
            </a:pPr>
            <a:r>
              <a:rPr lang="sr-Cyrl-CS" sz="1800" b="0"/>
              <a:t>            računa da se obezbedi:</a:t>
            </a:r>
            <a:endParaRPr lang="en-US" sz="1800" b="0"/>
          </a:p>
          <a:p>
            <a:pPr>
              <a:tabLst>
                <a:tab pos="228600" algn="l"/>
              </a:tabLst>
            </a:pPr>
            <a:endParaRPr lang="en-US" sz="1800" b="0"/>
          </a:p>
          <a:p>
            <a:pPr>
              <a:tabLst>
                <a:tab pos="228600" algn="l"/>
              </a:tabLst>
            </a:pPr>
            <a:r>
              <a:rPr lang="en-US" sz="1800" b="0"/>
              <a:t>-</a:t>
            </a:r>
            <a:r>
              <a:rPr lang="sr-Cyrl-CS" sz="1800" b="0"/>
              <a:t>dovoljno slobodnog prostora za kretanje životinja,</a:t>
            </a:r>
            <a:endParaRPr lang="en-US" sz="1800" b="0"/>
          </a:p>
          <a:p>
            <a:pPr>
              <a:tabLst>
                <a:tab pos="228600" algn="l"/>
              </a:tabLst>
            </a:pPr>
            <a:endParaRPr lang="en-US" sz="1800" b="0"/>
          </a:p>
          <a:p>
            <a:pPr>
              <a:tabLst>
                <a:tab pos="228600" algn="l"/>
              </a:tabLst>
            </a:pPr>
            <a:r>
              <a:rPr lang="en-US" sz="1800" b="0"/>
              <a:t>-</a:t>
            </a:r>
            <a:r>
              <a:rPr lang="sr-Cyrl-CS" sz="1800" b="0"/>
              <a:t>dovoljno svežeg vazduha u zavisnosti od potreba životinja,</a:t>
            </a:r>
            <a:endParaRPr lang="en-US" sz="1800" b="0"/>
          </a:p>
          <a:p>
            <a:pPr>
              <a:tabLst>
                <a:tab pos="228600" algn="l"/>
              </a:tabLst>
            </a:pPr>
            <a:endParaRPr lang="en-US" sz="1800" b="0"/>
          </a:p>
          <a:p>
            <a:pPr>
              <a:tabLst>
                <a:tab pos="228600" algn="l"/>
              </a:tabLst>
            </a:pPr>
            <a:r>
              <a:rPr lang="en-US" sz="1800" b="0"/>
              <a:t>-</a:t>
            </a:r>
            <a:r>
              <a:rPr lang="sr-Cyrl-CS" sz="1800" b="0"/>
              <a:t>zaštita od preterane sunčeve svetlosti, temperature, kiše i vetra,</a:t>
            </a:r>
            <a:endParaRPr lang="en-US" sz="1800" b="0"/>
          </a:p>
          <a:p>
            <a:pPr>
              <a:tabLst>
                <a:tab pos="228600" algn="l"/>
              </a:tabLst>
            </a:pPr>
            <a:endParaRPr lang="en-US" sz="1800" b="0"/>
          </a:p>
          <a:p>
            <a:pPr>
              <a:tabLst>
                <a:tab pos="228600" algn="l"/>
              </a:tabLst>
            </a:pPr>
            <a:r>
              <a:rPr lang="en-US" sz="1800" b="0"/>
              <a:t>-</a:t>
            </a:r>
            <a:r>
              <a:rPr lang="sr-Cyrl-CS" sz="1800" b="0"/>
              <a:t>dovoljno prostora za ležanje i/ili odmor u skladu sa potrebama životinja,</a:t>
            </a:r>
            <a:endParaRPr lang="en-US" sz="1800" b="0"/>
          </a:p>
          <a:p>
            <a:pPr>
              <a:tabLst>
                <a:tab pos="228600" algn="l"/>
              </a:tabLst>
            </a:pPr>
            <a:endParaRPr lang="en-US" sz="1800" b="0"/>
          </a:p>
          <a:p>
            <a:pPr>
              <a:tabLst>
                <a:tab pos="228600" algn="l"/>
              </a:tabLst>
            </a:pPr>
            <a:r>
              <a:rPr lang="en-US" sz="1800" b="0"/>
              <a:t>-</a:t>
            </a:r>
            <a:r>
              <a:rPr lang="sr-Cyrl-CS" sz="1800" b="0"/>
              <a:t>prirodni materijal za ležanje,</a:t>
            </a:r>
            <a:endParaRPr lang="en-US" sz="1800" b="0"/>
          </a:p>
          <a:p>
            <a:pPr>
              <a:tabLst>
                <a:tab pos="228600" algn="l"/>
              </a:tabLst>
            </a:pPr>
            <a:endParaRPr lang="en-US" sz="1800" b="0"/>
          </a:p>
          <a:p>
            <a:pPr>
              <a:tabLst>
                <a:tab pos="228600" algn="l"/>
              </a:tabLst>
            </a:pPr>
            <a:r>
              <a:rPr lang="en-US" sz="1800" b="0"/>
              <a:t>-</a:t>
            </a:r>
            <a:r>
              <a:rPr lang="sr-Cyrl-CS" sz="1800" b="0"/>
              <a:t>slobodan pristup svežoj vodi i hrani,</a:t>
            </a:r>
            <a:endParaRPr lang="en-US" sz="1800" b="0"/>
          </a:p>
          <a:p>
            <a:pPr>
              <a:tabLst>
                <a:tab pos="228600" algn="l"/>
              </a:tabLst>
            </a:pPr>
            <a:endParaRPr lang="en-US" sz="1800" b="0"/>
          </a:p>
          <a:p>
            <a:pPr>
              <a:tabLst>
                <a:tab pos="228600" algn="l"/>
              </a:tabLst>
            </a:pPr>
            <a:r>
              <a:rPr lang="en-US" sz="1800" b="0"/>
              <a:t>-</a:t>
            </a:r>
            <a:r>
              <a:rPr lang="sr-Cyrl-CS" sz="1800" b="0"/>
              <a:t>izbegavanje korišćenja onog građevinskog materijala koji može da ima </a:t>
            </a:r>
            <a:endParaRPr lang="en-US" sz="1800" b="0"/>
          </a:p>
          <a:p>
            <a:pPr>
              <a:tabLst>
                <a:tab pos="228600" algn="l"/>
              </a:tabLst>
            </a:pPr>
            <a:endParaRPr lang="en-US" sz="1800" b="0"/>
          </a:p>
          <a:p>
            <a:pPr>
              <a:tabLst>
                <a:tab pos="228600" algn="l"/>
              </a:tabLst>
            </a:pPr>
            <a:r>
              <a:rPr lang="en-US" sz="1800" b="0"/>
              <a:t>  </a:t>
            </a:r>
            <a:r>
              <a:rPr lang="sr-Cyrl-CS" sz="1800" b="0"/>
              <a:t>potencijalno toksične efekte,</a:t>
            </a:r>
            <a:endParaRPr lang="en-US" sz="1800" b="0"/>
          </a:p>
          <a:p>
            <a:pPr>
              <a:tabLst>
                <a:tab pos="228600" algn="l"/>
              </a:tabLst>
            </a:pPr>
            <a:endParaRPr lang="en-US" sz="1800" b="0"/>
          </a:p>
          <a:p>
            <a:pPr>
              <a:tabLst>
                <a:tab pos="228600" algn="l"/>
              </a:tabLst>
            </a:pPr>
            <a:r>
              <a:rPr lang="en-US" sz="1800" b="0"/>
              <a:t>-</a:t>
            </a:r>
            <a:r>
              <a:rPr lang="sr-Cyrl-CS" sz="1800" b="0"/>
              <a:t>izbegavanje potencijalno toksičkih zaštitnih sredstava (konzervansi, boje za drvo itd.);</a:t>
            </a: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
          <p:cNvSpPr>
            <a:spLocks noChangeArrowheads="1"/>
          </p:cNvSpPr>
          <p:nvPr/>
        </p:nvSpPr>
        <p:spPr bwMode="auto">
          <a:xfrm>
            <a:off x="0" y="1981200"/>
            <a:ext cx="8858250" cy="2838450"/>
          </a:xfrm>
          <a:prstGeom prst="rect">
            <a:avLst/>
          </a:prstGeom>
          <a:noFill/>
          <a:ln w="9525">
            <a:noFill/>
            <a:miter lim="800000"/>
            <a:headEnd/>
            <a:tailEnd/>
          </a:ln>
        </p:spPr>
        <p:txBody>
          <a:bodyPr wrap="none" anchor="ctr">
            <a:spAutoFit/>
          </a:bodyPr>
          <a:lstStyle/>
          <a:p>
            <a:pPr>
              <a:tabLst>
                <a:tab pos="228600" algn="l"/>
              </a:tabLst>
            </a:pPr>
            <a:r>
              <a:rPr lang="sr-Cyrl-CS" sz="1800" b="0"/>
              <a:t>13. Da bi se omogućio odgovarajući postupak nege životinja, veličina stada ne sme</a:t>
            </a:r>
            <a:endParaRPr lang="en-US" sz="1800" b="0"/>
          </a:p>
          <a:p>
            <a:pPr>
              <a:tabLst>
                <a:tab pos="228600" algn="l"/>
              </a:tabLst>
            </a:pPr>
            <a:r>
              <a:rPr lang="en-US" sz="1800" b="0"/>
              <a:t>      </a:t>
            </a:r>
            <a:r>
              <a:rPr lang="sr-Cyrl-CS" sz="1800" b="0"/>
              <a:t>da pređe granicu koja će</a:t>
            </a:r>
            <a:r>
              <a:rPr lang="en-US" sz="1800" b="0"/>
              <a:t> </a:t>
            </a:r>
            <a:r>
              <a:rPr lang="sr-Cyrl-CS" sz="1800" b="0"/>
              <a:t>izazvati negativan uticaj na navike i ponašanje jedinki;</a:t>
            </a:r>
            <a:endParaRPr lang="en-US" sz="1800" b="0"/>
          </a:p>
          <a:p>
            <a:pPr>
              <a:tabLst>
                <a:tab pos="228600" algn="l"/>
              </a:tabLst>
            </a:pPr>
            <a:endParaRPr lang="en-US" sz="1800" b="0"/>
          </a:p>
          <a:p>
            <a:pPr>
              <a:tabLst>
                <a:tab pos="228600" algn="l"/>
              </a:tabLst>
            </a:pPr>
            <a:r>
              <a:rPr lang="sr-Cyrl-CS" sz="1800" b="0"/>
              <a:t>14. Nije dozvoljeno sečenje repa, rogova, zuba, kljuna, paljenja krila i druge mutacije. </a:t>
            </a:r>
            <a:endParaRPr lang="en-US" sz="1800" b="0"/>
          </a:p>
          <a:p>
            <a:pPr>
              <a:tabLst>
                <a:tab pos="228600" algn="l"/>
              </a:tabLst>
            </a:pPr>
            <a:r>
              <a:rPr lang="en-US" sz="1800" b="0"/>
              <a:t>       </a:t>
            </a:r>
            <a:r>
              <a:rPr lang="sr-Cyrl-CS" sz="1800" b="0"/>
              <a:t>Organizacija koja izdaje sertifikat (uverenje) o biološkom proizvodu može da</a:t>
            </a:r>
            <a:endParaRPr lang="en-US" sz="1800" b="0"/>
          </a:p>
          <a:p>
            <a:pPr>
              <a:tabLst>
                <a:tab pos="228600" algn="l"/>
              </a:tabLst>
            </a:pPr>
            <a:r>
              <a:rPr lang="sr-Cyrl-CS" sz="1800" b="0"/>
              <a:t>       dozvoli ove izuzetke:</a:t>
            </a:r>
            <a:endParaRPr lang="en-US" sz="1800" b="0"/>
          </a:p>
          <a:p>
            <a:pPr>
              <a:tabLst>
                <a:tab pos="228600" algn="l"/>
              </a:tabLst>
            </a:pPr>
            <a:endParaRPr lang="en-US" sz="1800" b="0"/>
          </a:p>
          <a:p>
            <a:pPr>
              <a:tabLst>
                <a:tab pos="228600" algn="l"/>
              </a:tabLst>
            </a:pPr>
            <a:r>
              <a:rPr lang="en-US" sz="1800" b="0"/>
              <a:t>              -</a:t>
            </a:r>
            <a:r>
              <a:rPr lang="sr-Cyrl-CS" sz="1800" b="0"/>
              <a:t>kastracija prasadi i mladih bikova,</a:t>
            </a:r>
            <a:endParaRPr lang="en-US" sz="1800" b="0"/>
          </a:p>
          <a:p>
            <a:pPr>
              <a:tabLst>
                <a:tab pos="228600" algn="l"/>
              </a:tabLst>
            </a:pPr>
            <a:r>
              <a:rPr lang="en-US" sz="1800" b="0"/>
              <a:t>              -</a:t>
            </a:r>
            <a:r>
              <a:rPr lang="sr-Cyrl-CS" sz="1800" b="0"/>
              <a:t>sečenje repa kod jagnjadi radi sprečavanja myasis-a,</a:t>
            </a:r>
            <a:endParaRPr lang="en-US" sz="1800" b="0"/>
          </a:p>
          <a:p>
            <a:pPr>
              <a:tabLst>
                <a:tab pos="228600" algn="l"/>
              </a:tabLst>
            </a:pPr>
            <a:r>
              <a:rPr lang="en-US" sz="1800" b="0"/>
              <a:t>              -</a:t>
            </a:r>
            <a:r>
              <a:rPr lang="sr-Cyrl-CS" sz="1800" b="0"/>
              <a:t>sečenje rogova;</a:t>
            </a: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4"/>
          <p:cNvSpPr>
            <a:spLocks noChangeArrowheads="1"/>
          </p:cNvSpPr>
          <p:nvPr/>
        </p:nvSpPr>
        <p:spPr bwMode="auto">
          <a:xfrm>
            <a:off x="0" y="657225"/>
            <a:ext cx="8934450" cy="5584825"/>
          </a:xfrm>
          <a:prstGeom prst="rect">
            <a:avLst/>
          </a:prstGeom>
          <a:noFill/>
          <a:ln w="9525">
            <a:noFill/>
            <a:miter lim="800000"/>
            <a:headEnd/>
            <a:tailEnd/>
          </a:ln>
        </p:spPr>
        <p:txBody>
          <a:bodyPr wrap="none" anchor="ctr">
            <a:spAutoFit/>
          </a:bodyPr>
          <a:lstStyle/>
          <a:p>
            <a:pPr>
              <a:tabLst>
                <a:tab pos="228600" algn="l"/>
              </a:tabLst>
            </a:pPr>
            <a:r>
              <a:rPr lang="en-US" sz="1800" b="0"/>
              <a:t>15.</a:t>
            </a:r>
            <a:r>
              <a:rPr lang="sr-Cyrl-CS" sz="1800" b="0"/>
              <a:t>Životinjama se ne smeju davati sledeći proizvodi kao </a:t>
            </a:r>
            <a:endParaRPr lang="en-US" sz="1800" b="0"/>
          </a:p>
          <a:p>
            <a:pPr>
              <a:tabLst>
                <a:tab pos="228600" algn="l"/>
              </a:tabLst>
            </a:pPr>
            <a:r>
              <a:rPr lang="sr-Cyrl-CS" sz="1800" b="0"/>
              <a:t>              dodaci stočnoj hrani:</a:t>
            </a:r>
            <a:endParaRPr lang="en-US" sz="1800" b="0"/>
          </a:p>
          <a:p>
            <a:pPr>
              <a:tabLst>
                <a:tab pos="228600" algn="l"/>
              </a:tabLst>
            </a:pPr>
            <a:endParaRPr lang="en-US" sz="1800" b="0"/>
          </a:p>
          <a:p>
            <a:pPr>
              <a:tabLst>
                <a:tab pos="228600" algn="l"/>
              </a:tabLst>
            </a:pPr>
            <a:r>
              <a:rPr lang="en-US" sz="1800" b="0"/>
              <a:t>-</a:t>
            </a:r>
            <a:r>
              <a:rPr lang="sr-Cyrl-CS" sz="1800" b="0"/>
              <a:t>supstance za podsticanje rasta,</a:t>
            </a:r>
            <a:endParaRPr lang="en-US" sz="1800" b="0"/>
          </a:p>
          <a:p>
            <a:pPr>
              <a:tabLst>
                <a:tab pos="228600" algn="l"/>
              </a:tabLst>
            </a:pPr>
            <a:r>
              <a:rPr lang="en-US" sz="1800" b="0"/>
              <a:t>-</a:t>
            </a:r>
            <a:r>
              <a:rPr lang="sr-Cyrl-CS" sz="1800" b="0"/>
              <a:t>sintetičke supstance za podsticanje apetita,</a:t>
            </a:r>
            <a:endParaRPr lang="en-US" sz="1800" b="0"/>
          </a:p>
          <a:p>
            <a:pPr>
              <a:tabLst>
                <a:tab pos="228600" algn="l"/>
              </a:tabLst>
            </a:pPr>
            <a:r>
              <a:rPr lang="en-US" sz="1800" b="0"/>
              <a:t>-</a:t>
            </a:r>
            <a:r>
              <a:rPr lang="sr-Cyrl-CS" sz="1800" b="0"/>
              <a:t>konzervansi,</a:t>
            </a:r>
            <a:endParaRPr lang="en-US" sz="1800" b="0"/>
          </a:p>
          <a:p>
            <a:pPr>
              <a:tabLst>
                <a:tab pos="228600" algn="l"/>
              </a:tabLst>
            </a:pPr>
            <a:r>
              <a:rPr lang="en-US" sz="1800" b="0"/>
              <a:t>-</a:t>
            </a:r>
            <a:r>
              <a:rPr lang="sr-Cyrl-CS" sz="1800" b="0"/>
              <a:t>agensi za bojenje hrane,</a:t>
            </a:r>
            <a:endParaRPr lang="en-US" sz="1800" b="0"/>
          </a:p>
          <a:p>
            <a:pPr>
              <a:tabLst>
                <a:tab pos="228600" algn="l"/>
              </a:tabLst>
            </a:pPr>
            <a:r>
              <a:rPr lang="en-US" sz="1800" b="0"/>
              <a:t>-</a:t>
            </a:r>
            <a:r>
              <a:rPr lang="sr-Cyrl-CS" sz="1800" b="0"/>
              <a:t>urea,</a:t>
            </a:r>
            <a:endParaRPr lang="en-US" sz="1800" b="0"/>
          </a:p>
          <a:p>
            <a:pPr>
              <a:tabLst>
                <a:tab pos="228600" algn="l"/>
              </a:tabLst>
            </a:pPr>
            <a:r>
              <a:rPr lang="en-US" sz="1800" b="0"/>
              <a:t>-</a:t>
            </a:r>
            <a:r>
              <a:rPr lang="sr-Cyrl-CS" sz="1800" b="0"/>
              <a:t>sporedni proizvodi klanične industrije za preživare,</a:t>
            </a:r>
            <a:endParaRPr lang="en-US" sz="1800" b="0"/>
          </a:p>
          <a:p>
            <a:pPr>
              <a:tabLst>
                <a:tab pos="228600" algn="l"/>
              </a:tabLst>
            </a:pPr>
            <a:r>
              <a:rPr lang="en-US" sz="1800" b="0"/>
              <a:t>-</a:t>
            </a:r>
            <a:r>
              <a:rPr lang="sr-Cyrl-CS" sz="1800" b="0"/>
              <a:t>životinjski izmet i đubrivo,</a:t>
            </a:r>
            <a:endParaRPr lang="en-US" sz="1800" b="0"/>
          </a:p>
          <a:p>
            <a:pPr>
              <a:tabLst>
                <a:tab pos="228600" algn="l"/>
              </a:tabLst>
            </a:pPr>
            <a:r>
              <a:rPr lang="en-US" sz="1800" b="0"/>
              <a:t>-</a:t>
            </a:r>
            <a:r>
              <a:rPr lang="sr-Cyrl-CS" sz="1800" b="0"/>
              <a:t>hrana podvrgnuta rastvaračima, ekstrakcijama ili dodacima drugih hemijskih agenasa,</a:t>
            </a:r>
            <a:endParaRPr lang="en-US" sz="1800" b="0"/>
          </a:p>
          <a:p>
            <a:pPr>
              <a:tabLst>
                <a:tab pos="228600" algn="l"/>
              </a:tabLst>
            </a:pPr>
            <a:r>
              <a:rPr lang="en-US" sz="1800" b="0"/>
              <a:t>-</a:t>
            </a:r>
            <a:r>
              <a:rPr lang="sr-Cyrl-CS" sz="1800" b="0"/>
              <a:t>koncentrati vitamina,</a:t>
            </a:r>
            <a:endParaRPr lang="en-US" sz="1800" b="0"/>
          </a:p>
          <a:p>
            <a:pPr>
              <a:tabLst>
                <a:tab pos="228600" algn="l"/>
              </a:tabLst>
            </a:pPr>
            <a:r>
              <a:rPr lang="en-US" sz="1800" b="0"/>
              <a:t>-</a:t>
            </a:r>
            <a:r>
              <a:rPr lang="sr-Cyrl-CS" sz="1800" b="0"/>
              <a:t>čiste aminokiseline i</a:t>
            </a:r>
            <a:endParaRPr lang="en-US" sz="1800" b="0"/>
          </a:p>
          <a:p>
            <a:pPr>
              <a:tabLst>
                <a:tab pos="228600" algn="l"/>
              </a:tabLst>
            </a:pPr>
            <a:r>
              <a:rPr lang="en-US" sz="1800" b="0"/>
              <a:t>-</a:t>
            </a:r>
            <a:r>
              <a:rPr lang="sr-Cyrl-CS" sz="1800" b="0"/>
              <a:t>elementi u tragovima.</a:t>
            </a:r>
            <a:endParaRPr lang="en-US" sz="1800" b="0"/>
          </a:p>
          <a:p>
            <a:pPr>
              <a:tabLst>
                <a:tab pos="228600" algn="l"/>
              </a:tabLst>
            </a:pPr>
            <a:r>
              <a:rPr lang="en-US" sz="1800" b="0"/>
              <a:t>-</a:t>
            </a:r>
            <a:r>
              <a:rPr lang="sr-Cyrl-CS" sz="1800" b="0"/>
              <a:t>Organizacije koje izdaju sertifikate mogu da utvrde spisak uslova pod kojima dodaci </a:t>
            </a:r>
            <a:endParaRPr lang="en-US" sz="1800" b="0"/>
          </a:p>
          <a:p>
            <a:pPr>
              <a:tabLst>
                <a:tab pos="228600" algn="l"/>
              </a:tabLst>
            </a:pPr>
            <a:r>
              <a:rPr lang="en-US" sz="1800" b="0"/>
              <a:t>  </a:t>
            </a:r>
            <a:r>
              <a:rPr lang="sr-Cyrl-CS" sz="1800" b="0"/>
              <a:t>stočnoj hrani mogu da se koriste. Ti uslovi spadaju u sledeće kategorije:</a:t>
            </a:r>
            <a:endParaRPr lang="en-US" sz="1800" b="0"/>
          </a:p>
          <a:p>
            <a:pPr>
              <a:tabLst>
                <a:tab pos="228600" algn="l"/>
              </a:tabLst>
            </a:pPr>
            <a:endParaRPr lang="en-US" sz="1800" b="0"/>
          </a:p>
          <a:p>
            <a:pPr>
              <a:tabLst>
                <a:tab pos="228600" algn="l"/>
              </a:tabLst>
            </a:pPr>
            <a:r>
              <a:rPr lang="en-US" sz="1800" b="0"/>
              <a:t>                    -</a:t>
            </a:r>
            <a:r>
              <a:rPr lang="sr-Cyrl-CS" sz="1800" b="0"/>
              <a:t>specifičan deficit na farmi ili u hrani,</a:t>
            </a:r>
            <a:endParaRPr lang="en-US" sz="1800" b="0"/>
          </a:p>
          <a:p>
            <a:pPr>
              <a:tabLst>
                <a:tab pos="228600" algn="l"/>
              </a:tabLst>
            </a:pPr>
            <a:r>
              <a:rPr lang="en-US" sz="1800" b="0"/>
              <a:t>                    -</a:t>
            </a:r>
            <a:r>
              <a:rPr lang="sr-Cyrl-CS" sz="1800" b="0"/>
              <a:t>specifične vrste životinja u konkretnoj fazi razvoja,</a:t>
            </a:r>
            <a:endParaRPr lang="en-US" sz="1800" b="0"/>
          </a:p>
          <a:p>
            <a:pPr>
              <a:tabLst>
                <a:tab pos="228600" algn="l"/>
              </a:tabLst>
            </a:pPr>
            <a:r>
              <a:rPr lang="en-US" sz="1800" b="0"/>
              <a:t>                    -</a:t>
            </a:r>
            <a:r>
              <a:rPr lang="sr-Cyrl-CS" sz="1800" b="0"/>
              <a:t>posebni ili abnormalni uslovi izvan kontrole farmera;</a:t>
            </a:r>
          </a:p>
        </p:txBody>
      </p:sp>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5"/>
          <p:cNvSpPr>
            <a:spLocks noChangeArrowheads="1"/>
          </p:cNvSpPr>
          <p:nvPr/>
        </p:nvSpPr>
        <p:spPr bwMode="auto">
          <a:xfrm>
            <a:off x="561975" y="1736725"/>
            <a:ext cx="8553450" cy="3387725"/>
          </a:xfrm>
          <a:prstGeom prst="rect">
            <a:avLst/>
          </a:prstGeom>
          <a:noFill/>
          <a:ln w="9525">
            <a:noFill/>
            <a:miter lim="800000"/>
            <a:headEnd/>
            <a:tailEnd/>
          </a:ln>
        </p:spPr>
        <p:txBody>
          <a:bodyPr wrap="none" anchor="ctr">
            <a:spAutoFit/>
          </a:bodyPr>
          <a:lstStyle/>
          <a:p>
            <a:pPr>
              <a:tabLst>
                <a:tab pos="228600" algn="l"/>
              </a:tabLst>
            </a:pPr>
            <a:r>
              <a:rPr lang="sr-Cyrl-CS" sz="1800" b="0"/>
              <a:t>16. Za spremanje silaže kao konzervansi mogu se koristiti </a:t>
            </a:r>
            <a:endParaRPr lang="en-US" sz="1800" b="0"/>
          </a:p>
          <a:p>
            <a:pPr>
              <a:tabLst>
                <a:tab pos="228600" algn="l"/>
              </a:tabLst>
            </a:pPr>
            <a:r>
              <a:rPr lang="sr-Cyrl-CS" sz="1800" b="0"/>
              <a:t>              sledeći proizvodi:</a:t>
            </a:r>
            <a:endParaRPr lang="en-US" sz="1800" b="0"/>
          </a:p>
          <a:p>
            <a:pPr>
              <a:tabLst>
                <a:tab pos="228600" algn="l"/>
              </a:tabLst>
            </a:pPr>
            <a:endParaRPr lang="en-US" sz="1800" b="0"/>
          </a:p>
          <a:p>
            <a:pPr>
              <a:tabLst>
                <a:tab pos="228600" algn="l"/>
              </a:tabLst>
            </a:pPr>
            <a:r>
              <a:rPr lang="en-US" sz="1800" b="0"/>
              <a:t>                         -</a:t>
            </a:r>
            <a:r>
              <a:rPr lang="sr-Cyrl-CS" sz="1800" b="0"/>
              <a:t>bakterijski i enzimski dodaci,</a:t>
            </a:r>
            <a:endParaRPr lang="en-US" sz="1800" b="0"/>
          </a:p>
          <a:p>
            <a:pPr>
              <a:tabLst>
                <a:tab pos="228600" algn="l"/>
              </a:tabLst>
            </a:pPr>
            <a:endParaRPr lang="en-US" sz="1800" b="0"/>
          </a:p>
          <a:p>
            <a:pPr>
              <a:tabLst>
                <a:tab pos="228600" algn="l"/>
              </a:tabLst>
            </a:pPr>
            <a:r>
              <a:rPr lang="en-US" sz="1800" b="0"/>
              <a:t>                        - </a:t>
            </a:r>
            <a:r>
              <a:rPr lang="sr-Cyrl-CS" sz="1800" b="0"/>
              <a:t>sporedni proizvodi prehrambene industrije biljnog porekla </a:t>
            </a:r>
            <a:endParaRPr lang="en-US" sz="1800" b="0"/>
          </a:p>
          <a:p>
            <a:pPr>
              <a:tabLst>
                <a:tab pos="228600" algn="l"/>
              </a:tabLst>
            </a:pPr>
            <a:r>
              <a:rPr lang="en-US" sz="1800" b="0"/>
              <a:t>                          </a:t>
            </a:r>
            <a:r>
              <a:rPr lang="sr-Cyrl-CS" sz="1800" b="0"/>
              <a:t>(na primer melasa);</a:t>
            </a:r>
            <a:endParaRPr lang="en-US" sz="1800" b="0"/>
          </a:p>
          <a:p>
            <a:pPr>
              <a:tabLst>
                <a:tab pos="228600" algn="l"/>
              </a:tabLst>
            </a:pPr>
            <a:endParaRPr lang="en-US" sz="1800" b="0"/>
          </a:p>
          <a:p>
            <a:pPr>
              <a:tabLst>
                <a:tab pos="228600" algn="l"/>
              </a:tabLst>
            </a:pPr>
            <a:r>
              <a:rPr lang="sl-SI" sz="1800" b="0"/>
              <a:t>  17. Mlade životinje sisara treba gajiti oslanjajući se naorgnski zdravo punomasno </a:t>
            </a:r>
            <a:endParaRPr lang="en-US" sz="1800" b="0"/>
          </a:p>
          <a:p>
            <a:pPr>
              <a:tabLst>
                <a:tab pos="228600" algn="l"/>
              </a:tabLst>
            </a:pPr>
            <a:r>
              <a:rPr lang="en-US" sz="1800" b="0"/>
              <a:t>        </a:t>
            </a:r>
            <a:r>
              <a:rPr lang="sl-SI" sz="1800" b="0"/>
              <a:t>mleko. U vanrednim slučajevimaorganizacija koja izdaje sertifikat može da </a:t>
            </a:r>
            <a:endParaRPr lang="en-US" sz="1800" b="0"/>
          </a:p>
          <a:p>
            <a:pPr>
              <a:tabLst>
                <a:tab pos="228600" algn="l"/>
              </a:tabLst>
            </a:pPr>
            <a:r>
              <a:rPr lang="en-US" sz="1800" b="0"/>
              <a:t>        </a:t>
            </a:r>
            <a:r>
              <a:rPr lang="sl-SI" sz="1800" b="0"/>
              <a:t>dozvoli korišćenje    konvencionalnog mleka ili mlečnih proizvoda na bazi</a:t>
            </a:r>
            <a:endParaRPr lang="en-US" sz="1800" b="0"/>
          </a:p>
          <a:p>
            <a:pPr>
              <a:tabLst>
                <a:tab pos="228600" algn="l"/>
              </a:tabLst>
            </a:pPr>
            <a:r>
              <a:rPr lang="sl-SI" sz="1800" b="0"/>
              <a:t>    </a:t>
            </a:r>
            <a:r>
              <a:rPr lang="en-US" sz="1800" b="0"/>
              <a:t>    </a:t>
            </a:r>
            <a:r>
              <a:rPr lang="sl-SI" sz="1800" b="0"/>
              <a:t>zamene za mleko koji ne sadrže antibiotike i sintetičk</a:t>
            </a:r>
            <a:r>
              <a:rPr lang="en-US" sz="1800" b="0"/>
              <a:t>e </a:t>
            </a:r>
            <a:r>
              <a:rPr lang="sl-SI" sz="1800" b="0"/>
              <a:t>aditive.</a:t>
            </a:r>
          </a:p>
        </p:txBody>
      </p:sp>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132099" name="Title 5"/>
          <p:cNvSpPr>
            <a:spLocks noGrp="1"/>
          </p:cNvSpPr>
          <p:nvPr>
            <p:ph type="ctrTitle"/>
          </p:nvPr>
        </p:nvSpPr>
        <p:spPr>
          <a:xfrm>
            <a:off x="928688" y="642938"/>
            <a:ext cx="8001000" cy="625475"/>
          </a:xfrm>
        </p:spPr>
        <p:txBody>
          <a:bodyPr/>
          <a:lstStyle/>
          <a:p>
            <a:pPr>
              <a:lnSpc>
                <a:spcPts val="4500"/>
              </a:lnSpc>
            </a:pPr>
            <a:r>
              <a:rPr lang="sr-Cyrl-CS" altLang="en-US" smtClean="0"/>
              <a:t>Сточарство у Републици Србији</a:t>
            </a:r>
            <a:endParaRPr lang="sr-Latn-CS" altLang="en-US" smtClean="0"/>
          </a:p>
        </p:txBody>
      </p:sp>
      <p:sp>
        <p:nvSpPr>
          <p:cNvPr id="132100" name="Subtitle 6"/>
          <p:cNvSpPr>
            <a:spLocks noGrp="1"/>
          </p:cNvSpPr>
          <p:nvPr>
            <p:ph type="subTitle" idx="1"/>
          </p:nvPr>
        </p:nvSpPr>
        <p:spPr>
          <a:xfrm>
            <a:off x="684213" y="1928813"/>
            <a:ext cx="8174037" cy="4286250"/>
          </a:xfrm>
        </p:spPr>
        <p:txBody>
          <a:bodyPr/>
          <a:lstStyle/>
          <a:p>
            <a:pPr marL="341313" indent="-341313" algn="l">
              <a:lnSpc>
                <a:spcPct val="80000"/>
              </a:lnSpc>
              <a:buFontTx/>
              <a:buChar char="•"/>
            </a:pPr>
            <a:r>
              <a:rPr lang="sr-Cyrl-CS" altLang="en-US" sz="2800" smtClean="0"/>
              <a:t>Региони према броју УГ:</a:t>
            </a:r>
          </a:p>
          <a:p>
            <a:pPr marL="341313" indent="-341313" algn="l">
              <a:lnSpc>
                <a:spcPct val="80000"/>
              </a:lnSpc>
              <a:buFontTx/>
              <a:buChar char="•"/>
            </a:pPr>
            <a:endParaRPr lang="sr-Cyrl-CS" altLang="en-US" sz="800" smtClean="0"/>
          </a:p>
          <a:p>
            <a:pPr marL="798513" lvl="1" indent="-341313" algn="l">
              <a:lnSpc>
                <a:spcPct val="80000"/>
              </a:lnSpc>
              <a:buFont typeface="Arial" charset="0"/>
              <a:buChar char="•"/>
            </a:pPr>
            <a:r>
              <a:rPr lang="sr-Cyrl-CS" altLang="en-US" smtClean="0"/>
              <a:t>Шумадија и западна Србија 	39,8%</a:t>
            </a:r>
          </a:p>
          <a:p>
            <a:pPr marL="798513" lvl="1" indent="-341313" algn="l">
              <a:lnSpc>
                <a:spcPct val="80000"/>
              </a:lnSpc>
              <a:buFont typeface="Arial" charset="0"/>
              <a:buChar char="•"/>
            </a:pPr>
            <a:r>
              <a:rPr lang="sr-Cyrl-CS" altLang="en-US" smtClean="0"/>
              <a:t>Војводина				34,0%</a:t>
            </a:r>
          </a:p>
          <a:p>
            <a:pPr marL="798513" lvl="1" indent="-341313" algn="l">
              <a:lnSpc>
                <a:spcPct val="80000"/>
              </a:lnSpc>
              <a:buFont typeface="Arial" charset="0"/>
              <a:buChar char="•"/>
            </a:pPr>
            <a:r>
              <a:rPr lang="sr-Cyrl-CS" altLang="en-US" smtClean="0"/>
              <a:t>Јужна и источна Србија		20,7%</a:t>
            </a:r>
          </a:p>
          <a:p>
            <a:pPr marL="798513" lvl="1" indent="-341313" algn="l">
              <a:lnSpc>
                <a:spcPct val="80000"/>
              </a:lnSpc>
              <a:buFont typeface="Arial" charset="0"/>
              <a:buChar char="•"/>
            </a:pPr>
            <a:r>
              <a:rPr lang="sr-Cyrl-CS" altLang="en-US" smtClean="0"/>
              <a:t>Београдски регион		   5,5%</a:t>
            </a:r>
          </a:p>
          <a:p>
            <a:pPr marL="798513" lvl="1" indent="-341313" algn="l">
              <a:lnSpc>
                <a:spcPct val="80000"/>
              </a:lnSpc>
              <a:buFont typeface="Arial" charset="0"/>
              <a:buChar char="•"/>
            </a:pPr>
            <a:endParaRPr lang="sr-Latn-CS" altLang="en-US" sz="2400" smtClean="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Placeholder 4"/>
          <p:cNvPicPr>
            <a:picLocks noGrp="1" noChangeAspect="1"/>
          </p:cNvPicPr>
          <p:nvPr>
            <p:ph type="pic" idx="4294967295"/>
          </p:nvPr>
        </p:nvPicPr>
        <p:blipFill>
          <a:blip r:embed="rId3" cstate="print"/>
          <a:srcRect l="2870" r="2870"/>
          <a:stretch>
            <a:fillRect/>
          </a:stretch>
        </p:blipFill>
        <p:spPr>
          <a:xfrm>
            <a:off x="0" y="0"/>
            <a:ext cx="9144000" cy="6858000"/>
          </a:xfrm>
        </p:spPr>
      </p:pic>
      <p:sp>
        <p:nvSpPr>
          <p:cNvPr id="4100" name="Title 5"/>
          <p:cNvSpPr>
            <a:spLocks noGrp="1"/>
          </p:cNvSpPr>
          <p:nvPr>
            <p:ph type="ctrTitle"/>
          </p:nvPr>
        </p:nvSpPr>
        <p:spPr>
          <a:xfrm>
            <a:off x="928688" y="785813"/>
            <a:ext cx="8001000" cy="482600"/>
          </a:xfrm>
        </p:spPr>
        <p:txBody>
          <a:bodyPr/>
          <a:lstStyle/>
          <a:p>
            <a:pPr>
              <a:lnSpc>
                <a:spcPts val="4500"/>
              </a:lnSpc>
            </a:pPr>
            <a:r>
              <a:rPr lang="sr-Latn-CS" altLang="en-US" smtClean="0"/>
              <a:t>Динамика броја УГ</a:t>
            </a:r>
          </a:p>
        </p:txBody>
      </p:sp>
      <p:sp>
        <p:nvSpPr>
          <p:cNvPr id="4101" name="Subtitle 6"/>
          <p:cNvSpPr>
            <a:spLocks noGrp="1"/>
          </p:cNvSpPr>
          <p:nvPr>
            <p:ph type="subTitle" idx="1"/>
          </p:nvPr>
        </p:nvSpPr>
        <p:spPr>
          <a:xfrm>
            <a:off x="684213" y="1928813"/>
            <a:ext cx="8174037" cy="4286250"/>
          </a:xfrm>
        </p:spPr>
        <p:txBody>
          <a:bodyPr/>
          <a:lstStyle/>
          <a:p>
            <a:pPr marL="341313" indent="-341313" algn="l">
              <a:lnSpc>
                <a:spcPct val="80000"/>
              </a:lnSpc>
              <a:buFontTx/>
              <a:buChar char="•"/>
            </a:pPr>
            <a:endParaRPr lang="sr-Latn-CS" altLang="en-US" sz="2400" smtClean="0"/>
          </a:p>
        </p:txBody>
      </p:sp>
      <p:sp>
        <p:nvSpPr>
          <p:cNvPr id="4102"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4098" name="Object 1"/>
          <p:cNvGraphicFramePr>
            <a:graphicFrameLocks noChangeAspect="1"/>
          </p:cNvGraphicFramePr>
          <p:nvPr/>
        </p:nvGraphicFramePr>
        <p:xfrm>
          <a:off x="214313" y="1533525"/>
          <a:ext cx="8715375" cy="4705350"/>
        </p:xfrm>
        <a:graphic>
          <a:graphicData uri="http://schemas.openxmlformats.org/presentationml/2006/ole">
            <p:oleObj spid="_x0000_s4098" name="Visio" r:id="rId4" imgW="8564954" imgH="4627201" progId="Visio.Drawing.11">
              <p:embed/>
            </p:oleObj>
          </a:graphicData>
        </a:graphic>
      </p:graphicFrame>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p:cNvSpPr>
            <a:spLocks noGrp="1"/>
          </p:cNvSpPr>
          <p:nvPr>
            <p:ph type="title"/>
          </p:nvPr>
        </p:nvSpPr>
        <p:spPr>
          <a:xfrm>
            <a:off x="0" y="0"/>
            <a:ext cx="8458200" cy="1600200"/>
          </a:xfrm>
        </p:spPr>
        <p:txBody>
          <a:bodyPr/>
          <a:lstStyle/>
          <a:p>
            <a:r>
              <a:rPr lang="ru-RU" sz="2800" smtClean="0"/>
              <a:t>Величина пољопривредних газдинстава према стандардном аутпуту (СА) и КПЗ</a:t>
            </a:r>
            <a:endParaRPr lang="sr-Latn-CS" sz="2800" smtClean="0"/>
          </a:p>
        </p:txBody>
      </p:sp>
      <p:sp>
        <p:nvSpPr>
          <p:cNvPr id="133123" name="Content Placeholder 2"/>
          <p:cNvSpPr>
            <a:spLocks noGrp="1"/>
          </p:cNvSpPr>
          <p:nvPr>
            <p:ph idx="1"/>
          </p:nvPr>
        </p:nvSpPr>
        <p:spPr>
          <a:xfrm>
            <a:off x="457200" y="1600200"/>
            <a:ext cx="8229600" cy="4953000"/>
          </a:xfrm>
        </p:spPr>
        <p:txBody>
          <a:bodyPr/>
          <a:lstStyle/>
          <a:p>
            <a:pPr>
              <a:buFontTx/>
              <a:buNone/>
            </a:pPr>
            <a:r>
              <a:rPr lang="ru-RU" sz="2400" smtClean="0"/>
              <a:t>СА – економска мера величине газдинства</a:t>
            </a:r>
          </a:p>
          <a:p>
            <a:pPr>
              <a:buFontTx/>
              <a:buNone/>
            </a:pPr>
            <a:r>
              <a:rPr lang="ru-RU" sz="2400" smtClean="0"/>
              <a:t>Стандардни аутпут подразумева укупну вредност  годишње производње на пољ.газдинству изражену у еврима по просечним ценама у последњих пет година</a:t>
            </a:r>
          </a:p>
          <a:p>
            <a:pPr>
              <a:buFontTx/>
              <a:buNone/>
            </a:pPr>
            <a:r>
              <a:rPr lang="ru-RU" sz="2400" smtClean="0"/>
              <a:t>Подела : </a:t>
            </a:r>
            <a:r>
              <a:rPr lang="sr-Latn-CS" sz="2400" smtClean="0"/>
              <a:t>        </a:t>
            </a:r>
            <a:r>
              <a:rPr lang="ru-RU" sz="2400" smtClean="0"/>
              <a:t>мала  ( мање од 8000 евра СА)</a:t>
            </a:r>
          </a:p>
          <a:p>
            <a:pPr>
              <a:buFontTx/>
              <a:buNone/>
            </a:pPr>
            <a:r>
              <a:rPr lang="ru-RU" sz="2400" smtClean="0"/>
              <a:t>                 </a:t>
            </a:r>
            <a:r>
              <a:rPr lang="sr-Latn-CS" sz="2400" smtClean="0"/>
              <a:t>       </a:t>
            </a:r>
            <a:r>
              <a:rPr lang="ru-RU" sz="2400" smtClean="0"/>
              <a:t>средња (8000-25000 евра СА) </a:t>
            </a:r>
          </a:p>
          <a:p>
            <a:pPr>
              <a:buFontTx/>
              <a:buNone/>
            </a:pPr>
            <a:r>
              <a:rPr lang="ru-RU" sz="2400" smtClean="0"/>
              <a:t>                </a:t>
            </a:r>
            <a:r>
              <a:rPr lang="sr-Latn-CS" sz="2400" smtClean="0"/>
              <a:t>        </a:t>
            </a:r>
            <a:r>
              <a:rPr lang="ru-RU" sz="2400" smtClean="0"/>
              <a:t>велика (  25000 и више евра СА)</a:t>
            </a:r>
            <a:endParaRPr lang="sr-Latn-CS" sz="2400" smtClean="0"/>
          </a:p>
          <a:p>
            <a:pPr>
              <a:buFontTx/>
              <a:buNone/>
            </a:pPr>
            <a:r>
              <a:rPr lang="ru-RU" sz="2400" smtClean="0"/>
              <a:t> Алтернатива КПЗ : мала (мање од 5 ха)</a:t>
            </a:r>
          </a:p>
          <a:p>
            <a:pPr>
              <a:buFontTx/>
              <a:buNone/>
            </a:pPr>
            <a:r>
              <a:rPr lang="ru-RU" sz="2400" smtClean="0"/>
              <a:t>                                </a:t>
            </a:r>
            <a:r>
              <a:rPr lang="sr-Latn-CS" sz="2400" smtClean="0"/>
              <a:t>    </a:t>
            </a:r>
            <a:r>
              <a:rPr lang="ru-RU" sz="2400" smtClean="0"/>
              <a:t>средња (5-2 ха)</a:t>
            </a:r>
          </a:p>
          <a:p>
            <a:pPr>
              <a:buFontTx/>
              <a:buNone/>
            </a:pPr>
            <a:r>
              <a:rPr lang="ru-RU" sz="2400" smtClean="0"/>
              <a:t>                            </a:t>
            </a:r>
            <a:r>
              <a:rPr lang="sr-Latn-CS" sz="2400" smtClean="0"/>
              <a:t>        </a:t>
            </a:r>
            <a:r>
              <a:rPr lang="ru-RU" sz="2400" smtClean="0"/>
              <a:t>велика (20 и више КПЗ)</a:t>
            </a:r>
          </a:p>
          <a:p>
            <a:pPr>
              <a:buFontTx/>
              <a:buNone/>
            </a:pPr>
            <a:endParaRPr lang="sr-Latn-CS" smtClean="0"/>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6"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134147" name="Title 5"/>
          <p:cNvSpPr>
            <a:spLocks noGrp="1"/>
          </p:cNvSpPr>
          <p:nvPr>
            <p:ph type="ctrTitle"/>
          </p:nvPr>
        </p:nvSpPr>
        <p:spPr>
          <a:xfrm>
            <a:off x="928688" y="785813"/>
            <a:ext cx="8001000" cy="482600"/>
          </a:xfrm>
        </p:spPr>
        <p:txBody>
          <a:bodyPr/>
          <a:lstStyle/>
          <a:p>
            <a:pPr>
              <a:lnSpc>
                <a:spcPts val="4500"/>
              </a:lnSpc>
            </a:pPr>
            <a:r>
              <a:rPr lang="sr-Latn-CS" altLang="en-US" smtClean="0"/>
              <a:t>Структура ПГ према економској величини</a:t>
            </a:r>
          </a:p>
        </p:txBody>
      </p:sp>
      <p:sp>
        <p:nvSpPr>
          <p:cNvPr id="134148" name="Subtitle 6"/>
          <p:cNvSpPr>
            <a:spLocks noGrp="1"/>
          </p:cNvSpPr>
          <p:nvPr>
            <p:ph type="subTitle" idx="1"/>
          </p:nvPr>
        </p:nvSpPr>
        <p:spPr>
          <a:xfrm>
            <a:off x="684213" y="1928813"/>
            <a:ext cx="8174037" cy="4286250"/>
          </a:xfrm>
        </p:spPr>
        <p:txBody>
          <a:bodyPr/>
          <a:lstStyle/>
          <a:p>
            <a:pPr marL="341313" indent="-341313" algn="l">
              <a:lnSpc>
                <a:spcPct val="80000"/>
              </a:lnSpc>
              <a:buFontTx/>
              <a:buChar char="•"/>
            </a:pPr>
            <a:endParaRPr lang="sr-Latn-CS" altLang="en-US" sz="2400" smtClean="0"/>
          </a:p>
        </p:txBody>
      </p:sp>
      <p:pic>
        <p:nvPicPr>
          <p:cNvPr id="134149" name="Picture 5"/>
          <p:cNvPicPr>
            <a:picLocks noChangeAspect="1" noChangeArrowheads="1"/>
          </p:cNvPicPr>
          <p:nvPr/>
        </p:nvPicPr>
        <p:blipFill>
          <a:blip r:embed="rId3" cstate="print"/>
          <a:srcRect/>
          <a:stretch>
            <a:fillRect/>
          </a:stretch>
        </p:blipFill>
        <p:spPr bwMode="auto">
          <a:xfrm>
            <a:off x="500063" y="1571625"/>
            <a:ext cx="8215312" cy="47196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5170"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135171" name="Title 5"/>
          <p:cNvSpPr>
            <a:spLocks noGrp="1"/>
          </p:cNvSpPr>
          <p:nvPr>
            <p:ph type="ctrTitle"/>
          </p:nvPr>
        </p:nvSpPr>
        <p:spPr>
          <a:xfrm>
            <a:off x="928688" y="785813"/>
            <a:ext cx="8001000" cy="482600"/>
          </a:xfrm>
        </p:spPr>
        <p:txBody>
          <a:bodyPr/>
          <a:lstStyle/>
          <a:p>
            <a:pPr>
              <a:lnSpc>
                <a:spcPts val="4500"/>
              </a:lnSpc>
            </a:pPr>
            <a:r>
              <a:rPr lang="sr-Latn-CS" altLang="en-US" smtClean="0"/>
              <a:t>Структура ПГ према величини КПЗ</a:t>
            </a:r>
          </a:p>
        </p:txBody>
      </p:sp>
      <p:sp>
        <p:nvSpPr>
          <p:cNvPr id="135172" name="Subtitle 6"/>
          <p:cNvSpPr>
            <a:spLocks noGrp="1"/>
          </p:cNvSpPr>
          <p:nvPr>
            <p:ph type="subTitle" idx="1"/>
          </p:nvPr>
        </p:nvSpPr>
        <p:spPr>
          <a:xfrm>
            <a:off x="684213" y="1928813"/>
            <a:ext cx="8174037" cy="4286250"/>
          </a:xfrm>
        </p:spPr>
        <p:txBody>
          <a:bodyPr/>
          <a:lstStyle/>
          <a:p>
            <a:pPr marL="341313" indent="-341313" algn="l">
              <a:lnSpc>
                <a:spcPct val="80000"/>
              </a:lnSpc>
              <a:buFontTx/>
              <a:buChar char="•"/>
            </a:pPr>
            <a:endParaRPr lang="sr-Latn-CS" altLang="en-US" sz="2400" smtClean="0"/>
          </a:p>
        </p:txBody>
      </p:sp>
      <p:pic>
        <p:nvPicPr>
          <p:cNvPr id="135173" name="Picture 13"/>
          <p:cNvPicPr>
            <a:picLocks noChangeAspect="1" noChangeArrowheads="1"/>
          </p:cNvPicPr>
          <p:nvPr/>
        </p:nvPicPr>
        <p:blipFill>
          <a:blip r:embed="rId3" cstate="print"/>
          <a:srcRect/>
          <a:stretch>
            <a:fillRect/>
          </a:stretch>
        </p:blipFill>
        <p:spPr bwMode="auto">
          <a:xfrm>
            <a:off x="500063" y="1500188"/>
            <a:ext cx="8215312" cy="478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136195" name="Title 5"/>
          <p:cNvSpPr>
            <a:spLocks noGrp="1"/>
          </p:cNvSpPr>
          <p:nvPr>
            <p:ph type="ctrTitle"/>
          </p:nvPr>
        </p:nvSpPr>
        <p:spPr>
          <a:xfrm>
            <a:off x="642938" y="785813"/>
            <a:ext cx="8501062" cy="482600"/>
          </a:xfrm>
        </p:spPr>
        <p:txBody>
          <a:bodyPr/>
          <a:lstStyle/>
          <a:p>
            <a:pPr>
              <a:lnSpc>
                <a:spcPts val="4500"/>
              </a:lnSpc>
            </a:pPr>
            <a:r>
              <a:rPr lang="sr-Latn-CS" altLang="en-US" smtClean="0"/>
              <a:t>Структура ПГ према броју УГ</a:t>
            </a:r>
          </a:p>
        </p:txBody>
      </p:sp>
      <p:sp>
        <p:nvSpPr>
          <p:cNvPr id="136196" name="Subtitle 6"/>
          <p:cNvSpPr>
            <a:spLocks noGrp="1"/>
          </p:cNvSpPr>
          <p:nvPr>
            <p:ph type="subTitle" idx="1"/>
          </p:nvPr>
        </p:nvSpPr>
        <p:spPr>
          <a:xfrm>
            <a:off x="684213" y="1928813"/>
            <a:ext cx="8174037" cy="4286250"/>
          </a:xfrm>
        </p:spPr>
        <p:txBody>
          <a:bodyPr/>
          <a:lstStyle/>
          <a:p>
            <a:pPr marL="341313" indent="-341313" algn="l">
              <a:lnSpc>
                <a:spcPct val="80000"/>
              </a:lnSpc>
              <a:buFontTx/>
              <a:buChar char="•"/>
            </a:pPr>
            <a:endParaRPr lang="sr-Latn-CS" altLang="en-US" sz="2400" smtClean="0"/>
          </a:p>
        </p:txBody>
      </p:sp>
      <p:pic>
        <p:nvPicPr>
          <p:cNvPr id="136197" name="Picture 5"/>
          <p:cNvPicPr>
            <a:picLocks noChangeAspect="1" noChangeArrowheads="1"/>
          </p:cNvPicPr>
          <p:nvPr/>
        </p:nvPicPr>
        <p:blipFill>
          <a:blip r:embed="rId3" cstate="print"/>
          <a:srcRect/>
          <a:stretch>
            <a:fillRect/>
          </a:stretch>
        </p:blipFill>
        <p:spPr bwMode="auto">
          <a:xfrm>
            <a:off x="500063" y="1500188"/>
            <a:ext cx="8072437" cy="478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0" y="0"/>
            <a:ext cx="9144000" cy="519113"/>
          </a:xfrm>
          <a:prstGeom prst="rect">
            <a:avLst/>
          </a:prstGeom>
          <a:noFill/>
          <a:ln w="9525">
            <a:noFill/>
            <a:miter lim="800000"/>
            <a:headEnd/>
            <a:tailEnd/>
          </a:ln>
        </p:spPr>
        <p:txBody>
          <a:bodyPr>
            <a:spAutoFit/>
          </a:bodyPr>
          <a:lstStyle/>
          <a:p>
            <a:pPr algn="ctr">
              <a:spcBef>
                <a:spcPct val="50000"/>
              </a:spcBef>
            </a:pPr>
            <a:r>
              <a:rPr lang="sr-Latn-CS" sz="2800"/>
              <a:t>POTREBA I ZNAČAJ EKONOMIKE I ORGANIZACIJE</a:t>
            </a:r>
            <a:endParaRPr lang="en-US" sz="2800"/>
          </a:p>
        </p:txBody>
      </p:sp>
      <p:sp>
        <p:nvSpPr>
          <p:cNvPr id="21507" name="Text Box 3"/>
          <p:cNvSpPr txBox="1">
            <a:spLocks noChangeArrowheads="1"/>
          </p:cNvSpPr>
          <p:nvPr/>
        </p:nvSpPr>
        <p:spPr bwMode="auto">
          <a:xfrm>
            <a:off x="0" y="914400"/>
            <a:ext cx="9144000" cy="366713"/>
          </a:xfrm>
          <a:prstGeom prst="rect">
            <a:avLst/>
          </a:prstGeom>
          <a:noFill/>
          <a:ln w="9525">
            <a:noFill/>
            <a:miter lim="800000"/>
            <a:headEnd/>
            <a:tailEnd/>
          </a:ln>
        </p:spPr>
        <p:txBody>
          <a:bodyPr>
            <a:spAutoFit/>
          </a:bodyPr>
          <a:lstStyle/>
          <a:p>
            <a:pPr>
              <a:spcBef>
                <a:spcPct val="50000"/>
              </a:spcBef>
            </a:pPr>
            <a:endParaRPr lang="sr-Latn-CS" sz="1800" b="0"/>
          </a:p>
        </p:txBody>
      </p:sp>
      <p:sp>
        <p:nvSpPr>
          <p:cNvPr id="151556" name="Text Box 4"/>
          <p:cNvSpPr txBox="1">
            <a:spLocks noChangeArrowheads="1"/>
          </p:cNvSpPr>
          <p:nvPr/>
        </p:nvSpPr>
        <p:spPr bwMode="auto">
          <a:xfrm>
            <a:off x="3124200" y="3048000"/>
            <a:ext cx="2971800" cy="45720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p>
            <a:pPr algn="ctr">
              <a:defRPr/>
            </a:pPr>
            <a:r>
              <a:rPr lang="sr-Latn-CS" sz="1400"/>
              <a:t>EKONOMSKI EFEKTI</a:t>
            </a:r>
            <a:endParaRPr lang="en-US" sz="1400"/>
          </a:p>
        </p:txBody>
      </p:sp>
      <p:sp>
        <p:nvSpPr>
          <p:cNvPr id="151557" name="Text Box 5"/>
          <p:cNvSpPr txBox="1">
            <a:spLocks noChangeArrowheads="1"/>
          </p:cNvSpPr>
          <p:nvPr/>
        </p:nvSpPr>
        <p:spPr bwMode="auto">
          <a:xfrm>
            <a:off x="1447800" y="2057400"/>
            <a:ext cx="2133600" cy="53340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p>
            <a:pPr algn="ctr">
              <a:defRPr/>
            </a:pPr>
            <a:r>
              <a:rPr lang="sr-Latn-CS" sz="1400"/>
              <a:t> </a:t>
            </a:r>
            <a:r>
              <a:rPr lang="en-US" sz="1400"/>
              <a:t>TEHNOLOGIJA</a:t>
            </a:r>
          </a:p>
          <a:p>
            <a:pPr algn="ctr">
              <a:defRPr/>
            </a:pPr>
            <a:r>
              <a:rPr lang="en-US" sz="1400"/>
              <a:t>PROIZVODNJE</a:t>
            </a:r>
          </a:p>
        </p:txBody>
      </p:sp>
      <p:sp>
        <p:nvSpPr>
          <p:cNvPr id="151558" name="Text Box 6"/>
          <p:cNvSpPr txBox="1">
            <a:spLocks noChangeArrowheads="1"/>
          </p:cNvSpPr>
          <p:nvPr/>
        </p:nvSpPr>
        <p:spPr bwMode="auto">
          <a:xfrm>
            <a:off x="4876800" y="2057400"/>
            <a:ext cx="1828800" cy="45720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p>
            <a:pPr algn="ctr">
              <a:defRPr/>
            </a:pPr>
            <a:r>
              <a:rPr lang="sr-Latn-CS" sz="1400"/>
              <a:t>EKONOMIKA</a:t>
            </a:r>
            <a:endParaRPr lang="en-US" sz="1400"/>
          </a:p>
        </p:txBody>
      </p:sp>
      <p:sp>
        <p:nvSpPr>
          <p:cNvPr id="21511" name="Line 7"/>
          <p:cNvSpPr>
            <a:spLocks noChangeShapeType="1"/>
          </p:cNvSpPr>
          <p:nvPr/>
        </p:nvSpPr>
        <p:spPr bwMode="auto">
          <a:xfrm>
            <a:off x="4572000" y="3505200"/>
            <a:ext cx="0" cy="228600"/>
          </a:xfrm>
          <a:prstGeom prst="line">
            <a:avLst/>
          </a:prstGeom>
          <a:noFill/>
          <a:ln w="9525">
            <a:solidFill>
              <a:srgbClr val="000000"/>
            </a:solidFill>
            <a:round/>
            <a:headEnd/>
            <a:tailEnd type="triangle" w="med" len="med"/>
          </a:ln>
        </p:spPr>
        <p:txBody>
          <a:bodyPr/>
          <a:lstStyle/>
          <a:p>
            <a:endParaRPr lang="en-US"/>
          </a:p>
        </p:txBody>
      </p:sp>
      <p:sp>
        <p:nvSpPr>
          <p:cNvPr id="21512" name="Line 8"/>
          <p:cNvSpPr>
            <a:spLocks noChangeShapeType="1"/>
          </p:cNvSpPr>
          <p:nvPr/>
        </p:nvSpPr>
        <p:spPr bwMode="auto">
          <a:xfrm>
            <a:off x="2743200" y="2819400"/>
            <a:ext cx="3733800" cy="0"/>
          </a:xfrm>
          <a:prstGeom prst="line">
            <a:avLst/>
          </a:prstGeom>
          <a:noFill/>
          <a:ln w="9525">
            <a:solidFill>
              <a:srgbClr val="000000"/>
            </a:solidFill>
            <a:round/>
            <a:headEnd/>
            <a:tailEnd/>
          </a:ln>
        </p:spPr>
        <p:txBody>
          <a:bodyPr/>
          <a:lstStyle/>
          <a:p>
            <a:endParaRPr lang="en-US"/>
          </a:p>
        </p:txBody>
      </p:sp>
      <p:sp>
        <p:nvSpPr>
          <p:cNvPr id="151561" name="Text Box 9"/>
          <p:cNvSpPr txBox="1">
            <a:spLocks noChangeArrowheads="1"/>
          </p:cNvSpPr>
          <p:nvPr/>
        </p:nvSpPr>
        <p:spPr bwMode="auto">
          <a:xfrm>
            <a:off x="3429000" y="3886200"/>
            <a:ext cx="2286000" cy="30480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p>
            <a:pPr algn="ctr">
              <a:defRPr/>
            </a:pPr>
            <a:r>
              <a:rPr lang="sr-Latn-CS" sz="1400"/>
              <a:t>NOVAC</a:t>
            </a:r>
            <a:endParaRPr lang="en-US" sz="1400"/>
          </a:p>
        </p:txBody>
      </p:sp>
      <p:sp>
        <p:nvSpPr>
          <p:cNvPr id="151562" name="Text Box 10"/>
          <p:cNvSpPr txBox="1">
            <a:spLocks noChangeArrowheads="1"/>
          </p:cNvSpPr>
          <p:nvPr/>
        </p:nvSpPr>
        <p:spPr bwMode="auto">
          <a:xfrm>
            <a:off x="3200400" y="4724400"/>
            <a:ext cx="3276600" cy="30480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p>
            <a:pPr algn="ctr">
              <a:defRPr/>
            </a:pPr>
            <a:r>
              <a:rPr lang="sr-Latn-CS" sz="1400"/>
              <a:t>OCENA EKONOMSKIH REZULTATA</a:t>
            </a:r>
            <a:endParaRPr lang="en-US" sz="1400"/>
          </a:p>
        </p:txBody>
      </p:sp>
      <p:sp>
        <p:nvSpPr>
          <p:cNvPr id="151563" name="Text Box 11"/>
          <p:cNvSpPr txBox="1">
            <a:spLocks noChangeArrowheads="1"/>
          </p:cNvSpPr>
          <p:nvPr/>
        </p:nvSpPr>
        <p:spPr bwMode="auto">
          <a:xfrm>
            <a:off x="2590800" y="5410200"/>
            <a:ext cx="1371600" cy="34290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p>
            <a:pPr algn="ctr">
              <a:defRPr/>
            </a:pPr>
            <a:r>
              <a:rPr lang="sr-Latn-CS" sz="1400"/>
              <a:t>Efektivnost</a:t>
            </a:r>
            <a:endParaRPr lang="en-US" sz="1400" b="0"/>
          </a:p>
        </p:txBody>
      </p:sp>
      <p:sp>
        <p:nvSpPr>
          <p:cNvPr id="151564" name="Text Box 12"/>
          <p:cNvSpPr txBox="1">
            <a:spLocks noChangeArrowheads="1"/>
          </p:cNvSpPr>
          <p:nvPr/>
        </p:nvSpPr>
        <p:spPr bwMode="auto">
          <a:xfrm>
            <a:off x="5334000" y="5410200"/>
            <a:ext cx="1219200" cy="342900"/>
          </a:xfrm>
          <a:prstGeom prst="rect">
            <a:avLst/>
          </a:prstGeom>
          <a:solidFill>
            <a:srgbClr val="FFFFFF"/>
          </a:solidFill>
          <a:ln w="9525">
            <a:solidFill>
              <a:srgbClr val="000000"/>
            </a:solidFill>
            <a:miter lim="800000"/>
            <a:headEnd/>
            <a:tailEnd/>
          </a:ln>
          <a:effectLst>
            <a:outerShdw dist="35921" dir="2700000" algn="ctr" rotWithShape="0">
              <a:srgbClr val="808080"/>
            </a:outerShdw>
          </a:effectLst>
        </p:spPr>
        <p:txBody>
          <a:bodyPr/>
          <a:lstStyle/>
          <a:p>
            <a:pPr algn="ctr">
              <a:defRPr/>
            </a:pPr>
            <a:r>
              <a:rPr lang="sr-Latn-CS" sz="1400"/>
              <a:t>Efikasnost</a:t>
            </a:r>
            <a:endParaRPr lang="en-US" sz="1400" b="0"/>
          </a:p>
        </p:txBody>
      </p:sp>
      <p:sp>
        <p:nvSpPr>
          <p:cNvPr id="21517" name="Line 13"/>
          <p:cNvSpPr>
            <a:spLocks noChangeShapeType="1"/>
          </p:cNvSpPr>
          <p:nvPr/>
        </p:nvSpPr>
        <p:spPr bwMode="auto">
          <a:xfrm>
            <a:off x="4648200" y="2819400"/>
            <a:ext cx="0" cy="228600"/>
          </a:xfrm>
          <a:prstGeom prst="line">
            <a:avLst/>
          </a:prstGeom>
          <a:noFill/>
          <a:ln w="9525">
            <a:solidFill>
              <a:srgbClr val="000000"/>
            </a:solidFill>
            <a:round/>
            <a:headEnd/>
            <a:tailEnd type="triangle" w="med" len="med"/>
          </a:ln>
        </p:spPr>
        <p:txBody>
          <a:bodyPr/>
          <a:lstStyle/>
          <a:p>
            <a:endParaRPr lang="en-US"/>
          </a:p>
        </p:txBody>
      </p:sp>
      <p:sp>
        <p:nvSpPr>
          <p:cNvPr id="21518" name="Line 14"/>
          <p:cNvSpPr>
            <a:spLocks noChangeShapeType="1"/>
          </p:cNvSpPr>
          <p:nvPr/>
        </p:nvSpPr>
        <p:spPr bwMode="auto">
          <a:xfrm>
            <a:off x="4572000" y="4343400"/>
            <a:ext cx="0" cy="228600"/>
          </a:xfrm>
          <a:prstGeom prst="line">
            <a:avLst/>
          </a:prstGeom>
          <a:noFill/>
          <a:ln w="9525">
            <a:solidFill>
              <a:srgbClr val="000000"/>
            </a:solidFill>
            <a:round/>
            <a:headEnd/>
            <a:tailEnd type="triangle" w="med" len="med"/>
          </a:ln>
        </p:spPr>
        <p:txBody>
          <a:bodyPr/>
          <a:lstStyle/>
          <a:p>
            <a:endParaRPr lang="en-US"/>
          </a:p>
        </p:txBody>
      </p:sp>
      <p:sp>
        <p:nvSpPr>
          <p:cNvPr id="21519" name="Line 15"/>
          <p:cNvSpPr>
            <a:spLocks noChangeShapeType="1"/>
          </p:cNvSpPr>
          <p:nvPr/>
        </p:nvSpPr>
        <p:spPr bwMode="auto">
          <a:xfrm flipH="1">
            <a:off x="3810000" y="5257800"/>
            <a:ext cx="304800" cy="76200"/>
          </a:xfrm>
          <a:prstGeom prst="line">
            <a:avLst/>
          </a:prstGeom>
          <a:noFill/>
          <a:ln w="9525">
            <a:solidFill>
              <a:srgbClr val="000000"/>
            </a:solidFill>
            <a:round/>
            <a:headEnd/>
            <a:tailEnd type="triangle" w="med" len="med"/>
          </a:ln>
        </p:spPr>
        <p:txBody>
          <a:bodyPr/>
          <a:lstStyle/>
          <a:p>
            <a:endParaRPr lang="en-US"/>
          </a:p>
        </p:txBody>
      </p:sp>
      <p:sp>
        <p:nvSpPr>
          <p:cNvPr id="21520" name="Line 16"/>
          <p:cNvSpPr>
            <a:spLocks noChangeShapeType="1"/>
          </p:cNvSpPr>
          <p:nvPr/>
        </p:nvSpPr>
        <p:spPr bwMode="auto">
          <a:xfrm>
            <a:off x="5410200" y="5257800"/>
            <a:ext cx="304800" cy="76200"/>
          </a:xfrm>
          <a:prstGeom prst="line">
            <a:avLst/>
          </a:prstGeom>
          <a:noFill/>
          <a:ln w="9525">
            <a:solidFill>
              <a:srgbClr val="000000"/>
            </a:solidFill>
            <a:round/>
            <a:headEnd/>
            <a:tailEnd type="triangle" w="med" len="med"/>
          </a:ln>
        </p:spPr>
        <p:txBody>
          <a:bodyPr/>
          <a:lstStyle/>
          <a:p>
            <a:endParaRPr lang="en-US"/>
          </a:p>
        </p:txBody>
      </p:sp>
      <p:sp>
        <p:nvSpPr>
          <p:cNvPr id="21521" name="Rectangle 17"/>
          <p:cNvSpPr>
            <a:spLocks noChangeArrowheads="1"/>
          </p:cNvSpPr>
          <p:nvPr/>
        </p:nvSpPr>
        <p:spPr bwMode="auto">
          <a:xfrm>
            <a:off x="4724400" y="6091238"/>
            <a:ext cx="2971800" cy="527050"/>
          </a:xfrm>
          <a:prstGeom prst="rect">
            <a:avLst/>
          </a:prstGeom>
          <a:noFill/>
          <a:ln w="9525">
            <a:solidFill>
              <a:schemeClr val="tx1"/>
            </a:solidFill>
            <a:miter lim="800000"/>
            <a:headEnd/>
            <a:tailEnd/>
          </a:ln>
        </p:spPr>
        <p:txBody>
          <a:bodyPr anchor="ctr">
            <a:spAutoFit/>
          </a:bodyPr>
          <a:lstStyle/>
          <a:p>
            <a:pPr algn="ctr"/>
            <a:r>
              <a:rPr lang="sr-Latn-CS" sz="1200" b="0">
                <a:cs typeface="Times New Roman" pitchFamily="18" charset="0"/>
              </a:rPr>
              <a:t> </a:t>
            </a:r>
            <a:r>
              <a:rPr lang="sr-Latn-CS" sz="1400">
                <a:cs typeface="Times New Roman" pitchFamily="18" charset="0"/>
              </a:rPr>
              <a:t>Konkurentnost gazdinstva</a:t>
            </a:r>
            <a:endParaRPr lang="en-US" sz="1400" b="0"/>
          </a:p>
          <a:p>
            <a:pPr eaLnBrk="0" hangingPunct="0"/>
            <a:endParaRPr lang="en-US" sz="1400" b="0"/>
          </a:p>
        </p:txBody>
      </p:sp>
      <p:sp>
        <p:nvSpPr>
          <p:cNvPr id="21522" name="Line 18"/>
          <p:cNvSpPr>
            <a:spLocks noChangeShapeType="1"/>
          </p:cNvSpPr>
          <p:nvPr/>
        </p:nvSpPr>
        <p:spPr bwMode="auto">
          <a:xfrm>
            <a:off x="2743200" y="2590800"/>
            <a:ext cx="0" cy="228600"/>
          </a:xfrm>
          <a:prstGeom prst="line">
            <a:avLst/>
          </a:prstGeom>
          <a:noFill/>
          <a:ln w="9525">
            <a:solidFill>
              <a:schemeClr val="tx1"/>
            </a:solidFill>
            <a:round/>
            <a:headEnd/>
            <a:tailEnd type="triangle" w="med" len="med"/>
          </a:ln>
        </p:spPr>
        <p:txBody>
          <a:bodyPr/>
          <a:lstStyle/>
          <a:p>
            <a:endParaRPr lang="en-US"/>
          </a:p>
        </p:txBody>
      </p:sp>
      <p:sp>
        <p:nvSpPr>
          <p:cNvPr id="21523" name="Line 19"/>
          <p:cNvSpPr>
            <a:spLocks noChangeShapeType="1"/>
          </p:cNvSpPr>
          <p:nvPr/>
        </p:nvSpPr>
        <p:spPr bwMode="auto">
          <a:xfrm>
            <a:off x="6477000" y="2590800"/>
            <a:ext cx="0" cy="228600"/>
          </a:xfrm>
          <a:prstGeom prst="line">
            <a:avLst/>
          </a:prstGeom>
          <a:noFill/>
          <a:ln w="9525">
            <a:solidFill>
              <a:schemeClr val="tx1"/>
            </a:solidFill>
            <a:round/>
            <a:headEnd/>
            <a:tailEnd type="triangle" w="med" len="med"/>
          </a:ln>
        </p:spPr>
        <p:txBody>
          <a:bodyPr/>
          <a:lstStyle/>
          <a:p>
            <a:endParaRPr lang="en-US"/>
          </a:p>
        </p:txBody>
      </p:sp>
      <p:sp>
        <p:nvSpPr>
          <p:cNvPr id="21524" name="Line 20"/>
          <p:cNvSpPr>
            <a:spLocks noChangeShapeType="1"/>
          </p:cNvSpPr>
          <p:nvPr/>
        </p:nvSpPr>
        <p:spPr bwMode="auto">
          <a:xfrm>
            <a:off x="5943600" y="5791200"/>
            <a:ext cx="0" cy="228600"/>
          </a:xfrm>
          <a:prstGeom prst="line">
            <a:avLst/>
          </a:prstGeom>
          <a:noFill/>
          <a:ln w="9525">
            <a:solidFill>
              <a:schemeClr val="tx1"/>
            </a:solidFill>
            <a:round/>
            <a:headEnd/>
            <a:tailEnd type="triangle" w="med" len="med"/>
          </a:ln>
        </p:spPr>
        <p:txBody>
          <a:bodyPr/>
          <a:lstStyle/>
          <a:p>
            <a:endParaRPr lang="en-US"/>
          </a:p>
        </p:txBody>
      </p:sp>
      <p:sp>
        <p:nvSpPr>
          <p:cNvPr id="21525" name="Text Box 21"/>
          <p:cNvSpPr txBox="1">
            <a:spLocks noChangeArrowheads="1"/>
          </p:cNvSpPr>
          <p:nvPr/>
        </p:nvSpPr>
        <p:spPr bwMode="auto">
          <a:xfrm>
            <a:off x="7391400" y="914400"/>
            <a:ext cx="1447800" cy="366713"/>
          </a:xfrm>
          <a:prstGeom prst="rect">
            <a:avLst/>
          </a:prstGeom>
          <a:noFill/>
          <a:ln w="9525">
            <a:noFill/>
            <a:miter lim="800000"/>
            <a:headEnd/>
            <a:tailEnd/>
          </a:ln>
        </p:spPr>
        <p:txBody>
          <a:bodyPr>
            <a:spAutoFit/>
          </a:bodyPr>
          <a:lstStyle/>
          <a:p>
            <a:pPr>
              <a:spcBef>
                <a:spcPct val="50000"/>
              </a:spcBef>
            </a:pPr>
            <a:endParaRPr lang="sr-Latn-CS" sz="1800" b="0"/>
          </a:p>
        </p:txBody>
      </p:sp>
      <p:pic>
        <p:nvPicPr>
          <p:cNvPr id="21526" name="Picture 22" descr="MPj04003070000[1]"/>
          <p:cNvPicPr>
            <a:picLocks noChangeAspect="1" noChangeArrowheads="1"/>
          </p:cNvPicPr>
          <p:nvPr/>
        </p:nvPicPr>
        <p:blipFill>
          <a:blip r:embed="rId2" cstate="print"/>
          <a:srcRect/>
          <a:stretch>
            <a:fillRect/>
          </a:stretch>
        </p:blipFill>
        <p:spPr bwMode="auto">
          <a:xfrm>
            <a:off x="7239000" y="685800"/>
            <a:ext cx="1676400" cy="2057400"/>
          </a:xfrm>
          <a:prstGeom prst="rect">
            <a:avLst/>
          </a:prstGeom>
          <a:noFill/>
          <a:ln w="9525">
            <a:noFill/>
            <a:miter lim="800000"/>
            <a:headEnd/>
            <a:tailEnd/>
          </a:ln>
        </p:spPr>
      </p:pic>
    </p:spTree>
  </p:cSld>
  <p:clrMapOvr>
    <a:masterClrMapping/>
  </p:clrMapOvr>
  <p:transition advClick="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1554"/>
                                        </p:tgtEl>
                                        <p:attrNameLst>
                                          <p:attrName>style.visibility</p:attrName>
                                        </p:attrNameLst>
                                      </p:cBhvr>
                                      <p:to>
                                        <p:strVal val="visible"/>
                                      </p:to>
                                    </p:set>
                                    <p:anim calcmode="lin" valueType="num">
                                      <p:cBhvr additive="base">
                                        <p:cTn id="7" dur="500" fill="hold"/>
                                        <p:tgtEl>
                                          <p:spTgt spid="151554"/>
                                        </p:tgtEl>
                                        <p:attrNameLst>
                                          <p:attrName>ppt_x</p:attrName>
                                        </p:attrNameLst>
                                      </p:cBhvr>
                                      <p:tavLst>
                                        <p:tav tm="0">
                                          <p:val>
                                            <p:strVal val="#ppt_x"/>
                                          </p:val>
                                        </p:tav>
                                        <p:tav tm="100000">
                                          <p:val>
                                            <p:strVal val="#ppt_x"/>
                                          </p:val>
                                        </p:tav>
                                      </p:tavLst>
                                    </p:anim>
                                    <p:anim calcmode="lin" valueType="num">
                                      <p:cBhvr additive="base">
                                        <p:cTn id="8" dur="500" fill="hold"/>
                                        <p:tgtEl>
                                          <p:spTgt spid="1515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4" grpId="0" autoUpdateAnimBg="0"/>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137219" name="Title 5"/>
          <p:cNvSpPr>
            <a:spLocks noGrp="1"/>
          </p:cNvSpPr>
          <p:nvPr>
            <p:ph type="ctrTitle"/>
          </p:nvPr>
        </p:nvSpPr>
        <p:spPr>
          <a:xfrm>
            <a:off x="928688" y="785813"/>
            <a:ext cx="8001000" cy="482600"/>
          </a:xfrm>
        </p:spPr>
        <p:txBody>
          <a:bodyPr/>
          <a:lstStyle/>
          <a:p>
            <a:pPr>
              <a:lnSpc>
                <a:spcPts val="4500"/>
              </a:lnSpc>
            </a:pPr>
            <a:r>
              <a:rPr lang="sr-Latn-CS" altLang="en-US" smtClean="0"/>
              <a:t>Ниво обучености менаџера</a:t>
            </a:r>
          </a:p>
        </p:txBody>
      </p:sp>
      <p:sp>
        <p:nvSpPr>
          <p:cNvPr id="137220" name="Subtitle 6"/>
          <p:cNvSpPr>
            <a:spLocks noGrp="1"/>
          </p:cNvSpPr>
          <p:nvPr>
            <p:ph type="subTitle" idx="1"/>
          </p:nvPr>
        </p:nvSpPr>
        <p:spPr>
          <a:xfrm>
            <a:off x="684213" y="1928813"/>
            <a:ext cx="8174037" cy="4286250"/>
          </a:xfrm>
        </p:spPr>
        <p:txBody>
          <a:bodyPr/>
          <a:lstStyle/>
          <a:p>
            <a:pPr marL="341313" indent="-341313" algn="l">
              <a:lnSpc>
                <a:spcPct val="80000"/>
              </a:lnSpc>
              <a:buFontTx/>
              <a:buChar char="•"/>
            </a:pPr>
            <a:endParaRPr lang="sr-Latn-CS" altLang="en-US" sz="2400" smtClean="0"/>
          </a:p>
        </p:txBody>
      </p:sp>
      <p:pic>
        <p:nvPicPr>
          <p:cNvPr id="137221" name="Picture 5"/>
          <p:cNvPicPr>
            <a:picLocks noChangeAspect="1" noChangeArrowheads="1"/>
          </p:cNvPicPr>
          <p:nvPr/>
        </p:nvPicPr>
        <p:blipFill>
          <a:blip r:embed="rId3" cstate="print"/>
          <a:srcRect/>
          <a:stretch>
            <a:fillRect/>
          </a:stretch>
        </p:blipFill>
        <p:spPr bwMode="auto">
          <a:xfrm>
            <a:off x="87313" y="1785938"/>
            <a:ext cx="8974137"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138243" name="Title 5"/>
          <p:cNvSpPr>
            <a:spLocks noGrp="1"/>
          </p:cNvSpPr>
          <p:nvPr>
            <p:ph type="ctrTitle"/>
          </p:nvPr>
        </p:nvSpPr>
        <p:spPr>
          <a:xfrm>
            <a:off x="928688" y="785813"/>
            <a:ext cx="8001000" cy="482600"/>
          </a:xfrm>
        </p:spPr>
        <p:txBody>
          <a:bodyPr/>
          <a:lstStyle/>
          <a:p>
            <a:pPr>
              <a:lnSpc>
                <a:spcPts val="4500"/>
              </a:lnSpc>
            </a:pPr>
            <a:r>
              <a:rPr lang="sr-Latn-CS" altLang="en-US" smtClean="0"/>
              <a:t>ПГ са и без наследника</a:t>
            </a:r>
          </a:p>
        </p:txBody>
      </p:sp>
      <p:sp>
        <p:nvSpPr>
          <p:cNvPr id="138244" name="Subtitle 6"/>
          <p:cNvSpPr>
            <a:spLocks noGrp="1"/>
          </p:cNvSpPr>
          <p:nvPr>
            <p:ph type="subTitle" idx="1"/>
          </p:nvPr>
        </p:nvSpPr>
        <p:spPr>
          <a:xfrm>
            <a:off x="684213" y="1928813"/>
            <a:ext cx="8174037" cy="4286250"/>
          </a:xfrm>
        </p:spPr>
        <p:txBody>
          <a:bodyPr/>
          <a:lstStyle/>
          <a:p>
            <a:pPr marL="341313" indent="-341313" algn="l">
              <a:lnSpc>
                <a:spcPct val="80000"/>
              </a:lnSpc>
              <a:buFontTx/>
              <a:buChar char="•"/>
            </a:pPr>
            <a:endParaRPr lang="sr-Latn-CS" altLang="en-US" sz="2400" smtClean="0"/>
          </a:p>
        </p:txBody>
      </p:sp>
      <p:pic>
        <p:nvPicPr>
          <p:cNvPr id="138245" name="Picture 5"/>
          <p:cNvPicPr>
            <a:picLocks noChangeAspect="1" noChangeArrowheads="1"/>
          </p:cNvPicPr>
          <p:nvPr/>
        </p:nvPicPr>
        <p:blipFill>
          <a:blip r:embed="rId3" cstate="print"/>
          <a:srcRect/>
          <a:stretch>
            <a:fillRect/>
          </a:stretch>
        </p:blipFill>
        <p:spPr bwMode="auto">
          <a:xfrm>
            <a:off x="571500" y="1428750"/>
            <a:ext cx="8143875"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6"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139267" name="Title 5"/>
          <p:cNvSpPr>
            <a:spLocks noGrp="1"/>
          </p:cNvSpPr>
          <p:nvPr>
            <p:ph type="ctrTitle"/>
          </p:nvPr>
        </p:nvSpPr>
        <p:spPr>
          <a:xfrm>
            <a:off x="928688" y="785813"/>
            <a:ext cx="8001000" cy="482600"/>
          </a:xfrm>
        </p:spPr>
        <p:txBody>
          <a:bodyPr/>
          <a:lstStyle/>
          <a:p>
            <a:pPr>
              <a:lnSpc>
                <a:spcPts val="4500"/>
              </a:lnSpc>
            </a:pPr>
            <a:r>
              <a:rPr lang="sr-Cyrl-CS" altLang="en-US" smtClean="0"/>
              <a:t>С</a:t>
            </a:r>
            <a:r>
              <a:rPr lang="sr-Latn-CS" altLang="en-US" smtClean="0"/>
              <a:t>таросна структура носилаца ПГ</a:t>
            </a:r>
          </a:p>
        </p:txBody>
      </p:sp>
      <p:sp>
        <p:nvSpPr>
          <p:cNvPr id="139268" name="Subtitle 6"/>
          <p:cNvSpPr>
            <a:spLocks noGrp="1"/>
          </p:cNvSpPr>
          <p:nvPr>
            <p:ph type="subTitle" idx="1"/>
          </p:nvPr>
        </p:nvSpPr>
        <p:spPr>
          <a:xfrm>
            <a:off x="684213" y="1928813"/>
            <a:ext cx="8174037" cy="4286250"/>
          </a:xfrm>
        </p:spPr>
        <p:txBody>
          <a:bodyPr/>
          <a:lstStyle/>
          <a:p>
            <a:pPr marL="341313" indent="-341313" algn="l">
              <a:lnSpc>
                <a:spcPct val="80000"/>
              </a:lnSpc>
              <a:buFontTx/>
              <a:buChar char="•"/>
            </a:pPr>
            <a:endParaRPr lang="sr-Latn-CS" altLang="en-US" sz="2400" smtClean="0"/>
          </a:p>
        </p:txBody>
      </p:sp>
      <p:pic>
        <p:nvPicPr>
          <p:cNvPr id="139269" name="Picture 5"/>
          <p:cNvPicPr>
            <a:picLocks noChangeAspect="1" noChangeArrowheads="1"/>
          </p:cNvPicPr>
          <p:nvPr/>
        </p:nvPicPr>
        <p:blipFill>
          <a:blip r:embed="rId3" cstate="print"/>
          <a:srcRect/>
          <a:stretch>
            <a:fillRect/>
          </a:stretch>
        </p:blipFill>
        <p:spPr bwMode="auto">
          <a:xfrm>
            <a:off x="857250" y="1357313"/>
            <a:ext cx="7500938" cy="49291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140291" name="Title 5"/>
          <p:cNvSpPr>
            <a:spLocks noGrp="1"/>
          </p:cNvSpPr>
          <p:nvPr>
            <p:ph type="ctrTitle"/>
          </p:nvPr>
        </p:nvSpPr>
        <p:spPr>
          <a:xfrm>
            <a:off x="928688" y="785813"/>
            <a:ext cx="8001000" cy="482600"/>
          </a:xfrm>
        </p:spPr>
        <p:txBody>
          <a:bodyPr/>
          <a:lstStyle/>
          <a:p>
            <a:pPr>
              <a:lnSpc>
                <a:spcPts val="4500"/>
              </a:lnSpc>
            </a:pPr>
            <a:r>
              <a:rPr lang="sr-Cyrl-CS" altLang="en-US" smtClean="0"/>
              <a:t>Говедарство</a:t>
            </a:r>
            <a:endParaRPr lang="sr-Latn-CS" altLang="en-US" smtClean="0"/>
          </a:p>
        </p:txBody>
      </p:sp>
      <p:sp>
        <p:nvSpPr>
          <p:cNvPr id="140292" name="Subtitle 6"/>
          <p:cNvSpPr>
            <a:spLocks noGrp="1"/>
          </p:cNvSpPr>
          <p:nvPr>
            <p:ph type="subTitle" idx="1"/>
          </p:nvPr>
        </p:nvSpPr>
        <p:spPr>
          <a:xfrm>
            <a:off x="684213" y="1785938"/>
            <a:ext cx="8174037" cy="4429125"/>
          </a:xfrm>
        </p:spPr>
        <p:txBody>
          <a:bodyPr/>
          <a:lstStyle/>
          <a:p>
            <a:pPr marL="341313" indent="-341313" algn="l">
              <a:lnSpc>
                <a:spcPct val="80000"/>
              </a:lnSpc>
              <a:buFontTx/>
              <a:buChar char="•"/>
            </a:pPr>
            <a:r>
              <a:rPr lang="sr-Latn-CS" altLang="en-US" sz="2800" smtClean="0"/>
              <a:t>1960</a:t>
            </a:r>
            <a:r>
              <a:rPr lang="sr-Cyrl-CS" altLang="en-US" sz="2800" smtClean="0"/>
              <a:t>: </a:t>
            </a:r>
            <a:r>
              <a:rPr lang="sr-Latn-CS" altLang="en-US" sz="2800" smtClean="0"/>
              <a:t>655</a:t>
            </a:r>
            <a:r>
              <a:rPr lang="sr-Cyrl-CS" altLang="en-US" sz="2800" smtClean="0"/>
              <a:t> </a:t>
            </a:r>
            <a:r>
              <a:rPr lang="sr-Latn-CS" altLang="en-US" sz="2800" smtClean="0"/>
              <a:t>хиљада ПГ са 1,8 милиона грла говеда</a:t>
            </a:r>
          </a:p>
          <a:p>
            <a:pPr marL="341313" indent="-341313" algn="l">
              <a:lnSpc>
                <a:spcPct val="80000"/>
              </a:lnSpc>
              <a:buFontTx/>
              <a:buChar char="•"/>
            </a:pPr>
            <a:r>
              <a:rPr lang="sr-Latn-CS" altLang="en-US" sz="2800" smtClean="0"/>
              <a:t>2012</a:t>
            </a:r>
            <a:r>
              <a:rPr lang="sr-Cyrl-CS" altLang="en-US" sz="2800" smtClean="0"/>
              <a:t>: </a:t>
            </a:r>
            <a:r>
              <a:rPr lang="sr-Latn-CS" altLang="en-US" sz="2800" smtClean="0"/>
              <a:t>177</a:t>
            </a:r>
            <a:r>
              <a:rPr lang="sr-Cyrl-CS" altLang="en-US" sz="2800" smtClean="0"/>
              <a:t> </a:t>
            </a:r>
            <a:r>
              <a:rPr lang="sr-Latn-CS" altLang="en-US" sz="2800" smtClean="0"/>
              <a:t>хиљада ПГ са 0,9 милиона грла говеда</a:t>
            </a:r>
          </a:p>
          <a:p>
            <a:pPr marL="341313" indent="-341313" algn="l">
              <a:lnSpc>
                <a:spcPct val="80000"/>
              </a:lnSpc>
              <a:buFontTx/>
              <a:buChar char="•"/>
            </a:pPr>
            <a:r>
              <a:rPr lang="sr-Latn-CS" altLang="en-US" sz="2800" smtClean="0"/>
              <a:t>Просечан број грла говеда је порастао са 2,7 на 5,1 грл</a:t>
            </a:r>
            <a:r>
              <a:rPr lang="sr-Cyrl-CS" altLang="en-US" sz="2800" smtClean="0"/>
              <a:t>о</a:t>
            </a:r>
            <a:r>
              <a:rPr lang="sr-Latn-CS" altLang="en-US" sz="2800" smtClean="0"/>
              <a:t>/ПГ</a:t>
            </a:r>
          </a:p>
          <a:p>
            <a:pPr marL="341313" indent="-341313" algn="l">
              <a:lnSpc>
                <a:spcPct val="80000"/>
              </a:lnSpc>
              <a:buFontTx/>
              <a:buChar char="•"/>
            </a:pPr>
            <a:r>
              <a:rPr lang="sr-Latn-CS" altLang="en-US" sz="2800" smtClean="0"/>
              <a:t>У региону Србија – југ узгаја се 2/3 грла, у региону Србија – север 1/3 грла говеда</a:t>
            </a:r>
          </a:p>
          <a:p>
            <a:pPr marL="341313" indent="-341313" algn="l">
              <a:lnSpc>
                <a:spcPct val="80000"/>
              </a:lnSpc>
              <a:buFontTx/>
              <a:buChar char="•"/>
            </a:pPr>
            <a:r>
              <a:rPr lang="sr-Latn-CS" altLang="en-US" sz="2800" smtClean="0"/>
              <a:t>ПГ у </a:t>
            </a:r>
            <a:r>
              <a:rPr lang="sr-Cyrl-CS" altLang="en-US" sz="2800" smtClean="0"/>
              <a:t>Р</a:t>
            </a:r>
            <a:r>
              <a:rPr lang="sr-Latn-CS" altLang="en-US" sz="2800" smtClean="0"/>
              <a:t>егиону </a:t>
            </a:r>
            <a:r>
              <a:rPr lang="sr-Cyrl-CS" altLang="en-US" sz="2800" smtClean="0"/>
              <a:t>З</a:t>
            </a:r>
            <a:r>
              <a:rPr lang="sr-Latn-CS" altLang="en-US" sz="2800" smtClean="0"/>
              <a:t>ападне Србије и Шумадије узгајају 45,5% грла говеда</a:t>
            </a:r>
          </a:p>
          <a:p>
            <a:pPr marL="341313" indent="-341313" algn="l">
              <a:lnSpc>
                <a:spcPct val="80000"/>
              </a:lnSpc>
              <a:buFontTx/>
              <a:buChar char="•"/>
            </a:pPr>
            <a:r>
              <a:rPr lang="sr-Latn-CS" altLang="en-US" sz="2800" smtClean="0"/>
              <a:t>Говедарство даје 42% вредности сточарске производње</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4"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141315" name="Title 5"/>
          <p:cNvSpPr>
            <a:spLocks noGrp="1"/>
          </p:cNvSpPr>
          <p:nvPr>
            <p:ph type="ctrTitle"/>
          </p:nvPr>
        </p:nvSpPr>
        <p:spPr>
          <a:xfrm>
            <a:off x="571500" y="785813"/>
            <a:ext cx="8358188" cy="482600"/>
          </a:xfrm>
        </p:spPr>
        <p:txBody>
          <a:bodyPr/>
          <a:lstStyle/>
          <a:p>
            <a:pPr>
              <a:lnSpc>
                <a:spcPts val="4500"/>
              </a:lnSpc>
            </a:pPr>
            <a:r>
              <a:rPr lang="sr-Latn-CS" altLang="en-US" smtClean="0"/>
              <a:t>Економска величина ПГ са линијама говедарске производње</a:t>
            </a:r>
          </a:p>
        </p:txBody>
      </p:sp>
      <p:sp>
        <p:nvSpPr>
          <p:cNvPr id="141316" name="Subtitle 6"/>
          <p:cNvSpPr>
            <a:spLocks noGrp="1"/>
          </p:cNvSpPr>
          <p:nvPr>
            <p:ph type="subTitle" idx="1"/>
          </p:nvPr>
        </p:nvSpPr>
        <p:spPr>
          <a:xfrm>
            <a:off x="684213" y="1785938"/>
            <a:ext cx="7959725" cy="4429125"/>
          </a:xfrm>
        </p:spPr>
        <p:txBody>
          <a:bodyPr/>
          <a:lstStyle/>
          <a:p>
            <a:pPr marL="341313" indent="-341313" algn="l">
              <a:lnSpc>
                <a:spcPct val="80000"/>
              </a:lnSpc>
              <a:buFontTx/>
              <a:buChar char="•"/>
            </a:pPr>
            <a:endParaRPr lang="sr-Latn-CS" altLang="en-US" sz="2800" smtClean="0"/>
          </a:p>
        </p:txBody>
      </p:sp>
      <p:pic>
        <p:nvPicPr>
          <p:cNvPr id="141317" name="Picture 5"/>
          <p:cNvPicPr>
            <a:picLocks noChangeAspect="1" noChangeArrowheads="1"/>
          </p:cNvPicPr>
          <p:nvPr/>
        </p:nvPicPr>
        <p:blipFill>
          <a:blip r:embed="rId3" cstate="print"/>
          <a:srcRect/>
          <a:stretch>
            <a:fillRect/>
          </a:stretch>
        </p:blipFill>
        <p:spPr bwMode="auto">
          <a:xfrm>
            <a:off x="428625" y="1785938"/>
            <a:ext cx="8143875" cy="4541837"/>
          </a:xfrm>
          <a:prstGeom prst="rect">
            <a:avLst/>
          </a:prstGeom>
          <a:noFill/>
          <a:ln w="9525">
            <a:noFill/>
            <a:miter lim="800000"/>
            <a:headEnd/>
            <a:tailEnd/>
          </a:ln>
        </p:spPr>
      </p:pic>
      <p:pic>
        <p:nvPicPr>
          <p:cNvPr id="141318" name="Picture 7"/>
          <p:cNvPicPr>
            <a:picLocks noChangeAspect="1" noChangeArrowheads="1"/>
          </p:cNvPicPr>
          <p:nvPr/>
        </p:nvPicPr>
        <p:blipFill>
          <a:blip r:embed="rId4" cstate="print"/>
          <a:srcRect/>
          <a:stretch>
            <a:fillRect/>
          </a:stretch>
        </p:blipFill>
        <p:spPr bwMode="auto">
          <a:xfrm>
            <a:off x="152400" y="1674813"/>
            <a:ext cx="8534400" cy="4659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8"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142339" name="Title 5"/>
          <p:cNvSpPr>
            <a:spLocks noGrp="1"/>
          </p:cNvSpPr>
          <p:nvPr>
            <p:ph type="ctrTitle"/>
          </p:nvPr>
        </p:nvSpPr>
        <p:spPr>
          <a:xfrm>
            <a:off x="857250" y="785813"/>
            <a:ext cx="8143875" cy="482600"/>
          </a:xfrm>
        </p:spPr>
        <p:txBody>
          <a:bodyPr/>
          <a:lstStyle/>
          <a:p>
            <a:pPr>
              <a:lnSpc>
                <a:spcPts val="4500"/>
              </a:lnSpc>
            </a:pPr>
            <a:r>
              <a:rPr lang="sr-Latn-CS" altLang="en-US" smtClean="0"/>
              <a:t>Структура ПГ према броју говеда</a:t>
            </a:r>
          </a:p>
        </p:txBody>
      </p:sp>
      <p:sp>
        <p:nvSpPr>
          <p:cNvPr id="142340" name="Subtitle 6"/>
          <p:cNvSpPr>
            <a:spLocks noGrp="1"/>
          </p:cNvSpPr>
          <p:nvPr>
            <p:ph type="subTitle" idx="1"/>
          </p:nvPr>
        </p:nvSpPr>
        <p:spPr>
          <a:xfrm>
            <a:off x="684213" y="1785938"/>
            <a:ext cx="7959725" cy="4429125"/>
          </a:xfrm>
        </p:spPr>
        <p:txBody>
          <a:bodyPr/>
          <a:lstStyle/>
          <a:p>
            <a:pPr marL="341313" indent="-341313" algn="l">
              <a:lnSpc>
                <a:spcPct val="80000"/>
              </a:lnSpc>
              <a:buFontTx/>
              <a:buChar char="•"/>
            </a:pPr>
            <a:endParaRPr lang="sr-Latn-CS" altLang="en-US" sz="2800" smtClean="0"/>
          </a:p>
        </p:txBody>
      </p:sp>
      <p:pic>
        <p:nvPicPr>
          <p:cNvPr id="142341" name="Picture 5"/>
          <p:cNvPicPr>
            <a:picLocks noChangeAspect="1" noChangeArrowheads="1"/>
          </p:cNvPicPr>
          <p:nvPr/>
        </p:nvPicPr>
        <p:blipFill>
          <a:blip r:embed="rId3" cstate="print"/>
          <a:srcRect/>
          <a:stretch>
            <a:fillRect/>
          </a:stretch>
        </p:blipFill>
        <p:spPr bwMode="auto">
          <a:xfrm>
            <a:off x="285750" y="1428750"/>
            <a:ext cx="8358188"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5"/>
          <p:cNvSpPr>
            <a:spLocks noChangeArrowheads="1"/>
          </p:cNvSpPr>
          <p:nvPr/>
        </p:nvSpPr>
        <p:spPr bwMode="auto">
          <a:xfrm>
            <a:off x="0" y="1581150"/>
            <a:ext cx="184150" cy="366713"/>
          </a:xfrm>
          <a:prstGeom prst="rect">
            <a:avLst/>
          </a:prstGeom>
          <a:noFill/>
          <a:ln w="9525">
            <a:noFill/>
            <a:miter lim="800000"/>
            <a:headEnd/>
            <a:tailEnd/>
          </a:ln>
        </p:spPr>
        <p:txBody>
          <a:bodyPr wrap="none" anchor="ctr">
            <a:spAutoFit/>
          </a:bodyPr>
          <a:lstStyle/>
          <a:p>
            <a:endParaRPr lang="sr-Latn-CS" sz="1800" b="0"/>
          </a:p>
        </p:txBody>
      </p:sp>
      <p:sp>
        <p:nvSpPr>
          <p:cNvPr id="143363" name="Rectangle 295"/>
          <p:cNvSpPr>
            <a:spLocks noChangeArrowheads="1"/>
          </p:cNvSpPr>
          <p:nvPr/>
        </p:nvSpPr>
        <p:spPr bwMode="auto">
          <a:xfrm>
            <a:off x="0" y="5216525"/>
            <a:ext cx="9144000" cy="0"/>
          </a:xfrm>
          <a:prstGeom prst="rect">
            <a:avLst/>
          </a:prstGeom>
          <a:noFill/>
          <a:ln w="9525">
            <a:noFill/>
            <a:miter lim="800000"/>
            <a:headEnd/>
            <a:tailEnd/>
          </a:ln>
        </p:spPr>
        <p:txBody>
          <a:bodyPr wrap="none" anchor="ctr">
            <a:spAutoFit/>
          </a:bodyPr>
          <a:lstStyle/>
          <a:p>
            <a:endParaRPr lang="sr-Latn-CS" sz="1800" b="0"/>
          </a:p>
        </p:txBody>
      </p:sp>
      <p:sp>
        <p:nvSpPr>
          <p:cNvPr id="143364" name="Rectangle 297"/>
          <p:cNvSpPr>
            <a:spLocks noChangeArrowheads="1"/>
          </p:cNvSpPr>
          <p:nvPr/>
        </p:nvSpPr>
        <p:spPr bwMode="auto">
          <a:xfrm>
            <a:off x="914400" y="0"/>
            <a:ext cx="7131050" cy="366713"/>
          </a:xfrm>
          <a:prstGeom prst="rect">
            <a:avLst/>
          </a:prstGeom>
          <a:noFill/>
          <a:ln w="9525">
            <a:noFill/>
            <a:miter lim="800000"/>
            <a:headEnd/>
            <a:tailEnd/>
          </a:ln>
        </p:spPr>
        <p:txBody>
          <a:bodyPr wrap="none" anchor="ctr">
            <a:spAutoFit/>
          </a:bodyPr>
          <a:lstStyle/>
          <a:p>
            <a:r>
              <a:rPr lang="sr-Latn-CS" sz="1800" b="0" i="1"/>
              <a:t>Tabela 2.  Proizvodni pokazatelji govedarske proizvodnje u Vojvodini</a:t>
            </a:r>
          </a:p>
        </p:txBody>
      </p:sp>
      <p:sp>
        <p:nvSpPr>
          <p:cNvPr id="143365" name="Rectangle 302"/>
          <p:cNvSpPr>
            <a:spLocks noChangeArrowheads="1"/>
          </p:cNvSpPr>
          <p:nvPr/>
        </p:nvSpPr>
        <p:spPr bwMode="auto">
          <a:xfrm>
            <a:off x="2235200" y="1839913"/>
            <a:ext cx="1168400" cy="0"/>
          </a:xfrm>
          <a:prstGeom prst="rect">
            <a:avLst/>
          </a:prstGeom>
          <a:noFill/>
          <a:ln w="9525">
            <a:noFill/>
            <a:miter lim="800000"/>
            <a:headEnd/>
            <a:tailEnd/>
          </a:ln>
        </p:spPr>
        <p:txBody>
          <a:bodyPr wrap="none">
            <a:spAutoFit/>
          </a:bodyPr>
          <a:lstStyle/>
          <a:p>
            <a:r>
              <a:rPr lang="sr-Latn-CS" sz="1000" b="0">
                <a:latin typeface="Times New Roman" pitchFamily="18" charset="0"/>
                <a:cs typeface="Times New Roman" pitchFamily="18" charset="0"/>
              </a:rPr>
              <a:t>Index  2001–2005</a:t>
            </a:r>
            <a:endParaRPr lang="en-US" sz="1000" b="0">
              <a:latin typeface="Times New Roman" pitchFamily="18" charset="0"/>
              <a:cs typeface="Times New Roman" pitchFamily="18" charset="0"/>
            </a:endParaRPr>
          </a:p>
          <a:p>
            <a:pPr eaLnBrk="0" hangingPunct="0"/>
            <a:endParaRPr lang="en-US" sz="1800" b="0"/>
          </a:p>
        </p:txBody>
      </p:sp>
      <p:sp>
        <p:nvSpPr>
          <p:cNvPr id="143366" name="Line 298"/>
          <p:cNvSpPr>
            <a:spLocks noChangeShapeType="1"/>
          </p:cNvSpPr>
          <p:nvPr/>
        </p:nvSpPr>
        <p:spPr bwMode="auto">
          <a:xfrm>
            <a:off x="5778500" y="1846263"/>
            <a:ext cx="914400" cy="0"/>
          </a:xfrm>
          <a:prstGeom prst="line">
            <a:avLst/>
          </a:prstGeom>
          <a:noFill/>
          <a:ln w="9525">
            <a:solidFill>
              <a:srgbClr val="000000"/>
            </a:solidFill>
            <a:round/>
            <a:headEnd/>
            <a:tailEnd/>
          </a:ln>
        </p:spPr>
        <p:txBody>
          <a:bodyPr/>
          <a:lstStyle/>
          <a:p>
            <a:endParaRPr lang="en-US"/>
          </a:p>
        </p:txBody>
      </p:sp>
      <p:graphicFrame>
        <p:nvGraphicFramePr>
          <p:cNvPr id="83551" name="Group 607"/>
          <p:cNvGraphicFramePr>
            <a:graphicFrameLocks noGrp="1"/>
          </p:cNvGraphicFramePr>
          <p:nvPr/>
        </p:nvGraphicFramePr>
        <p:xfrm>
          <a:off x="1524000" y="512763"/>
          <a:ext cx="6781800" cy="6040123"/>
        </p:xfrm>
        <a:graphic>
          <a:graphicData uri="http://schemas.openxmlformats.org/drawingml/2006/table">
            <a:tbl>
              <a:tblPr/>
              <a:tblGrid>
                <a:gridCol w="2343150"/>
                <a:gridCol w="1352550"/>
                <a:gridCol w="1352550"/>
                <a:gridCol w="1733550"/>
              </a:tblGrid>
              <a:tr h="9144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Pokazatel</a:t>
                      </a: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ji</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Prosek 1971-1975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Prosek 2001-2005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2001-2005</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Times New Roman" pitchFamily="18"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  1971-1975</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Ukupno</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r-Latn-CS"/>
                    </a:p>
                  </a:txBody>
                  <a:tcPr/>
                </a:tc>
                <a:tc hMerge="1">
                  <a:txBody>
                    <a:bodyPr/>
                    <a:lstStyle/>
                    <a:p>
                      <a:endParaRPr lang="sr-Latn-CS"/>
                    </a:p>
                  </a:txBody>
                  <a:tcPr/>
                </a:tc>
                <a:tc hMerge="1">
                  <a:txBody>
                    <a:bodyPr/>
                    <a:lstStyle/>
                    <a:p>
                      <a:endParaRPr lang="sr-Latn-CS"/>
                    </a:p>
                  </a:txBody>
                  <a:tcPr/>
                </a:tc>
              </a:tr>
              <a:tr h="403225">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Mleko (mil. l)</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309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311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101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76238">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Meso (000 t)</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22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42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Po grlu</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r-Latn-CS"/>
                    </a:p>
                  </a:txBody>
                  <a:tcPr/>
                </a:tc>
                <a:tc hMerge="1">
                  <a:txBody>
                    <a:bodyPr/>
                    <a:lstStyle/>
                    <a:p>
                      <a:endParaRPr lang="sr-Latn-CS"/>
                    </a:p>
                  </a:txBody>
                  <a:tcPr/>
                </a:tc>
                <a:tc hMerge="1">
                  <a:txBody>
                    <a:bodyPr/>
                    <a:lstStyle/>
                    <a:p>
                      <a:endParaRPr lang="sr-Latn-CS"/>
                    </a:p>
                  </a:txBody>
                  <a:tcPr/>
                </a:tc>
              </a:tr>
              <a:tr h="407988">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Mleko (l)</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2.240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3.368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Meso (kg)</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125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101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81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6400">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Po ha poljoprivrednog zemljišta</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r-Latn-CS"/>
                    </a:p>
                  </a:txBody>
                  <a:tcPr/>
                </a:tc>
                <a:tc hMerge="1">
                  <a:txBody>
                    <a:bodyPr/>
                    <a:lstStyle/>
                    <a:p>
                      <a:endParaRPr lang="sr-Latn-CS"/>
                    </a:p>
                  </a:txBody>
                  <a:tcPr/>
                </a:tc>
                <a:tc hMerge="1">
                  <a:txBody>
                    <a:bodyPr/>
                    <a:lstStyle/>
                    <a:p>
                      <a:endParaRPr lang="sr-Latn-CS"/>
                    </a:p>
                  </a:txBody>
                  <a:tcPr/>
                </a:tc>
              </a:tr>
              <a:tr h="406400">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Mleko (l)</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171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174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102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66713">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Meso (kg)</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29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42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Po stanovniku</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r-Latn-CS"/>
                    </a:p>
                  </a:txBody>
                  <a:tcPr/>
                </a:tc>
                <a:tc hMerge="1">
                  <a:txBody>
                    <a:bodyPr/>
                    <a:lstStyle/>
                    <a:p>
                      <a:endParaRPr lang="sr-Latn-CS"/>
                    </a:p>
                  </a:txBody>
                  <a:tcPr/>
                </a:tc>
                <a:tc hMerge="1">
                  <a:txBody>
                    <a:bodyPr/>
                    <a:lstStyle/>
                    <a:p>
                      <a:endParaRPr lang="sr-Latn-CS"/>
                    </a:p>
                  </a:txBody>
                  <a:tcPr/>
                </a:tc>
              </a:tr>
              <a:tr h="406400">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Mleko (l)</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158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153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97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07988">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Meso (kg)</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27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41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004" name="Group 84"/>
          <p:cNvGraphicFramePr>
            <a:graphicFrameLocks noGrp="1"/>
          </p:cNvGraphicFramePr>
          <p:nvPr/>
        </p:nvGraphicFramePr>
        <p:xfrm>
          <a:off x="762000" y="152400"/>
          <a:ext cx="7543800" cy="6099493"/>
        </p:xfrm>
        <a:graphic>
          <a:graphicData uri="http://schemas.openxmlformats.org/drawingml/2006/table">
            <a:tbl>
              <a:tblPr/>
              <a:tblGrid>
                <a:gridCol w="2646363"/>
                <a:gridCol w="1468437"/>
                <a:gridCol w="1600200"/>
                <a:gridCol w="1828800"/>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1971-1975</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2001-2005</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Indeks</a:t>
                      </a:r>
                      <a:endParaRPr kumimoji="0" lang="en-US" sz="1800" b="0"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572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Na 100 ha poljoprivredne površine:</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Goveda</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23</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Ovce</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9</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50</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Uslovna grla</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47</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43</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207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Na 100 ha oranica</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Svinja</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119</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82</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69</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Živina</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495</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392</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79</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51911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Na 100 stanovnika</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Goveda</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21</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11</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52</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Svinje</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96</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64</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67</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Ovce</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8</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47</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6063">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Živina</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399</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305</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76</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247650">
                <a:tc>
                  <a:txBody>
                    <a:bodyPr/>
                    <a:lstStyle/>
                    <a:p>
                      <a:pPr marL="0" marR="0" lvl="0" indent="0" algn="l" defTabSz="914400" rtl="0" eaLnBrk="1" fontAlgn="base" latinLnBrk="0" hangingPunct="1">
                        <a:lnSpc>
                          <a:spcPct val="100000"/>
                        </a:lnSpc>
                        <a:spcBef>
                          <a:spcPct val="0"/>
                        </a:spcBef>
                        <a:spcAft>
                          <a:spcPct val="0"/>
                        </a:spcAft>
                        <a:buClrTx/>
                        <a:buSzTx/>
                        <a:buFont typeface="Times New Roman" pitchFamily="18" charset="0"/>
                        <a:buChar char="-"/>
                        <a:tabLst>
                          <a:tab pos="144463" algn="l"/>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Uslovna grla</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43</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17</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8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sr-Latn-CS" sz="1800" b="0" i="0" u="none" strike="noStrike" cap="none" normalizeH="0" baseline="0" smtClean="0">
                        <a:ln>
                          <a:noFill/>
                        </a:ln>
                        <a:solidFill>
                          <a:schemeClr val="tx1"/>
                        </a:solidFill>
                        <a:effectLst/>
                        <a:latin typeface="Arial" charset="0"/>
                      </a:endParaRP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145411" name="Title 5"/>
          <p:cNvSpPr>
            <a:spLocks noGrp="1"/>
          </p:cNvSpPr>
          <p:nvPr>
            <p:ph type="ctrTitle"/>
          </p:nvPr>
        </p:nvSpPr>
        <p:spPr>
          <a:xfrm>
            <a:off x="928688" y="785813"/>
            <a:ext cx="8215312" cy="482600"/>
          </a:xfrm>
        </p:spPr>
        <p:txBody>
          <a:bodyPr/>
          <a:lstStyle/>
          <a:p>
            <a:pPr>
              <a:lnSpc>
                <a:spcPts val="4500"/>
              </a:lnSpc>
            </a:pPr>
            <a:r>
              <a:rPr lang="sr-Latn-CS" altLang="en-US" smtClean="0"/>
              <a:t>Перспективе развоја говедарства</a:t>
            </a:r>
          </a:p>
        </p:txBody>
      </p:sp>
      <p:sp>
        <p:nvSpPr>
          <p:cNvPr id="145412" name="Subtitle 6"/>
          <p:cNvSpPr>
            <a:spLocks noGrp="1"/>
          </p:cNvSpPr>
          <p:nvPr>
            <p:ph type="subTitle" idx="1"/>
          </p:nvPr>
        </p:nvSpPr>
        <p:spPr>
          <a:xfrm>
            <a:off x="684213" y="1785938"/>
            <a:ext cx="7959725" cy="4429125"/>
          </a:xfrm>
        </p:spPr>
        <p:txBody>
          <a:bodyPr/>
          <a:lstStyle/>
          <a:p>
            <a:pPr marL="341313" indent="-341313" algn="l">
              <a:lnSpc>
                <a:spcPct val="80000"/>
              </a:lnSpc>
              <a:buFontTx/>
              <a:buChar char="•"/>
            </a:pPr>
            <a:r>
              <a:rPr lang="sr-Latn-CS" altLang="en-US" sz="2800" smtClean="0"/>
              <a:t>ППГ у 55% случајева немају наследника, а у свом власништву имају 53% грла говеда</a:t>
            </a:r>
          </a:p>
          <a:p>
            <a:pPr marL="341313" indent="-341313" algn="l">
              <a:lnSpc>
                <a:spcPct val="80000"/>
              </a:lnSpc>
              <a:buFontTx/>
              <a:buChar char="•"/>
            </a:pPr>
            <a:r>
              <a:rPr lang="sr-Cyrl-CS" altLang="en-US" sz="2800" smtClean="0"/>
              <a:t>П</a:t>
            </a:r>
            <a:r>
              <a:rPr lang="sr-Latn-CS" altLang="en-US" sz="2800" smtClean="0"/>
              <a:t>ољопривредници стар</a:t>
            </a:r>
            <a:r>
              <a:rPr lang="sr-Cyrl-CS" altLang="en-US" sz="2800" smtClean="0"/>
              <a:t>ости </a:t>
            </a:r>
            <a:r>
              <a:rPr lang="sr-Latn-CS" altLang="en-US" sz="2800" smtClean="0"/>
              <a:t>≥65 година </a:t>
            </a:r>
            <a:r>
              <a:rPr lang="sr-Cyrl-CS" altLang="en-US" sz="2800" smtClean="0"/>
              <a:t>имају на </a:t>
            </a:r>
            <a:r>
              <a:rPr lang="sr-Latn-CS" altLang="en-US" sz="2800" smtClean="0"/>
              <a:t>распола</a:t>
            </a:r>
            <a:r>
              <a:rPr lang="sr-Cyrl-CS" altLang="en-US" sz="2800" smtClean="0"/>
              <a:t>гању</a:t>
            </a:r>
            <a:r>
              <a:rPr lang="sr-Latn-CS" altLang="en-US" sz="2800" smtClean="0"/>
              <a:t> </a:t>
            </a:r>
            <a:r>
              <a:rPr lang="sr-Cyrl-CS" altLang="en-US" sz="2800" smtClean="0"/>
              <a:t>40,5</a:t>
            </a:r>
            <a:r>
              <a:rPr lang="sr-Latn-CS" altLang="en-US" sz="2800" smtClean="0"/>
              <a:t>% грла</a:t>
            </a:r>
            <a:endParaRPr lang="sr-Cyrl-CS" altLang="en-US" sz="2800" smtClean="0"/>
          </a:p>
          <a:p>
            <a:pPr marL="341313" indent="-341313" algn="l">
              <a:lnSpc>
                <a:spcPct val="80000"/>
              </a:lnSpc>
              <a:buFontTx/>
              <a:buChar char="•"/>
            </a:pPr>
            <a:r>
              <a:rPr lang="sr-Cyrl-CS" altLang="en-US" sz="2800" smtClean="0"/>
              <a:t>ПГ у статусу правног лица губе интересовање за говедарство</a:t>
            </a:r>
            <a:endParaRPr lang="sr-Latn-CS" altLang="en-US" sz="2800" smtClean="0"/>
          </a:p>
          <a:p>
            <a:pPr marL="341313" indent="-341313" algn="l">
              <a:lnSpc>
                <a:spcPct val="80000"/>
              </a:lnSpc>
              <a:buFontTx/>
              <a:buChar char="•"/>
            </a:pPr>
            <a:r>
              <a:rPr lang="sr-Cyrl-CS" altLang="en-US" sz="2800" smtClean="0"/>
              <a:t>С</a:t>
            </a:r>
            <a:r>
              <a:rPr lang="sr-Latn-CS" altLang="en-US" sz="2800" smtClean="0"/>
              <a:t>истем интензивне говедарске производње заснован на исхрани говеда употребом испаше </a:t>
            </a:r>
            <a:r>
              <a:rPr lang="sr-Cyrl-CS" altLang="en-US" sz="2800" smtClean="0"/>
              <a:t>ни</a:t>
            </a:r>
            <a:r>
              <a:rPr lang="sr-Latn-CS" altLang="en-US" sz="2800" smtClean="0"/>
              <a:t>је довољно коришћен</a:t>
            </a:r>
          </a:p>
          <a:p>
            <a:pPr marL="341313" indent="-341313" algn="l">
              <a:lnSpc>
                <a:spcPct val="80000"/>
              </a:lnSpc>
              <a:buFontTx/>
              <a:buChar char="•"/>
            </a:pPr>
            <a:r>
              <a:rPr lang="sr-Latn-CS" altLang="en-US" sz="2800" smtClean="0"/>
              <a:t>Низак обим употребе рачунара (1,2%) и услуга Пољопривредне саветодавне службе (18,4%)</a:t>
            </a:r>
            <a:r>
              <a:rPr lang="sr-Cyrl-CS" altLang="en-US" sz="2800" smtClean="0"/>
              <a:t> </a:t>
            </a:r>
            <a:r>
              <a:rPr lang="sr-Latn-CS" altLang="en-US" sz="2800" smtClean="0"/>
              <a:t> код 27.503 ПГ специјализована за говедарство</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4"/>
          <p:cNvSpPr>
            <a:spLocks noChangeArrowheads="1"/>
          </p:cNvSpPr>
          <p:nvPr/>
        </p:nvSpPr>
        <p:spPr bwMode="auto">
          <a:xfrm>
            <a:off x="0" y="-238125"/>
            <a:ext cx="9226550" cy="6408738"/>
          </a:xfrm>
          <a:prstGeom prst="rect">
            <a:avLst/>
          </a:prstGeom>
          <a:noFill/>
          <a:ln w="9525">
            <a:noFill/>
            <a:miter lim="800000"/>
            <a:headEnd/>
            <a:tailEnd/>
          </a:ln>
        </p:spPr>
        <p:txBody>
          <a:bodyPr wrap="none" anchor="ctr">
            <a:spAutoFit/>
          </a:bodyPr>
          <a:lstStyle/>
          <a:p>
            <a:pPr indent="215900">
              <a:tabLst>
                <a:tab pos="228600" algn="l"/>
              </a:tabLst>
            </a:pPr>
            <a:r>
              <a:rPr lang="sr-Cyrl-CS" sz="1800"/>
              <a:t> </a:t>
            </a:r>
            <a:r>
              <a:rPr lang="en-US" sz="1800"/>
              <a:t>  </a:t>
            </a:r>
          </a:p>
          <a:p>
            <a:pPr indent="215900">
              <a:tabLst>
                <a:tab pos="228600" algn="l"/>
              </a:tabLst>
            </a:pPr>
            <a:r>
              <a:rPr lang="en-US" sz="1800"/>
              <a:t>28.</a:t>
            </a:r>
            <a:r>
              <a:rPr lang="sr-Cyrl-CS" sz="1800"/>
              <a:t> </a:t>
            </a:r>
            <a:r>
              <a:rPr lang="sr-Cyrl-CS" sz="1800" u="sng"/>
              <a:t>Linije i tipovi govedarske proizvodnje</a:t>
            </a:r>
            <a:endParaRPr lang="en-US" sz="1800" u="sng"/>
          </a:p>
          <a:p>
            <a:pPr indent="215900">
              <a:tabLst>
                <a:tab pos="228600" algn="l"/>
              </a:tabLst>
            </a:pPr>
            <a:endParaRPr lang="en-US" sz="1800" u="sng"/>
          </a:p>
          <a:p>
            <a:pPr indent="215900">
              <a:tabLst>
                <a:tab pos="228600" algn="l"/>
              </a:tabLst>
            </a:pPr>
            <a:endParaRPr lang="en-US" sz="1800" b="0"/>
          </a:p>
          <a:p>
            <a:pPr indent="215900">
              <a:tabLst>
                <a:tab pos="228600" algn="l"/>
              </a:tabLst>
            </a:pPr>
            <a:r>
              <a:rPr lang="en-US" sz="1800" b="0"/>
              <a:t>U uslovima višeg stepena razvijenosti, govedarstvo se diferencira najčešće na tri linije:</a:t>
            </a:r>
          </a:p>
          <a:p>
            <a:pPr indent="215900">
              <a:tabLst>
                <a:tab pos="228600" algn="l"/>
              </a:tabLst>
            </a:pPr>
            <a:endParaRPr lang="en-US" sz="1800" b="0"/>
          </a:p>
          <a:p>
            <a:pPr indent="215900">
              <a:tabLst>
                <a:tab pos="228600" algn="l"/>
              </a:tabLst>
            </a:pPr>
            <a:r>
              <a:rPr lang="en-US" sz="1800" b="0"/>
              <a:t>                                  -proizvodnja mleka i teladi,</a:t>
            </a:r>
          </a:p>
          <a:p>
            <a:pPr indent="215900">
              <a:tabLst>
                <a:tab pos="228600" algn="l"/>
              </a:tabLst>
            </a:pPr>
            <a:r>
              <a:rPr lang="en-US" sz="1800" b="0"/>
              <a:t>                                  -tov goveda (proizvodnja goveđeg mesa),</a:t>
            </a:r>
          </a:p>
          <a:p>
            <a:pPr indent="215900">
              <a:tabLst>
                <a:tab pos="228600" algn="l"/>
              </a:tabLst>
            </a:pPr>
            <a:r>
              <a:rPr lang="en-US" sz="1800" b="0"/>
              <a:t>                                  -</a:t>
            </a:r>
            <a:r>
              <a:rPr lang="sr-Cyrl-CS" sz="1800" b="0"/>
              <a:t>odgoj podmlatka goveda.</a:t>
            </a:r>
            <a:endParaRPr lang="en-US" sz="1800" b="0"/>
          </a:p>
          <a:p>
            <a:pPr indent="215900">
              <a:tabLst>
                <a:tab pos="228600" algn="l"/>
              </a:tabLst>
            </a:pPr>
            <a:endParaRPr lang="en-US" sz="1800" b="0"/>
          </a:p>
          <a:p>
            <a:pPr indent="215900">
              <a:tabLst>
                <a:tab pos="228600" algn="l"/>
              </a:tabLst>
            </a:pPr>
            <a:r>
              <a:rPr lang="sr-Cyrl-CS" sz="1800" b="0"/>
              <a:t>Proizvodnja mleka i teladi</a:t>
            </a:r>
            <a:endParaRPr lang="en-US" sz="1800" b="0"/>
          </a:p>
          <a:p>
            <a:pPr indent="215900">
              <a:tabLst>
                <a:tab pos="228600" algn="l"/>
              </a:tabLst>
            </a:pPr>
            <a:endParaRPr lang="en-US" sz="1800" b="0"/>
          </a:p>
          <a:p>
            <a:pPr indent="215900">
              <a:tabLst>
                <a:tab pos="228600" algn="l"/>
              </a:tabLst>
            </a:pPr>
            <a:r>
              <a:rPr lang="sr-Cyrl-CS" sz="1800" b="0"/>
              <a:t>Opredeljenje proizvođača na razvijanje ove linije proizvodnje uslovljeno je mnogim</a:t>
            </a:r>
            <a:endParaRPr lang="en-US" sz="1800" b="0"/>
          </a:p>
          <a:p>
            <a:pPr indent="215900">
              <a:tabLst>
                <a:tab pos="228600" algn="l"/>
              </a:tabLst>
            </a:pPr>
            <a:r>
              <a:rPr lang="sr-Cyrl-CS" sz="1800" b="0"/>
              <a:t> faktorima, kao što su:</a:t>
            </a:r>
            <a:endParaRPr lang="en-US" sz="1800" b="0"/>
          </a:p>
          <a:p>
            <a:pPr indent="215900">
              <a:tabLst>
                <a:tab pos="228600" algn="l"/>
              </a:tabLst>
            </a:pPr>
            <a:endParaRPr lang="en-US" sz="1800" b="0"/>
          </a:p>
          <a:p>
            <a:pPr indent="215900">
              <a:tabLst>
                <a:tab pos="228600" algn="l"/>
              </a:tabLst>
            </a:pPr>
            <a:r>
              <a:rPr lang="en-US" sz="1800" b="0"/>
              <a:t>   a)  </a:t>
            </a:r>
            <a:r>
              <a:rPr lang="sr-Cyrl-CS" sz="1800" b="0"/>
              <a:t>odnos cene mleka prema  cenama   ostalih poljoprivrednih proizvoda s jedne strane </a:t>
            </a:r>
            <a:endParaRPr lang="en-US" sz="1800" b="0"/>
          </a:p>
          <a:p>
            <a:pPr indent="215900">
              <a:tabLst>
                <a:tab pos="228600" algn="l"/>
              </a:tabLst>
            </a:pPr>
            <a:r>
              <a:rPr lang="sr-Cyrl-CS" sz="1800" b="0"/>
              <a:t> </a:t>
            </a:r>
            <a:r>
              <a:rPr lang="en-US" sz="1800" b="0"/>
              <a:t>       </a:t>
            </a:r>
            <a:r>
              <a:rPr lang="sr-Cyrl-CS" sz="1800" b="0"/>
              <a:t>i prema  cenama odgovarajućih inputa,</a:t>
            </a:r>
            <a:endParaRPr lang="en-US" sz="1800" b="0"/>
          </a:p>
          <a:p>
            <a:pPr indent="215900">
              <a:tabLst>
                <a:tab pos="228600" algn="l"/>
              </a:tabLst>
            </a:pPr>
            <a:r>
              <a:rPr lang="en-US" sz="1800" b="0"/>
              <a:t>   b)  </a:t>
            </a:r>
            <a:r>
              <a:rPr lang="sr-Cyrl-CS" sz="1800" b="0"/>
              <a:t>vrsta, kvalitet i količina raspoložive stočne hrane,</a:t>
            </a:r>
            <a:endParaRPr lang="en-US" sz="1800" b="0"/>
          </a:p>
          <a:p>
            <a:pPr indent="215900">
              <a:tabLst>
                <a:tab pos="228600" algn="l"/>
              </a:tabLst>
            </a:pPr>
            <a:r>
              <a:rPr lang="en-US" sz="1800" b="0"/>
              <a:t>   c)  r</a:t>
            </a:r>
            <a:r>
              <a:rPr lang="sr-Cyrl-CS" sz="1800" b="0"/>
              <a:t>aspoloživi smeštajni prostor za krave, </a:t>
            </a:r>
            <a:endParaRPr lang="en-US" sz="1800" b="0"/>
          </a:p>
          <a:p>
            <a:pPr indent="215900">
              <a:tabLst>
                <a:tab pos="228600" algn="l"/>
              </a:tabLst>
            </a:pPr>
            <a:r>
              <a:rPr lang="en-US" sz="1800" b="0"/>
              <a:t>   d)  </a:t>
            </a:r>
            <a:r>
              <a:rPr lang="sr-Cyrl-CS" sz="1800" b="0"/>
              <a:t>mogućnost obezbeđenja radne snage,</a:t>
            </a:r>
            <a:endParaRPr lang="en-US" sz="1800" b="0"/>
          </a:p>
          <a:p>
            <a:pPr indent="215900">
              <a:tabLst>
                <a:tab pos="228600" algn="l"/>
              </a:tabLst>
            </a:pPr>
            <a:r>
              <a:rPr lang="en-US" sz="1800" b="0"/>
              <a:t>   c)  </a:t>
            </a:r>
            <a:r>
              <a:rPr lang="sr-Cyrl-CS" sz="1800" b="0"/>
              <a:t>saobraćajni uslovi,</a:t>
            </a:r>
            <a:endParaRPr lang="en-US" sz="1800" b="0"/>
          </a:p>
          <a:p>
            <a:pPr indent="215900">
              <a:tabLst>
                <a:tab pos="228600" algn="l"/>
              </a:tabLst>
            </a:pPr>
            <a:r>
              <a:rPr lang="en-US" sz="1800" b="0"/>
              <a:t>   e) </a:t>
            </a:r>
            <a:r>
              <a:rPr lang="sr-Cyrl-CS" sz="1800" b="0"/>
              <a:t>udaljenost od tržišta i</a:t>
            </a:r>
            <a:endParaRPr lang="en-US" sz="1800" b="0"/>
          </a:p>
          <a:p>
            <a:pPr indent="215900">
              <a:tabLst>
                <a:tab pos="228600" algn="l"/>
              </a:tabLst>
            </a:pPr>
            <a:r>
              <a:rPr lang="en-US" sz="1800" b="0"/>
              <a:t>   f)  </a:t>
            </a:r>
            <a:r>
              <a:rPr lang="sr-Cyrl-CS" sz="1800" b="0"/>
              <a:t>oblik proizvodne jedinice.</a:t>
            </a:r>
            <a:endParaRPr lang="en-US" sz="1800" b="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457200" y="0"/>
            <a:ext cx="8229600" cy="868363"/>
          </a:xfrm>
        </p:spPr>
        <p:txBody>
          <a:bodyPr/>
          <a:lstStyle/>
          <a:p>
            <a:pPr eaLnBrk="1" hangingPunct="1">
              <a:defRPr/>
            </a:pPr>
            <a:r>
              <a:rPr lang="sr-Latn-CS" sz="2400" b="1" smtClean="0">
                <a:effectLst>
                  <a:outerShdw blurRad="38100" dist="38100" dir="2700000" algn="tl">
                    <a:srgbClr val="C0C0C0"/>
                  </a:outerShdw>
                </a:effectLst>
              </a:rPr>
              <a:t>EFIKASNOST PROIZVODNJE</a:t>
            </a:r>
            <a:endParaRPr lang="en-US" sz="2400" b="1" smtClean="0">
              <a:effectLst>
                <a:outerShdw blurRad="38100" dist="38100" dir="2700000" algn="tl">
                  <a:srgbClr val="C0C0C0"/>
                </a:outerShdw>
              </a:effectLst>
            </a:endParaRPr>
          </a:p>
        </p:txBody>
      </p:sp>
      <p:sp>
        <p:nvSpPr>
          <p:cNvPr id="152579" name="Text Box 3"/>
          <p:cNvSpPr txBox="1">
            <a:spLocks noChangeArrowheads="1"/>
          </p:cNvSpPr>
          <p:nvPr/>
        </p:nvSpPr>
        <p:spPr bwMode="auto">
          <a:xfrm>
            <a:off x="533400" y="1143000"/>
            <a:ext cx="1828800" cy="366713"/>
          </a:xfrm>
          <a:prstGeom prst="rect">
            <a:avLst/>
          </a:prstGeom>
          <a:noFill/>
          <a:ln w="9525">
            <a:noFill/>
            <a:miter lim="800000"/>
            <a:headEnd/>
            <a:tailEnd/>
          </a:ln>
          <a:effectLst/>
        </p:spPr>
        <p:txBody>
          <a:bodyPr>
            <a:spAutoFit/>
          </a:bodyPr>
          <a:lstStyle/>
          <a:p>
            <a:pPr algn="ctr">
              <a:spcBef>
                <a:spcPct val="50000"/>
              </a:spcBef>
              <a:defRPr/>
            </a:pPr>
            <a:r>
              <a:rPr lang="sr-Latn-CS" sz="1800">
                <a:effectLst>
                  <a:outerShdw blurRad="38100" dist="38100" dir="2700000" algn="tl">
                    <a:srgbClr val="C0C0C0"/>
                  </a:outerShdw>
                </a:effectLst>
              </a:rPr>
              <a:t>   USLOVI</a:t>
            </a:r>
            <a:endParaRPr lang="en-US" sz="1800">
              <a:effectLst>
                <a:outerShdw blurRad="38100" dist="38100" dir="2700000" algn="tl">
                  <a:srgbClr val="C0C0C0"/>
                </a:outerShdw>
              </a:effectLst>
            </a:endParaRPr>
          </a:p>
        </p:txBody>
      </p:sp>
      <p:sp>
        <p:nvSpPr>
          <p:cNvPr id="152580" name="Text Box 4"/>
          <p:cNvSpPr txBox="1">
            <a:spLocks noChangeArrowheads="1"/>
          </p:cNvSpPr>
          <p:nvPr/>
        </p:nvSpPr>
        <p:spPr bwMode="auto">
          <a:xfrm>
            <a:off x="6781800" y="1143000"/>
            <a:ext cx="1752600" cy="366713"/>
          </a:xfrm>
          <a:prstGeom prst="rect">
            <a:avLst/>
          </a:prstGeom>
          <a:noFill/>
          <a:ln w="9525">
            <a:noFill/>
            <a:miter lim="800000"/>
            <a:headEnd/>
            <a:tailEnd/>
          </a:ln>
          <a:effectLst/>
        </p:spPr>
        <p:txBody>
          <a:bodyPr>
            <a:spAutoFit/>
          </a:bodyPr>
          <a:lstStyle/>
          <a:p>
            <a:pPr algn="ctr">
              <a:spcBef>
                <a:spcPct val="50000"/>
              </a:spcBef>
              <a:defRPr/>
            </a:pPr>
            <a:r>
              <a:rPr lang="sr-Latn-CS" sz="1800">
                <a:effectLst>
                  <a:outerShdw blurRad="38100" dist="38100" dir="2700000" algn="tl">
                    <a:srgbClr val="C0C0C0"/>
                  </a:outerShdw>
                </a:effectLst>
              </a:rPr>
              <a:t>REZULTATI</a:t>
            </a:r>
            <a:endParaRPr lang="en-US" sz="1800">
              <a:effectLst>
                <a:outerShdw blurRad="38100" dist="38100" dir="2700000" algn="tl">
                  <a:srgbClr val="C0C0C0"/>
                </a:outerShdw>
              </a:effectLst>
            </a:endParaRPr>
          </a:p>
        </p:txBody>
      </p:sp>
      <p:sp>
        <p:nvSpPr>
          <p:cNvPr id="22533" name="Line 5"/>
          <p:cNvSpPr>
            <a:spLocks noChangeShapeType="1"/>
          </p:cNvSpPr>
          <p:nvPr/>
        </p:nvSpPr>
        <p:spPr bwMode="auto">
          <a:xfrm>
            <a:off x="1828800" y="685800"/>
            <a:ext cx="5410200" cy="0"/>
          </a:xfrm>
          <a:prstGeom prst="line">
            <a:avLst/>
          </a:prstGeom>
          <a:noFill/>
          <a:ln w="9525">
            <a:solidFill>
              <a:schemeClr val="tx1"/>
            </a:solidFill>
            <a:round/>
            <a:headEnd/>
            <a:tailEnd/>
          </a:ln>
        </p:spPr>
        <p:txBody>
          <a:bodyPr/>
          <a:lstStyle/>
          <a:p>
            <a:endParaRPr lang="en-US"/>
          </a:p>
        </p:txBody>
      </p:sp>
      <p:sp>
        <p:nvSpPr>
          <p:cNvPr id="152582" name="Text Box 6"/>
          <p:cNvSpPr txBox="1">
            <a:spLocks noChangeArrowheads="1"/>
          </p:cNvSpPr>
          <p:nvPr/>
        </p:nvSpPr>
        <p:spPr bwMode="auto">
          <a:xfrm>
            <a:off x="914400" y="2286000"/>
            <a:ext cx="1524000" cy="366713"/>
          </a:xfrm>
          <a:prstGeom prst="rect">
            <a:avLst/>
          </a:prstGeom>
          <a:noFill/>
          <a:ln w="9525">
            <a:noFill/>
            <a:miter lim="800000"/>
            <a:headEnd/>
            <a:tailEnd/>
          </a:ln>
          <a:effectLst/>
        </p:spPr>
        <p:txBody>
          <a:bodyPr>
            <a:spAutoFit/>
          </a:bodyPr>
          <a:lstStyle/>
          <a:p>
            <a:pPr algn="ctr">
              <a:spcBef>
                <a:spcPct val="50000"/>
              </a:spcBef>
              <a:defRPr/>
            </a:pPr>
            <a:r>
              <a:rPr lang="sr-Latn-CS" sz="1800">
                <a:effectLst>
                  <a:outerShdw blurRad="38100" dist="38100" dir="2700000" algn="tl">
                    <a:srgbClr val="C0C0C0"/>
                  </a:outerShdw>
                </a:effectLst>
              </a:rPr>
              <a:t>ULOŽENO</a:t>
            </a:r>
            <a:endParaRPr lang="en-US" sz="1800">
              <a:effectLst>
                <a:outerShdw blurRad="38100" dist="38100" dir="2700000" algn="tl">
                  <a:srgbClr val="C0C0C0"/>
                </a:outerShdw>
              </a:effectLst>
            </a:endParaRPr>
          </a:p>
        </p:txBody>
      </p:sp>
      <p:sp>
        <p:nvSpPr>
          <p:cNvPr id="152583" name="Text Box 7"/>
          <p:cNvSpPr txBox="1">
            <a:spLocks noChangeArrowheads="1"/>
          </p:cNvSpPr>
          <p:nvPr/>
        </p:nvSpPr>
        <p:spPr bwMode="auto">
          <a:xfrm>
            <a:off x="6858000" y="2286000"/>
            <a:ext cx="1752600" cy="366713"/>
          </a:xfrm>
          <a:prstGeom prst="rect">
            <a:avLst/>
          </a:prstGeom>
          <a:noFill/>
          <a:ln w="9525">
            <a:noFill/>
            <a:miter lim="800000"/>
            <a:headEnd/>
            <a:tailEnd/>
          </a:ln>
          <a:effectLst/>
        </p:spPr>
        <p:txBody>
          <a:bodyPr>
            <a:spAutoFit/>
          </a:bodyPr>
          <a:lstStyle/>
          <a:p>
            <a:pPr algn="ctr">
              <a:spcBef>
                <a:spcPct val="50000"/>
              </a:spcBef>
              <a:defRPr/>
            </a:pPr>
            <a:r>
              <a:rPr lang="sr-Latn-CS" sz="1800">
                <a:effectLst>
                  <a:outerShdw blurRad="38100" dist="38100" dir="2700000" algn="tl">
                    <a:srgbClr val="C0C0C0"/>
                  </a:outerShdw>
                </a:effectLst>
              </a:rPr>
              <a:t>OSTVARENO</a:t>
            </a:r>
            <a:endParaRPr lang="en-US" sz="1800">
              <a:effectLst>
                <a:outerShdw blurRad="38100" dist="38100" dir="2700000" algn="tl">
                  <a:srgbClr val="C0C0C0"/>
                </a:outerShdw>
              </a:effectLst>
            </a:endParaRPr>
          </a:p>
        </p:txBody>
      </p:sp>
      <p:sp>
        <p:nvSpPr>
          <p:cNvPr id="152584" name="Text Box 8"/>
          <p:cNvSpPr txBox="1">
            <a:spLocks noChangeArrowheads="1"/>
          </p:cNvSpPr>
          <p:nvPr/>
        </p:nvSpPr>
        <p:spPr bwMode="auto">
          <a:xfrm>
            <a:off x="990600" y="3352800"/>
            <a:ext cx="1447800" cy="366713"/>
          </a:xfrm>
          <a:prstGeom prst="rect">
            <a:avLst/>
          </a:prstGeom>
          <a:noFill/>
          <a:ln w="9525">
            <a:noFill/>
            <a:miter lim="800000"/>
            <a:headEnd/>
            <a:tailEnd/>
          </a:ln>
          <a:effectLst/>
        </p:spPr>
        <p:txBody>
          <a:bodyPr>
            <a:spAutoFit/>
          </a:bodyPr>
          <a:lstStyle/>
          <a:p>
            <a:pPr>
              <a:spcBef>
                <a:spcPct val="50000"/>
              </a:spcBef>
              <a:defRPr/>
            </a:pPr>
            <a:r>
              <a:rPr lang="sr-Latn-CS" sz="1800">
                <a:effectLst>
                  <a:outerShdw blurRad="38100" dist="38100" dir="2700000" algn="tl">
                    <a:srgbClr val="C0C0C0"/>
                  </a:outerShdw>
                </a:effectLst>
              </a:rPr>
              <a:t>  INPUT</a:t>
            </a:r>
            <a:endParaRPr lang="en-US" sz="1800">
              <a:effectLst>
                <a:outerShdw blurRad="38100" dist="38100" dir="2700000" algn="tl">
                  <a:srgbClr val="C0C0C0"/>
                </a:outerShdw>
              </a:effectLst>
            </a:endParaRPr>
          </a:p>
        </p:txBody>
      </p:sp>
      <p:sp>
        <p:nvSpPr>
          <p:cNvPr id="152585" name="Text Box 9"/>
          <p:cNvSpPr txBox="1">
            <a:spLocks noChangeArrowheads="1"/>
          </p:cNvSpPr>
          <p:nvPr/>
        </p:nvSpPr>
        <p:spPr bwMode="auto">
          <a:xfrm>
            <a:off x="7162800" y="3200400"/>
            <a:ext cx="1447800" cy="366713"/>
          </a:xfrm>
          <a:prstGeom prst="rect">
            <a:avLst/>
          </a:prstGeom>
          <a:noFill/>
          <a:ln w="9525">
            <a:noFill/>
            <a:miter lim="800000"/>
            <a:headEnd/>
            <a:tailEnd/>
          </a:ln>
          <a:effectLst/>
        </p:spPr>
        <p:txBody>
          <a:bodyPr>
            <a:spAutoFit/>
          </a:bodyPr>
          <a:lstStyle/>
          <a:p>
            <a:pPr algn="ctr">
              <a:spcBef>
                <a:spcPct val="50000"/>
              </a:spcBef>
              <a:defRPr/>
            </a:pPr>
            <a:r>
              <a:rPr lang="sr-Latn-CS" sz="1800">
                <a:effectLst>
                  <a:outerShdw blurRad="38100" dist="38100" dir="2700000" algn="tl">
                    <a:srgbClr val="C0C0C0"/>
                  </a:outerShdw>
                </a:effectLst>
              </a:rPr>
              <a:t>AUTPUT</a:t>
            </a:r>
            <a:endParaRPr lang="en-US" sz="1800">
              <a:effectLst>
                <a:outerShdw blurRad="38100" dist="38100" dir="2700000" algn="tl">
                  <a:srgbClr val="C0C0C0"/>
                </a:outerShdw>
              </a:effectLst>
            </a:endParaRPr>
          </a:p>
        </p:txBody>
      </p:sp>
      <p:sp>
        <p:nvSpPr>
          <p:cNvPr id="22538" name="Line 10"/>
          <p:cNvSpPr>
            <a:spLocks noChangeShapeType="1"/>
          </p:cNvSpPr>
          <p:nvPr/>
        </p:nvSpPr>
        <p:spPr bwMode="auto">
          <a:xfrm flipH="1">
            <a:off x="685800" y="3733800"/>
            <a:ext cx="304800" cy="381000"/>
          </a:xfrm>
          <a:prstGeom prst="line">
            <a:avLst/>
          </a:prstGeom>
          <a:noFill/>
          <a:ln w="9525">
            <a:solidFill>
              <a:schemeClr val="tx1"/>
            </a:solidFill>
            <a:round/>
            <a:headEnd/>
            <a:tailEnd type="triangle" w="med" len="med"/>
          </a:ln>
        </p:spPr>
        <p:txBody>
          <a:bodyPr/>
          <a:lstStyle/>
          <a:p>
            <a:endParaRPr lang="en-US"/>
          </a:p>
        </p:txBody>
      </p:sp>
      <p:sp>
        <p:nvSpPr>
          <p:cNvPr id="22539" name="Line 11"/>
          <p:cNvSpPr>
            <a:spLocks noChangeShapeType="1"/>
          </p:cNvSpPr>
          <p:nvPr/>
        </p:nvSpPr>
        <p:spPr bwMode="auto">
          <a:xfrm>
            <a:off x="2057400" y="3733800"/>
            <a:ext cx="304800" cy="381000"/>
          </a:xfrm>
          <a:prstGeom prst="line">
            <a:avLst/>
          </a:prstGeom>
          <a:noFill/>
          <a:ln w="9525">
            <a:solidFill>
              <a:schemeClr val="tx1"/>
            </a:solidFill>
            <a:round/>
            <a:headEnd/>
            <a:tailEnd type="triangle" w="med" len="med"/>
          </a:ln>
        </p:spPr>
        <p:txBody>
          <a:bodyPr/>
          <a:lstStyle/>
          <a:p>
            <a:endParaRPr lang="en-US"/>
          </a:p>
        </p:txBody>
      </p:sp>
      <p:sp>
        <p:nvSpPr>
          <p:cNvPr id="22540" name="Text Box 12"/>
          <p:cNvSpPr txBox="1">
            <a:spLocks noChangeArrowheads="1"/>
          </p:cNvSpPr>
          <p:nvPr/>
        </p:nvSpPr>
        <p:spPr bwMode="auto">
          <a:xfrm>
            <a:off x="0" y="4191000"/>
            <a:ext cx="1752600" cy="641350"/>
          </a:xfrm>
          <a:prstGeom prst="rect">
            <a:avLst/>
          </a:prstGeom>
          <a:noFill/>
          <a:ln w="9525">
            <a:noFill/>
            <a:miter lim="800000"/>
            <a:headEnd/>
            <a:tailEnd/>
          </a:ln>
        </p:spPr>
        <p:txBody>
          <a:bodyPr>
            <a:spAutoFit/>
          </a:bodyPr>
          <a:lstStyle/>
          <a:p>
            <a:pPr>
              <a:spcBef>
                <a:spcPct val="50000"/>
              </a:spcBef>
            </a:pPr>
            <a:r>
              <a:rPr lang="sr-Latn-CS" sz="1800"/>
              <a:t>Količina i kvalitet</a:t>
            </a:r>
            <a:r>
              <a:rPr lang="en-US" sz="1800"/>
              <a:t> inputa</a:t>
            </a:r>
          </a:p>
        </p:txBody>
      </p:sp>
      <p:sp>
        <p:nvSpPr>
          <p:cNvPr id="22541" name="Text Box 13"/>
          <p:cNvSpPr txBox="1">
            <a:spLocks noChangeArrowheads="1"/>
          </p:cNvSpPr>
          <p:nvPr/>
        </p:nvSpPr>
        <p:spPr bwMode="auto">
          <a:xfrm>
            <a:off x="1905000" y="4191000"/>
            <a:ext cx="1066800" cy="641350"/>
          </a:xfrm>
          <a:prstGeom prst="rect">
            <a:avLst/>
          </a:prstGeom>
          <a:noFill/>
          <a:ln w="9525">
            <a:noFill/>
            <a:miter lim="800000"/>
            <a:headEnd/>
            <a:tailEnd/>
          </a:ln>
        </p:spPr>
        <p:txBody>
          <a:bodyPr>
            <a:spAutoFit/>
          </a:bodyPr>
          <a:lstStyle/>
          <a:p>
            <a:pPr>
              <a:spcBef>
                <a:spcPct val="50000"/>
              </a:spcBef>
            </a:pPr>
            <a:r>
              <a:rPr lang="sr-Latn-CS" sz="1800"/>
              <a:t>Cen</a:t>
            </a:r>
            <a:r>
              <a:rPr lang="en-US" sz="1800"/>
              <a:t>e</a:t>
            </a:r>
            <a:r>
              <a:rPr lang="sr-Latn-CS" sz="1800"/>
              <a:t> inputa</a:t>
            </a:r>
            <a:endParaRPr lang="en-US" sz="1800"/>
          </a:p>
        </p:txBody>
      </p:sp>
      <p:sp>
        <p:nvSpPr>
          <p:cNvPr id="22542" name="Line 14"/>
          <p:cNvSpPr>
            <a:spLocks noChangeShapeType="1"/>
          </p:cNvSpPr>
          <p:nvPr/>
        </p:nvSpPr>
        <p:spPr bwMode="auto">
          <a:xfrm>
            <a:off x="1676400" y="4953000"/>
            <a:ext cx="0" cy="533400"/>
          </a:xfrm>
          <a:prstGeom prst="line">
            <a:avLst/>
          </a:prstGeom>
          <a:noFill/>
          <a:ln w="9525">
            <a:solidFill>
              <a:schemeClr val="tx1"/>
            </a:solidFill>
            <a:round/>
            <a:headEnd/>
            <a:tailEnd type="triangle" w="med" len="med"/>
          </a:ln>
        </p:spPr>
        <p:txBody>
          <a:bodyPr/>
          <a:lstStyle/>
          <a:p>
            <a:endParaRPr lang="en-US"/>
          </a:p>
        </p:txBody>
      </p:sp>
      <p:sp>
        <p:nvSpPr>
          <p:cNvPr id="22543" name="Text Box 15"/>
          <p:cNvSpPr txBox="1">
            <a:spLocks noChangeArrowheads="1"/>
          </p:cNvSpPr>
          <p:nvPr/>
        </p:nvSpPr>
        <p:spPr bwMode="auto">
          <a:xfrm>
            <a:off x="0" y="5867400"/>
            <a:ext cx="3581400" cy="366713"/>
          </a:xfrm>
          <a:prstGeom prst="rect">
            <a:avLst/>
          </a:prstGeom>
          <a:noFill/>
          <a:ln w="9525">
            <a:noFill/>
            <a:miter lim="800000"/>
            <a:headEnd/>
            <a:tailEnd/>
          </a:ln>
        </p:spPr>
        <p:txBody>
          <a:bodyPr>
            <a:spAutoFit/>
          </a:bodyPr>
          <a:lstStyle/>
          <a:p>
            <a:pPr algn="ctr">
              <a:spcBef>
                <a:spcPct val="50000"/>
              </a:spcBef>
            </a:pPr>
            <a:r>
              <a:rPr lang="sr-Latn-CS" sz="1800"/>
              <a:t>TROŠKOVI PROIZVODNJE</a:t>
            </a:r>
            <a:endParaRPr lang="en-US" sz="1800"/>
          </a:p>
        </p:txBody>
      </p:sp>
      <p:sp>
        <p:nvSpPr>
          <p:cNvPr id="22544" name="Text Box 16"/>
          <p:cNvSpPr txBox="1">
            <a:spLocks noChangeArrowheads="1"/>
          </p:cNvSpPr>
          <p:nvPr/>
        </p:nvSpPr>
        <p:spPr bwMode="auto">
          <a:xfrm>
            <a:off x="6248400" y="4191000"/>
            <a:ext cx="1295400" cy="641350"/>
          </a:xfrm>
          <a:prstGeom prst="rect">
            <a:avLst/>
          </a:prstGeom>
          <a:noFill/>
          <a:ln w="9525">
            <a:noFill/>
            <a:miter lim="800000"/>
            <a:headEnd/>
            <a:tailEnd/>
          </a:ln>
        </p:spPr>
        <p:txBody>
          <a:bodyPr>
            <a:spAutoFit/>
          </a:bodyPr>
          <a:lstStyle/>
          <a:p>
            <a:pPr algn="ctr">
              <a:spcBef>
                <a:spcPct val="50000"/>
              </a:spcBef>
            </a:pPr>
            <a:r>
              <a:rPr lang="sr-Latn-CS" sz="1800"/>
              <a:t>Količina</a:t>
            </a:r>
            <a:r>
              <a:rPr lang="en-US" sz="1800"/>
              <a:t> </a:t>
            </a:r>
            <a:r>
              <a:rPr lang="sr-Latn-CS" sz="1800"/>
              <a:t>proizvoda</a:t>
            </a:r>
            <a:endParaRPr lang="en-US" sz="1800"/>
          </a:p>
        </p:txBody>
      </p:sp>
      <p:sp>
        <p:nvSpPr>
          <p:cNvPr id="22545" name="Text Box 17"/>
          <p:cNvSpPr txBox="1">
            <a:spLocks noChangeArrowheads="1"/>
          </p:cNvSpPr>
          <p:nvPr/>
        </p:nvSpPr>
        <p:spPr bwMode="auto">
          <a:xfrm>
            <a:off x="7924800" y="4191000"/>
            <a:ext cx="1219200" cy="641350"/>
          </a:xfrm>
          <a:prstGeom prst="rect">
            <a:avLst/>
          </a:prstGeom>
          <a:noFill/>
          <a:ln w="9525">
            <a:noFill/>
            <a:miter lim="800000"/>
            <a:headEnd/>
            <a:tailEnd/>
          </a:ln>
        </p:spPr>
        <p:txBody>
          <a:bodyPr>
            <a:spAutoFit/>
          </a:bodyPr>
          <a:lstStyle/>
          <a:p>
            <a:pPr algn="ctr">
              <a:spcBef>
                <a:spcPct val="50000"/>
              </a:spcBef>
            </a:pPr>
            <a:r>
              <a:rPr lang="sr-Latn-CS" sz="1800"/>
              <a:t>Prodajna cena</a:t>
            </a:r>
            <a:endParaRPr lang="en-US" sz="1800"/>
          </a:p>
        </p:txBody>
      </p:sp>
      <p:sp>
        <p:nvSpPr>
          <p:cNvPr id="22546" name="Text Box 18"/>
          <p:cNvSpPr txBox="1">
            <a:spLocks noChangeArrowheads="1"/>
          </p:cNvSpPr>
          <p:nvPr/>
        </p:nvSpPr>
        <p:spPr bwMode="auto">
          <a:xfrm>
            <a:off x="5715000" y="5867400"/>
            <a:ext cx="3429000" cy="366713"/>
          </a:xfrm>
          <a:prstGeom prst="rect">
            <a:avLst/>
          </a:prstGeom>
          <a:noFill/>
          <a:ln w="9525">
            <a:noFill/>
            <a:miter lim="800000"/>
            <a:headEnd/>
            <a:tailEnd/>
          </a:ln>
        </p:spPr>
        <p:txBody>
          <a:bodyPr>
            <a:spAutoFit/>
          </a:bodyPr>
          <a:lstStyle/>
          <a:p>
            <a:pPr algn="ctr">
              <a:spcBef>
                <a:spcPct val="50000"/>
              </a:spcBef>
            </a:pPr>
            <a:r>
              <a:rPr lang="sr-Latn-CS" sz="1800"/>
              <a:t>VREDNOST PROIZVODNJE</a:t>
            </a:r>
            <a:endParaRPr lang="en-US" sz="1800"/>
          </a:p>
        </p:txBody>
      </p:sp>
      <p:sp>
        <p:nvSpPr>
          <p:cNvPr id="22547" name="Line 19"/>
          <p:cNvSpPr>
            <a:spLocks noChangeShapeType="1"/>
          </p:cNvSpPr>
          <p:nvPr/>
        </p:nvSpPr>
        <p:spPr bwMode="auto">
          <a:xfrm>
            <a:off x="7772400" y="4953000"/>
            <a:ext cx="0" cy="533400"/>
          </a:xfrm>
          <a:prstGeom prst="line">
            <a:avLst/>
          </a:prstGeom>
          <a:noFill/>
          <a:ln w="9525">
            <a:solidFill>
              <a:schemeClr val="tx1"/>
            </a:solidFill>
            <a:round/>
            <a:headEnd/>
            <a:tailEnd type="triangle" w="med" len="med"/>
          </a:ln>
        </p:spPr>
        <p:txBody>
          <a:bodyPr/>
          <a:lstStyle/>
          <a:p>
            <a:endParaRPr lang="en-US"/>
          </a:p>
        </p:txBody>
      </p:sp>
      <p:sp>
        <p:nvSpPr>
          <p:cNvPr id="22548" name="Line 20"/>
          <p:cNvSpPr>
            <a:spLocks noChangeShapeType="1"/>
          </p:cNvSpPr>
          <p:nvPr/>
        </p:nvSpPr>
        <p:spPr bwMode="auto">
          <a:xfrm>
            <a:off x="8382000" y="3657600"/>
            <a:ext cx="457200" cy="457200"/>
          </a:xfrm>
          <a:prstGeom prst="line">
            <a:avLst/>
          </a:prstGeom>
          <a:noFill/>
          <a:ln w="9525">
            <a:solidFill>
              <a:schemeClr val="tx1"/>
            </a:solidFill>
            <a:round/>
            <a:headEnd/>
            <a:tailEnd type="triangle" w="med" len="med"/>
          </a:ln>
        </p:spPr>
        <p:txBody>
          <a:bodyPr/>
          <a:lstStyle/>
          <a:p>
            <a:endParaRPr lang="en-US"/>
          </a:p>
        </p:txBody>
      </p:sp>
      <p:sp>
        <p:nvSpPr>
          <p:cNvPr id="22549" name="Line 21"/>
          <p:cNvSpPr>
            <a:spLocks noChangeShapeType="1"/>
          </p:cNvSpPr>
          <p:nvPr/>
        </p:nvSpPr>
        <p:spPr bwMode="auto">
          <a:xfrm flipH="1">
            <a:off x="7010400" y="3733800"/>
            <a:ext cx="457200" cy="457200"/>
          </a:xfrm>
          <a:prstGeom prst="line">
            <a:avLst/>
          </a:prstGeom>
          <a:noFill/>
          <a:ln w="9525">
            <a:solidFill>
              <a:schemeClr val="tx1"/>
            </a:solidFill>
            <a:round/>
            <a:headEnd/>
            <a:tailEnd type="triangle" w="med" len="med"/>
          </a:ln>
        </p:spPr>
        <p:txBody>
          <a:bodyPr/>
          <a:lstStyle/>
          <a:p>
            <a:endParaRPr lang="en-US"/>
          </a:p>
        </p:txBody>
      </p:sp>
      <p:pic>
        <p:nvPicPr>
          <p:cNvPr id="22550" name="Picture 22" descr="scale"/>
          <p:cNvPicPr>
            <a:picLocks noChangeAspect="1" noChangeArrowheads="1"/>
          </p:cNvPicPr>
          <p:nvPr/>
        </p:nvPicPr>
        <p:blipFill>
          <a:blip r:embed="rId2" cstate="print"/>
          <a:srcRect/>
          <a:stretch>
            <a:fillRect/>
          </a:stretch>
        </p:blipFill>
        <p:spPr bwMode="auto">
          <a:xfrm>
            <a:off x="2971800" y="1143000"/>
            <a:ext cx="3200400" cy="3733800"/>
          </a:xfrm>
          <a:prstGeom prst="rect">
            <a:avLst/>
          </a:prstGeom>
          <a:noFill/>
          <a:ln w="9525">
            <a:noFill/>
            <a:miter lim="800000"/>
            <a:headEnd/>
            <a:tailEnd/>
          </a:ln>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52578"/>
                                        </p:tgtEl>
                                        <p:attrNameLst>
                                          <p:attrName>style.visibility</p:attrName>
                                        </p:attrNameLst>
                                      </p:cBhvr>
                                      <p:to>
                                        <p:strVal val="visible"/>
                                      </p:to>
                                    </p:set>
                                    <p:anim calcmode="lin" valueType="num">
                                      <p:cBhvr additive="base">
                                        <p:cTn id="7" dur="500" fill="hold"/>
                                        <p:tgtEl>
                                          <p:spTgt spid="152578"/>
                                        </p:tgtEl>
                                        <p:attrNameLst>
                                          <p:attrName>ppt_x</p:attrName>
                                        </p:attrNameLst>
                                      </p:cBhvr>
                                      <p:tavLst>
                                        <p:tav tm="0">
                                          <p:val>
                                            <p:strVal val="#ppt_x"/>
                                          </p:val>
                                        </p:tav>
                                        <p:tav tm="100000">
                                          <p:val>
                                            <p:strVal val="#ppt_x"/>
                                          </p:val>
                                        </p:tav>
                                      </p:tavLst>
                                    </p:anim>
                                    <p:anim calcmode="lin" valueType="num">
                                      <p:cBhvr additive="base">
                                        <p:cTn id="8" dur="500" fill="hold"/>
                                        <p:tgtEl>
                                          <p:spTgt spid="15257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8" grpId="0"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5"/>
          <p:cNvSpPr>
            <a:spLocks noChangeArrowheads="1"/>
          </p:cNvSpPr>
          <p:nvPr/>
        </p:nvSpPr>
        <p:spPr bwMode="auto">
          <a:xfrm>
            <a:off x="-4110038" y="2325688"/>
            <a:ext cx="9144001" cy="0"/>
          </a:xfrm>
          <a:prstGeom prst="rect">
            <a:avLst/>
          </a:prstGeom>
          <a:noFill/>
          <a:ln w="9525">
            <a:noFill/>
            <a:miter lim="800000"/>
            <a:headEnd/>
            <a:tailEnd/>
          </a:ln>
        </p:spPr>
        <p:txBody>
          <a:bodyPr wrap="none" anchor="ctr">
            <a:spAutoFit/>
          </a:bodyPr>
          <a:lstStyle/>
          <a:p>
            <a:endParaRPr lang="sr-Latn-CS"/>
          </a:p>
        </p:txBody>
      </p:sp>
      <p:pic>
        <p:nvPicPr>
          <p:cNvPr id="147459" name="Picture 4" descr="26082002235407-1"/>
          <p:cNvPicPr>
            <a:picLocks noChangeAspect="1" noChangeArrowheads="1"/>
          </p:cNvPicPr>
          <p:nvPr/>
        </p:nvPicPr>
        <p:blipFill>
          <a:blip r:embed="rId2" cstate="print"/>
          <a:srcRect/>
          <a:stretch>
            <a:fillRect/>
          </a:stretch>
        </p:blipFill>
        <p:spPr bwMode="auto">
          <a:xfrm>
            <a:off x="-5251450" y="2325688"/>
            <a:ext cx="1381125" cy="1228725"/>
          </a:xfrm>
          <a:prstGeom prst="rect">
            <a:avLst/>
          </a:prstGeom>
          <a:noFill/>
          <a:ln w="9525">
            <a:noFill/>
            <a:miter lim="800000"/>
            <a:headEnd/>
            <a:tailEnd/>
          </a:ln>
        </p:spPr>
      </p:pic>
      <p:sp>
        <p:nvSpPr>
          <p:cNvPr id="147460" name="Rectangle 6"/>
          <p:cNvSpPr>
            <a:spLocks noChangeArrowheads="1"/>
          </p:cNvSpPr>
          <p:nvPr/>
        </p:nvSpPr>
        <p:spPr bwMode="auto">
          <a:xfrm>
            <a:off x="0" y="368300"/>
            <a:ext cx="9315450" cy="6186488"/>
          </a:xfrm>
          <a:prstGeom prst="rect">
            <a:avLst/>
          </a:prstGeom>
          <a:noFill/>
          <a:ln w="9525">
            <a:noFill/>
            <a:miter lim="800000"/>
            <a:headEnd/>
            <a:tailEnd/>
          </a:ln>
        </p:spPr>
        <p:txBody>
          <a:bodyPr wrap="none" anchor="ctr">
            <a:spAutoFit/>
          </a:bodyPr>
          <a:lstStyle/>
          <a:p>
            <a:pPr indent="190500" algn="just"/>
            <a:r>
              <a:rPr lang="en-US" sz="1800" b="0">
                <a:solidFill>
                  <a:srgbClr val="223300"/>
                </a:solidFill>
                <a:ea typeface="Times New Roman" pitchFamily="18" charset="0"/>
                <a:cs typeface="Arial" charset="0"/>
              </a:rPr>
              <a:t>Ekonomski položaj proizvođača mleka uslovljen je</a:t>
            </a:r>
            <a:r>
              <a:rPr lang="sr-Latn-CS" sz="1800" b="0">
                <a:solidFill>
                  <a:srgbClr val="223300"/>
                </a:solidFill>
                <a:ea typeface="Times New Roman" pitchFamily="18" charset="0"/>
                <a:cs typeface="Arial" charset="0"/>
              </a:rPr>
              <a:t>:</a:t>
            </a:r>
            <a:r>
              <a:rPr lang="en-US" sz="1800" b="0">
                <a:solidFill>
                  <a:srgbClr val="223300"/>
                </a:solidFill>
                <a:ea typeface="Times New Roman" pitchFamily="18" charset="0"/>
                <a:cs typeface="Arial" charset="0"/>
              </a:rPr>
              <a:t> </a:t>
            </a:r>
          </a:p>
          <a:p>
            <a:pPr indent="190500" algn="just"/>
            <a:r>
              <a:rPr lang="en-US" sz="1800" b="0">
                <a:solidFill>
                  <a:srgbClr val="223300"/>
                </a:solidFill>
                <a:ea typeface="Times New Roman" pitchFamily="18" charset="0"/>
                <a:cs typeface="Arial" charset="0"/>
              </a:rPr>
              <a:t>ostvarenim nivoom proizvodnjemleka po kravi,</a:t>
            </a:r>
          </a:p>
          <a:p>
            <a:pPr indent="190500" algn="just"/>
            <a:r>
              <a:rPr lang="en-US" sz="1800" b="0">
                <a:solidFill>
                  <a:srgbClr val="223300"/>
                </a:solidFill>
                <a:ea typeface="Times New Roman" pitchFamily="18" charset="0"/>
                <a:cs typeface="Arial" charset="0"/>
              </a:rPr>
              <a:t> prodajnom cenom mleka i </a:t>
            </a:r>
          </a:p>
          <a:p>
            <a:pPr indent="190500" algn="just"/>
            <a:r>
              <a:rPr lang="en-US" sz="1800" b="0">
                <a:solidFill>
                  <a:srgbClr val="223300"/>
                </a:solidFill>
                <a:ea typeface="Times New Roman" pitchFamily="18" charset="0"/>
                <a:cs typeface="Arial" charset="0"/>
              </a:rPr>
              <a:t>visinom ulaganja po jednom grlu. </a:t>
            </a:r>
          </a:p>
          <a:p>
            <a:pPr indent="190500" algn="just"/>
            <a:endParaRPr lang="en-US" sz="1800" b="0">
              <a:solidFill>
                <a:srgbClr val="223300"/>
              </a:solidFill>
              <a:ea typeface="Times New Roman" pitchFamily="18" charset="0"/>
              <a:cs typeface="Arial" charset="0"/>
            </a:endParaRPr>
          </a:p>
          <a:p>
            <a:pPr indent="190500" algn="just"/>
            <a:r>
              <a:rPr lang="en-US" sz="1800" b="0">
                <a:solidFill>
                  <a:srgbClr val="223300"/>
                </a:solidFill>
                <a:ea typeface="Times New Roman" pitchFamily="18" charset="0"/>
                <a:cs typeface="Arial" charset="0"/>
              </a:rPr>
              <a:t>Vrednost proizvodnje po grlu, koja se javlja kao rezultanta ostvarene mlečnosti i </a:t>
            </a:r>
          </a:p>
          <a:p>
            <a:pPr indent="190500" algn="just"/>
            <a:r>
              <a:rPr lang="en-US" sz="1800" b="0">
                <a:solidFill>
                  <a:srgbClr val="223300"/>
                </a:solidFill>
                <a:ea typeface="Times New Roman" pitchFamily="18" charset="0"/>
                <a:cs typeface="Arial" charset="0"/>
              </a:rPr>
              <a:t>prodajne cene po 1 litru mleka, </a:t>
            </a:r>
            <a:endParaRPr lang="en-US" sz="1800" b="0">
              <a:ea typeface="Times New Roman" pitchFamily="18" charset="0"/>
              <a:cs typeface="Arial" charset="0"/>
            </a:endParaRPr>
          </a:p>
          <a:p>
            <a:pPr indent="190500" algn="just" eaLnBrk="0" hangingPunct="0"/>
            <a:endParaRPr lang="en-US" sz="1800" b="0">
              <a:solidFill>
                <a:srgbClr val="223300"/>
              </a:solidFill>
              <a:ea typeface="Times New Roman" pitchFamily="18" charset="0"/>
              <a:cs typeface="Arial" charset="0"/>
            </a:endParaRPr>
          </a:p>
          <a:p>
            <a:pPr indent="190500" algn="just" eaLnBrk="0" hangingPunct="0"/>
            <a:r>
              <a:rPr lang="en-US" sz="1800" b="0">
                <a:solidFill>
                  <a:srgbClr val="223300"/>
                </a:solidFill>
                <a:ea typeface="Times New Roman" pitchFamily="18" charset="0"/>
                <a:cs typeface="Arial" charset="0"/>
              </a:rPr>
              <a:t>Ispoljavanje ekonomskih efekata je u funkciji razlike </a:t>
            </a:r>
          </a:p>
          <a:p>
            <a:pPr indent="190500" algn="just" eaLnBrk="0" hangingPunct="0"/>
            <a:r>
              <a:rPr lang="en-US" sz="1800" b="0">
                <a:solidFill>
                  <a:srgbClr val="223300"/>
                </a:solidFill>
                <a:ea typeface="Times New Roman" pitchFamily="18" charset="0"/>
                <a:cs typeface="Arial" charset="0"/>
              </a:rPr>
              <a:t>između nivoa cena koštanja i prodajne cene po 1l mleka.</a:t>
            </a:r>
          </a:p>
          <a:p>
            <a:pPr indent="190500" algn="just" eaLnBrk="0" hangingPunct="0"/>
            <a:r>
              <a:rPr lang="en-US" sz="1800" b="0">
                <a:solidFill>
                  <a:srgbClr val="223300"/>
                </a:solidFill>
                <a:ea typeface="Times New Roman" pitchFamily="18" charset="0"/>
                <a:cs typeface="Arial" charset="0"/>
              </a:rPr>
              <a:t> </a:t>
            </a:r>
          </a:p>
          <a:p>
            <a:pPr indent="190500" algn="just" eaLnBrk="0" hangingPunct="0"/>
            <a:r>
              <a:rPr lang="en-US" sz="1800" b="0">
                <a:solidFill>
                  <a:srgbClr val="223300"/>
                </a:solidFill>
                <a:ea typeface="Times New Roman" pitchFamily="18" charset="0"/>
                <a:cs typeface="Arial" charset="0"/>
              </a:rPr>
              <a:t>Postoje ozbiljne teškoće u odnosima cene mleka i osnovnih inputa.</a:t>
            </a:r>
          </a:p>
          <a:p>
            <a:pPr indent="190500" algn="just" eaLnBrk="0" hangingPunct="0"/>
            <a:r>
              <a:rPr lang="en-US" sz="1800" b="0">
                <a:solidFill>
                  <a:srgbClr val="223300"/>
                </a:solidFill>
                <a:ea typeface="Times New Roman" pitchFamily="18" charset="0"/>
                <a:cs typeface="Arial" charset="0"/>
              </a:rPr>
              <a:t> Da bi se narušeni odnosi ublažili, odnosno uklonili neophodno je uspostavljanje </a:t>
            </a:r>
          </a:p>
          <a:p>
            <a:pPr indent="190500" algn="just" eaLnBrk="0" hangingPunct="0"/>
            <a:r>
              <a:rPr lang="en-US" sz="1800" b="0">
                <a:solidFill>
                  <a:srgbClr val="223300"/>
                </a:solidFill>
                <a:ea typeface="Times New Roman" pitchFamily="18" charset="0"/>
                <a:cs typeface="Arial" charset="0"/>
              </a:rPr>
              <a:t>povoljnijeg pariteta cene mleka, kako prema cenama osnovnih inputa, tako i prema</a:t>
            </a:r>
          </a:p>
          <a:p>
            <a:pPr indent="190500" algn="just" eaLnBrk="0" hangingPunct="0"/>
            <a:r>
              <a:rPr lang="en-US" sz="1800" b="0">
                <a:solidFill>
                  <a:srgbClr val="223300"/>
                </a:solidFill>
                <a:ea typeface="Times New Roman" pitchFamily="18" charset="0"/>
                <a:cs typeface="Arial" charset="0"/>
              </a:rPr>
              <a:t> cenama važnijih ratarskih proizvoda</a:t>
            </a:r>
          </a:p>
          <a:p>
            <a:pPr indent="190500" algn="just" eaLnBrk="0" hangingPunct="0"/>
            <a:r>
              <a:rPr lang="en-US" sz="1800" b="0">
                <a:solidFill>
                  <a:srgbClr val="223300"/>
                </a:solidFill>
                <a:ea typeface="Times New Roman" pitchFamily="18" charset="0"/>
                <a:cs typeface="Arial" charset="0"/>
              </a:rPr>
              <a:t> Na taj način ne bi dolazilo do napuštanja proizvodnje mleka i preorjentacije </a:t>
            </a:r>
          </a:p>
          <a:p>
            <a:pPr indent="190500" algn="just" eaLnBrk="0" hangingPunct="0"/>
            <a:r>
              <a:rPr lang="en-US" sz="1800" b="0">
                <a:solidFill>
                  <a:srgbClr val="223300"/>
                </a:solidFill>
                <a:ea typeface="Times New Roman" pitchFamily="18" charset="0"/>
                <a:cs typeface="Arial" charset="0"/>
              </a:rPr>
              <a:t>proizvođača mleka putem eksternih mera (slobodno formiranje cena na tržištu, </a:t>
            </a:r>
          </a:p>
          <a:p>
            <a:pPr indent="190500" algn="just" eaLnBrk="0" hangingPunct="0"/>
            <a:r>
              <a:rPr lang="en-US" sz="1800" b="0">
                <a:solidFill>
                  <a:srgbClr val="223300"/>
                </a:solidFill>
                <a:ea typeface="Times New Roman" pitchFamily="18" charset="0"/>
                <a:cs typeface="Arial" charset="0"/>
              </a:rPr>
              <a:t>davanje premija mleka preko pune cene koštanja, regresiranje proizvodnje </a:t>
            </a:r>
          </a:p>
          <a:p>
            <a:pPr indent="190500" algn="just" eaLnBrk="0" hangingPunct="0"/>
            <a:r>
              <a:rPr lang="en-US" sz="1800" b="0">
                <a:solidFill>
                  <a:srgbClr val="223300"/>
                </a:solidFill>
                <a:ea typeface="Times New Roman" pitchFamily="18" charset="0"/>
                <a:cs typeface="Arial" charset="0"/>
              </a:rPr>
              <a:t>koncentrovanih hraniva, smanjivanje poreza i doprinosa, oslobađanje od carina</a:t>
            </a:r>
          </a:p>
          <a:p>
            <a:pPr indent="190500" algn="just" eaLnBrk="0" hangingPunct="0"/>
            <a:r>
              <a:rPr lang="en-US" sz="1800" b="0">
                <a:solidFill>
                  <a:srgbClr val="223300"/>
                </a:solidFill>
                <a:ea typeface="Times New Roman" pitchFamily="18" charset="0"/>
                <a:cs typeface="Arial" charset="0"/>
              </a:rPr>
              <a:t> i poreza pri nabavci opreme i reprodukcionog materijala i sl.) postoje još uvek</a:t>
            </a:r>
          </a:p>
          <a:p>
            <a:pPr indent="190500" algn="just" eaLnBrk="0" hangingPunct="0"/>
            <a:r>
              <a:rPr lang="en-US" sz="1800" b="0">
                <a:solidFill>
                  <a:srgbClr val="223300"/>
                </a:solidFill>
                <a:ea typeface="Times New Roman" pitchFamily="18" charset="0"/>
                <a:cs typeface="Arial" charset="0"/>
              </a:rPr>
              <a:t> velike rezerve za sniženje cene koštanja mleka i uklanjanje gubitaka u ovoj proizvodnji </a:t>
            </a:r>
          </a:p>
          <a:p>
            <a:pPr indent="190500" algn="just" eaLnBrk="0" hangingPunct="0"/>
            <a:r>
              <a:rPr lang="en-US" sz="1800" b="0">
                <a:solidFill>
                  <a:srgbClr val="223300"/>
                </a:solidFill>
                <a:ea typeface="Times New Roman" pitchFamily="18" charset="0"/>
                <a:cs typeface="Arial" charset="0"/>
              </a:rPr>
              <a:t>na samom gazdinstvu. </a:t>
            </a:r>
            <a:endParaRPr lang="en-US" sz="1800" b="0">
              <a:ea typeface="Times New Roman" pitchFamily="18" charset="0"/>
              <a:cs typeface="Arial" charset="0"/>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4"/>
          <p:cNvSpPr>
            <a:spLocks noChangeArrowheads="1"/>
          </p:cNvSpPr>
          <p:nvPr/>
        </p:nvSpPr>
        <p:spPr bwMode="auto">
          <a:xfrm>
            <a:off x="0" y="0"/>
            <a:ext cx="9144000" cy="6683375"/>
          </a:xfrm>
          <a:prstGeom prst="rect">
            <a:avLst/>
          </a:prstGeom>
          <a:noFill/>
          <a:ln w="9525">
            <a:noFill/>
            <a:miter lim="800000"/>
            <a:headEnd/>
            <a:tailEnd/>
          </a:ln>
        </p:spPr>
        <p:txBody>
          <a:bodyPr>
            <a:spAutoFit/>
          </a:bodyPr>
          <a:lstStyle/>
          <a:p>
            <a:r>
              <a:rPr lang="en-US" sz="1800">
                <a:solidFill>
                  <a:srgbClr val="223300"/>
                </a:solidFill>
              </a:rPr>
              <a:t>Najznačajnija komponenta ukupnih troškova proizvodnje mleka</a:t>
            </a:r>
            <a:r>
              <a:rPr lang="en-US" sz="1800" b="0">
                <a:solidFill>
                  <a:srgbClr val="223300"/>
                </a:solidFill>
              </a:rPr>
              <a:t>, ne samo prema visini zastupljenosti, nego i po uticaju na obim proizvedene količine mleka po kravi </a:t>
            </a:r>
            <a:r>
              <a:rPr lang="en-US" sz="1800">
                <a:solidFill>
                  <a:srgbClr val="223300"/>
                </a:solidFill>
              </a:rPr>
              <a:t>predstavljaju troškovi hrane</a:t>
            </a:r>
            <a:r>
              <a:rPr lang="en-US" sz="1800" b="0">
                <a:solidFill>
                  <a:srgbClr val="223300"/>
                </a:solidFill>
              </a:rPr>
              <a:t>. </a:t>
            </a:r>
            <a:r>
              <a:rPr lang="pl-PL" sz="1800" b="0">
                <a:solidFill>
                  <a:srgbClr val="223300"/>
                </a:solidFill>
              </a:rPr>
              <a:t>U posmatranom periodu njihovo učešće u ukupnim troškovima kreće se u intervalu od 35,72 (1999) do 39,39% (2001). Činjenica da se apsolutno i relativno povećanje ovih troškova na ispitivanom gazdinstvu nije u adekvatnoj meri odrazilo na visinu mlečnosti, posledica su prevashodno različite strukture krmnog obroka, različitih cena stočne hrane, kao i rezultat neracionalne ishrane i slabijeg kvaliteta kabaste hrane. </a:t>
            </a:r>
            <a:endParaRPr lang="en-US" sz="1800" b="0"/>
          </a:p>
          <a:p>
            <a:endParaRPr lang="en-US" sz="1800" b="0">
              <a:solidFill>
                <a:srgbClr val="223300"/>
              </a:solidFill>
            </a:endParaRPr>
          </a:p>
          <a:p>
            <a:r>
              <a:rPr lang="pl-PL" sz="1800" b="0">
                <a:solidFill>
                  <a:srgbClr val="223300"/>
                </a:solidFill>
              </a:rPr>
              <a:t>Analiza prosečne strukture dnevnog krmnog obroka krava pokazuje da se u ispitivanom vremenskom intervalu neznatno povećavaju utrošene količine kabastih i koncentrovanih hraniva. Ne ulazeći u strukturu i kvalitet pojedinih hraniva (seno lucerke, silažni kukuruz, suvi repini rezanci, zelena masa lucerke, zeleni konvejer, treber, sojina sačma, koncentrat) ovo povećanje je doprinelo blagom rastu godišnje proizvodnje po kravi.</a:t>
            </a:r>
            <a:endParaRPr lang="en-US" sz="1800" b="0">
              <a:solidFill>
                <a:srgbClr val="223300"/>
              </a:solidFill>
            </a:endParaRPr>
          </a:p>
          <a:p>
            <a:r>
              <a:rPr lang="pl-PL" sz="1800" b="0">
                <a:solidFill>
                  <a:srgbClr val="223300"/>
                </a:solidFill>
              </a:rPr>
              <a:t> </a:t>
            </a:r>
            <a:endParaRPr lang="en-US" sz="1800" b="0">
              <a:solidFill>
                <a:srgbClr val="223300"/>
              </a:solidFill>
            </a:endParaRPr>
          </a:p>
          <a:p>
            <a:r>
              <a:rPr lang="pl-PL" sz="1800" b="0">
                <a:solidFill>
                  <a:srgbClr val="223300"/>
                </a:solidFill>
              </a:rPr>
              <a:t>Sa druge strane cene svih grupa hraniva, naročito koncentrovanih, ispoljavaju znatno brži rast. Taj rast je još naglašeniji ako se zna da pojedina gazdinstva, usled nedostatka sopstvene stočne hrane, kupuju smeše koncentrata po visokim cenama, što je još više uticalo na povećanje troškova hrane, a time i na rast cene koštanja po jedinici proizvoda. </a:t>
            </a:r>
            <a:endParaRPr lang="en-US" sz="1800" b="0"/>
          </a:p>
          <a:p>
            <a:endParaRPr lang="en-US" sz="1800" b="0">
              <a:solidFill>
                <a:srgbClr val="223300"/>
              </a:solidFill>
            </a:endParaRPr>
          </a:p>
          <a:p>
            <a:r>
              <a:rPr lang="pl-PL" sz="1800" b="0">
                <a:solidFill>
                  <a:srgbClr val="223300"/>
                </a:solidFill>
              </a:rPr>
              <a:t>Pored ranije istaknutih eksternih mera, sniženje cene koštanja po 1 litru mleka, moguće je postići proizvodnjom jeftinije stočne hrane (smanjenje troškova proizvodnje krmnog</a:t>
            </a:r>
            <a:endParaRPr lang="en-US" sz="1800" b="0">
              <a:solidFill>
                <a:srgbClr val="223300"/>
              </a:solidFill>
            </a:endParaRPr>
          </a:p>
          <a:p>
            <a:r>
              <a:rPr lang="pl-PL" sz="1800" b="0">
                <a:solidFill>
                  <a:srgbClr val="223300"/>
                </a:solidFill>
              </a:rPr>
              <a:t>bilja, konzervisanje i dorada stočne hrane, izbor optimalne strukture obroka i dr.) </a:t>
            </a:r>
            <a:endParaRPr lang="en-US" sz="1800" b="0"/>
          </a:p>
          <a:p>
            <a:endParaRPr lang="pl-PL" sz="1800" b="0"/>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4"/>
          <p:cNvSpPr>
            <a:spLocks noChangeArrowheads="1"/>
          </p:cNvSpPr>
          <p:nvPr/>
        </p:nvSpPr>
        <p:spPr bwMode="auto">
          <a:xfrm>
            <a:off x="0" y="838200"/>
            <a:ext cx="9144000" cy="4760913"/>
          </a:xfrm>
          <a:prstGeom prst="rect">
            <a:avLst/>
          </a:prstGeom>
          <a:noFill/>
          <a:ln w="9525">
            <a:noFill/>
            <a:miter lim="800000"/>
            <a:headEnd/>
            <a:tailEnd/>
          </a:ln>
        </p:spPr>
        <p:txBody>
          <a:bodyPr>
            <a:spAutoFit/>
          </a:bodyPr>
          <a:lstStyle/>
          <a:p>
            <a:r>
              <a:rPr lang="pl-PL" sz="1800">
                <a:solidFill>
                  <a:srgbClr val="223300"/>
                </a:solidFill>
              </a:rPr>
              <a:t>Opšti troškovi</a:t>
            </a:r>
            <a:r>
              <a:rPr lang="pl-PL" sz="1800" b="0">
                <a:solidFill>
                  <a:srgbClr val="223300"/>
                </a:solidFill>
              </a:rPr>
              <a:t> u ukupnim troškovima proizvodnje učestvuju prosečno sa 20%. Relativno visoko učešće ove kategorije troškova trebalo bi smatrati pozitivnim ako je ono izraz poboljšanja organizacije i racionalizacije pojedinih službi na gazdinstvu čija aktivnost treba da dovede do povećanja proizvodnje. </a:t>
            </a:r>
            <a:endParaRPr lang="en-US" sz="1800" b="0"/>
          </a:p>
          <a:p>
            <a:r>
              <a:rPr lang="en-US" sz="1800">
                <a:solidFill>
                  <a:srgbClr val="223300"/>
                </a:solidFill>
              </a:rPr>
              <a:t>  </a:t>
            </a:r>
          </a:p>
          <a:p>
            <a:r>
              <a:rPr lang="pl-PL" sz="1800">
                <a:solidFill>
                  <a:srgbClr val="223300"/>
                </a:solidFill>
              </a:rPr>
              <a:t>Zarade radnika</a:t>
            </a:r>
            <a:r>
              <a:rPr lang="pl-PL" sz="1800" b="0">
                <a:solidFill>
                  <a:srgbClr val="223300"/>
                </a:solidFill>
              </a:rPr>
              <a:t> predstavljaju treću značajnu komponentu ukupnih troškova proizvodnje mleka. U poređenju sa zemljama sa razvijenom govedarskom proizvodnjom ostvaren broj časova rada po kravi je još uvek visok. Blago smanjenje utroška direktnog rada po kravi godišnje i porast mlečnosti doprineli su povećanju produktivnosti rada u proizvodnji mleka. </a:t>
            </a:r>
            <a:endParaRPr lang="en-US" sz="1800" b="0"/>
          </a:p>
          <a:p>
            <a:endParaRPr lang="en-US" sz="1800" b="0">
              <a:solidFill>
                <a:srgbClr val="223300"/>
              </a:solidFill>
            </a:endParaRPr>
          </a:p>
          <a:p>
            <a:r>
              <a:rPr lang="pl-PL" sz="1800" b="0">
                <a:solidFill>
                  <a:srgbClr val="223300"/>
                </a:solidFill>
              </a:rPr>
              <a:t>Znatno manju zastupljenost u strukturi ukupnih troškova proizvodnje zauzimaju </a:t>
            </a:r>
            <a:r>
              <a:rPr lang="pl-PL" sz="1800">
                <a:solidFill>
                  <a:srgbClr val="223300"/>
                </a:solidFill>
              </a:rPr>
              <a:t>troškovi amortizacije, lekovi, usluge traktora, osemenjavanje, osiguranje i prostirka</a:t>
            </a:r>
            <a:r>
              <a:rPr lang="pl-PL" sz="1800" b="0">
                <a:solidFill>
                  <a:srgbClr val="223300"/>
                </a:solidFill>
              </a:rPr>
              <a:t>. Međutim, to ne znači da i među ovim troškovima ne postoje određene rezerve za sniženje cene koštanja mleka. To se pre svega odnosi na smanjenje troškova amortizacije krava putem povećanja mlečnosti po grlu i produženjem vremena njihovog korišćenja.</a:t>
            </a:r>
            <a:r>
              <a:rPr lang="pl-PL" sz="1800" b="0"/>
              <a:t> </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Box 1"/>
          <p:cNvSpPr txBox="1">
            <a:spLocks noChangeArrowheads="1"/>
          </p:cNvSpPr>
          <p:nvPr/>
        </p:nvSpPr>
        <p:spPr bwMode="auto">
          <a:xfrm>
            <a:off x="0" y="1143000"/>
            <a:ext cx="10680700" cy="4094163"/>
          </a:xfrm>
          <a:prstGeom prst="rect">
            <a:avLst/>
          </a:prstGeom>
          <a:noFill/>
          <a:ln w="9525">
            <a:noFill/>
            <a:miter lim="800000"/>
            <a:headEnd/>
            <a:tailEnd/>
          </a:ln>
        </p:spPr>
        <p:txBody>
          <a:bodyPr>
            <a:spAutoFit/>
          </a:bodyPr>
          <a:lstStyle/>
          <a:p>
            <a:r>
              <a:rPr lang="sr-Latn-CS" b="0"/>
              <a:t>Linija proizvodnje mesa – tov goveda</a:t>
            </a:r>
          </a:p>
          <a:p>
            <a:endParaRPr lang="sr-Latn-CS" b="0"/>
          </a:p>
          <a:p>
            <a:pPr>
              <a:buFontTx/>
              <a:buChar char="-"/>
            </a:pPr>
            <a:r>
              <a:rPr lang="sr-Latn-CS" b="0"/>
              <a:t>Manje zahtevna linija u odnosu na proizvodnju mleka i teladi</a:t>
            </a:r>
          </a:p>
          <a:p>
            <a:pPr>
              <a:buFontTx/>
              <a:buChar char="-"/>
            </a:pPr>
            <a:r>
              <a:rPr lang="sr-Latn-CS" b="0"/>
              <a:t>Živa masa učestvuje sa 96-98% u ukupnoj vrednosti proizvodnje</a:t>
            </a:r>
          </a:p>
          <a:p>
            <a:pPr>
              <a:buFontTx/>
              <a:buChar char="-"/>
            </a:pPr>
            <a:r>
              <a:rPr lang="sr-Latn-CS" b="0"/>
              <a:t>Utovljena grla relativno dobro podnose transport, medjutim sa </a:t>
            </a:r>
          </a:p>
          <a:p>
            <a:r>
              <a:rPr lang="sr-Latn-CS" b="0"/>
              <a:t>porastom rastojanja raste kalo.</a:t>
            </a:r>
          </a:p>
          <a:p>
            <a:pPr>
              <a:buFontTx/>
              <a:buChar char="-"/>
            </a:pPr>
            <a:r>
              <a:rPr lang="sr-Latn-CS" b="0"/>
              <a:t>Savremena rashladna tehnika koja se koristi za transport mesa ne</a:t>
            </a:r>
          </a:p>
          <a:p>
            <a:r>
              <a:rPr lang="sr-Latn-CS" b="0"/>
              <a:t>ne postavlja ograničenja sa tehnološkog stanovišta u pogledu prevoznog</a:t>
            </a:r>
          </a:p>
          <a:p>
            <a:r>
              <a:rPr lang="sr-Latn-CS" b="0"/>
              <a:t> rastojanja, medjutim mogu se pojaviti ograničenja sa ekonomskog aspekta</a:t>
            </a:r>
          </a:p>
          <a:p>
            <a:r>
              <a:rPr lang="sr-Latn-CS" b="0"/>
              <a:t>(troškovi hladjenja i transporta).</a:t>
            </a:r>
          </a:p>
          <a:p>
            <a:pPr>
              <a:buFontTx/>
              <a:buChar char="-"/>
            </a:pPr>
            <a:r>
              <a:rPr lang="sr-Latn-CS" b="0"/>
              <a:t>Lakše se prilagodjava ekstezivnim uslovima i oscilacijama količine i kvaliteta</a:t>
            </a:r>
          </a:p>
          <a:p>
            <a:r>
              <a:rPr lang="sr-Latn-CS" b="0"/>
              <a:t> stočne hrane.</a:t>
            </a:r>
          </a:p>
          <a:p>
            <a:r>
              <a:rPr lang="sr-Latn-CS" b="0"/>
              <a:t>- Tov goveda karakteriše visoka robnost</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Box 1"/>
          <p:cNvSpPr txBox="1">
            <a:spLocks noChangeArrowheads="1"/>
          </p:cNvSpPr>
          <p:nvPr/>
        </p:nvSpPr>
        <p:spPr bwMode="auto">
          <a:xfrm>
            <a:off x="1371600" y="990600"/>
            <a:ext cx="7473950" cy="2862263"/>
          </a:xfrm>
          <a:prstGeom prst="rect">
            <a:avLst/>
          </a:prstGeom>
          <a:noFill/>
          <a:ln w="9525">
            <a:noFill/>
            <a:miter lim="800000"/>
            <a:headEnd/>
            <a:tailEnd/>
          </a:ln>
        </p:spPr>
        <p:txBody>
          <a:bodyPr wrap="none">
            <a:spAutoFit/>
          </a:bodyPr>
          <a:lstStyle/>
          <a:p>
            <a:r>
              <a:rPr lang="sr-Latn-CS"/>
              <a:t>Odgoj podmladka goveda</a:t>
            </a:r>
          </a:p>
          <a:p>
            <a:endParaRPr lang="sr-Latn-CS"/>
          </a:p>
          <a:p>
            <a:r>
              <a:rPr lang="sr-Latn-CS"/>
              <a:t>Proizvodi: grlo i stajnjak</a:t>
            </a:r>
          </a:p>
          <a:p>
            <a:r>
              <a:rPr lang="sr-Latn-CS"/>
              <a:t>Grla: tov, priplod ,vuču</a:t>
            </a:r>
          </a:p>
          <a:p>
            <a:pPr>
              <a:buFontTx/>
              <a:buChar char="-"/>
            </a:pPr>
            <a:r>
              <a:rPr lang="sr-Latn-CS"/>
              <a:t>Kao posebna linija retko se javlja već uz proizvodnju mleka</a:t>
            </a:r>
          </a:p>
          <a:p>
            <a:pPr>
              <a:buFontTx/>
              <a:buChar char="-"/>
            </a:pPr>
            <a:r>
              <a:rPr lang="sr-Latn-CS"/>
              <a:t>Odvija se u dve proizvodne faze:</a:t>
            </a:r>
          </a:p>
          <a:p>
            <a:r>
              <a:rPr lang="sr-Latn-CS"/>
              <a:t> Prva faza – odgajivanje teladi </a:t>
            </a:r>
          </a:p>
          <a:p>
            <a:r>
              <a:rPr lang="sr-Latn-CS"/>
              <a:t>Druga faza – odgajivanje junadi </a:t>
            </a:r>
          </a:p>
          <a:p>
            <a:endParaRPr lang="sr-Latn-CS"/>
          </a:p>
        </p:txBody>
      </p:sp>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4"/>
          <p:cNvSpPr>
            <a:spLocks noChangeArrowheads="1"/>
          </p:cNvSpPr>
          <p:nvPr/>
        </p:nvSpPr>
        <p:spPr bwMode="auto">
          <a:xfrm>
            <a:off x="2286000" y="228600"/>
            <a:ext cx="5416550" cy="641350"/>
          </a:xfrm>
          <a:prstGeom prst="rect">
            <a:avLst/>
          </a:prstGeom>
          <a:noFill/>
          <a:ln w="9525">
            <a:noFill/>
            <a:miter lim="800000"/>
            <a:headEnd/>
            <a:tailEnd/>
          </a:ln>
        </p:spPr>
        <p:txBody>
          <a:bodyPr wrap="none" anchor="ctr">
            <a:spAutoFit/>
          </a:bodyPr>
          <a:lstStyle/>
          <a:p>
            <a:pPr indent="215900"/>
            <a:r>
              <a:rPr lang="en-US" sz="1800"/>
              <a:t>29</a:t>
            </a:r>
            <a:r>
              <a:rPr lang="sr-Cyrl-CS" sz="1800"/>
              <a:t>.  </a:t>
            </a:r>
            <a:r>
              <a:rPr lang="sr-Cyrl-CS" sz="1800" u="sng"/>
              <a:t>Tipovi proizvodnih jedinica u govedarstvu</a:t>
            </a:r>
            <a:endParaRPr lang="en-US" sz="1800" b="0"/>
          </a:p>
          <a:p>
            <a:pPr indent="215900" eaLnBrk="0" hangingPunct="0"/>
            <a:endParaRPr lang="en-US" sz="1800" b="0"/>
          </a:p>
        </p:txBody>
      </p:sp>
      <p:sp>
        <p:nvSpPr>
          <p:cNvPr id="152579" name="Rectangle 5"/>
          <p:cNvSpPr>
            <a:spLocks noChangeArrowheads="1"/>
          </p:cNvSpPr>
          <p:nvPr/>
        </p:nvSpPr>
        <p:spPr bwMode="auto">
          <a:xfrm>
            <a:off x="0" y="923925"/>
            <a:ext cx="10404475" cy="3937000"/>
          </a:xfrm>
          <a:prstGeom prst="rect">
            <a:avLst/>
          </a:prstGeom>
          <a:noFill/>
          <a:ln w="9525">
            <a:noFill/>
            <a:miter lim="800000"/>
            <a:headEnd/>
            <a:tailEnd/>
          </a:ln>
        </p:spPr>
        <p:txBody>
          <a:bodyPr anchor="ctr">
            <a:spAutoFit/>
          </a:bodyPr>
          <a:lstStyle/>
          <a:p>
            <a:pPr>
              <a:tabLst>
                <a:tab pos="444500" algn="l"/>
                <a:tab pos="900113" algn="l"/>
              </a:tabLst>
            </a:pPr>
            <a:r>
              <a:rPr lang="en-US" sz="1800" b="0"/>
              <a:t>Pri definisanju tipa proizvodne jedinice koriste se različiti kriterijumi.</a:t>
            </a:r>
          </a:p>
          <a:p>
            <a:pPr>
              <a:tabLst>
                <a:tab pos="444500" algn="l"/>
                <a:tab pos="900113" algn="l"/>
              </a:tabLst>
            </a:pPr>
            <a:endParaRPr lang="en-US" sz="1800" b="0"/>
          </a:p>
          <a:p>
            <a:pPr>
              <a:tabLst>
                <a:tab pos="444500" algn="l"/>
                <a:tab pos="900113" algn="l"/>
              </a:tabLst>
            </a:pPr>
            <a:r>
              <a:rPr lang="sr-Cyrl-CS" sz="1800" b="0"/>
              <a:t>Kad su u pitanju proizvodne jedinice za proizvodnju mleka, najčešće se uzimaju u</a:t>
            </a:r>
            <a:endParaRPr lang="en-US" sz="1800" b="0"/>
          </a:p>
          <a:p>
            <a:pPr>
              <a:tabLst>
                <a:tab pos="444500" algn="l"/>
                <a:tab pos="900113" algn="l"/>
              </a:tabLst>
            </a:pPr>
            <a:r>
              <a:rPr lang="sr-Cyrl-CS" sz="1800" b="0"/>
              <a:t> obzir ovi kriterijumi klasifikacije:</a:t>
            </a:r>
            <a:endParaRPr lang="en-US" sz="1800" b="0"/>
          </a:p>
          <a:p>
            <a:pPr>
              <a:tabLst>
                <a:tab pos="444500" algn="l"/>
                <a:tab pos="900113" algn="l"/>
              </a:tabLst>
            </a:pPr>
            <a:endParaRPr lang="en-US" sz="1800" b="0"/>
          </a:p>
          <a:p>
            <a:pPr>
              <a:tabLst>
                <a:tab pos="444500" algn="l"/>
                <a:tab pos="900113" algn="l"/>
              </a:tabLst>
            </a:pPr>
            <a:r>
              <a:rPr lang="en-US" sz="1800" b="0"/>
              <a:t>                                   - </a:t>
            </a:r>
            <a:r>
              <a:rPr lang="sr-Cyrl-CS" sz="1800" b="0"/>
              <a:t>oblik reprodukcije stada krava,</a:t>
            </a:r>
            <a:endParaRPr lang="en-US" sz="1800" b="0"/>
          </a:p>
          <a:p>
            <a:pPr>
              <a:tabLst>
                <a:tab pos="444500" algn="l"/>
                <a:tab pos="900113" algn="l"/>
              </a:tabLst>
            </a:pPr>
            <a:r>
              <a:rPr lang="en-US" sz="1800" b="0"/>
              <a:t>                                   - </a:t>
            </a:r>
            <a:r>
              <a:rPr lang="sr-Cyrl-CS" sz="1800" b="0"/>
              <a:t>način (dužina) iskorišćavanja krava,</a:t>
            </a:r>
            <a:endParaRPr lang="en-US" sz="1800" b="0"/>
          </a:p>
          <a:p>
            <a:pPr>
              <a:tabLst>
                <a:tab pos="444500" algn="l"/>
                <a:tab pos="900113" algn="l"/>
              </a:tabLst>
            </a:pPr>
            <a:r>
              <a:rPr lang="en-US" sz="1800" b="0"/>
              <a:t>                                   - </a:t>
            </a:r>
            <a:r>
              <a:rPr lang="sr-Cyrl-CS" sz="1800" b="0"/>
              <a:t>stepen specijalizacije govedarske proizvodnje.</a:t>
            </a:r>
            <a:endParaRPr lang="en-US" sz="1800" b="0"/>
          </a:p>
          <a:p>
            <a:pPr>
              <a:tabLst>
                <a:tab pos="444500" algn="l"/>
                <a:tab pos="900113" algn="l"/>
              </a:tabLst>
            </a:pPr>
            <a:endParaRPr lang="en-US" sz="1800" b="0"/>
          </a:p>
          <a:p>
            <a:pPr>
              <a:tabLst>
                <a:tab pos="444500" algn="l"/>
                <a:tab pos="900113" algn="l"/>
              </a:tabLst>
            </a:pPr>
            <a:r>
              <a:rPr lang="sr-Cyrl-CS" sz="1800" b="0"/>
              <a:t>Primenom ovih kriterijuma definisana su tri tipa proizvodnih jedinica:</a:t>
            </a:r>
            <a:r>
              <a:rPr lang="en-US" sz="1800" b="0"/>
              <a:t> </a:t>
            </a:r>
          </a:p>
          <a:p>
            <a:pPr>
              <a:tabLst>
                <a:tab pos="444500" algn="l"/>
                <a:tab pos="900113" algn="l"/>
              </a:tabLst>
            </a:pPr>
            <a:endParaRPr lang="en-US" sz="1800" b="0"/>
          </a:p>
          <a:p>
            <a:pPr>
              <a:tabLst>
                <a:tab pos="444500" algn="l"/>
                <a:tab pos="900113" algn="l"/>
              </a:tabLst>
            </a:pPr>
            <a:r>
              <a:rPr lang="en-US" sz="1800" b="0"/>
              <a:t>                                    -</a:t>
            </a:r>
            <a:r>
              <a:rPr lang="sr-Cyrl-CS" sz="1800" b="0"/>
              <a:t>izmuzne proizvodne jedinice,</a:t>
            </a:r>
            <a:endParaRPr lang="en-US" sz="1800" b="0"/>
          </a:p>
          <a:p>
            <a:pPr>
              <a:tabLst>
                <a:tab pos="444500" algn="l"/>
                <a:tab pos="900113" algn="l"/>
              </a:tabLst>
            </a:pPr>
            <a:r>
              <a:rPr lang="en-US" sz="1800" b="0"/>
              <a:t>                                    -</a:t>
            </a:r>
            <a:r>
              <a:rPr lang="sr-Cyrl-CS" sz="1800" b="0"/>
              <a:t>jedinice za proizvodnju mleka i odgoj priplodnog podmlatka i</a:t>
            </a:r>
            <a:endParaRPr lang="en-US" sz="1800" b="0"/>
          </a:p>
          <a:p>
            <a:pPr>
              <a:tabLst>
                <a:tab pos="444500" algn="l"/>
                <a:tab pos="900113" algn="l"/>
              </a:tabLst>
            </a:pPr>
            <a:r>
              <a:rPr lang="en-US" sz="1800" b="0"/>
              <a:t>                                    -</a:t>
            </a:r>
            <a:r>
              <a:rPr lang="sr-Cyrl-CS" sz="1800" b="0"/>
              <a:t>jedinice za proizvodnju mleka i mesa.</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4"/>
          <p:cNvSpPr>
            <a:spLocks noChangeArrowheads="1"/>
          </p:cNvSpPr>
          <p:nvPr/>
        </p:nvSpPr>
        <p:spPr bwMode="auto">
          <a:xfrm>
            <a:off x="0" y="0"/>
            <a:ext cx="9429750" cy="6134100"/>
          </a:xfrm>
          <a:prstGeom prst="rect">
            <a:avLst/>
          </a:prstGeom>
          <a:noFill/>
          <a:ln w="9525">
            <a:noFill/>
            <a:miter lim="800000"/>
            <a:headEnd/>
            <a:tailEnd/>
          </a:ln>
        </p:spPr>
        <p:txBody>
          <a:bodyPr wrap="none" anchor="ctr">
            <a:spAutoFit/>
          </a:bodyPr>
          <a:lstStyle/>
          <a:p>
            <a:pPr indent="215900">
              <a:tabLst>
                <a:tab pos="228600" algn="l"/>
              </a:tabLst>
            </a:pPr>
            <a:r>
              <a:rPr lang="sr-Cyrl-CS" sz="1800" b="0"/>
              <a:t>Izmuzne proizvodne jedinice organizuju reprodukciju kupovinom krava, a sa stanovišta </a:t>
            </a:r>
            <a:endParaRPr lang="en-US" sz="1800" b="0"/>
          </a:p>
          <a:p>
            <a:pPr indent="215900">
              <a:tabLst>
                <a:tab pos="228600" algn="l"/>
              </a:tabLst>
            </a:pPr>
            <a:r>
              <a:rPr lang="sr-Cyrl-CS" sz="1800" b="0"/>
              <a:t>dužine iskorišćavanja krava, javljaju se u dve varijante:</a:t>
            </a:r>
            <a:endParaRPr lang="en-US" sz="1800" b="0"/>
          </a:p>
          <a:p>
            <a:pPr indent="215900">
              <a:tabLst>
                <a:tab pos="228600" algn="l"/>
              </a:tabLst>
            </a:pPr>
            <a:endParaRPr lang="en-US" sz="1800" b="0"/>
          </a:p>
          <a:p>
            <a:pPr indent="215900">
              <a:tabLst>
                <a:tab pos="228600" algn="l"/>
              </a:tabLst>
            </a:pPr>
            <a:r>
              <a:rPr lang="en-US" sz="1800" b="0"/>
              <a:t>         a)   Klasične izmuzne proizvodne jedinice imaju sledeće  </a:t>
            </a:r>
            <a:r>
              <a:rPr lang="sr-Cyrl-CS" sz="1800" b="0"/>
              <a:t>karakteristike:</a:t>
            </a:r>
            <a:endParaRPr lang="en-US" sz="1800" b="0"/>
          </a:p>
          <a:p>
            <a:pPr indent="215900">
              <a:tabLst>
                <a:tab pos="228600" algn="l"/>
              </a:tabLst>
            </a:pPr>
            <a:endParaRPr lang="en-US" sz="1800" b="0"/>
          </a:p>
          <a:p>
            <a:pPr indent="215900">
              <a:tabLst>
                <a:tab pos="228600" algn="l"/>
              </a:tabLst>
            </a:pPr>
            <a:r>
              <a:rPr lang="en-US" sz="1800" b="0"/>
              <a:t>                          -</a:t>
            </a:r>
            <a:r>
              <a:rPr lang="sr-Cyrl-CS" sz="1800" b="0"/>
              <a:t>smeštene su u blizini velikih potrošačkih centara,</a:t>
            </a:r>
            <a:endParaRPr lang="en-US" sz="1800" b="0"/>
          </a:p>
          <a:p>
            <a:pPr indent="215900">
              <a:tabLst>
                <a:tab pos="228600" algn="l"/>
              </a:tabLst>
            </a:pPr>
            <a:r>
              <a:rPr lang="en-US" sz="1800" b="0"/>
              <a:t>                          -</a:t>
            </a:r>
            <a:r>
              <a:rPr lang="sr-Cyrl-CS" sz="1800" b="0"/>
              <a:t>raspolažu  relativno  malom   površinom   zemljišta  na  kome organizuju</a:t>
            </a:r>
            <a:endParaRPr lang="en-US" sz="1800" b="0"/>
          </a:p>
          <a:p>
            <a:pPr indent="215900">
              <a:tabLst>
                <a:tab pos="228600" algn="l"/>
              </a:tabLst>
            </a:pPr>
            <a:r>
              <a:rPr lang="en-US" sz="1800" b="0"/>
              <a:t>                         </a:t>
            </a:r>
            <a:r>
              <a:rPr lang="sr-Cyrl-CS" sz="1800" b="0"/>
              <a:t> </a:t>
            </a:r>
            <a:r>
              <a:rPr lang="en-US" sz="1800" b="0"/>
              <a:t> </a:t>
            </a:r>
            <a:r>
              <a:rPr lang="sr-Cyrl-CS" sz="1800" b="0"/>
              <a:t>visoko intenzivnu proizvodnju stočne hrane,</a:t>
            </a:r>
            <a:endParaRPr lang="en-US" sz="1800" b="0"/>
          </a:p>
          <a:p>
            <a:pPr indent="215900">
              <a:tabLst>
                <a:tab pos="228600" algn="l"/>
              </a:tabLst>
            </a:pPr>
            <a:r>
              <a:rPr lang="en-US" sz="1800" b="0"/>
              <a:t>                          -</a:t>
            </a:r>
            <a:r>
              <a:rPr lang="sr-Cyrl-CS" sz="1800" b="0"/>
              <a:t>telad prodaju odmah posle perioda kolostralne ishrane,</a:t>
            </a:r>
            <a:endParaRPr lang="en-US" sz="1800" b="0"/>
          </a:p>
          <a:p>
            <a:pPr indent="215900">
              <a:tabLst>
                <a:tab pos="228600" algn="l"/>
              </a:tabLst>
            </a:pPr>
            <a:r>
              <a:rPr lang="en-US" sz="1800" b="0"/>
              <a:t>                          - </a:t>
            </a:r>
            <a:r>
              <a:rPr lang="sr-Cyrl-CS" sz="1800" b="0"/>
              <a:t>ostvaruju relativno visoke troškove proizvodnje mleka, ali posledice</a:t>
            </a:r>
            <a:endParaRPr lang="en-US" sz="1800" b="0"/>
          </a:p>
          <a:p>
            <a:pPr indent="215900">
              <a:tabLst>
                <a:tab pos="228600" algn="l"/>
              </a:tabLst>
            </a:pPr>
            <a:r>
              <a:rPr lang="sr-Cyrl-CS" sz="1800" b="0"/>
              <a:t> </a:t>
            </a:r>
            <a:r>
              <a:rPr lang="en-US" sz="1800" b="0"/>
              <a:t>                           </a:t>
            </a:r>
            <a:r>
              <a:rPr lang="sr-Cyrl-CS" sz="1800" b="0"/>
              <a:t>togaublažavaju niskim troškovima transporta mleka do tržišta, kao i</a:t>
            </a:r>
            <a:endParaRPr lang="en-US" sz="1800" b="0"/>
          </a:p>
          <a:p>
            <a:pPr indent="215900">
              <a:tabLst>
                <a:tab pos="228600" algn="l"/>
              </a:tabLst>
            </a:pPr>
            <a:r>
              <a:rPr lang="en-US" sz="1800" b="0"/>
              <a:t>                           </a:t>
            </a:r>
            <a:r>
              <a:rPr lang="sr-Cyrl-CS" sz="1800" b="0"/>
              <a:t> izbegavanjem neproizvodnih ili manje proizvodnih faza gajenja krava.</a:t>
            </a:r>
            <a:endParaRPr lang="en-US" sz="1800" b="0"/>
          </a:p>
          <a:p>
            <a:pPr indent="215900">
              <a:tabLst>
                <a:tab pos="228600" algn="l"/>
              </a:tabLst>
            </a:pPr>
            <a:endParaRPr lang="en-US" sz="1800" b="0"/>
          </a:p>
          <a:p>
            <a:pPr indent="215900">
              <a:tabLst>
                <a:tab pos="228600" algn="l"/>
              </a:tabLst>
            </a:pPr>
            <a:r>
              <a:rPr lang="en-US" sz="1800" b="0"/>
              <a:t>          </a:t>
            </a:r>
            <a:r>
              <a:rPr lang="sl-SI" sz="1800" b="0"/>
              <a:t>b) Izmuzne jedinice sa višegodišnjim iskorišćavanjem krava</a:t>
            </a:r>
            <a:endParaRPr lang="en-US" sz="1800" b="0"/>
          </a:p>
          <a:p>
            <a:pPr indent="215900">
              <a:tabLst>
                <a:tab pos="228600" algn="l"/>
              </a:tabLst>
            </a:pPr>
            <a:endParaRPr lang="en-US" sz="1800" b="0"/>
          </a:p>
          <a:p>
            <a:pPr indent="215900">
              <a:tabLst>
                <a:tab pos="228600" algn="l"/>
              </a:tabLst>
            </a:pPr>
            <a:r>
              <a:rPr lang="en-US" sz="1800" b="0"/>
              <a:t>  </a:t>
            </a:r>
            <a:r>
              <a:rPr lang="sr-Cyrl-CS" sz="1800"/>
              <a:t>Jedinice za proizvodnju mleka i odgoj priplodnog podmlatka mogu se dalje</a:t>
            </a:r>
            <a:endParaRPr lang="en-US" sz="1800"/>
          </a:p>
          <a:p>
            <a:pPr indent="215900">
              <a:tabLst>
                <a:tab pos="228600" algn="l"/>
              </a:tabLst>
            </a:pPr>
            <a:r>
              <a:rPr lang="en-US" sz="1800"/>
              <a:t> </a:t>
            </a:r>
            <a:r>
              <a:rPr lang="sr-Cyrl-CS" sz="1800"/>
              <a:t> raščlanjavati na: </a:t>
            </a:r>
            <a:endParaRPr lang="en-US" sz="1800"/>
          </a:p>
          <a:p>
            <a:pPr indent="215900">
              <a:tabLst>
                <a:tab pos="228600" algn="l"/>
              </a:tabLst>
            </a:pPr>
            <a:endParaRPr lang="en-US" sz="1800"/>
          </a:p>
          <a:p>
            <a:pPr indent="215900">
              <a:tabLst>
                <a:tab pos="228600" algn="l"/>
              </a:tabLst>
            </a:pPr>
            <a:r>
              <a:rPr lang="sr-Cyrl-CS" sz="1800" b="0"/>
              <a:t>    a) one koje podmladak proizvode samo za sopstvenu</a:t>
            </a:r>
            <a:r>
              <a:rPr lang="en-US" sz="1800" b="0"/>
              <a:t> </a:t>
            </a:r>
            <a:r>
              <a:rPr lang="sr-Cyrl-CS" sz="1800" b="0"/>
              <a:t>reprodukciju i</a:t>
            </a:r>
            <a:endParaRPr lang="en-US" sz="1800" b="0"/>
          </a:p>
          <a:p>
            <a:pPr indent="215900">
              <a:tabLst>
                <a:tab pos="228600" algn="l"/>
              </a:tabLst>
            </a:pPr>
            <a:endParaRPr lang="en-US" sz="1800" b="0"/>
          </a:p>
          <a:p>
            <a:pPr indent="215900">
              <a:tabLst>
                <a:tab pos="228600" algn="l"/>
              </a:tabLst>
            </a:pPr>
            <a:r>
              <a:rPr lang="en-US" sz="1800" b="0"/>
              <a:t> </a:t>
            </a:r>
            <a:r>
              <a:rPr lang="sr-Cyrl-CS" sz="1800" b="0"/>
              <a:t>   b) one koje, osim za sopstvenu reprodukciju, proizvode</a:t>
            </a:r>
            <a:r>
              <a:rPr lang="en-US" sz="1800" b="0"/>
              <a:t> </a:t>
            </a:r>
            <a:r>
              <a:rPr lang="sr-Cyrl-CS" sz="1800" b="0"/>
              <a:t>podmladak  i za tržište.</a:t>
            </a:r>
            <a:endParaRPr lang="en-US" sz="1800" b="0"/>
          </a:p>
          <a:p>
            <a:pPr indent="215900" eaLnBrk="0" hangingPunct="0">
              <a:tabLst>
                <a:tab pos="228600" algn="l"/>
              </a:tabLst>
            </a:pPr>
            <a:endParaRPr lang="en-US" sz="1800" b="0"/>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4"/>
          <p:cNvSpPr>
            <a:spLocks noChangeArrowheads="1"/>
          </p:cNvSpPr>
          <p:nvPr/>
        </p:nvSpPr>
        <p:spPr bwMode="auto">
          <a:xfrm>
            <a:off x="0" y="0"/>
            <a:ext cx="9010650" cy="6958013"/>
          </a:xfrm>
          <a:prstGeom prst="rect">
            <a:avLst/>
          </a:prstGeom>
          <a:noFill/>
          <a:ln w="9525">
            <a:noFill/>
            <a:miter lim="800000"/>
            <a:headEnd/>
            <a:tailEnd/>
          </a:ln>
        </p:spPr>
        <p:txBody>
          <a:bodyPr anchor="ctr">
            <a:spAutoFit/>
          </a:bodyPr>
          <a:lstStyle/>
          <a:p>
            <a:pPr>
              <a:tabLst>
                <a:tab pos="228600" algn="l"/>
              </a:tabLst>
            </a:pPr>
            <a:r>
              <a:rPr lang="sr-Cyrl-CS" sz="1800" b="0"/>
              <a:t>Jedinice za proizvodnju mleka i mesa</a:t>
            </a:r>
            <a:endParaRPr lang="en-US" sz="1800" b="0"/>
          </a:p>
          <a:p>
            <a:pPr>
              <a:tabLst>
                <a:tab pos="228600" algn="l"/>
              </a:tabLst>
            </a:pPr>
            <a:endParaRPr lang="en-US" sz="1800" b="0"/>
          </a:p>
          <a:p>
            <a:pPr>
              <a:tabLst>
                <a:tab pos="228600" algn="l"/>
              </a:tabLst>
            </a:pPr>
            <a:r>
              <a:rPr lang="en-US" sz="1800" b="0"/>
              <a:t>Kad se radi o proizvodnim jedinicama za proizvodnju goveđeg mesa, koriste se različiti </a:t>
            </a:r>
          </a:p>
          <a:p>
            <a:pPr>
              <a:tabLst>
                <a:tab pos="228600" algn="l"/>
              </a:tabLst>
            </a:pPr>
            <a:r>
              <a:rPr lang="en-US" sz="1800" b="0"/>
              <a:t>kriterijumi njihove klasifikacije.</a:t>
            </a:r>
          </a:p>
          <a:p>
            <a:pPr>
              <a:tabLst>
                <a:tab pos="228600" algn="l"/>
              </a:tabLst>
            </a:pPr>
            <a:endParaRPr lang="en-US" sz="1800" b="0"/>
          </a:p>
          <a:p>
            <a:pPr>
              <a:tabLst>
                <a:tab pos="228600" algn="l"/>
              </a:tabLst>
            </a:pPr>
            <a:r>
              <a:rPr lang="sr-Cyrl-CS" sz="1800" b="0"/>
              <a:t>Sa stanovišta intenzivnosti javljaju se:</a:t>
            </a:r>
            <a:endParaRPr lang="en-US" sz="1800" b="0"/>
          </a:p>
          <a:p>
            <a:pPr>
              <a:tabLst>
                <a:tab pos="228600" algn="l"/>
              </a:tabLst>
            </a:pPr>
            <a:r>
              <a:rPr lang="sr-Cyrl-CS" sz="1800" b="0"/>
              <a:t> </a:t>
            </a:r>
            <a:endParaRPr lang="en-US" sz="1800" b="0"/>
          </a:p>
          <a:p>
            <a:pPr>
              <a:tabLst>
                <a:tab pos="228600" algn="l"/>
              </a:tabLst>
            </a:pPr>
            <a:r>
              <a:rPr lang="sr-Cyrl-CS" sz="1800" b="0"/>
              <a:t>     a)  Proizvodne jedinice koje organizuju  ekstenzivni  tov</a:t>
            </a:r>
            <a:endParaRPr lang="en-US" sz="1800" b="0"/>
          </a:p>
          <a:p>
            <a:pPr>
              <a:tabLst>
                <a:tab pos="228600" algn="l"/>
              </a:tabLst>
            </a:pPr>
            <a:r>
              <a:rPr lang="sr-Cyrl-CS" sz="1800" b="0"/>
              <a:t>     b)  Proizvodne   jedinice   koje   organizuju   intenzivni   tov</a:t>
            </a:r>
            <a:endParaRPr lang="en-US" sz="1800" b="0"/>
          </a:p>
          <a:p>
            <a:pPr>
              <a:tabLst>
                <a:tab pos="228600" algn="l"/>
              </a:tabLst>
            </a:pPr>
            <a:r>
              <a:rPr lang="sr-Cyrl-CS" sz="1800" b="0"/>
              <a:t>     </a:t>
            </a:r>
            <a:endParaRPr lang="en-US" sz="1800" b="0"/>
          </a:p>
          <a:p>
            <a:pPr>
              <a:tabLst>
                <a:tab pos="228600" algn="l"/>
              </a:tabLst>
            </a:pPr>
            <a:r>
              <a:rPr lang="sr-Cyrl-CS" sz="1800" b="0"/>
              <a:t>     Sa stanovišta oblika reprodukcije razlikuju se: </a:t>
            </a:r>
            <a:endParaRPr lang="en-US" sz="1800" b="0"/>
          </a:p>
          <a:p>
            <a:pPr>
              <a:tabLst>
                <a:tab pos="228600" algn="l"/>
              </a:tabLst>
            </a:pPr>
            <a:endParaRPr lang="en-US" sz="1800" b="0"/>
          </a:p>
          <a:p>
            <a:pPr>
              <a:tabLst>
                <a:tab pos="228600" algn="l"/>
              </a:tabLst>
            </a:pPr>
            <a:r>
              <a:rPr lang="en-US" sz="1800" b="0"/>
              <a:t>a)</a:t>
            </a:r>
            <a:r>
              <a:rPr lang="sr-Cyrl-CS" sz="1800"/>
              <a:t>Proizvodne jedinice sa sopstvenom reprodukcijom javljaju se  dve varijante</a:t>
            </a:r>
            <a:r>
              <a:rPr lang="sr-Cyrl-CS" sz="1800" b="0"/>
              <a:t>.</a:t>
            </a:r>
            <a:endParaRPr lang="en-US" sz="1800" b="0"/>
          </a:p>
          <a:p>
            <a:pPr>
              <a:tabLst>
                <a:tab pos="228600" algn="l"/>
              </a:tabLst>
            </a:pPr>
            <a:endParaRPr lang="en-US" sz="1800" b="0"/>
          </a:p>
          <a:p>
            <a:pPr>
              <a:tabLst>
                <a:tab pos="228600" algn="l"/>
              </a:tabLst>
            </a:pPr>
            <a:r>
              <a:rPr lang="sr-Cyrl-CS" sz="1800" b="0"/>
              <a:t>          Prvu varijantu čine jedinice koje se bave proizvodnjom mesa i mleka.</a:t>
            </a:r>
            <a:endParaRPr lang="en-US" sz="1800" b="0"/>
          </a:p>
          <a:p>
            <a:pPr>
              <a:tabLst>
                <a:tab pos="228600" algn="l"/>
              </a:tabLst>
            </a:pPr>
            <a:endParaRPr lang="en-US" sz="1800" b="0"/>
          </a:p>
          <a:p>
            <a:pPr>
              <a:tabLst>
                <a:tab pos="228600" algn="l"/>
              </a:tabLst>
            </a:pPr>
            <a:r>
              <a:rPr lang="sr-Cyrl-CS" sz="1800" b="0"/>
              <a:t>          Drugu varijantu predstavljaju jedinice specijalizovane samo za proizvodnju mesa.</a:t>
            </a:r>
            <a:endParaRPr lang="en-US" sz="1800" b="0"/>
          </a:p>
          <a:p>
            <a:pPr>
              <a:tabLst>
                <a:tab pos="228600" algn="l"/>
              </a:tabLst>
            </a:pPr>
            <a:endParaRPr lang="en-US" sz="1800" b="0"/>
          </a:p>
          <a:p>
            <a:pPr>
              <a:tabLst>
                <a:tab pos="228600" algn="l"/>
              </a:tabLst>
            </a:pPr>
            <a:r>
              <a:rPr lang="en-US" sz="1800" b="0"/>
              <a:t>b)</a:t>
            </a:r>
            <a:r>
              <a:rPr lang="sr-Cyrl-CS" sz="1800"/>
              <a:t>Proizvodne jednice bez sopstvene reprodukcije kupuju grla za</a:t>
            </a:r>
            <a:r>
              <a:rPr lang="en-US" sz="1800"/>
              <a:t> </a:t>
            </a:r>
            <a:r>
              <a:rPr lang="sr-Cyrl-CS" sz="1800"/>
              <a:t>tov.</a:t>
            </a:r>
            <a:endParaRPr lang="en-US" sz="1800"/>
          </a:p>
          <a:p>
            <a:pPr>
              <a:tabLst>
                <a:tab pos="228600" algn="l"/>
              </a:tabLst>
            </a:pPr>
            <a:endParaRPr lang="en-US" sz="1800"/>
          </a:p>
          <a:p>
            <a:pPr>
              <a:tabLst>
                <a:tab pos="228600" algn="l"/>
              </a:tabLst>
            </a:pPr>
            <a:r>
              <a:rPr lang="sr-Cyrl-CS" sz="1800" b="0"/>
              <a:t>Jedinice koje organizuju stajski tov javljaju se u dva vida:</a:t>
            </a:r>
            <a:endParaRPr lang="en-US" sz="1800" b="0"/>
          </a:p>
          <a:p>
            <a:pPr>
              <a:tabLst>
                <a:tab pos="228600" algn="l"/>
              </a:tabLst>
            </a:pPr>
            <a:endParaRPr lang="en-US" sz="1800" b="0"/>
          </a:p>
          <a:p>
            <a:pPr>
              <a:tabLst>
                <a:tab pos="228600" algn="l"/>
              </a:tabLst>
            </a:pPr>
            <a:r>
              <a:rPr lang="en-US" sz="1800" b="0"/>
              <a:t>                              -</a:t>
            </a:r>
            <a:r>
              <a:rPr lang="sr-Cyrl-CS" sz="1800" b="0"/>
              <a:t>Prvi označava sezonski tov u staji.</a:t>
            </a:r>
            <a:endParaRPr lang="en-US" sz="1800" b="0"/>
          </a:p>
          <a:p>
            <a:pPr>
              <a:tabLst>
                <a:tab pos="228600" algn="l"/>
              </a:tabLst>
            </a:pPr>
            <a:r>
              <a:rPr lang="en-US" sz="1800" b="0"/>
              <a:t>                             -</a:t>
            </a:r>
            <a:r>
              <a:rPr lang="sr-Cyrl-CS" sz="1800" b="0"/>
              <a:t>Drugi vid ima karakter kontinuiranog tova u staji</a:t>
            </a:r>
            <a:endParaRPr lang="en-US" sz="1800" b="0"/>
          </a:p>
          <a:p>
            <a:pPr eaLnBrk="0" hangingPunct="0">
              <a:tabLst>
                <a:tab pos="228600" algn="l"/>
              </a:tabLst>
            </a:pPr>
            <a:endParaRPr lang="en-US" sz="1800" b="0"/>
          </a:p>
        </p:txBody>
      </p:sp>
    </p:spTree>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4"/>
          <p:cNvSpPr>
            <a:spLocks noChangeArrowheads="1"/>
          </p:cNvSpPr>
          <p:nvPr/>
        </p:nvSpPr>
        <p:spPr bwMode="auto">
          <a:xfrm>
            <a:off x="1746250" y="0"/>
            <a:ext cx="5518150" cy="641350"/>
          </a:xfrm>
          <a:prstGeom prst="rect">
            <a:avLst/>
          </a:prstGeom>
          <a:noFill/>
          <a:ln w="9525">
            <a:noFill/>
            <a:miter lim="800000"/>
            <a:headEnd/>
            <a:tailEnd/>
          </a:ln>
        </p:spPr>
        <p:txBody>
          <a:bodyPr wrap="none" anchor="ctr">
            <a:spAutoFit/>
          </a:bodyPr>
          <a:lstStyle/>
          <a:p>
            <a:pPr algn="ctr"/>
            <a:r>
              <a:rPr lang="en-US" sz="1800" u="sng"/>
              <a:t>30.</a:t>
            </a:r>
            <a:r>
              <a:rPr lang="sr-Cyrl-CS" sz="1800" u="sng"/>
              <a:t>Veličina govedarske farme i korišćenje njenog</a:t>
            </a:r>
            <a:endParaRPr lang="en-US" sz="1800" b="0"/>
          </a:p>
          <a:p>
            <a:pPr algn="ctr"/>
            <a:r>
              <a:rPr lang="sl-SI" sz="1800"/>
              <a:t>       </a:t>
            </a:r>
            <a:r>
              <a:rPr lang="sr-Cyrl-CS" sz="1800" u="sng"/>
              <a:t>kapaciteta</a:t>
            </a:r>
          </a:p>
        </p:txBody>
      </p:sp>
      <p:sp>
        <p:nvSpPr>
          <p:cNvPr id="155651" name="Rectangle 5"/>
          <p:cNvSpPr>
            <a:spLocks noChangeArrowheads="1"/>
          </p:cNvSpPr>
          <p:nvPr/>
        </p:nvSpPr>
        <p:spPr bwMode="auto">
          <a:xfrm>
            <a:off x="304800" y="998538"/>
            <a:ext cx="8731250" cy="5859462"/>
          </a:xfrm>
          <a:prstGeom prst="rect">
            <a:avLst/>
          </a:prstGeom>
          <a:noFill/>
          <a:ln w="9525">
            <a:noFill/>
            <a:miter lim="800000"/>
            <a:headEnd/>
            <a:tailEnd/>
          </a:ln>
        </p:spPr>
        <p:txBody>
          <a:bodyPr wrap="none" anchor="ctr">
            <a:spAutoFit/>
          </a:bodyPr>
          <a:lstStyle/>
          <a:p>
            <a:pPr indent="215900">
              <a:tabLst>
                <a:tab pos="228600" algn="l"/>
              </a:tabLst>
            </a:pPr>
            <a:r>
              <a:rPr lang="en-US" sz="1800" b="0"/>
              <a:t>Pod optimalnim rešenjem sa stanovišta veličine, smatra se farma koja u poređenju</a:t>
            </a:r>
          </a:p>
          <a:p>
            <a:pPr indent="215900">
              <a:tabLst>
                <a:tab pos="228600" algn="l"/>
              </a:tabLst>
            </a:pPr>
            <a:r>
              <a:rPr lang="en-US" sz="1800" b="0"/>
              <a:t> sa drugim farmama najefikasnije koristi rad i sredstva za proizvodnju.</a:t>
            </a:r>
          </a:p>
          <a:p>
            <a:pPr indent="215900">
              <a:tabLst>
                <a:tab pos="228600" algn="l"/>
              </a:tabLst>
            </a:pPr>
            <a:endParaRPr lang="en-US" sz="1800" b="0"/>
          </a:p>
          <a:p>
            <a:pPr indent="215900">
              <a:tabLst>
                <a:tab pos="228600" algn="l"/>
              </a:tabLst>
            </a:pPr>
            <a:r>
              <a:rPr lang="sl-SI" sz="1800" b="0"/>
              <a:t>Veličina farme može se izraziti različitim pokazateljima:</a:t>
            </a:r>
            <a:endParaRPr lang="en-US" sz="1800" b="0"/>
          </a:p>
          <a:p>
            <a:pPr indent="215900">
              <a:tabLst>
                <a:tab pos="228600" algn="l"/>
              </a:tabLst>
            </a:pPr>
            <a:endParaRPr lang="en-US" sz="1800" b="0"/>
          </a:p>
          <a:p>
            <a:pPr indent="215900">
              <a:tabLst>
                <a:tab pos="228600" algn="l"/>
              </a:tabLst>
            </a:pPr>
            <a:r>
              <a:rPr lang="en-US" sz="1800" b="0"/>
              <a:t>                   -</a:t>
            </a:r>
            <a:r>
              <a:rPr lang="sl-SI" sz="1800" b="0"/>
              <a:t>brojem stajskih mesta, </a:t>
            </a:r>
            <a:endParaRPr lang="en-US" sz="1800" b="0"/>
          </a:p>
          <a:p>
            <a:pPr indent="215900">
              <a:tabLst>
                <a:tab pos="228600" algn="l"/>
              </a:tabLst>
            </a:pPr>
            <a:r>
              <a:rPr lang="en-US" sz="1800" b="0"/>
              <a:t>                   </a:t>
            </a:r>
          </a:p>
          <a:p>
            <a:pPr indent="215900">
              <a:tabLst>
                <a:tab pos="228600" algn="l"/>
              </a:tabLst>
            </a:pPr>
            <a:r>
              <a:rPr lang="en-US" sz="1800" b="0"/>
              <a:t>                  - </a:t>
            </a:r>
            <a:r>
              <a:rPr lang="sl-SI" sz="1800" b="0"/>
              <a:t>brojem stajskih mesta za najvažniju kategoriju.</a:t>
            </a:r>
            <a:r>
              <a:rPr lang="en-US" sz="1800" b="0"/>
              <a:t> </a:t>
            </a:r>
            <a:r>
              <a:rPr lang="sl-SI" sz="1800" b="0"/>
              <a:t> </a:t>
            </a:r>
            <a:r>
              <a:rPr lang="en-US" sz="1800" b="0"/>
              <a:t> </a:t>
            </a:r>
          </a:p>
          <a:p>
            <a:pPr indent="215900">
              <a:tabLst>
                <a:tab pos="228600" algn="l"/>
              </a:tabLst>
            </a:pPr>
            <a:endParaRPr lang="en-US" sz="1800" b="0"/>
          </a:p>
          <a:p>
            <a:pPr indent="215900">
              <a:tabLst>
                <a:tab pos="228600" algn="l"/>
              </a:tabLst>
            </a:pPr>
            <a:r>
              <a:rPr lang="en-US" sz="1800" b="0"/>
              <a:t>                   -</a:t>
            </a:r>
            <a:r>
              <a:rPr lang="sl-SI" sz="1800" b="0"/>
              <a:t>brojem uslovnih grla, </a:t>
            </a:r>
            <a:endParaRPr lang="en-US" sz="1800" b="0"/>
          </a:p>
          <a:p>
            <a:pPr indent="215900">
              <a:tabLst>
                <a:tab pos="228600" algn="l"/>
              </a:tabLst>
            </a:pPr>
            <a:endParaRPr lang="en-US" sz="1800" b="0"/>
          </a:p>
          <a:p>
            <a:pPr indent="215900">
              <a:tabLst>
                <a:tab pos="228600" algn="l"/>
              </a:tabLst>
            </a:pPr>
            <a:r>
              <a:rPr lang="en-US" sz="1800" b="0"/>
              <a:t>                   -</a:t>
            </a:r>
            <a:r>
              <a:rPr lang="sl-SI" sz="1800" b="0"/>
              <a:t>fizički obim proizvodnje,</a:t>
            </a:r>
            <a:endParaRPr lang="en-US" sz="1800" b="0"/>
          </a:p>
          <a:p>
            <a:pPr indent="215900">
              <a:tabLst>
                <a:tab pos="228600" algn="l"/>
              </a:tabLst>
            </a:pPr>
            <a:endParaRPr lang="en-US" sz="1800" b="0"/>
          </a:p>
          <a:p>
            <a:pPr indent="215900">
              <a:tabLst>
                <a:tab pos="228600" algn="l"/>
              </a:tabLst>
            </a:pPr>
            <a:r>
              <a:rPr lang="en-US" sz="1800" b="0"/>
              <a:t>                   -</a:t>
            </a:r>
            <a:r>
              <a:rPr lang="sl-SI" sz="1800" b="0"/>
              <a:t>godišnja proizvodnja mleka,</a:t>
            </a:r>
            <a:endParaRPr lang="en-US" sz="1800" b="0"/>
          </a:p>
          <a:p>
            <a:pPr indent="215900">
              <a:tabLst>
                <a:tab pos="228600" algn="l"/>
              </a:tabLst>
            </a:pPr>
            <a:r>
              <a:rPr lang="sl-SI" sz="1800" b="0"/>
              <a:t> </a:t>
            </a:r>
            <a:endParaRPr lang="en-US" sz="1800" b="0"/>
          </a:p>
          <a:p>
            <a:pPr indent="215900">
              <a:tabLst>
                <a:tab pos="228600" algn="l"/>
              </a:tabLst>
            </a:pPr>
            <a:r>
              <a:rPr lang="en-US" sz="1800" b="0"/>
              <a:t>                    -</a:t>
            </a:r>
            <a:r>
              <a:rPr lang="sl-SI" sz="1800" b="0"/>
              <a:t>broj isporučenih tovljenika, </a:t>
            </a:r>
            <a:endParaRPr lang="en-US" sz="1800" b="0"/>
          </a:p>
          <a:p>
            <a:pPr indent="215900">
              <a:tabLst>
                <a:tab pos="228600" algn="l"/>
              </a:tabLst>
            </a:pPr>
            <a:endParaRPr lang="en-US" sz="1800" b="0"/>
          </a:p>
          <a:p>
            <a:pPr indent="215900">
              <a:tabLst>
                <a:tab pos="228600" algn="l"/>
              </a:tabLst>
            </a:pPr>
            <a:r>
              <a:rPr lang="en-US" sz="1800" b="0"/>
              <a:t>                    -</a:t>
            </a:r>
            <a:r>
              <a:rPr lang="sl-SI" sz="1800"/>
              <a:t>vrednost osnovnih sredstava i </a:t>
            </a:r>
            <a:endParaRPr lang="en-US" sz="1800"/>
          </a:p>
          <a:p>
            <a:pPr indent="215900">
              <a:tabLst>
                <a:tab pos="228600" algn="l"/>
              </a:tabLst>
            </a:pPr>
            <a:endParaRPr lang="en-US" sz="1800"/>
          </a:p>
          <a:p>
            <a:pPr indent="215900">
              <a:tabLst>
                <a:tab pos="228600" algn="l"/>
              </a:tabLst>
            </a:pPr>
            <a:r>
              <a:rPr lang="en-US" sz="1800"/>
              <a:t>                    -</a:t>
            </a:r>
            <a:r>
              <a:rPr lang="sl-SI" sz="1800"/>
              <a:t>broj zaposlenih  radnika na farmi.</a:t>
            </a:r>
            <a:endParaRPr lang="en-US" sz="1800"/>
          </a:p>
          <a:p>
            <a:pPr indent="215900" eaLnBrk="0" hangingPunct="0">
              <a:tabLst>
                <a:tab pos="228600" algn="l"/>
              </a:tabLst>
            </a:pPr>
            <a:endParaRPr lang="en-US" sz="1800"/>
          </a:p>
        </p:txBody>
      </p:sp>
    </p:spTree>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4"/>
          <p:cNvSpPr>
            <a:spLocks noChangeArrowheads="1"/>
          </p:cNvSpPr>
          <p:nvPr/>
        </p:nvSpPr>
        <p:spPr bwMode="auto">
          <a:xfrm>
            <a:off x="0" y="0"/>
            <a:ext cx="9493250" cy="6408738"/>
          </a:xfrm>
          <a:prstGeom prst="rect">
            <a:avLst/>
          </a:prstGeom>
          <a:noFill/>
          <a:ln w="9525">
            <a:noFill/>
            <a:miter lim="800000"/>
            <a:headEnd/>
            <a:tailEnd/>
          </a:ln>
        </p:spPr>
        <p:txBody>
          <a:bodyPr wrap="none" anchor="ctr">
            <a:spAutoFit/>
          </a:bodyPr>
          <a:lstStyle/>
          <a:p>
            <a:pPr indent="215900">
              <a:tabLst>
                <a:tab pos="228600" algn="l"/>
              </a:tabLst>
            </a:pPr>
            <a:r>
              <a:rPr lang="sr-Cyrl-CS" sz="1800" b="0"/>
              <a:t>Pri određivanju optimalne veličine farme, treba imati na umu da na nju deluju naročito</a:t>
            </a:r>
            <a:endParaRPr lang="en-US" sz="1800" b="0"/>
          </a:p>
          <a:p>
            <a:pPr indent="215900">
              <a:tabLst>
                <a:tab pos="228600" algn="l"/>
              </a:tabLst>
            </a:pPr>
            <a:r>
              <a:rPr lang="sr-Cyrl-CS" sz="1800" b="0"/>
              <a:t> sledeći fakt</a:t>
            </a:r>
            <a:r>
              <a:rPr lang="en-US" sz="1800" b="0"/>
              <a:t>tori:</a:t>
            </a:r>
          </a:p>
          <a:p>
            <a:pPr indent="215900">
              <a:tabLst>
                <a:tab pos="228600" algn="l"/>
              </a:tabLst>
            </a:pPr>
            <a:r>
              <a:rPr lang="en-US" sz="1800" b="0"/>
              <a:t>                            -</a:t>
            </a:r>
            <a:r>
              <a:rPr lang="sr-Cyrl-CS" sz="1800" b="0"/>
              <a:t>sistem gajenja, </a:t>
            </a:r>
            <a:endParaRPr lang="en-US" sz="1800" b="0"/>
          </a:p>
          <a:p>
            <a:pPr indent="215900">
              <a:tabLst>
                <a:tab pos="228600" algn="l"/>
              </a:tabLst>
            </a:pPr>
            <a:r>
              <a:rPr lang="en-US" sz="1800" b="0"/>
              <a:t>                            -</a:t>
            </a:r>
            <a:r>
              <a:rPr lang="sr-Cyrl-CS" sz="1800" b="0"/>
              <a:t>način držanja, </a:t>
            </a:r>
            <a:endParaRPr lang="en-US" sz="1800" b="0"/>
          </a:p>
          <a:p>
            <a:pPr indent="215900">
              <a:tabLst>
                <a:tab pos="228600" algn="l"/>
              </a:tabLst>
            </a:pPr>
            <a:r>
              <a:rPr lang="en-US" sz="1800" b="0"/>
              <a:t>                            -</a:t>
            </a:r>
            <a:r>
              <a:rPr lang="sr-Cyrl-CS" sz="1800" b="0"/>
              <a:t>tip i raspored objekata na farmi, </a:t>
            </a:r>
            <a:endParaRPr lang="en-US" sz="1800" b="0"/>
          </a:p>
          <a:p>
            <a:pPr indent="215900">
              <a:tabLst>
                <a:tab pos="228600" algn="l"/>
              </a:tabLst>
            </a:pPr>
            <a:r>
              <a:rPr lang="en-US" sz="1800" b="0"/>
              <a:t>                           -</a:t>
            </a:r>
            <a:r>
              <a:rPr lang="sr-Cyrl-CS" sz="1800" b="0"/>
              <a:t>stepen mehanizovanosti radnih procesa, </a:t>
            </a:r>
            <a:endParaRPr lang="en-US" sz="1800" b="0"/>
          </a:p>
          <a:p>
            <a:pPr indent="215900">
              <a:tabLst>
                <a:tab pos="228600" algn="l"/>
              </a:tabLst>
            </a:pPr>
            <a:r>
              <a:rPr lang="en-US" sz="1800" b="0"/>
              <a:t>                           -</a:t>
            </a:r>
            <a:r>
              <a:rPr lang="sr-Cyrl-CS" sz="1800" b="0"/>
              <a:t>stepen specijalizacije, </a:t>
            </a:r>
            <a:endParaRPr lang="en-US" sz="1800" b="0"/>
          </a:p>
          <a:p>
            <a:pPr indent="215900">
              <a:tabLst>
                <a:tab pos="228600" algn="l"/>
              </a:tabLst>
            </a:pPr>
            <a:r>
              <a:rPr lang="en-US" sz="1800" b="0"/>
              <a:t>                           -</a:t>
            </a:r>
            <a:r>
              <a:rPr lang="sr-Cyrl-CS" sz="1800" b="0"/>
              <a:t>nivo intenzivnosti proizvodnje,</a:t>
            </a:r>
            <a:endParaRPr lang="en-US" sz="1800" b="0"/>
          </a:p>
          <a:p>
            <a:pPr indent="215900">
              <a:tabLst>
                <a:tab pos="228600" algn="l"/>
              </a:tabLst>
            </a:pPr>
            <a:r>
              <a:rPr lang="en-US" sz="1800" b="0"/>
              <a:t>                           -</a:t>
            </a:r>
            <a:r>
              <a:rPr lang="sr-Cyrl-CS" sz="1800" b="0"/>
              <a:t>veličina potrebne krmne površine za proizvodnju kabaste stočne hrane, </a:t>
            </a:r>
            <a:endParaRPr lang="en-US" sz="1800" b="0"/>
          </a:p>
          <a:p>
            <a:pPr indent="215900">
              <a:tabLst>
                <a:tab pos="228600" algn="l"/>
              </a:tabLst>
            </a:pPr>
            <a:r>
              <a:rPr lang="en-US" sz="1800" b="0"/>
              <a:t>                           -</a:t>
            </a:r>
            <a:r>
              <a:rPr lang="sr-Cyrl-CS" sz="1800" b="0"/>
              <a:t>udaljenost farme od krmne površine, </a:t>
            </a:r>
            <a:endParaRPr lang="en-US" sz="1800" b="0"/>
          </a:p>
          <a:p>
            <a:pPr indent="215900">
              <a:tabLst>
                <a:tab pos="228600" algn="l"/>
              </a:tabLst>
            </a:pPr>
            <a:r>
              <a:rPr lang="en-US" sz="1800" b="0"/>
              <a:t>                           -</a:t>
            </a:r>
            <a:r>
              <a:rPr lang="sr-Cyrl-CS" sz="1800" b="0"/>
              <a:t>položaj farme u odnosu na krmnu površinu, </a:t>
            </a:r>
            <a:endParaRPr lang="en-US" sz="1800" b="0"/>
          </a:p>
          <a:p>
            <a:pPr indent="215900">
              <a:tabLst>
                <a:tab pos="228600" algn="l"/>
              </a:tabLst>
            </a:pPr>
            <a:r>
              <a:rPr lang="en-US" sz="1800" b="0"/>
              <a:t>                           -</a:t>
            </a:r>
            <a:r>
              <a:rPr lang="sr-Cyrl-CS" sz="1800" b="0"/>
              <a:t>oblik proizvodne jednice u čijem je sastavu farma, </a:t>
            </a:r>
            <a:endParaRPr lang="en-US" sz="1800" b="0"/>
          </a:p>
          <a:p>
            <a:pPr indent="215900">
              <a:tabLst>
                <a:tab pos="228600" algn="l"/>
              </a:tabLst>
            </a:pPr>
            <a:r>
              <a:rPr lang="en-US" sz="1800" b="0"/>
              <a:t>                           -</a:t>
            </a:r>
            <a:r>
              <a:rPr lang="sr-Cyrl-CS" sz="1800" b="0"/>
              <a:t>položaj farme u odnosu na naselje, </a:t>
            </a:r>
            <a:endParaRPr lang="en-US" sz="1800" b="0"/>
          </a:p>
          <a:p>
            <a:pPr indent="215900">
              <a:tabLst>
                <a:tab pos="228600" algn="l"/>
              </a:tabLst>
            </a:pPr>
            <a:r>
              <a:rPr lang="en-US" sz="1800" b="0"/>
              <a:t>                           -</a:t>
            </a:r>
            <a:r>
              <a:rPr lang="sr-Cyrl-CS" sz="1800" b="0"/>
              <a:t>tehnologija izđubrivanja itd.</a:t>
            </a:r>
            <a:endParaRPr lang="en-US" sz="1800" b="0"/>
          </a:p>
          <a:p>
            <a:pPr indent="215900">
              <a:tabLst>
                <a:tab pos="228600" algn="l"/>
              </a:tabLst>
            </a:pPr>
            <a:endParaRPr lang="en-US" sz="1800" b="0"/>
          </a:p>
          <a:p>
            <a:pPr indent="215900">
              <a:tabLst>
                <a:tab pos="228600" algn="l"/>
              </a:tabLst>
            </a:pPr>
            <a:r>
              <a:rPr lang="sr-Cyrl-CS" sz="1800" b="0"/>
              <a:t>S obzirom na postojanje uticaja velikog broja  faktora i njihovih kombinacija,</a:t>
            </a:r>
            <a:endParaRPr lang="en-US" sz="1800" b="0"/>
          </a:p>
          <a:p>
            <a:pPr indent="215900">
              <a:tabLst>
                <a:tab pos="228600" algn="l"/>
              </a:tabLst>
            </a:pPr>
            <a:r>
              <a:rPr lang="sr-Cyrl-CS" sz="1800" b="0"/>
              <a:t>optimalna veličina farme kao tipsko rešenje, po pravilu se kreće u određenom intervalu. </a:t>
            </a:r>
            <a:endParaRPr lang="en-US" sz="1800" b="0"/>
          </a:p>
          <a:p>
            <a:pPr indent="215900">
              <a:tabLst>
                <a:tab pos="228600" algn="l"/>
              </a:tabLst>
            </a:pPr>
            <a:r>
              <a:rPr lang="sr-Cyrl-CS" sz="1800"/>
              <a:t>Donja granica</a:t>
            </a:r>
            <a:r>
              <a:rPr lang="sr-Cyrl-CS" sz="1800" b="0"/>
              <a:t> tog intervala uslovljena je prvenstveno mogućnošću </a:t>
            </a:r>
            <a:r>
              <a:rPr lang="sr-Cyrl-CS" sz="1800"/>
              <a:t>racionalnog </a:t>
            </a:r>
            <a:endParaRPr lang="en-US" sz="1800"/>
          </a:p>
          <a:p>
            <a:pPr indent="215900">
              <a:tabLst>
                <a:tab pos="228600" algn="l"/>
              </a:tabLst>
            </a:pPr>
            <a:r>
              <a:rPr lang="sr-Cyrl-CS" sz="1800"/>
              <a:t>korišćenja opreme na liniji od proizvodnje stočne hrane, do finalnog proizvoda</a:t>
            </a:r>
            <a:r>
              <a:rPr lang="sr-Cyrl-CS" sz="1800" b="0"/>
              <a:t>, a </a:t>
            </a:r>
            <a:endParaRPr lang="en-US" sz="1800" b="0"/>
          </a:p>
          <a:p>
            <a:pPr indent="215900">
              <a:tabLst>
                <a:tab pos="228600" algn="l"/>
              </a:tabLst>
            </a:pPr>
            <a:r>
              <a:rPr lang="sr-Cyrl-CS" sz="1800" b="0"/>
              <a:t>u nekim slučajevima i radne snage. </a:t>
            </a:r>
            <a:r>
              <a:rPr lang="sr-Cyrl-CS" sz="1800"/>
              <a:t>Gornja granica</a:t>
            </a:r>
            <a:r>
              <a:rPr lang="sr-Cyrl-CS" sz="1800" b="0"/>
              <a:t> uslovljena je kretanjem </a:t>
            </a:r>
            <a:r>
              <a:rPr lang="sr-Cyrl-CS" sz="1800"/>
              <a:t>ekonomskih</a:t>
            </a:r>
            <a:r>
              <a:rPr lang="sr-Cyrl-CS" sz="1800" b="0"/>
              <a:t> </a:t>
            </a:r>
            <a:endParaRPr lang="en-US" sz="1800" b="0"/>
          </a:p>
          <a:p>
            <a:pPr indent="215900">
              <a:tabLst>
                <a:tab pos="228600" algn="l"/>
              </a:tabLst>
            </a:pPr>
            <a:r>
              <a:rPr lang="sr-Cyrl-CS" sz="1800"/>
              <a:t>rezultata i ekološkim faktorima</a:t>
            </a:r>
            <a:r>
              <a:rPr lang="sr-Cyrl-CS" sz="1800" b="0"/>
              <a:t>, a kad su u pitanju </a:t>
            </a:r>
            <a:r>
              <a:rPr lang="sr-Cyrl-CS" sz="1800"/>
              <a:t>porodične farme</a:t>
            </a:r>
            <a:r>
              <a:rPr lang="sr-Cyrl-CS" sz="1800" b="0"/>
              <a:t>, koje se po pravilu</a:t>
            </a:r>
            <a:endParaRPr lang="en-US" sz="1800" b="0"/>
          </a:p>
          <a:p>
            <a:pPr indent="215900">
              <a:tabLst>
                <a:tab pos="228600" algn="l"/>
              </a:tabLst>
            </a:pPr>
            <a:r>
              <a:rPr lang="sr-Cyrl-CS" sz="1800" b="0"/>
              <a:t> grade </a:t>
            </a:r>
            <a:r>
              <a:rPr lang="sr-Cyrl-CS" sz="1800"/>
              <a:t>u naseljenom mestu</a:t>
            </a:r>
            <a:r>
              <a:rPr lang="sr-Cyrl-CS" sz="1800" b="0"/>
              <a:t>, onda na gornju granicu utiču </a:t>
            </a:r>
            <a:r>
              <a:rPr lang="sr-Cyrl-CS" sz="1800"/>
              <a:t>raspoloživi prostor u </a:t>
            </a:r>
            <a:endParaRPr lang="en-US" sz="1800"/>
          </a:p>
          <a:p>
            <a:pPr indent="215900">
              <a:tabLst>
                <a:tab pos="228600" algn="l"/>
              </a:tabLst>
            </a:pPr>
            <a:r>
              <a:rPr lang="sr-Cyrl-CS" sz="1800"/>
              <a:t>ekonomskom dvorištu i ekološka ograničenja.</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cstate="print"/>
          <a:srcRect/>
          <a:stretch>
            <a:fillRect/>
          </a:stretch>
        </p:blipFill>
        <p:spPr bwMode="auto">
          <a:xfrm>
            <a:off x="381000" y="1066800"/>
            <a:ext cx="8351838" cy="5334000"/>
          </a:xfrm>
          <a:prstGeom prst="rect">
            <a:avLst/>
          </a:prstGeom>
          <a:noFill/>
          <a:ln w="9525">
            <a:noFill/>
            <a:miter lim="800000"/>
            <a:headEnd/>
            <a:tailEnd/>
          </a:ln>
        </p:spPr>
      </p:pic>
      <p:sp>
        <p:nvSpPr>
          <p:cNvPr id="23555" name="Text Box 3"/>
          <p:cNvSpPr txBox="1">
            <a:spLocks noChangeArrowheads="1"/>
          </p:cNvSpPr>
          <p:nvPr/>
        </p:nvSpPr>
        <p:spPr bwMode="auto">
          <a:xfrm>
            <a:off x="1431925" y="3236913"/>
            <a:ext cx="184150" cy="366712"/>
          </a:xfrm>
          <a:prstGeom prst="rect">
            <a:avLst/>
          </a:prstGeom>
          <a:noFill/>
          <a:ln w="9525">
            <a:noFill/>
            <a:miter lim="800000"/>
            <a:headEnd/>
            <a:tailEnd/>
          </a:ln>
        </p:spPr>
        <p:txBody>
          <a:bodyPr wrap="none">
            <a:spAutoFit/>
          </a:bodyPr>
          <a:lstStyle/>
          <a:p>
            <a:endParaRPr lang="sr-Latn-CS" sz="1800" b="0"/>
          </a:p>
        </p:txBody>
      </p:sp>
      <p:pic>
        <p:nvPicPr>
          <p:cNvPr id="23556" name="Picture 4"/>
          <p:cNvPicPr>
            <a:picLocks noChangeAspect="1" noChangeArrowheads="1"/>
          </p:cNvPicPr>
          <p:nvPr/>
        </p:nvPicPr>
        <p:blipFill>
          <a:blip r:embed="rId2" cstate="print"/>
          <a:srcRect/>
          <a:stretch>
            <a:fillRect/>
          </a:stretch>
        </p:blipFill>
        <p:spPr bwMode="auto">
          <a:xfrm>
            <a:off x="395288" y="1052513"/>
            <a:ext cx="8351837" cy="5334000"/>
          </a:xfrm>
          <a:prstGeom prst="rect">
            <a:avLst/>
          </a:prstGeom>
          <a:noFill/>
          <a:ln w="9525">
            <a:noFill/>
            <a:miter lim="800000"/>
            <a:headEnd/>
            <a:tailEnd/>
          </a:ln>
        </p:spPr>
      </p:pic>
      <p:sp>
        <p:nvSpPr>
          <p:cNvPr id="23557" name="Text Box 5"/>
          <p:cNvSpPr txBox="1">
            <a:spLocks noChangeArrowheads="1"/>
          </p:cNvSpPr>
          <p:nvPr/>
        </p:nvSpPr>
        <p:spPr bwMode="auto">
          <a:xfrm>
            <a:off x="1508125" y="3313113"/>
            <a:ext cx="717550" cy="366712"/>
          </a:xfrm>
          <a:prstGeom prst="rect">
            <a:avLst/>
          </a:prstGeom>
          <a:noFill/>
          <a:ln w="9525">
            <a:noFill/>
            <a:miter lim="800000"/>
            <a:headEnd/>
            <a:tailEnd/>
          </a:ln>
        </p:spPr>
        <p:txBody>
          <a:bodyPr wrap="none">
            <a:spAutoFit/>
          </a:bodyPr>
          <a:lstStyle/>
          <a:p>
            <a:r>
              <a:rPr lang="en-US" sz="1800" b="0"/>
              <a:t>Dobit</a:t>
            </a:r>
          </a:p>
        </p:txBody>
      </p:sp>
      <p:sp>
        <p:nvSpPr>
          <p:cNvPr id="23558" name="Text Box 6"/>
          <p:cNvSpPr txBox="1">
            <a:spLocks noChangeArrowheads="1"/>
          </p:cNvSpPr>
          <p:nvPr/>
        </p:nvSpPr>
        <p:spPr bwMode="auto">
          <a:xfrm>
            <a:off x="2971800" y="2514600"/>
            <a:ext cx="895350" cy="366713"/>
          </a:xfrm>
          <a:prstGeom prst="rect">
            <a:avLst/>
          </a:prstGeom>
          <a:noFill/>
          <a:ln w="9525">
            <a:noFill/>
            <a:miter lim="800000"/>
            <a:headEnd/>
            <a:tailEnd/>
          </a:ln>
        </p:spPr>
        <p:txBody>
          <a:bodyPr wrap="none">
            <a:spAutoFit/>
          </a:bodyPr>
          <a:lstStyle/>
          <a:p>
            <a:r>
              <a:rPr lang="en-US" sz="1800" b="0"/>
              <a:t>Prihodi</a:t>
            </a:r>
          </a:p>
        </p:txBody>
      </p:sp>
      <p:sp>
        <p:nvSpPr>
          <p:cNvPr id="23559" name="Text Box 7"/>
          <p:cNvSpPr txBox="1">
            <a:spLocks noChangeArrowheads="1"/>
          </p:cNvSpPr>
          <p:nvPr/>
        </p:nvSpPr>
        <p:spPr bwMode="auto">
          <a:xfrm>
            <a:off x="2895600" y="4151313"/>
            <a:ext cx="1412875" cy="366712"/>
          </a:xfrm>
          <a:prstGeom prst="rect">
            <a:avLst/>
          </a:prstGeom>
          <a:noFill/>
          <a:ln w="9525">
            <a:noFill/>
            <a:miter lim="800000"/>
            <a:headEnd/>
            <a:tailEnd/>
          </a:ln>
        </p:spPr>
        <p:txBody>
          <a:bodyPr>
            <a:spAutoFit/>
          </a:bodyPr>
          <a:lstStyle/>
          <a:p>
            <a:r>
              <a:rPr lang="en-US" sz="1800" b="0"/>
              <a:t>Tro</a:t>
            </a:r>
            <a:r>
              <a:rPr lang="sr-Latn-CS" sz="1800" b="0"/>
              <a:t>škovi</a:t>
            </a:r>
            <a:endParaRPr lang="en-US" sz="1800" b="0"/>
          </a:p>
        </p:txBody>
      </p:sp>
      <p:sp>
        <p:nvSpPr>
          <p:cNvPr id="23560" name="Text Box 8"/>
          <p:cNvSpPr txBox="1">
            <a:spLocks noChangeArrowheads="1"/>
          </p:cNvSpPr>
          <p:nvPr/>
        </p:nvSpPr>
        <p:spPr bwMode="auto">
          <a:xfrm>
            <a:off x="4860925" y="2017713"/>
            <a:ext cx="971550" cy="366712"/>
          </a:xfrm>
          <a:prstGeom prst="rect">
            <a:avLst/>
          </a:prstGeom>
          <a:noFill/>
          <a:ln w="9525">
            <a:noFill/>
            <a:miter lim="800000"/>
            <a:headEnd/>
            <a:tailEnd/>
          </a:ln>
        </p:spPr>
        <p:txBody>
          <a:bodyPr wrap="none">
            <a:spAutoFit/>
          </a:bodyPr>
          <a:lstStyle/>
          <a:p>
            <a:r>
              <a:rPr lang="sr-Latn-CS" sz="1800" b="0"/>
              <a:t>Prodaja</a:t>
            </a:r>
            <a:endParaRPr lang="en-US" sz="1800" b="0"/>
          </a:p>
        </p:txBody>
      </p:sp>
      <p:sp>
        <p:nvSpPr>
          <p:cNvPr id="23561" name="Text Box 9"/>
          <p:cNvSpPr txBox="1">
            <a:spLocks noChangeArrowheads="1"/>
          </p:cNvSpPr>
          <p:nvPr/>
        </p:nvSpPr>
        <p:spPr bwMode="auto">
          <a:xfrm>
            <a:off x="4724400" y="2932113"/>
            <a:ext cx="1920875" cy="366712"/>
          </a:xfrm>
          <a:prstGeom prst="rect">
            <a:avLst/>
          </a:prstGeom>
          <a:noFill/>
          <a:ln w="9525">
            <a:noFill/>
            <a:miter lim="800000"/>
            <a:headEnd/>
            <a:tailEnd/>
          </a:ln>
        </p:spPr>
        <p:txBody>
          <a:bodyPr>
            <a:spAutoFit/>
          </a:bodyPr>
          <a:lstStyle/>
          <a:p>
            <a:r>
              <a:rPr lang="sr-Latn-CS" sz="1800" b="0"/>
              <a:t>Drugi prihodi</a:t>
            </a:r>
            <a:endParaRPr lang="en-US" sz="1800" b="0"/>
          </a:p>
        </p:txBody>
      </p:sp>
      <p:sp>
        <p:nvSpPr>
          <p:cNvPr id="23562" name="Text Box 10"/>
          <p:cNvSpPr txBox="1">
            <a:spLocks noChangeArrowheads="1"/>
          </p:cNvSpPr>
          <p:nvPr/>
        </p:nvSpPr>
        <p:spPr bwMode="auto">
          <a:xfrm>
            <a:off x="4937125" y="3617913"/>
            <a:ext cx="1174750" cy="366712"/>
          </a:xfrm>
          <a:prstGeom prst="rect">
            <a:avLst/>
          </a:prstGeom>
          <a:noFill/>
          <a:ln w="9525">
            <a:noFill/>
            <a:miter lim="800000"/>
            <a:headEnd/>
            <a:tailEnd/>
          </a:ln>
        </p:spPr>
        <p:txBody>
          <a:bodyPr wrap="none">
            <a:spAutoFit/>
          </a:bodyPr>
          <a:lstStyle/>
          <a:p>
            <a:r>
              <a:rPr lang="sr-Latn-CS" sz="1800" b="0"/>
              <a:t>Varijabilni</a:t>
            </a:r>
            <a:endParaRPr lang="en-US" sz="1800" b="0"/>
          </a:p>
        </p:txBody>
      </p:sp>
      <p:sp>
        <p:nvSpPr>
          <p:cNvPr id="23563" name="Text Box 11"/>
          <p:cNvSpPr txBox="1">
            <a:spLocks noChangeArrowheads="1"/>
          </p:cNvSpPr>
          <p:nvPr/>
        </p:nvSpPr>
        <p:spPr bwMode="auto">
          <a:xfrm>
            <a:off x="4860925" y="4684713"/>
            <a:ext cx="781050" cy="366712"/>
          </a:xfrm>
          <a:prstGeom prst="rect">
            <a:avLst/>
          </a:prstGeom>
          <a:noFill/>
          <a:ln w="9525">
            <a:noFill/>
            <a:miter lim="800000"/>
            <a:headEnd/>
            <a:tailEnd/>
          </a:ln>
        </p:spPr>
        <p:txBody>
          <a:bodyPr wrap="none">
            <a:spAutoFit/>
          </a:bodyPr>
          <a:lstStyle/>
          <a:p>
            <a:r>
              <a:rPr lang="sr-Latn-CS" sz="1800" b="0"/>
              <a:t>Fiksni</a:t>
            </a:r>
            <a:endParaRPr lang="en-US" sz="1800" b="0"/>
          </a:p>
        </p:txBody>
      </p:sp>
      <p:sp>
        <p:nvSpPr>
          <p:cNvPr id="23564" name="Text Box 12"/>
          <p:cNvSpPr txBox="1">
            <a:spLocks noChangeArrowheads="1"/>
          </p:cNvSpPr>
          <p:nvPr/>
        </p:nvSpPr>
        <p:spPr bwMode="auto">
          <a:xfrm>
            <a:off x="6689725" y="1789113"/>
            <a:ext cx="831850" cy="366712"/>
          </a:xfrm>
          <a:prstGeom prst="rect">
            <a:avLst/>
          </a:prstGeom>
          <a:noFill/>
          <a:ln w="9525">
            <a:noFill/>
            <a:miter lim="800000"/>
            <a:headEnd/>
            <a:tailEnd/>
          </a:ln>
        </p:spPr>
        <p:txBody>
          <a:bodyPr wrap="none">
            <a:spAutoFit/>
          </a:bodyPr>
          <a:lstStyle/>
          <a:p>
            <a:r>
              <a:rPr lang="sr-Latn-CS" sz="1800" b="0"/>
              <a:t>Prinos</a:t>
            </a:r>
            <a:endParaRPr lang="en-US" sz="1800" b="0"/>
          </a:p>
        </p:txBody>
      </p:sp>
      <p:sp>
        <p:nvSpPr>
          <p:cNvPr id="23565" name="Text Box 13"/>
          <p:cNvSpPr txBox="1">
            <a:spLocks noChangeArrowheads="1"/>
          </p:cNvSpPr>
          <p:nvPr/>
        </p:nvSpPr>
        <p:spPr bwMode="auto">
          <a:xfrm>
            <a:off x="6705600" y="2362200"/>
            <a:ext cx="730250" cy="366713"/>
          </a:xfrm>
          <a:prstGeom prst="rect">
            <a:avLst/>
          </a:prstGeom>
          <a:noFill/>
          <a:ln w="9525">
            <a:noFill/>
            <a:miter lim="800000"/>
            <a:headEnd/>
            <a:tailEnd/>
          </a:ln>
        </p:spPr>
        <p:txBody>
          <a:bodyPr wrap="none">
            <a:spAutoFit/>
          </a:bodyPr>
          <a:lstStyle/>
          <a:p>
            <a:r>
              <a:rPr lang="sr-Latn-CS" sz="1800" b="0"/>
              <a:t>Cena</a:t>
            </a:r>
            <a:endParaRPr lang="en-US" sz="1800" b="0"/>
          </a:p>
        </p:txBody>
      </p:sp>
      <p:sp>
        <p:nvSpPr>
          <p:cNvPr id="23566" name="Text Box 14"/>
          <p:cNvSpPr txBox="1">
            <a:spLocks noChangeArrowheads="1"/>
          </p:cNvSpPr>
          <p:nvPr/>
        </p:nvSpPr>
        <p:spPr bwMode="auto">
          <a:xfrm>
            <a:off x="6461125" y="2855913"/>
            <a:ext cx="1301750" cy="366712"/>
          </a:xfrm>
          <a:prstGeom prst="rect">
            <a:avLst/>
          </a:prstGeom>
          <a:noFill/>
          <a:ln w="9525">
            <a:noFill/>
            <a:miter lim="800000"/>
            <a:headEnd/>
            <a:tailEnd/>
          </a:ln>
        </p:spPr>
        <p:txBody>
          <a:bodyPr wrap="none">
            <a:spAutoFit/>
          </a:bodyPr>
          <a:lstStyle/>
          <a:p>
            <a:r>
              <a:rPr lang="sr-Latn-CS" sz="1800" b="0"/>
              <a:t>Subvencije</a:t>
            </a:r>
            <a:endParaRPr lang="en-US" sz="1800" b="0"/>
          </a:p>
        </p:txBody>
      </p:sp>
      <p:sp>
        <p:nvSpPr>
          <p:cNvPr id="23567" name="Text Box 15"/>
          <p:cNvSpPr txBox="1">
            <a:spLocks noChangeArrowheads="1"/>
          </p:cNvSpPr>
          <p:nvPr/>
        </p:nvSpPr>
        <p:spPr bwMode="auto">
          <a:xfrm>
            <a:off x="6461125" y="3313113"/>
            <a:ext cx="1085850" cy="366712"/>
          </a:xfrm>
          <a:prstGeom prst="rect">
            <a:avLst/>
          </a:prstGeom>
          <a:noFill/>
          <a:ln w="9525">
            <a:noFill/>
            <a:miter lim="800000"/>
            <a:headEnd/>
            <a:tailEnd/>
          </a:ln>
        </p:spPr>
        <p:txBody>
          <a:bodyPr wrap="none">
            <a:spAutoFit/>
          </a:bodyPr>
          <a:lstStyle/>
          <a:p>
            <a:r>
              <a:rPr lang="sr-Latn-CS" sz="1800" b="0"/>
              <a:t>Tr.inputa</a:t>
            </a:r>
            <a:endParaRPr lang="en-US" sz="1800" b="0"/>
          </a:p>
        </p:txBody>
      </p:sp>
      <p:sp>
        <p:nvSpPr>
          <p:cNvPr id="23568" name="Text Box 16"/>
          <p:cNvSpPr txBox="1">
            <a:spLocks noChangeArrowheads="1"/>
          </p:cNvSpPr>
          <p:nvPr/>
        </p:nvSpPr>
        <p:spPr bwMode="auto">
          <a:xfrm>
            <a:off x="6461125" y="3922713"/>
            <a:ext cx="1022350" cy="366712"/>
          </a:xfrm>
          <a:prstGeom prst="rect">
            <a:avLst/>
          </a:prstGeom>
          <a:noFill/>
          <a:ln w="9525">
            <a:noFill/>
            <a:miter lim="800000"/>
            <a:headEnd/>
            <a:tailEnd/>
          </a:ln>
        </p:spPr>
        <p:txBody>
          <a:bodyPr wrap="none">
            <a:spAutoFit/>
          </a:bodyPr>
          <a:lstStyle/>
          <a:p>
            <a:r>
              <a:rPr lang="sr-Latn-CS" sz="1800" b="0"/>
              <a:t>Nadnice</a:t>
            </a:r>
            <a:endParaRPr lang="en-US" sz="1800" b="0"/>
          </a:p>
        </p:txBody>
      </p:sp>
      <p:sp>
        <p:nvSpPr>
          <p:cNvPr id="23569" name="Text Box 17"/>
          <p:cNvSpPr txBox="1">
            <a:spLocks noChangeArrowheads="1"/>
          </p:cNvSpPr>
          <p:nvPr/>
        </p:nvSpPr>
        <p:spPr bwMode="auto">
          <a:xfrm>
            <a:off x="6400800" y="4953000"/>
            <a:ext cx="1704975" cy="366713"/>
          </a:xfrm>
          <a:prstGeom prst="rect">
            <a:avLst/>
          </a:prstGeom>
          <a:noFill/>
          <a:ln w="9525">
            <a:noFill/>
            <a:miter lim="800000"/>
            <a:headEnd/>
            <a:tailEnd/>
          </a:ln>
        </p:spPr>
        <p:txBody>
          <a:bodyPr>
            <a:spAutoFit/>
          </a:bodyPr>
          <a:lstStyle/>
          <a:p>
            <a:r>
              <a:rPr lang="sr-Latn-CS" sz="1800" b="0"/>
              <a:t>Zakup zemlj.</a:t>
            </a:r>
            <a:endParaRPr lang="en-US" sz="1800" b="0"/>
          </a:p>
        </p:txBody>
      </p:sp>
      <p:sp>
        <p:nvSpPr>
          <p:cNvPr id="23570" name="Text Box 18"/>
          <p:cNvSpPr txBox="1">
            <a:spLocks noChangeArrowheads="1"/>
          </p:cNvSpPr>
          <p:nvPr/>
        </p:nvSpPr>
        <p:spPr bwMode="auto">
          <a:xfrm>
            <a:off x="6613525" y="4456113"/>
            <a:ext cx="1187450" cy="366712"/>
          </a:xfrm>
          <a:prstGeom prst="rect">
            <a:avLst/>
          </a:prstGeom>
          <a:noFill/>
          <a:ln w="9525">
            <a:noFill/>
            <a:miter lim="800000"/>
            <a:headEnd/>
            <a:tailEnd/>
          </a:ln>
        </p:spPr>
        <p:txBody>
          <a:bodyPr wrap="none">
            <a:spAutoFit/>
          </a:bodyPr>
          <a:lstStyle/>
          <a:p>
            <a:r>
              <a:rPr lang="sr-Latn-CS" sz="1800" b="0"/>
              <a:t>Investicije</a:t>
            </a:r>
            <a:endParaRPr lang="en-US" sz="1800" b="0"/>
          </a:p>
        </p:txBody>
      </p:sp>
      <p:sp>
        <p:nvSpPr>
          <p:cNvPr id="23571" name="Text Box 19"/>
          <p:cNvSpPr txBox="1">
            <a:spLocks noChangeArrowheads="1"/>
          </p:cNvSpPr>
          <p:nvPr/>
        </p:nvSpPr>
        <p:spPr bwMode="auto">
          <a:xfrm>
            <a:off x="669925" y="4227513"/>
            <a:ext cx="184150" cy="366712"/>
          </a:xfrm>
          <a:prstGeom prst="rect">
            <a:avLst/>
          </a:prstGeom>
          <a:noFill/>
          <a:ln w="9525">
            <a:noFill/>
            <a:miter lim="800000"/>
            <a:headEnd/>
            <a:tailEnd/>
          </a:ln>
        </p:spPr>
        <p:txBody>
          <a:bodyPr wrap="none">
            <a:spAutoFit/>
          </a:bodyPr>
          <a:lstStyle/>
          <a:p>
            <a:endParaRPr lang="sr-Latn-CS" sz="1800" b="0"/>
          </a:p>
        </p:txBody>
      </p:sp>
      <p:sp>
        <p:nvSpPr>
          <p:cNvPr id="153620" name="Text Box 20"/>
          <p:cNvSpPr txBox="1">
            <a:spLocks noChangeArrowheads="1"/>
          </p:cNvSpPr>
          <p:nvPr/>
        </p:nvSpPr>
        <p:spPr bwMode="auto">
          <a:xfrm>
            <a:off x="1143000" y="508000"/>
            <a:ext cx="4926013" cy="396875"/>
          </a:xfrm>
          <a:prstGeom prst="rect">
            <a:avLst/>
          </a:prstGeom>
          <a:noFill/>
          <a:ln w="9525">
            <a:noFill/>
            <a:miter lim="800000"/>
            <a:headEnd/>
            <a:tailEnd/>
          </a:ln>
          <a:effectLst/>
        </p:spPr>
        <p:txBody>
          <a:bodyPr wrap="none">
            <a:spAutoFit/>
          </a:bodyPr>
          <a:lstStyle/>
          <a:p>
            <a:pPr>
              <a:defRPr/>
            </a:pPr>
            <a:r>
              <a:rPr lang="hr-HR">
                <a:solidFill>
                  <a:srgbClr val="000066"/>
                </a:solidFill>
                <a:effectLst>
                  <a:outerShdw blurRad="38100" dist="38100" dir="2700000" algn="tl">
                    <a:srgbClr val="C0C0C0"/>
                  </a:outerShdw>
                </a:effectLst>
              </a:rPr>
              <a:t>Ekonomika poljoprivrednog gazdinstva</a:t>
            </a:r>
            <a:endParaRPr lang="en-US">
              <a:solidFill>
                <a:srgbClr val="000066"/>
              </a:solidFill>
              <a:effectLst>
                <a:outerShdw blurRad="38100" dist="38100" dir="2700000" algn="tl">
                  <a:srgbClr val="C0C0C0"/>
                </a:outerShdw>
              </a:effectLst>
            </a:endParaRPr>
          </a:p>
        </p:txBody>
      </p:sp>
    </p:spTree>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4"/>
          <p:cNvSpPr>
            <a:spLocks noChangeArrowheads="1"/>
          </p:cNvSpPr>
          <p:nvPr/>
        </p:nvSpPr>
        <p:spPr bwMode="auto">
          <a:xfrm>
            <a:off x="914400" y="304800"/>
            <a:ext cx="6851650" cy="3113088"/>
          </a:xfrm>
          <a:prstGeom prst="rect">
            <a:avLst/>
          </a:prstGeom>
          <a:noFill/>
          <a:ln w="9525">
            <a:noFill/>
            <a:miter lim="800000"/>
            <a:headEnd/>
            <a:tailEnd/>
          </a:ln>
        </p:spPr>
        <p:txBody>
          <a:bodyPr wrap="none" anchor="ctr">
            <a:spAutoFit/>
          </a:bodyPr>
          <a:lstStyle/>
          <a:p>
            <a:pPr>
              <a:tabLst>
                <a:tab pos="444500" algn="l"/>
              </a:tabLst>
            </a:pPr>
            <a:r>
              <a:rPr lang="sr-Cyrl-CS" sz="1800" b="0"/>
              <a:t>Za određivanje optimalne veličine farme koriste se sledeći metodi:</a:t>
            </a:r>
            <a:endParaRPr lang="en-US" sz="1800" b="0"/>
          </a:p>
          <a:p>
            <a:pPr>
              <a:tabLst>
                <a:tab pos="444500" algn="l"/>
              </a:tabLst>
            </a:pPr>
            <a:endParaRPr lang="en-US" sz="1800" b="0"/>
          </a:p>
          <a:p>
            <a:pPr>
              <a:tabLst>
                <a:tab pos="444500" algn="l"/>
              </a:tabLst>
            </a:pPr>
            <a:endParaRPr lang="en-US" sz="1800" b="0"/>
          </a:p>
          <a:p>
            <a:pPr>
              <a:tabLst>
                <a:tab pos="444500" algn="l"/>
              </a:tabLst>
            </a:pPr>
            <a:r>
              <a:rPr lang="en-US" sz="1800" b="0"/>
              <a:t>-</a:t>
            </a:r>
            <a:r>
              <a:rPr lang="sr-Cyrl-CS" sz="1800" b="0"/>
              <a:t>metod upoređivanja,</a:t>
            </a:r>
            <a:endParaRPr lang="en-US" sz="1800" b="0"/>
          </a:p>
          <a:p>
            <a:pPr>
              <a:tabLst>
                <a:tab pos="444500" algn="l"/>
              </a:tabLst>
            </a:pPr>
            <a:endParaRPr lang="en-US" sz="1800" b="0"/>
          </a:p>
          <a:p>
            <a:pPr>
              <a:tabLst>
                <a:tab pos="444500" algn="l"/>
              </a:tabLst>
            </a:pPr>
            <a:r>
              <a:rPr lang="en-US" sz="1800" b="0"/>
              <a:t>-</a:t>
            </a:r>
            <a:r>
              <a:rPr lang="sr-Cyrl-CS" sz="1800" b="0"/>
              <a:t>diskriminaciona analiza,</a:t>
            </a:r>
            <a:endParaRPr lang="en-US" sz="1800" b="0"/>
          </a:p>
          <a:p>
            <a:pPr>
              <a:tabLst>
                <a:tab pos="444500" algn="l"/>
              </a:tabLst>
            </a:pPr>
            <a:endParaRPr lang="en-US" sz="1800" b="0"/>
          </a:p>
          <a:p>
            <a:pPr>
              <a:tabLst>
                <a:tab pos="444500" algn="l"/>
              </a:tabLst>
            </a:pPr>
            <a:r>
              <a:rPr lang="en-US" sz="1800" b="0"/>
              <a:t>-</a:t>
            </a:r>
            <a:r>
              <a:rPr lang="sr-Cyrl-CS" sz="1800" b="0"/>
              <a:t>analiza proizvodne funkcije,</a:t>
            </a:r>
            <a:endParaRPr lang="en-US" sz="1800" b="0"/>
          </a:p>
          <a:p>
            <a:pPr>
              <a:tabLst>
                <a:tab pos="444500" algn="l"/>
              </a:tabLst>
            </a:pPr>
            <a:endParaRPr lang="en-US" sz="1800" b="0"/>
          </a:p>
          <a:p>
            <a:pPr>
              <a:tabLst>
                <a:tab pos="444500" algn="l"/>
              </a:tabLst>
            </a:pPr>
            <a:r>
              <a:rPr lang="en-US" sz="1800" b="0"/>
              <a:t>-</a:t>
            </a:r>
            <a:r>
              <a:rPr lang="sr-Cyrl-CS" sz="1800" b="0"/>
              <a:t>projektovanje varijabilnih troškova.</a:t>
            </a:r>
            <a:endParaRPr lang="en-US" sz="1800" b="0"/>
          </a:p>
          <a:p>
            <a:pPr eaLnBrk="0" hangingPunct="0">
              <a:tabLst>
                <a:tab pos="444500" algn="l"/>
              </a:tabLst>
            </a:pPr>
            <a:endParaRPr lang="en-US" sz="1800" b="0"/>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4"/>
          <p:cNvSpPr>
            <a:spLocks noChangeArrowheads="1"/>
          </p:cNvSpPr>
          <p:nvPr/>
        </p:nvSpPr>
        <p:spPr bwMode="auto">
          <a:xfrm>
            <a:off x="2209800" y="228600"/>
            <a:ext cx="5162550" cy="366713"/>
          </a:xfrm>
          <a:prstGeom prst="rect">
            <a:avLst/>
          </a:prstGeom>
          <a:noFill/>
          <a:ln w="9525">
            <a:noFill/>
            <a:miter lim="800000"/>
            <a:headEnd/>
            <a:tailEnd/>
          </a:ln>
        </p:spPr>
        <p:txBody>
          <a:bodyPr wrap="none" anchor="ctr">
            <a:spAutoFit/>
          </a:bodyPr>
          <a:lstStyle/>
          <a:p>
            <a:r>
              <a:rPr lang="en-US" sz="1800" u="sng"/>
              <a:t>31. </a:t>
            </a:r>
            <a:r>
              <a:rPr lang="sr-Cyrl-CS" sz="1800" u="sng"/>
              <a:t>Izbor tehnološkog procesa u govedarstvu</a:t>
            </a:r>
            <a:r>
              <a:rPr lang="en-US" sz="1800" b="0"/>
              <a:t> </a:t>
            </a:r>
          </a:p>
        </p:txBody>
      </p:sp>
      <p:sp>
        <p:nvSpPr>
          <p:cNvPr id="158723" name="Rectangle 5"/>
          <p:cNvSpPr>
            <a:spLocks noChangeArrowheads="1"/>
          </p:cNvSpPr>
          <p:nvPr/>
        </p:nvSpPr>
        <p:spPr bwMode="auto">
          <a:xfrm>
            <a:off x="0" y="587375"/>
            <a:ext cx="9391650" cy="6408738"/>
          </a:xfrm>
          <a:prstGeom prst="rect">
            <a:avLst/>
          </a:prstGeom>
          <a:noFill/>
          <a:ln w="9525">
            <a:noFill/>
            <a:miter lim="800000"/>
            <a:headEnd/>
            <a:tailEnd/>
          </a:ln>
        </p:spPr>
        <p:txBody>
          <a:bodyPr wrap="none" anchor="ctr">
            <a:spAutoFit/>
          </a:bodyPr>
          <a:lstStyle/>
          <a:p>
            <a:pPr>
              <a:tabLst>
                <a:tab pos="228600" algn="l"/>
              </a:tabLst>
            </a:pPr>
            <a:r>
              <a:rPr lang="sl-SI" sz="1800" b="0"/>
              <a:t>Tehnološki proces u govedarstvu obuhvata: </a:t>
            </a:r>
            <a:endParaRPr lang="en-US" sz="1800" b="0"/>
          </a:p>
          <a:p>
            <a:pPr>
              <a:tabLst>
                <a:tab pos="228600" algn="l"/>
              </a:tabLst>
            </a:pPr>
            <a:endParaRPr lang="en-US" sz="1800" b="0"/>
          </a:p>
          <a:p>
            <a:pPr>
              <a:tabLst>
                <a:tab pos="228600" algn="l"/>
              </a:tabLst>
            </a:pPr>
            <a:r>
              <a:rPr lang="en-US" sz="1800" b="0"/>
              <a:t>                                    -</a:t>
            </a:r>
            <a:r>
              <a:rPr lang="sl-SI" sz="1800" b="0"/>
              <a:t>izbor rase saglasno odabranom tipu proizvodnje, </a:t>
            </a:r>
            <a:endParaRPr lang="en-US" sz="1800" b="0"/>
          </a:p>
          <a:p>
            <a:pPr>
              <a:tabLst>
                <a:tab pos="228600" algn="l"/>
              </a:tabLst>
            </a:pPr>
            <a:r>
              <a:rPr lang="en-US" sz="1800" b="0"/>
              <a:t>                                    -</a:t>
            </a:r>
            <a:r>
              <a:rPr lang="sl-SI" sz="1800" b="0"/>
              <a:t>izbor sistema gajenja, </a:t>
            </a:r>
            <a:endParaRPr lang="en-US" sz="1800" b="0"/>
          </a:p>
          <a:p>
            <a:pPr>
              <a:tabLst>
                <a:tab pos="228600" algn="l"/>
              </a:tabLst>
            </a:pPr>
            <a:r>
              <a:rPr lang="en-US" sz="1800" b="0"/>
              <a:t>                                    -</a:t>
            </a:r>
            <a:r>
              <a:rPr lang="sl-SI" sz="1800" b="0"/>
              <a:t>načina držanja, </a:t>
            </a:r>
            <a:endParaRPr lang="en-US" sz="1800" b="0"/>
          </a:p>
          <a:p>
            <a:pPr>
              <a:tabLst>
                <a:tab pos="228600" algn="l"/>
              </a:tabLst>
            </a:pPr>
            <a:r>
              <a:rPr lang="en-US" sz="1800" b="0"/>
              <a:t>                                    -</a:t>
            </a:r>
            <a:r>
              <a:rPr lang="sl-SI" sz="1800" b="0"/>
              <a:t>tipa obroka,</a:t>
            </a:r>
            <a:endParaRPr lang="en-US" sz="1800" b="0"/>
          </a:p>
          <a:p>
            <a:pPr>
              <a:tabLst>
                <a:tab pos="228600" algn="l"/>
              </a:tabLst>
            </a:pPr>
            <a:r>
              <a:rPr lang="en-US" sz="1800" b="0"/>
              <a:t>                                    -</a:t>
            </a:r>
            <a:r>
              <a:rPr lang="sl-SI" sz="1800" b="0"/>
              <a:t>uslova smeštaja, zootehničkih i veterinarskih mera.</a:t>
            </a:r>
            <a:endParaRPr lang="en-US" sz="1800" b="0"/>
          </a:p>
          <a:p>
            <a:pPr>
              <a:tabLst>
                <a:tab pos="228600" algn="l"/>
              </a:tabLst>
            </a:pPr>
            <a:endParaRPr lang="en-US" sz="1800" b="0"/>
          </a:p>
          <a:p>
            <a:pPr>
              <a:tabLst>
                <a:tab pos="228600" algn="l"/>
              </a:tabLst>
            </a:pPr>
            <a:r>
              <a:rPr lang="en-US" sz="1800" b="0"/>
              <a:t>U proizvodnji mleka, u našim uslovima, do sada su se izdiferencirala dva osnovna</a:t>
            </a:r>
          </a:p>
          <a:p>
            <a:pPr>
              <a:tabLst>
                <a:tab pos="228600" algn="l"/>
              </a:tabLst>
            </a:pPr>
            <a:r>
              <a:rPr lang="en-US" sz="1800" b="0"/>
              <a:t> tehnološka procesa, kojima pečat daje način držanja krava u sistemu stajskog gajenja. </a:t>
            </a:r>
          </a:p>
          <a:p>
            <a:pPr>
              <a:tabLst>
                <a:tab pos="228600" algn="l"/>
              </a:tabLst>
            </a:pPr>
            <a:endParaRPr lang="en-US" sz="1800" b="0"/>
          </a:p>
          <a:p>
            <a:pPr>
              <a:tabLst>
                <a:tab pos="228600" algn="l"/>
              </a:tabLst>
            </a:pPr>
            <a:r>
              <a:rPr lang="en-US" sz="1800" b="0"/>
              <a:t>To su vezani i slobodni način držanja.</a:t>
            </a:r>
          </a:p>
          <a:p>
            <a:pPr>
              <a:tabLst>
                <a:tab pos="228600" algn="l"/>
              </a:tabLst>
            </a:pPr>
            <a:endParaRPr lang="en-US" sz="1800" b="0"/>
          </a:p>
          <a:p>
            <a:pPr>
              <a:tabLst>
                <a:tab pos="228600" algn="l"/>
              </a:tabLst>
            </a:pPr>
            <a:r>
              <a:rPr lang="sr-Cyrl-CS" sz="1800" b="0"/>
              <a:t>Prednosti i nedostaci ova dva tehnološka procesa se procenjuju prema </a:t>
            </a:r>
            <a:endParaRPr lang="en-US" sz="1800" b="0"/>
          </a:p>
          <a:p>
            <a:pPr>
              <a:tabLst>
                <a:tab pos="228600" algn="l"/>
              </a:tabLst>
            </a:pPr>
            <a:r>
              <a:rPr lang="sr-Cyrl-CS" sz="1800" b="0"/>
              <a:t>sledećim elementima:</a:t>
            </a:r>
            <a:endParaRPr lang="en-US" sz="1800" b="0"/>
          </a:p>
          <a:p>
            <a:pPr>
              <a:tabLst>
                <a:tab pos="228600" algn="l"/>
              </a:tabLst>
            </a:pPr>
            <a:r>
              <a:rPr lang="en-US" sz="1800" b="0"/>
              <a:t>                                      -</a:t>
            </a:r>
            <a:r>
              <a:rPr lang="sr-Cyrl-CS" sz="1800" b="0"/>
              <a:t>Zdravstveno stanje krava,</a:t>
            </a:r>
            <a:r>
              <a:rPr lang="sr-Latn-CS" sz="1800" b="0"/>
              <a:t>( povljniji slobodni način držanja)</a:t>
            </a:r>
            <a:endParaRPr lang="en-US" sz="1800" b="0"/>
          </a:p>
          <a:p>
            <a:pPr>
              <a:tabLst>
                <a:tab pos="228600" algn="l"/>
              </a:tabLst>
            </a:pPr>
            <a:r>
              <a:rPr lang="en-US" sz="1800" b="0"/>
              <a:t>                                      -</a:t>
            </a:r>
            <a:r>
              <a:rPr lang="sr-Cyrl-CS" sz="1800" b="0"/>
              <a:t>Mlečnost krava</a:t>
            </a:r>
            <a:r>
              <a:rPr lang="sr-Latn-CS" sz="1800" b="0"/>
              <a:t>  (smanuje se u uslovima slobodnog držanja)</a:t>
            </a:r>
            <a:endParaRPr lang="en-US" sz="1800" b="0"/>
          </a:p>
          <a:p>
            <a:pPr>
              <a:tabLst>
                <a:tab pos="228600" algn="l"/>
              </a:tabLst>
            </a:pPr>
            <a:r>
              <a:rPr lang="en-US" sz="1800" b="0"/>
              <a:t>                                      -</a:t>
            </a:r>
            <a:r>
              <a:rPr lang="sr-Cyrl-CS" sz="1800" b="0"/>
              <a:t>Konverzija hrane, </a:t>
            </a:r>
            <a:r>
              <a:rPr lang="sr-Latn-CS" sz="1800" b="0"/>
              <a:t> (nepovoljnija u slobodnom sistemu )</a:t>
            </a:r>
            <a:endParaRPr lang="en-US" sz="1800" b="0"/>
          </a:p>
          <a:p>
            <a:pPr>
              <a:tabLst>
                <a:tab pos="228600" algn="l"/>
              </a:tabLst>
            </a:pPr>
            <a:r>
              <a:rPr lang="en-US" sz="1800" b="0"/>
              <a:t>                                      -</a:t>
            </a:r>
            <a:r>
              <a:rPr lang="sr-Cyrl-CS" sz="1800" b="0"/>
              <a:t>Potrebna količina prostirke po kravi dnevno,</a:t>
            </a:r>
            <a:r>
              <a:rPr lang="sr-Latn-CS" sz="1800" b="0"/>
              <a:t>(veća u </a:t>
            </a:r>
          </a:p>
          <a:p>
            <a:pPr>
              <a:tabLst>
                <a:tab pos="228600" algn="l"/>
              </a:tabLst>
            </a:pPr>
            <a:r>
              <a:rPr lang="sr-Latn-CS" sz="1800" b="0"/>
              <a:t>                                        uslovima slobodnog držanja</a:t>
            </a:r>
            <a:r>
              <a:rPr lang="sr-Cyrl-CS" sz="1800" b="0"/>
              <a:t> </a:t>
            </a:r>
            <a:r>
              <a:rPr lang="sr-Latn-CS" sz="1800" b="0"/>
              <a:t>)</a:t>
            </a:r>
            <a:endParaRPr lang="en-US" sz="1800" b="0"/>
          </a:p>
          <a:p>
            <a:pPr>
              <a:tabLst>
                <a:tab pos="228600" algn="l"/>
              </a:tabLst>
            </a:pPr>
            <a:r>
              <a:rPr lang="en-US" sz="1800" b="0"/>
              <a:t>                                      -</a:t>
            </a:r>
            <a:r>
              <a:rPr lang="sr-Cyrl-CS" sz="1800" b="0"/>
              <a:t>Potrebna sredstva za izgradnju farme, </a:t>
            </a:r>
            <a:r>
              <a:rPr lang="sr-Latn-CS" sz="1800" b="0"/>
              <a:t>( na u sistemu slob. držanja</a:t>
            </a:r>
            <a:endParaRPr lang="en-US" sz="1800" b="0"/>
          </a:p>
          <a:p>
            <a:pPr>
              <a:tabLst>
                <a:tab pos="228600" algn="l"/>
              </a:tabLst>
            </a:pPr>
            <a:r>
              <a:rPr lang="en-US" sz="1800" b="0"/>
              <a:t>                                      -</a:t>
            </a:r>
            <a:r>
              <a:rPr lang="sr-Cyrl-CS" sz="1800" b="0"/>
              <a:t>Mehanizovanje radnih procesa, </a:t>
            </a:r>
            <a:r>
              <a:rPr lang="sr-Latn-CS" sz="1800" b="0"/>
              <a:t>( lakše u slobodnom sistemu)</a:t>
            </a:r>
            <a:endParaRPr lang="en-US" sz="1800" b="0"/>
          </a:p>
          <a:p>
            <a:pPr>
              <a:tabLst>
                <a:tab pos="228600" algn="l"/>
              </a:tabLst>
            </a:pPr>
            <a:r>
              <a:rPr lang="en-US" sz="1800" b="0"/>
              <a:t>                                      -Produktivnost rada.</a:t>
            </a:r>
            <a:r>
              <a:rPr lang="sr-Latn-CS" sz="1800" b="0"/>
              <a:t>( veća u sistemu slobodnog držanja)</a:t>
            </a:r>
            <a:endParaRPr lang="en-US" sz="1800" b="0"/>
          </a:p>
        </p:txBody>
      </p:sp>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4"/>
          <p:cNvSpPr>
            <a:spLocks noChangeArrowheads="1"/>
          </p:cNvSpPr>
          <p:nvPr/>
        </p:nvSpPr>
        <p:spPr bwMode="auto">
          <a:xfrm>
            <a:off x="0" y="82550"/>
            <a:ext cx="8997950" cy="6134100"/>
          </a:xfrm>
          <a:prstGeom prst="rect">
            <a:avLst/>
          </a:prstGeom>
          <a:noFill/>
          <a:ln w="9525">
            <a:noFill/>
            <a:miter lim="800000"/>
            <a:headEnd/>
            <a:tailEnd/>
          </a:ln>
        </p:spPr>
        <p:txBody>
          <a:bodyPr wrap="none" anchor="ctr">
            <a:spAutoFit/>
          </a:bodyPr>
          <a:lstStyle/>
          <a:p>
            <a:pPr>
              <a:tabLst>
                <a:tab pos="228600" algn="l"/>
              </a:tabLst>
            </a:pPr>
            <a:r>
              <a:rPr lang="sl-SI" sz="1800"/>
              <a:t>U tovu goveda</a:t>
            </a:r>
            <a:r>
              <a:rPr lang="sl-SI" sz="1800" b="0"/>
              <a:t> koncepcija tehnološkog procesa definisana je mnogim faktorima, </a:t>
            </a:r>
            <a:endParaRPr lang="en-US" sz="1800" b="0"/>
          </a:p>
          <a:p>
            <a:pPr>
              <a:tabLst>
                <a:tab pos="228600" algn="l"/>
              </a:tabLst>
            </a:pPr>
            <a:r>
              <a:rPr lang="sl-SI" sz="1800" b="0"/>
              <a:t>ali dominantnu ulogu ima </a:t>
            </a:r>
            <a:r>
              <a:rPr lang="sl-SI" sz="1800"/>
              <a:t>uzrast grla</a:t>
            </a:r>
            <a:r>
              <a:rPr lang="sl-SI" sz="1800" b="0"/>
              <a:t>. Sa tog stanovišta razlikuju se:</a:t>
            </a:r>
            <a:endParaRPr lang="en-US" sz="1800" b="0"/>
          </a:p>
          <a:p>
            <a:pPr>
              <a:tabLst>
                <a:tab pos="228600" algn="l"/>
              </a:tabLst>
            </a:pPr>
            <a:r>
              <a:rPr lang="sl-SI" sz="1800" b="0"/>
              <a:t> </a:t>
            </a:r>
            <a:endParaRPr lang="en-US" sz="1800" b="0"/>
          </a:p>
          <a:p>
            <a:pPr>
              <a:tabLst>
                <a:tab pos="228600" algn="l"/>
              </a:tabLst>
            </a:pPr>
            <a:r>
              <a:rPr lang="en-US" sz="1800" b="0"/>
              <a:t>                                                   -</a:t>
            </a:r>
            <a:r>
              <a:rPr lang="sl-SI" sz="1800" b="0"/>
              <a:t>tov teladi,</a:t>
            </a:r>
            <a:endParaRPr lang="en-US" sz="1800" b="0"/>
          </a:p>
          <a:p>
            <a:pPr>
              <a:tabLst>
                <a:tab pos="228600" algn="l"/>
              </a:tabLst>
            </a:pPr>
            <a:r>
              <a:rPr lang="en-US" sz="1800" b="0"/>
              <a:t>                                                   -</a:t>
            </a:r>
            <a:r>
              <a:rPr lang="sl-SI" sz="1800" b="0"/>
              <a:t>tov junadi i</a:t>
            </a:r>
            <a:endParaRPr lang="en-US" sz="1800" b="0"/>
          </a:p>
          <a:p>
            <a:pPr>
              <a:tabLst>
                <a:tab pos="228600" algn="l"/>
              </a:tabLst>
            </a:pPr>
            <a:r>
              <a:rPr lang="en-US" sz="1800" b="0"/>
              <a:t>                                                   -</a:t>
            </a:r>
            <a:r>
              <a:rPr lang="sl-SI" sz="1800" b="0"/>
              <a:t>tov odraslih grla.</a:t>
            </a:r>
            <a:endParaRPr lang="en-US" sz="1800" b="0"/>
          </a:p>
          <a:p>
            <a:pPr>
              <a:tabLst>
                <a:tab pos="228600" algn="l"/>
              </a:tabLst>
            </a:pPr>
            <a:r>
              <a:rPr lang="sl-SI" sz="1800" b="0"/>
              <a:t>Tov teladi  ( povoljna konverzija hrane,visoko kvalitetan proizvod,visoka prodajna cena)</a:t>
            </a:r>
          </a:p>
          <a:p>
            <a:pPr>
              <a:tabLst>
                <a:tab pos="228600" algn="l"/>
              </a:tabLst>
            </a:pPr>
            <a:r>
              <a:rPr lang="sr-Latn-CS" sz="1800" b="0"/>
              <a:t>                                            - brzi tov ( 75-100 dana,oko 150 kg)</a:t>
            </a:r>
          </a:p>
          <a:p>
            <a:pPr>
              <a:tabLst>
                <a:tab pos="228600" algn="l"/>
              </a:tabLst>
            </a:pPr>
            <a:r>
              <a:rPr lang="sr-Latn-CS" sz="1800" b="0"/>
              <a:t>                                            - produženi tov ( uzrast 5-6 meseci1 180-250 kg)</a:t>
            </a:r>
            <a:endParaRPr lang="en-US" sz="1800" b="0"/>
          </a:p>
          <a:p>
            <a:pPr>
              <a:tabLst>
                <a:tab pos="228600" algn="l"/>
              </a:tabLst>
            </a:pPr>
            <a:r>
              <a:rPr lang="sl-SI" sz="1800" b="0"/>
              <a:t>Različit kvalitet grla za tov, variranje uslova proizvodnje pojedinih proizvodnih jedinica</a:t>
            </a:r>
            <a:endParaRPr lang="en-US" sz="1800" b="0"/>
          </a:p>
          <a:p>
            <a:pPr>
              <a:tabLst>
                <a:tab pos="228600" algn="l"/>
              </a:tabLst>
            </a:pPr>
            <a:r>
              <a:rPr lang="sl-SI" sz="1800" b="0"/>
              <a:t> i tržišne potrebe doveli su do formiranja tri vida tova junadi:</a:t>
            </a:r>
            <a:endParaRPr lang="en-US" sz="1800" b="0"/>
          </a:p>
          <a:p>
            <a:pPr>
              <a:tabLst>
                <a:tab pos="228600" algn="l"/>
              </a:tabLst>
            </a:pPr>
            <a:endParaRPr lang="en-US" sz="1800" b="0"/>
          </a:p>
          <a:p>
            <a:pPr>
              <a:tabLst>
                <a:tab pos="228600" algn="l"/>
              </a:tabLst>
            </a:pPr>
            <a:r>
              <a:rPr lang="en-US" sz="1800" b="0"/>
              <a:t>                                                -</a:t>
            </a:r>
            <a:r>
              <a:rPr lang="sl-SI" sz="1800" b="0"/>
              <a:t>intenzivni tov muške junadi do 16 meseci uzrasta,</a:t>
            </a:r>
            <a:endParaRPr lang="en-US" sz="1800" b="0"/>
          </a:p>
          <a:p>
            <a:pPr>
              <a:tabLst>
                <a:tab pos="228600" algn="l"/>
              </a:tabLst>
            </a:pPr>
            <a:r>
              <a:rPr lang="en-US" sz="1800" b="0"/>
              <a:t>                                                -</a:t>
            </a:r>
            <a:r>
              <a:rPr lang="sl-SI" sz="1800" b="0"/>
              <a:t>produženi tov muške junadi do 22 meseca uzrasta, i</a:t>
            </a:r>
            <a:endParaRPr lang="en-US" sz="1800" b="0"/>
          </a:p>
          <a:p>
            <a:pPr>
              <a:tabLst>
                <a:tab pos="228600" algn="l"/>
              </a:tabLst>
            </a:pPr>
            <a:r>
              <a:rPr lang="en-US" sz="1800" b="0"/>
              <a:t>                                                -</a:t>
            </a:r>
            <a:r>
              <a:rPr lang="sl-SI" sz="1800" b="0"/>
              <a:t>tov junica do 22 meseca uzrasta.</a:t>
            </a:r>
            <a:endParaRPr lang="en-US" sz="1800" b="0"/>
          </a:p>
          <a:p>
            <a:pPr>
              <a:tabLst>
                <a:tab pos="228600" algn="l"/>
              </a:tabLst>
            </a:pPr>
            <a:endParaRPr lang="en-US" sz="1800" b="0"/>
          </a:p>
          <a:p>
            <a:pPr>
              <a:tabLst>
                <a:tab pos="228600" algn="l"/>
              </a:tabLst>
            </a:pPr>
            <a:r>
              <a:rPr lang="sl-SI" sz="1800" b="0"/>
              <a:t>    U tov odraslih grla uključuju se uglavnom izlučene krave, bikovi i volovi. Sa gledišta </a:t>
            </a:r>
            <a:endParaRPr lang="en-US" sz="1800" b="0"/>
          </a:p>
          <a:p>
            <a:pPr>
              <a:tabLst>
                <a:tab pos="228600" algn="l"/>
              </a:tabLst>
            </a:pPr>
            <a:r>
              <a:rPr lang="sl-SI" sz="1800" b="0"/>
              <a:t>uzrasta i kvaliteta tovnih grla, razlikuju se tri vida tova odraslih goveda:</a:t>
            </a:r>
            <a:endParaRPr lang="en-US" sz="1800" b="0"/>
          </a:p>
          <a:p>
            <a:pPr>
              <a:tabLst>
                <a:tab pos="228600" algn="l"/>
              </a:tabLst>
            </a:pPr>
            <a:endParaRPr lang="en-US" sz="1800" b="0"/>
          </a:p>
          <a:p>
            <a:pPr>
              <a:tabLst>
                <a:tab pos="228600" algn="l"/>
              </a:tabLst>
            </a:pPr>
            <a:r>
              <a:rPr lang="en-US" sz="1800" b="0"/>
              <a:t>                                              -</a:t>
            </a:r>
            <a:r>
              <a:rPr lang="sl-SI" sz="1800" b="0"/>
              <a:t>tov kastrata do 3 godine uzrasta,</a:t>
            </a:r>
            <a:endParaRPr lang="en-US" sz="1800" b="0"/>
          </a:p>
          <a:p>
            <a:pPr>
              <a:tabLst>
                <a:tab pos="228600" algn="l"/>
              </a:tabLst>
            </a:pPr>
            <a:r>
              <a:rPr lang="en-US" sz="1800" b="0"/>
              <a:t>                                              -</a:t>
            </a:r>
            <a:r>
              <a:rPr lang="sl-SI" sz="1800" b="0"/>
              <a:t>tov odraslih grla starijih od 3 godine, i</a:t>
            </a:r>
            <a:endParaRPr lang="en-US" sz="1800" b="0"/>
          </a:p>
          <a:p>
            <a:pPr>
              <a:tabLst>
                <a:tab pos="228600" algn="l"/>
              </a:tabLst>
            </a:pPr>
            <a:r>
              <a:rPr lang="en-US" sz="1800" b="0"/>
              <a:t>                                              -</a:t>
            </a:r>
            <a:r>
              <a:rPr lang="sl-SI" sz="1800" b="0"/>
              <a:t>tov prvotelka – tele.</a:t>
            </a:r>
          </a:p>
        </p:txBody>
      </p:sp>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4"/>
          <p:cNvSpPr>
            <a:spLocks noChangeArrowheads="1"/>
          </p:cNvSpPr>
          <p:nvPr/>
        </p:nvSpPr>
        <p:spPr bwMode="auto">
          <a:xfrm>
            <a:off x="228600" y="228600"/>
            <a:ext cx="8716963" cy="5792788"/>
          </a:xfrm>
          <a:prstGeom prst="rect">
            <a:avLst/>
          </a:prstGeom>
          <a:noFill/>
          <a:ln w="9525">
            <a:noFill/>
            <a:miter lim="800000"/>
            <a:headEnd/>
            <a:tailEnd/>
          </a:ln>
        </p:spPr>
        <p:txBody>
          <a:bodyPr wrap="none" anchor="ctr">
            <a:spAutoFit/>
          </a:bodyPr>
          <a:lstStyle/>
          <a:p>
            <a:pPr>
              <a:tabLst>
                <a:tab pos="444500" algn="l"/>
                <a:tab pos="704850" algn="l"/>
              </a:tabLst>
            </a:pPr>
            <a:r>
              <a:rPr lang="sr-Cyrl-CS" sz="1800" b="0"/>
              <a:t> </a:t>
            </a:r>
            <a:r>
              <a:rPr lang="sr-Cyrl-CS" sz="1800" u="sng"/>
              <a:t>Izbor objekata i opreme na govedarskoj farmi</a:t>
            </a:r>
            <a:endParaRPr lang="en-US" sz="1800" b="0"/>
          </a:p>
          <a:p>
            <a:pPr>
              <a:tabLst>
                <a:tab pos="444500" algn="l"/>
                <a:tab pos="704850" algn="l"/>
              </a:tabLst>
            </a:pPr>
            <a:endParaRPr lang="en-US" sz="1800" b="0"/>
          </a:p>
          <a:p>
            <a:pPr>
              <a:tabLst>
                <a:tab pos="444500" algn="l"/>
                <a:tab pos="704850" algn="l"/>
              </a:tabLst>
            </a:pPr>
            <a:endParaRPr lang="en-US" sz="1800" b="0"/>
          </a:p>
          <a:p>
            <a:pPr>
              <a:tabLst>
                <a:tab pos="444500" algn="l"/>
                <a:tab pos="704850" algn="l"/>
              </a:tabLst>
            </a:pPr>
            <a:r>
              <a:rPr lang="en-US" b="0"/>
              <a:t>U</a:t>
            </a:r>
            <a:r>
              <a:rPr lang="sr-Cyrl-CS" b="0"/>
              <a:t> </a:t>
            </a:r>
            <a:r>
              <a:rPr lang="en-US" b="0"/>
              <a:t>sistemu</a:t>
            </a:r>
            <a:r>
              <a:rPr lang="sr-Cyrl-CS" b="0"/>
              <a:t> </a:t>
            </a:r>
            <a:r>
              <a:rPr lang="en-US" b="0"/>
              <a:t>stajskog</a:t>
            </a:r>
            <a:r>
              <a:rPr lang="sr-Cyrl-CS" b="0"/>
              <a:t> </a:t>
            </a:r>
            <a:r>
              <a:rPr lang="en-US" b="0"/>
              <a:t>gajenja</a:t>
            </a:r>
            <a:r>
              <a:rPr lang="sr-Cyrl-CS" b="0"/>
              <a:t> </a:t>
            </a:r>
            <a:r>
              <a:rPr lang="en-US" b="0"/>
              <a:t>goveda</a:t>
            </a:r>
            <a:r>
              <a:rPr lang="sr-Cyrl-CS" b="0"/>
              <a:t> </a:t>
            </a:r>
            <a:r>
              <a:rPr lang="en-US" b="0"/>
              <a:t>gra</a:t>
            </a:r>
            <a:r>
              <a:rPr lang="sr-Cyrl-CS" b="0"/>
              <a:t>đ</a:t>
            </a:r>
            <a:r>
              <a:rPr lang="en-US" b="0"/>
              <a:t>evinski</a:t>
            </a:r>
            <a:r>
              <a:rPr lang="sr-Cyrl-CS" b="0"/>
              <a:t> </a:t>
            </a:r>
            <a:r>
              <a:rPr lang="en-US" b="0"/>
              <a:t>objekti</a:t>
            </a:r>
            <a:r>
              <a:rPr lang="sr-Cyrl-CS" b="0"/>
              <a:t> </a:t>
            </a:r>
            <a:r>
              <a:rPr lang="en-US" b="0"/>
              <a:t>govedarske</a:t>
            </a:r>
            <a:r>
              <a:rPr lang="sr-Cyrl-CS" b="0"/>
              <a:t> </a:t>
            </a:r>
            <a:endParaRPr lang="en-US" b="0"/>
          </a:p>
          <a:p>
            <a:pPr>
              <a:tabLst>
                <a:tab pos="444500" algn="l"/>
                <a:tab pos="704850" algn="l"/>
              </a:tabLst>
            </a:pPr>
            <a:r>
              <a:rPr lang="en-US" b="0"/>
              <a:t>farme</a:t>
            </a:r>
            <a:r>
              <a:rPr lang="sr-Cyrl-CS" b="0"/>
              <a:t> č</a:t>
            </a:r>
            <a:r>
              <a:rPr lang="en-US" b="0"/>
              <a:t>ine</a:t>
            </a:r>
            <a:r>
              <a:rPr lang="sr-Cyrl-CS" b="0"/>
              <a:t> 60-90% </a:t>
            </a:r>
            <a:r>
              <a:rPr lang="en-US" b="0"/>
              <a:t>vrednosti</a:t>
            </a:r>
            <a:r>
              <a:rPr lang="sr-Cyrl-CS" b="0"/>
              <a:t> </a:t>
            </a:r>
            <a:r>
              <a:rPr lang="en-US" b="0"/>
              <a:t>osnovnih</a:t>
            </a:r>
            <a:r>
              <a:rPr lang="sr-Cyrl-CS" b="0"/>
              <a:t> </a:t>
            </a:r>
            <a:r>
              <a:rPr lang="en-US" b="0"/>
              <a:t>sredstava</a:t>
            </a:r>
            <a:r>
              <a:rPr lang="sr-Cyrl-CS" b="0"/>
              <a:t> </a:t>
            </a:r>
            <a:r>
              <a:rPr lang="en-US" b="0"/>
              <a:t>i</a:t>
            </a:r>
            <a:r>
              <a:rPr lang="sr-Cyrl-CS" b="0"/>
              <a:t> </a:t>
            </a:r>
            <a:r>
              <a:rPr lang="en-US" b="0"/>
              <a:t>time</a:t>
            </a:r>
            <a:r>
              <a:rPr lang="sr-Cyrl-CS" b="0"/>
              <a:t> </a:t>
            </a:r>
            <a:r>
              <a:rPr lang="en-US" b="0"/>
              <a:t>bitno</a:t>
            </a:r>
            <a:r>
              <a:rPr lang="sr-Cyrl-CS" b="0"/>
              <a:t> </a:t>
            </a:r>
            <a:r>
              <a:rPr lang="en-US" b="0"/>
              <a:t>uti</a:t>
            </a:r>
            <a:r>
              <a:rPr lang="sr-Cyrl-CS" b="0"/>
              <a:t>č</a:t>
            </a:r>
            <a:r>
              <a:rPr lang="en-US" b="0"/>
              <a:t>u</a:t>
            </a:r>
            <a:r>
              <a:rPr lang="sr-Cyrl-CS" b="0"/>
              <a:t> </a:t>
            </a:r>
            <a:r>
              <a:rPr lang="en-US" b="0"/>
              <a:t>na</a:t>
            </a:r>
            <a:r>
              <a:rPr lang="sr-Cyrl-CS" b="0"/>
              <a:t> </a:t>
            </a:r>
            <a:r>
              <a:rPr lang="en-US" b="0"/>
              <a:t>visinu</a:t>
            </a:r>
            <a:r>
              <a:rPr lang="sr-Cyrl-CS" b="0"/>
              <a:t> </a:t>
            </a:r>
            <a:endParaRPr lang="en-US" b="0"/>
          </a:p>
          <a:p>
            <a:pPr>
              <a:tabLst>
                <a:tab pos="444500" algn="l"/>
                <a:tab pos="704850" algn="l"/>
              </a:tabLst>
            </a:pPr>
            <a:r>
              <a:rPr lang="en-US" b="0"/>
              <a:t>fiksnih</a:t>
            </a:r>
            <a:r>
              <a:rPr lang="sr-Cyrl-CS" b="0"/>
              <a:t> </a:t>
            </a:r>
            <a:r>
              <a:rPr lang="en-US" b="0"/>
              <a:t>tro</a:t>
            </a:r>
            <a:r>
              <a:rPr lang="sr-Cyrl-CS" b="0"/>
              <a:t>š</a:t>
            </a:r>
            <a:r>
              <a:rPr lang="en-US" b="0"/>
              <a:t>kova</a:t>
            </a:r>
            <a:r>
              <a:rPr lang="sr-Cyrl-CS" b="0"/>
              <a:t>.</a:t>
            </a:r>
            <a:endParaRPr lang="en-US" b="0"/>
          </a:p>
          <a:p>
            <a:pPr>
              <a:tabLst>
                <a:tab pos="444500" algn="l"/>
                <a:tab pos="704850" algn="l"/>
              </a:tabLst>
            </a:pPr>
            <a:endParaRPr lang="en-US" b="0"/>
          </a:p>
          <a:p>
            <a:pPr>
              <a:tabLst>
                <a:tab pos="444500" algn="l"/>
                <a:tab pos="704850" algn="l"/>
              </a:tabLst>
            </a:pPr>
            <a:r>
              <a:rPr lang="sr-Cyrl-CS" b="0"/>
              <a:t>Na krupnim komercijalnim farmama sa raznovrsnom govedarskom </a:t>
            </a:r>
            <a:endParaRPr lang="en-US" b="0"/>
          </a:p>
          <a:p>
            <a:pPr>
              <a:tabLst>
                <a:tab pos="444500" algn="l"/>
                <a:tab pos="704850" algn="l"/>
              </a:tabLst>
            </a:pPr>
            <a:r>
              <a:rPr lang="sr-Cyrl-CS" b="0"/>
              <a:t>proizvodnjom (mleko + priplodni podmladak + tov junadi) građevinski</a:t>
            </a:r>
            <a:endParaRPr lang="en-US" b="0"/>
          </a:p>
          <a:p>
            <a:pPr>
              <a:tabLst>
                <a:tab pos="444500" algn="l"/>
                <a:tab pos="704850" algn="l"/>
              </a:tabLst>
            </a:pPr>
            <a:r>
              <a:rPr lang="sr-Cyrl-CS" b="0"/>
              <a:t> objekti se svrstavaju u sledeće grupe:</a:t>
            </a:r>
            <a:endParaRPr lang="en-US" b="0"/>
          </a:p>
          <a:p>
            <a:pPr>
              <a:tabLst>
                <a:tab pos="444500" algn="l"/>
                <a:tab pos="704850" algn="l"/>
              </a:tabLst>
            </a:pPr>
            <a:endParaRPr lang="en-US" b="0"/>
          </a:p>
          <a:p>
            <a:pPr>
              <a:tabLst>
                <a:tab pos="444500" algn="l"/>
                <a:tab pos="704850" algn="l"/>
              </a:tabLst>
            </a:pPr>
            <a:endParaRPr lang="en-US" b="0"/>
          </a:p>
          <a:p>
            <a:pPr>
              <a:tabLst>
                <a:tab pos="444500" algn="l"/>
                <a:tab pos="704850" algn="l"/>
              </a:tabLst>
            </a:pPr>
            <a:r>
              <a:rPr lang="en-US" b="0"/>
              <a:t>-</a:t>
            </a:r>
            <a:r>
              <a:rPr lang="sr-Cyrl-CS" b="0"/>
              <a:t>za smeštaj goveda,</a:t>
            </a:r>
            <a:endParaRPr lang="en-US" b="0"/>
          </a:p>
          <a:p>
            <a:pPr>
              <a:tabLst>
                <a:tab pos="444500" algn="l"/>
                <a:tab pos="704850" algn="l"/>
              </a:tabLst>
            </a:pPr>
            <a:r>
              <a:rPr lang="en-US" b="0"/>
              <a:t>-</a:t>
            </a:r>
            <a:r>
              <a:rPr lang="sr-Cyrl-CS" b="0"/>
              <a:t>za mužu krava,</a:t>
            </a:r>
            <a:endParaRPr lang="en-US" b="0"/>
          </a:p>
          <a:p>
            <a:pPr>
              <a:tabLst>
                <a:tab pos="444500" algn="l"/>
                <a:tab pos="704850" algn="l"/>
              </a:tabLst>
            </a:pPr>
            <a:r>
              <a:rPr lang="en-US" b="0"/>
              <a:t>-</a:t>
            </a:r>
            <a:r>
              <a:rPr lang="sr-Cyrl-CS" b="0"/>
              <a:t>za zdravstvenu zaštitu,</a:t>
            </a:r>
            <a:endParaRPr lang="en-US" b="0"/>
          </a:p>
          <a:p>
            <a:pPr>
              <a:tabLst>
                <a:tab pos="444500" algn="l"/>
                <a:tab pos="704850" algn="l"/>
              </a:tabLst>
            </a:pPr>
            <a:r>
              <a:rPr lang="en-US" b="0"/>
              <a:t>-</a:t>
            </a:r>
            <a:r>
              <a:rPr lang="sr-Cyrl-CS" b="0"/>
              <a:t>skladišta stočne hrane,</a:t>
            </a:r>
            <a:endParaRPr lang="en-US" b="0"/>
          </a:p>
          <a:p>
            <a:pPr>
              <a:tabLst>
                <a:tab pos="444500" algn="l"/>
                <a:tab pos="704850" algn="l"/>
              </a:tabLst>
            </a:pPr>
            <a:r>
              <a:rPr lang="en-US" b="0"/>
              <a:t>-</a:t>
            </a:r>
            <a:r>
              <a:rPr lang="sr-Cyrl-CS" b="0"/>
              <a:t>za izđubravanje,</a:t>
            </a:r>
            <a:endParaRPr lang="en-US" b="0"/>
          </a:p>
          <a:p>
            <a:pPr>
              <a:tabLst>
                <a:tab pos="444500" algn="l"/>
                <a:tab pos="704850" algn="l"/>
              </a:tabLst>
            </a:pPr>
            <a:r>
              <a:rPr lang="en-US" b="0"/>
              <a:t>-</a:t>
            </a:r>
            <a:r>
              <a:rPr lang="sr-Cyrl-CS" b="0"/>
              <a:t>infrastrukturni objekti i</a:t>
            </a:r>
            <a:endParaRPr lang="en-US" b="0"/>
          </a:p>
          <a:p>
            <a:pPr>
              <a:tabLst>
                <a:tab pos="444500" algn="l"/>
                <a:tab pos="704850" algn="l"/>
              </a:tabLst>
            </a:pPr>
            <a:r>
              <a:rPr lang="en-US" b="0"/>
              <a:t>-</a:t>
            </a:r>
            <a:r>
              <a:rPr lang="sr-Cyrl-CS" b="0"/>
              <a:t>upravna i pomoćne zgrade.</a:t>
            </a:r>
          </a:p>
        </p:txBody>
      </p:sp>
    </p:spTree>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4"/>
          <p:cNvSpPr>
            <a:spLocks noChangeArrowheads="1"/>
          </p:cNvSpPr>
          <p:nvPr/>
        </p:nvSpPr>
        <p:spPr bwMode="auto">
          <a:xfrm>
            <a:off x="0" y="1588"/>
            <a:ext cx="9324975" cy="5883275"/>
          </a:xfrm>
          <a:prstGeom prst="rect">
            <a:avLst/>
          </a:prstGeom>
          <a:noFill/>
          <a:ln w="9525">
            <a:noFill/>
            <a:miter lim="800000"/>
            <a:headEnd/>
            <a:tailEnd/>
          </a:ln>
        </p:spPr>
        <p:txBody>
          <a:bodyPr anchor="ctr">
            <a:spAutoFit/>
          </a:bodyPr>
          <a:lstStyle/>
          <a:p>
            <a:pPr>
              <a:tabLst>
                <a:tab pos="444500" algn="l"/>
              </a:tabLst>
            </a:pPr>
            <a:r>
              <a:rPr lang="sr-Cyrl-CS" b="0"/>
              <a:t>Funkcija farme, sistematizacija objekata se pojednostavljuje na taj </a:t>
            </a:r>
            <a:endParaRPr lang="en-US" b="0"/>
          </a:p>
          <a:p>
            <a:pPr>
              <a:tabLst>
                <a:tab pos="444500" algn="l"/>
              </a:tabLst>
            </a:pPr>
            <a:r>
              <a:rPr lang="sr-Cyrl-CS" b="0"/>
              <a:t>način što se svrstavaju u četiri grupe:</a:t>
            </a:r>
            <a:endParaRPr lang="en-US" b="0"/>
          </a:p>
          <a:p>
            <a:pPr>
              <a:tabLst>
                <a:tab pos="444500" algn="l"/>
              </a:tabLst>
            </a:pPr>
            <a:endParaRPr lang="en-US" b="0"/>
          </a:p>
          <a:p>
            <a:pPr>
              <a:tabLst>
                <a:tab pos="444500" algn="l"/>
              </a:tabLst>
            </a:pPr>
            <a:r>
              <a:rPr lang="sr-Cyrl-CS" b="0"/>
              <a:t>Centar za proizvodnju,</a:t>
            </a:r>
            <a:endParaRPr lang="en-US" b="0"/>
          </a:p>
          <a:p>
            <a:pPr>
              <a:tabLst>
                <a:tab pos="444500" algn="l"/>
              </a:tabLst>
            </a:pPr>
            <a:r>
              <a:rPr lang="sr-Cyrl-CS" b="0"/>
              <a:t>Centar za reprodukciju i zdravstvenu zaštitu,</a:t>
            </a:r>
            <a:endParaRPr lang="en-US" b="0"/>
          </a:p>
          <a:p>
            <a:pPr>
              <a:tabLst>
                <a:tab pos="444500" algn="l"/>
              </a:tabLst>
            </a:pPr>
            <a:r>
              <a:rPr lang="sr-Cyrl-CS" b="0"/>
              <a:t>Skladišta stočne hrane, i</a:t>
            </a:r>
            <a:endParaRPr lang="en-US" b="0"/>
          </a:p>
          <a:p>
            <a:pPr>
              <a:tabLst>
                <a:tab pos="444500" algn="l"/>
              </a:tabLst>
            </a:pPr>
            <a:r>
              <a:rPr lang="sr-Cyrl-CS" b="0"/>
              <a:t>Prateći ili ostali objekti.</a:t>
            </a:r>
            <a:endParaRPr lang="en-US" b="0"/>
          </a:p>
          <a:p>
            <a:pPr>
              <a:tabLst>
                <a:tab pos="444500" algn="l"/>
              </a:tabLst>
            </a:pPr>
            <a:endParaRPr lang="en-US" b="0"/>
          </a:p>
          <a:p>
            <a:pPr>
              <a:tabLst>
                <a:tab pos="444500" algn="l"/>
              </a:tabLst>
            </a:pPr>
            <a:endParaRPr lang="en-US" b="0"/>
          </a:p>
          <a:p>
            <a:pPr>
              <a:tabLst>
                <a:tab pos="444500" algn="l"/>
              </a:tabLst>
            </a:pPr>
            <a:r>
              <a:rPr lang="sl-SI" b="0"/>
              <a:t>Klasifikacija staja zasniva se prvenstveno na načinu držanja, prema kome </a:t>
            </a:r>
            <a:endParaRPr lang="en-US" b="0"/>
          </a:p>
          <a:p>
            <a:pPr>
              <a:tabLst>
                <a:tab pos="444500" algn="l"/>
              </a:tabLst>
            </a:pPr>
            <a:r>
              <a:rPr lang="sl-SI" b="0"/>
              <a:t>se razlikuju objekti za vezano i za slobodno držanje. </a:t>
            </a:r>
            <a:endParaRPr lang="en-US" b="0"/>
          </a:p>
          <a:p>
            <a:pPr>
              <a:tabLst>
                <a:tab pos="444500" algn="l"/>
              </a:tabLst>
            </a:pPr>
            <a:r>
              <a:rPr lang="sl-SI" b="0"/>
              <a:t>Staje za vezano držanje dalje se mogu deliti:</a:t>
            </a:r>
            <a:endParaRPr lang="en-US" b="0"/>
          </a:p>
          <a:p>
            <a:pPr>
              <a:tabLst>
                <a:tab pos="444500" algn="l"/>
              </a:tabLst>
            </a:pPr>
            <a:endParaRPr lang="en-US" b="0"/>
          </a:p>
          <a:p>
            <a:pPr>
              <a:tabLst>
                <a:tab pos="444500" algn="l"/>
              </a:tabLst>
            </a:pPr>
            <a:r>
              <a:rPr lang="en-US" b="0"/>
              <a:t>-</a:t>
            </a:r>
            <a:r>
              <a:rPr lang="sl-SI" b="0"/>
              <a:t>prema pravcu pružanja redova vezanih grla, na staje sa uzdužnim i staje sa </a:t>
            </a:r>
            <a:endParaRPr lang="en-US" b="0"/>
          </a:p>
          <a:p>
            <a:pPr>
              <a:tabLst>
                <a:tab pos="444500" algn="l"/>
              </a:tabLst>
            </a:pPr>
            <a:r>
              <a:rPr lang="en-US" b="0"/>
              <a:t>  </a:t>
            </a:r>
            <a:r>
              <a:rPr lang="sl-SI" b="0"/>
              <a:t>poprečnim redovima,</a:t>
            </a:r>
            <a:endParaRPr lang="en-US" b="0"/>
          </a:p>
          <a:p>
            <a:pPr>
              <a:tabLst>
                <a:tab pos="444500" algn="l"/>
              </a:tabLst>
            </a:pPr>
            <a:r>
              <a:rPr lang="en-US" b="0"/>
              <a:t>-</a:t>
            </a:r>
            <a:r>
              <a:rPr lang="sl-SI" b="0"/>
              <a:t>prema broju redova, na staje sa jednim, dva ili više redova,</a:t>
            </a:r>
            <a:endParaRPr lang="en-US" b="0"/>
          </a:p>
          <a:p>
            <a:pPr>
              <a:tabLst>
                <a:tab pos="444500" algn="l"/>
              </a:tabLst>
            </a:pPr>
            <a:r>
              <a:rPr lang="en-US" b="0"/>
              <a:t>-</a:t>
            </a:r>
            <a:r>
              <a:rPr lang="sl-SI" b="0"/>
              <a:t>prema tehnologiji izđubravanja, na staje sa čvrstim i staje sa tečnim stajnjakom, i</a:t>
            </a:r>
            <a:endParaRPr lang="en-US" b="0"/>
          </a:p>
          <a:p>
            <a:pPr>
              <a:tabLst>
                <a:tab pos="444500" algn="l"/>
              </a:tabLst>
            </a:pPr>
            <a:r>
              <a:rPr lang="en-US" b="0"/>
              <a:t>-</a:t>
            </a:r>
            <a:r>
              <a:rPr lang="sl-SI" b="0"/>
              <a:t>prema položaju grla u redovima, na rešenja kad su grla okrenuta glavama</a:t>
            </a:r>
            <a:endParaRPr lang="en-US" b="0"/>
          </a:p>
          <a:p>
            <a:pPr>
              <a:tabLst>
                <a:tab pos="444500" algn="l"/>
              </a:tabLst>
            </a:pPr>
            <a:r>
              <a:rPr lang="sl-SI" b="0"/>
              <a:t> jedna prema drugim i rešenja kad su okrenuta u suprotnom smeru.</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4"/>
          <p:cNvSpPr>
            <a:spLocks noChangeArrowheads="1"/>
          </p:cNvSpPr>
          <p:nvPr/>
        </p:nvSpPr>
        <p:spPr bwMode="auto">
          <a:xfrm>
            <a:off x="0" y="0"/>
            <a:ext cx="9156700" cy="6492875"/>
          </a:xfrm>
          <a:prstGeom prst="rect">
            <a:avLst/>
          </a:prstGeom>
          <a:noFill/>
          <a:ln w="9525">
            <a:noFill/>
            <a:miter lim="800000"/>
            <a:headEnd/>
            <a:tailEnd/>
          </a:ln>
        </p:spPr>
        <p:txBody>
          <a:bodyPr wrap="none" anchor="ctr">
            <a:spAutoFit/>
          </a:bodyPr>
          <a:lstStyle/>
          <a:p>
            <a:pPr>
              <a:tabLst>
                <a:tab pos="228600" algn="l"/>
              </a:tabLst>
            </a:pPr>
            <a:r>
              <a:rPr lang="sl-SI" sz="1800" b="0"/>
              <a:t>     </a:t>
            </a:r>
            <a:r>
              <a:rPr lang="pl-PL" b="0"/>
              <a:t>Staje za slobodno držanje sistematizuju se prema:</a:t>
            </a:r>
            <a:endParaRPr lang="en-US" b="0"/>
          </a:p>
          <a:p>
            <a:pPr>
              <a:tabLst>
                <a:tab pos="228600" algn="l"/>
              </a:tabLst>
            </a:pPr>
            <a:endParaRPr lang="en-US" b="0"/>
          </a:p>
          <a:p>
            <a:pPr>
              <a:tabLst>
                <a:tab pos="228600" algn="l"/>
              </a:tabLst>
            </a:pPr>
            <a:endParaRPr lang="en-US" b="0"/>
          </a:p>
          <a:p>
            <a:pPr>
              <a:tabLst>
                <a:tab pos="228600" algn="l"/>
              </a:tabLst>
            </a:pPr>
            <a:r>
              <a:rPr lang="en-US" b="0"/>
              <a:t>-</a:t>
            </a:r>
            <a:r>
              <a:rPr lang="sl-SI" b="0"/>
              <a:t>broju prostorija u staji na jednoprostorijske (pod istim krovom ležišta-stajališta i </a:t>
            </a:r>
            <a:endParaRPr lang="en-US" b="0"/>
          </a:p>
          <a:p>
            <a:pPr>
              <a:tabLst>
                <a:tab pos="228600" algn="l"/>
              </a:tabLst>
            </a:pPr>
            <a:r>
              <a:rPr lang="sl-SI" b="0"/>
              <a:t>hranilišta) i dvoprostorijske (prostor za ležanje odvojen od hranilišta),</a:t>
            </a:r>
            <a:endParaRPr lang="en-US" b="0"/>
          </a:p>
          <a:p>
            <a:pPr>
              <a:tabLst>
                <a:tab pos="228600" algn="l"/>
              </a:tabLst>
            </a:pPr>
            <a:endParaRPr lang="en-US" b="0"/>
          </a:p>
          <a:p>
            <a:pPr>
              <a:tabLst>
                <a:tab pos="228600" algn="l"/>
              </a:tabLst>
            </a:pPr>
            <a:r>
              <a:rPr lang="en-US" b="0"/>
              <a:t>-</a:t>
            </a:r>
            <a:r>
              <a:rPr lang="sl-SI" b="0"/>
              <a:t>prema tehnologiji izđubravanja na staje sa čvrstim stajnjakom</a:t>
            </a:r>
            <a:endParaRPr lang="en-US" b="0"/>
          </a:p>
          <a:p>
            <a:pPr>
              <a:tabLst>
                <a:tab pos="228600" algn="l"/>
              </a:tabLst>
            </a:pPr>
            <a:r>
              <a:rPr lang="sl-SI" b="0"/>
              <a:t> (i dubokom prostirkom) i staje sa tečnim stajnjakom, i</a:t>
            </a:r>
            <a:endParaRPr lang="en-US" b="0"/>
          </a:p>
          <a:p>
            <a:pPr>
              <a:tabLst>
                <a:tab pos="228600" algn="l"/>
              </a:tabLst>
            </a:pPr>
            <a:endParaRPr lang="en-US" b="0"/>
          </a:p>
          <a:p>
            <a:pPr>
              <a:tabLst>
                <a:tab pos="228600" algn="l"/>
              </a:tabLst>
            </a:pPr>
            <a:r>
              <a:rPr lang="en-US" b="0"/>
              <a:t>-</a:t>
            </a:r>
            <a:r>
              <a:rPr lang="sl-SI" b="0"/>
              <a:t>prema tipu ležišta na staje sa zajedničkim (grupnim) i staje sa pojedinačnim </a:t>
            </a:r>
            <a:endParaRPr lang="en-US" b="0"/>
          </a:p>
          <a:p>
            <a:pPr>
              <a:tabLst>
                <a:tab pos="228600" algn="l"/>
              </a:tabLst>
            </a:pPr>
            <a:r>
              <a:rPr lang="sl-SI" b="0"/>
              <a:t>(individualnim) ležištima u boksovima.</a:t>
            </a:r>
            <a:endParaRPr lang="en-US" b="0"/>
          </a:p>
          <a:p>
            <a:pPr>
              <a:tabLst>
                <a:tab pos="228600" algn="l"/>
              </a:tabLst>
            </a:pPr>
            <a:endParaRPr lang="en-US" b="0"/>
          </a:p>
          <a:p>
            <a:pPr>
              <a:tabLst>
                <a:tab pos="228600" algn="l"/>
              </a:tabLst>
            </a:pPr>
            <a:r>
              <a:rPr lang="sl-SI" b="0"/>
              <a:t>Odgajalište teladi služi za smeštaj teladi u fazi razvoja između 15 i 120 dana </a:t>
            </a:r>
            <a:endParaRPr lang="en-US" b="0"/>
          </a:p>
          <a:p>
            <a:pPr>
              <a:tabLst>
                <a:tab pos="228600" algn="l"/>
              </a:tabLst>
            </a:pPr>
            <a:r>
              <a:rPr lang="sl-SI" b="0"/>
              <a:t>uzrasta. Sastoji se iz četiri dela:</a:t>
            </a:r>
            <a:endParaRPr lang="en-US" b="0"/>
          </a:p>
          <a:p>
            <a:pPr>
              <a:tabLst>
                <a:tab pos="228600" algn="l"/>
              </a:tabLst>
            </a:pPr>
            <a:endParaRPr lang="en-US" b="0"/>
          </a:p>
          <a:p>
            <a:pPr>
              <a:tabLst>
                <a:tab pos="228600" algn="l"/>
              </a:tabLst>
            </a:pPr>
            <a:endParaRPr lang="en-US" b="0"/>
          </a:p>
          <a:p>
            <a:pPr>
              <a:tabLst>
                <a:tab pos="228600" algn="l"/>
              </a:tabLst>
            </a:pPr>
            <a:r>
              <a:rPr lang="sl-SI" b="0"/>
              <a:t>Odeljenje za telad koja se napajaju 15-60 dana uzrasta,</a:t>
            </a:r>
            <a:endParaRPr lang="en-US" b="0"/>
          </a:p>
          <a:p>
            <a:pPr>
              <a:tabLst>
                <a:tab pos="228600" algn="l"/>
              </a:tabLst>
            </a:pPr>
            <a:r>
              <a:rPr lang="sl-SI" b="0"/>
              <a:t>Odeljenje za telad koja se hrane suvom hranom 60-120 dana,</a:t>
            </a:r>
            <a:endParaRPr lang="en-US" b="0"/>
          </a:p>
          <a:p>
            <a:pPr>
              <a:tabLst>
                <a:tab pos="228600" algn="l"/>
              </a:tabLst>
            </a:pPr>
            <a:r>
              <a:rPr lang="sl-SI" b="0"/>
              <a:t>Kuhinja za pripremu tečne hrane, pranje i dezinfekciju opreme i sudova </a:t>
            </a:r>
            <a:endParaRPr lang="en-US" b="0"/>
          </a:p>
          <a:p>
            <a:pPr>
              <a:tabLst>
                <a:tab pos="228600" algn="l"/>
              </a:tabLst>
            </a:pPr>
            <a:r>
              <a:rPr lang="sl-SI" b="0"/>
              <a:t>za napajanje,</a:t>
            </a:r>
            <a:endParaRPr lang="en-US" b="0"/>
          </a:p>
          <a:p>
            <a:pPr>
              <a:tabLst>
                <a:tab pos="228600" algn="l"/>
              </a:tabLst>
            </a:pPr>
            <a:r>
              <a:rPr lang="sl-SI" b="0"/>
              <a:t>Magacin hrane i rezervnih delova uređaja za hranjenje teladi.</a:t>
            </a:r>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4"/>
          <p:cNvSpPr>
            <a:spLocks noChangeArrowheads="1"/>
          </p:cNvSpPr>
          <p:nvPr/>
        </p:nvSpPr>
        <p:spPr bwMode="auto">
          <a:xfrm>
            <a:off x="0" y="152400"/>
            <a:ext cx="8918575" cy="6188075"/>
          </a:xfrm>
          <a:prstGeom prst="rect">
            <a:avLst/>
          </a:prstGeom>
          <a:noFill/>
          <a:ln w="9525">
            <a:noFill/>
            <a:miter lim="800000"/>
            <a:headEnd/>
            <a:tailEnd/>
          </a:ln>
        </p:spPr>
        <p:txBody>
          <a:bodyPr anchor="ctr">
            <a:spAutoFit/>
          </a:bodyPr>
          <a:lstStyle/>
          <a:p>
            <a:pPr>
              <a:tabLst>
                <a:tab pos="228600" algn="l"/>
              </a:tabLst>
            </a:pPr>
            <a:r>
              <a:rPr lang="sl-SI" b="0"/>
              <a:t>Veterinarska ambulanta</a:t>
            </a:r>
            <a:endParaRPr lang="en-US" b="0"/>
          </a:p>
          <a:p>
            <a:pPr>
              <a:tabLst>
                <a:tab pos="228600" algn="l"/>
              </a:tabLst>
            </a:pPr>
            <a:r>
              <a:rPr lang="sl-SI" b="0"/>
              <a:t>Objekat za smeštaj leševa</a:t>
            </a:r>
            <a:endParaRPr lang="en-US" b="0"/>
          </a:p>
          <a:p>
            <a:pPr>
              <a:tabLst>
                <a:tab pos="228600" algn="l"/>
              </a:tabLst>
            </a:pPr>
            <a:endParaRPr lang="en-US" b="0"/>
          </a:p>
          <a:p>
            <a:pPr>
              <a:tabLst>
                <a:tab pos="228600" algn="l"/>
              </a:tabLst>
            </a:pPr>
            <a:r>
              <a:rPr lang="sl-SI" b="0"/>
              <a:t>Skladišta stočne hrane obuhvataju</a:t>
            </a:r>
            <a:r>
              <a:rPr lang="en-US" b="0"/>
              <a:t>:</a:t>
            </a:r>
          </a:p>
          <a:p>
            <a:pPr>
              <a:tabLst>
                <a:tab pos="228600" algn="l"/>
              </a:tabLst>
            </a:pPr>
            <a:r>
              <a:rPr lang="sl-SI" b="0"/>
              <a:t> objekte za smeštaj silaže, sena, prostirke i koncentrata.</a:t>
            </a:r>
            <a:endParaRPr lang="en-US" b="0"/>
          </a:p>
          <a:p>
            <a:pPr>
              <a:tabLst>
                <a:tab pos="228600" algn="l"/>
              </a:tabLst>
            </a:pPr>
            <a:endParaRPr lang="en-US" b="0"/>
          </a:p>
          <a:p>
            <a:pPr>
              <a:tabLst>
                <a:tab pos="228600" algn="l"/>
              </a:tabLst>
            </a:pPr>
            <a:r>
              <a:rPr lang="sl-SI" b="0"/>
              <a:t>Izbor objekta za smeštaj silaže koji najviše odgovara određenoj farmi zasniva </a:t>
            </a:r>
            <a:endParaRPr lang="en-US" b="0"/>
          </a:p>
          <a:p>
            <a:pPr>
              <a:tabLst>
                <a:tab pos="228600" algn="l"/>
              </a:tabLst>
            </a:pPr>
            <a:r>
              <a:rPr lang="sl-SI" b="0"/>
              <a:t>se na sledećim kriterijumima:</a:t>
            </a:r>
            <a:endParaRPr lang="en-US" b="0"/>
          </a:p>
          <a:p>
            <a:pPr>
              <a:tabLst>
                <a:tab pos="228600" algn="l"/>
              </a:tabLst>
            </a:pPr>
            <a:endParaRPr lang="en-US" b="0"/>
          </a:p>
          <a:p>
            <a:pPr>
              <a:tabLst>
                <a:tab pos="228600" algn="l"/>
              </a:tabLst>
            </a:pPr>
            <a:r>
              <a:rPr lang="en-US" b="0"/>
              <a:t>-</a:t>
            </a:r>
            <a:r>
              <a:rPr lang="sl-SI" b="0"/>
              <a:t>kapacitet silo-prostora,</a:t>
            </a:r>
            <a:endParaRPr lang="en-US" b="0"/>
          </a:p>
          <a:p>
            <a:pPr>
              <a:tabLst>
                <a:tab pos="228600" algn="l"/>
              </a:tabLst>
            </a:pPr>
            <a:r>
              <a:rPr lang="en-US" b="0"/>
              <a:t>-</a:t>
            </a:r>
            <a:r>
              <a:rPr lang="sl-SI" b="0"/>
              <a:t>mogućnost mehanizovanja punjenja i pražnjenja silo objekta,</a:t>
            </a:r>
            <a:endParaRPr lang="en-US" b="0"/>
          </a:p>
          <a:p>
            <a:pPr>
              <a:tabLst>
                <a:tab pos="228600" algn="l"/>
              </a:tabLst>
            </a:pPr>
            <a:r>
              <a:rPr lang="en-US" b="0"/>
              <a:t>-</a:t>
            </a:r>
            <a:r>
              <a:rPr lang="sl-SI" b="0"/>
              <a:t>gubici hranljivih materija iz silaže koji su prouzrokovani tipom silo objekta,</a:t>
            </a:r>
            <a:endParaRPr lang="en-US" b="0"/>
          </a:p>
          <a:p>
            <a:pPr>
              <a:tabLst>
                <a:tab pos="228600" algn="l"/>
              </a:tabLst>
            </a:pPr>
            <a:r>
              <a:rPr lang="en-US" b="0"/>
              <a:t>-</a:t>
            </a:r>
            <a:r>
              <a:rPr lang="sl-SI" b="0"/>
              <a:t>potrebna investiciona sredstva za izgradnju silo objekta, i</a:t>
            </a:r>
            <a:endParaRPr lang="en-US" b="0"/>
          </a:p>
          <a:p>
            <a:pPr>
              <a:tabLst>
                <a:tab pos="228600" algn="l"/>
              </a:tabLst>
            </a:pPr>
            <a:r>
              <a:rPr lang="en-US" b="0"/>
              <a:t>-</a:t>
            </a:r>
            <a:r>
              <a:rPr lang="sl-SI" b="0"/>
              <a:t>tehničke mogućnosti i troškovi održavanja silo objekta.</a:t>
            </a:r>
            <a:endParaRPr lang="en-US" b="0"/>
          </a:p>
          <a:p>
            <a:pPr>
              <a:tabLst>
                <a:tab pos="228600" algn="l"/>
              </a:tabLst>
            </a:pPr>
            <a:endParaRPr lang="en-US" b="0"/>
          </a:p>
          <a:p>
            <a:pPr>
              <a:tabLst>
                <a:tab pos="228600" algn="l"/>
              </a:tabLst>
            </a:pPr>
            <a:r>
              <a:rPr lang="sl-SI" b="0"/>
              <a:t>Seno se može skladištiti na otvorenom prostoru u vidu stogova i kamara, </a:t>
            </a:r>
            <a:endParaRPr lang="en-US" b="0"/>
          </a:p>
          <a:p>
            <a:pPr>
              <a:tabLst>
                <a:tab pos="228600" algn="l"/>
              </a:tabLst>
            </a:pPr>
            <a:r>
              <a:rPr lang="sl-SI" b="0"/>
              <a:t>na tavanima staja i drugih privrednih zgrada i u namenski građenom objektu</a:t>
            </a:r>
            <a:endParaRPr lang="en-US" b="0"/>
          </a:p>
          <a:p>
            <a:pPr>
              <a:tabLst>
                <a:tab pos="228600" algn="l"/>
              </a:tabLst>
            </a:pPr>
            <a:r>
              <a:rPr lang="sl-SI" b="0"/>
              <a:t> u vidu nastrešnice ili šupe koji se naziva senjak.</a:t>
            </a:r>
            <a:endParaRPr lang="en-US" b="0"/>
          </a:p>
          <a:p>
            <a:pPr>
              <a:tabLst>
                <a:tab pos="228600" algn="l"/>
              </a:tabLst>
            </a:pPr>
            <a:r>
              <a:rPr lang="sl-SI" b="0"/>
              <a:t>Prostirka (slama) se može skladištiti</a:t>
            </a:r>
            <a:r>
              <a:rPr lang="sl-SI" sz="1800" b="0"/>
              <a:t> </a:t>
            </a:r>
            <a:r>
              <a:rPr lang="sl-SI"/>
              <a:t>na isti način kao i seno.</a:t>
            </a:r>
            <a:endParaRPr lang="en-US"/>
          </a:p>
          <a:p>
            <a:pPr eaLnBrk="0" hangingPunct="0">
              <a:tabLst>
                <a:tab pos="228600" algn="l"/>
              </a:tabLst>
            </a:pPr>
            <a:endParaRPr lang="en-US"/>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4"/>
          <p:cNvSpPr>
            <a:spLocks noChangeArrowheads="1"/>
          </p:cNvSpPr>
          <p:nvPr/>
        </p:nvSpPr>
        <p:spPr bwMode="auto">
          <a:xfrm>
            <a:off x="0" y="304800"/>
            <a:ext cx="9205913" cy="5243513"/>
          </a:xfrm>
          <a:prstGeom prst="rect">
            <a:avLst/>
          </a:prstGeom>
          <a:noFill/>
          <a:ln w="9525">
            <a:noFill/>
            <a:miter lim="800000"/>
            <a:headEnd/>
            <a:tailEnd/>
          </a:ln>
        </p:spPr>
        <p:txBody>
          <a:bodyPr wrap="none" anchor="ctr">
            <a:spAutoFit/>
          </a:bodyPr>
          <a:lstStyle/>
          <a:p>
            <a:pPr indent="215900">
              <a:tabLst>
                <a:tab pos="228600" algn="l"/>
              </a:tabLst>
            </a:pPr>
            <a:r>
              <a:rPr lang="sl-SI" b="0"/>
              <a:t>U pogledu skladištenja koncentrata susreću se tri rešenja:</a:t>
            </a:r>
            <a:endParaRPr lang="en-US" b="0"/>
          </a:p>
          <a:p>
            <a:pPr indent="215900">
              <a:tabLst>
                <a:tab pos="228600" algn="l"/>
              </a:tabLst>
            </a:pPr>
            <a:endParaRPr lang="en-US" b="0"/>
          </a:p>
          <a:p>
            <a:pPr indent="215900">
              <a:tabLst>
                <a:tab pos="228600" algn="l"/>
              </a:tabLst>
            </a:pPr>
            <a:r>
              <a:rPr lang="en-US" b="0"/>
              <a:t>-</a:t>
            </a:r>
            <a:r>
              <a:rPr lang="sl-SI" b="0"/>
              <a:t>koncentrat se ne skladišti na farmi,</a:t>
            </a:r>
            <a:endParaRPr lang="en-US" b="0"/>
          </a:p>
          <a:p>
            <a:pPr indent="215900">
              <a:tabLst>
                <a:tab pos="228600" algn="l"/>
              </a:tabLst>
            </a:pPr>
            <a:r>
              <a:rPr lang="en-US" b="0"/>
              <a:t>-</a:t>
            </a:r>
            <a:r>
              <a:rPr lang="sl-SI" b="0"/>
              <a:t>koncentrat se skladišti na farmi u priručnom magacinu koji je deo stajskog</a:t>
            </a:r>
            <a:endParaRPr lang="en-US" b="0"/>
          </a:p>
          <a:p>
            <a:pPr indent="215900">
              <a:tabLst>
                <a:tab pos="228600" algn="l"/>
              </a:tabLst>
            </a:pPr>
            <a:r>
              <a:rPr lang="sl-SI" b="0"/>
              <a:t> prostora,</a:t>
            </a:r>
            <a:endParaRPr lang="en-US" b="0"/>
          </a:p>
          <a:p>
            <a:pPr indent="215900">
              <a:tabLst>
                <a:tab pos="228600" algn="l"/>
              </a:tabLst>
            </a:pPr>
            <a:r>
              <a:rPr lang="en-US" b="0"/>
              <a:t>-</a:t>
            </a:r>
            <a:r>
              <a:rPr lang="sl-SI" b="0"/>
              <a:t>koncentrat se skladišti na farmi u posebnom skladištu van stajskog prostora.</a:t>
            </a:r>
            <a:endParaRPr lang="en-US" b="0"/>
          </a:p>
          <a:p>
            <a:pPr indent="215900">
              <a:tabLst>
                <a:tab pos="228600" algn="l"/>
              </a:tabLst>
            </a:pPr>
            <a:endParaRPr lang="en-US" b="0"/>
          </a:p>
          <a:p>
            <a:pPr indent="215900">
              <a:tabLst>
                <a:tab pos="228600" algn="l"/>
              </a:tabLst>
            </a:pPr>
            <a:endParaRPr lang="en-US" b="0"/>
          </a:p>
          <a:p>
            <a:pPr indent="215900">
              <a:tabLst>
                <a:tab pos="228600" algn="l"/>
              </a:tabLst>
            </a:pPr>
            <a:r>
              <a:rPr lang="pl-PL"/>
              <a:t>     Ostali ili prateći objekti obuhvataju unutrašnju putnu mrežu, </a:t>
            </a:r>
            <a:endParaRPr lang="en-US"/>
          </a:p>
          <a:p>
            <a:pPr indent="215900">
              <a:tabLst>
                <a:tab pos="228600" algn="l"/>
              </a:tabLst>
            </a:pPr>
            <a:r>
              <a:rPr lang="pl-PL"/>
              <a:t>ogradu farme, objekte za skladištenje stajnjaka, radionice, šupe za mašine,</a:t>
            </a:r>
            <a:endParaRPr lang="en-US"/>
          </a:p>
          <a:p>
            <a:pPr indent="215900">
              <a:tabLst>
                <a:tab pos="228600" algn="l"/>
              </a:tabLst>
            </a:pPr>
            <a:r>
              <a:rPr lang="pl-PL"/>
              <a:t> upravno-tehničku zgradu i slično.</a:t>
            </a:r>
            <a:endParaRPr lang="en-US"/>
          </a:p>
          <a:p>
            <a:pPr indent="215900">
              <a:tabLst>
                <a:tab pos="228600" algn="l"/>
              </a:tabLst>
            </a:pPr>
            <a:endParaRPr lang="en-US" b="0"/>
          </a:p>
          <a:p>
            <a:pPr indent="215900">
              <a:tabLst>
                <a:tab pos="228600" algn="l"/>
              </a:tabLst>
            </a:pPr>
            <a:r>
              <a:rPr lang="sr-Cyrl-CS" b="0"/>
              <a:t>     Objekti za đubrivo (stajnjak) prilagođeni su tehnologiji proizvodnje stajnjaka.</a:t>
            </a:r>
            <a:endParaRPr lang="en-US" b="0"/>
          </a:p>
          <a:p>
            <a:pPr indent="215900">
              <a:tabLst>
                <a:tab pos="228600" algn="l"/>
              </a:tabLst>
            </a:pPr>
            <a:r>
              <a:rPr lang="sr-Cyrl-CS" b="0"/>
              <a:t>Radionica univerzalna ili više specijalizovanih </a:t>
            </a:r>
            <a:endParaRPr lang="en-US" b="0"/>
          </a:p>
          <a:p>
            <a:pPr indent="215900">
              <a:tabLst>
                <a:tab pos="228600" algn="l"/>
              </a:tabLst>
            </a:pPr>
            <a:r>
              <a:rPr lang="sr-Cyrl-CS" b="0"/>
              <a:t>Šupe za mašine </a:t>
            </a:r>
            <a:endParaRPr lang="en-US" b="0"/>
          </a:p>
          <a:p>
            <a:pPr indent="215900">
              <a:tabLst>
                <a:tab pos="228600" algn="l"/>
              </a:tabLst>
            </a:pPr>
            <a:r>
              <a:rPr lang="sr-Cyrl-CS" b="0"/>
              <a:t>Upravno-tehnička zgrada </a:t>
            </a:r>
            <a:endParaRPr lang="en-US" b="0"/>
          </a:p>
          <a:p>
            <a:pPr indent="215900" eaLnBrk="0" hangingPunct="0">
              <a:tabLst>
                <a:tab pos="228600" algn="l"/>
              </a:tabLst>
            </a:pPr>
            <a:endParaRPr lang="en-US" sz="1800" b="0"/>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4"/>
          <p:cNvSpPr>
            <a:spLocks noChangeArrowheads="1"/>
          </p:cNvSpPr>
          <p:nvPr/>
        </p:nvSpPr>
        <p:spPr bwMode="auto">
          <a:xfrm>
            <a:off x="0" y="0"/>
            <a:ext cx="9144000" cy="6797675"/>
          </a:xfrm>
          <a:prstGeom prst="rect">
            <a:avLst/>
          </a:prstGeom>
          <a:noFill/>
          <a:ln w="9525">
            <a:noFill/>
            <a:miter lim="800000"/>
            <a:headEnd/>
            <a:tailEnd/>
          </a:ln>
        </p:spPr>
        <p:txBody>
          <a:bodyPr anchor="ctr">
            <a:spAutoFit/>
          </a:bodyPr>
          <a:lstStyle/>
          <a:p>
            <a:pPr>
              <a:tabLst>
                <a:tab pos="444500" algn="l"/>
              </a:tabLst>
            </a:pPr>
            <a:r>
              <a:rPr lang="sr-Cyrl-CS" b="0">
                <a:solidFill>
                  <a:srgbClr val="FF0000"/>
                </a:solidFill>
              </a:rPr>
              <a:t>Izbor opreme za govedarsku farmu</a:t>
            </a:r>
            <a:r>
              <a:rPr lang="sr-Cyrl-CS" b="0"/>
              <a:t> :</a:t>
            </a:r>
            <a:endParaRPr lang="en-US" b="0"/>
          </a:p>
          <a:p>
            <a:pPr>
              <a:tabLst>
                <a:tab pos="444500" algn="l"/>
              </a:tabLst>
            </a:pPr>
            <a:r>
              <a:rPr lang="sr-Cyrl-CS" b="0"/>
              <a:t>    Oprema u stajama deli se u dve grupe: ugrađena (vezana, stacionirana)</a:t>
            </a:r>
            <a:endParaRPr lang="en-US" b="0"/>
          </a:p>
          <a:p>
            <a:pPr>
              <a:tabLst>
                <a:tab pos="444500" algn="l"/>
              </a:tabLst>
            </a:pPr>
            <a:r>
              <a:rPr lang="sr-Cyrl-CS" b="0"/>
              <a:t> i pokretna (neugrađena, mobilna). Dalje razvrstavanje opreme zasniva se na </a:t>
            </a:r>
            <a:endParaRPr lang="en-US" b="0"/>
          </a:p>
          <a:p>
            <a:pPr>
              <a:tabLst>
                <a:tab pos="444500" algn="l"/>
              </a:tabLst>
            </a:pPr>
            <a:r>
              <a:rPr lang="sr-Cyrl-CS" b="0"/>
              <a:t>njenoj funkciji u procesu proizvodnje.</a:t>
            </a:r>
            <a:endParaRPr lang="en-US" b="0"/>
          </a:p>
          <a:p>
            <a:pPr>
              <a:tabLst>
                <a:tab pos="444500" algn="l"/>
              </a:tabLst>
            </a:pPr>
            <a:endParaRPr lang="en-US" b="0"/>
          </a:p>
          <a:p>
            <a:pPr>
              <a:tabLst>
                <a:tab pos="444500" algn="l"/>
              </a:tabLst>
            </a:pPr>
            <a:r>
              <a:rPr lang="sr-Cyrl-CS" b="0"/>
              <a:t>   Tipični primeri ugrađene opreme u stajama su jasle, uređaji za vezivanje stoke</a:t>
            </a:r>
            <a:endParaRPr lang="en-US" b="0"/>
          </a:p>
          <a:p>
            <a:pPr>
              <a:tabLst>
                <a:tab pos="444500" algn="l"/>
              </a:tabLst>
            </a:pPr>
            <a:r>
              <a:rPr lang="sr-Cyrl-CS" b="0"/>
              <a:t> i pregrade između ležišta (kod slobodnog držanja).</a:t>
            </a:r>
            <a:endParaRPr lang="en-US" b="0"/>
          </a:p>
          <a:p>
            <a:pPr>
              <a:tabLst>
                <a:tab pos="444500" algn="l"/>
              </a:tabLst>
            </a:pPr>
            <a:endParaRPr lang="en-US" b="0"/>
          </a:p>
          <a:p>
            <a:pPr>
              <a:tabLst>
                <a:tab pos="444500" algn="l"/>
              </a:tabLst>
            </a:pPr>
            <a:r>
              <a:rPr lang="sr-Cyrl-CS" b="0"/>
              <a:t>    Pri izboru tipa jasala vodi se računa da ispune sledeće zahteve:</a:t>
            </a:r>
            <a:endParaRPr lang="en-US" b="0"/>
          </a:p>
          <a:p>
            <a:pPr>
              <a:tabLst>
                <a:tab pos="444500" algn="l"/>
              </a:tabLst>
            </a:pPr>
            <a:r>
              <a:rPr lang="en-US" b="0"/>
              <a:t>-</a:t>
            </a:r>
            <a:r>
              <a:rPr lang="sr-Cyrl-CS" b="0"/>
              <a:t>da se rasipanje hrane svede na minimum,</a:t>
            </a:r>
            <a:endParaRPr lang="en-US" b="0"/>
          </a:p>
          <a:p>
            <a:pPr>
              <a:tabLst>
                <a:tab pos="444500" algn="l"/>
              </a:tabLst>
            </a:pPr>
            <a:r>
              <a:rPr lang="en-US" b="0"/>
              <a:t>-</a:t>
            </a:r>
            <a:r>
              <a:rPr lang="sr-Cyrl-CS" b="0"/>
              <a:t>da obezbede grlu nesmetano uzimanje hrane i odmaranje (ležanje),</a:t>
            </a:r>
            <a:endParaRPr lang="en-US" b="0"/>
          </a:p>
          <a:p>
            <a:pPr>
              <a:tabLst>
                <a:tab pos="444500" algn="l"/>
              </a:tabLst>
            </a:pPr>
            <a:r>
              <a:rPr lang="en-US" b="0"/>
              <a:t>-</a:t>
            </a:r>
            <a:r>
              <a:rPr lang="sr-Cyrl-CS" b="0"/>
              <a:t>kapacitet jasala treba da odgovara vrsti hrane čija količina u obroku </a:t>
            </a:r>
            <a:endParaRPr lang="en-US" b="0"/>
          </a:p>
          <a:p>
            <a:pPr>
              <a:tabLst>
                <a:tab pos="444500" algn="l"/>
              </a:tabLst>
            </a:pPr>
            <a:r>
              <a:rPr lang="en-US" b="0"/>
              <a:t>  </a:t>
            </a:r>
            <a:r>
              <a:rPr lang="sr-Cyrl-CS" b="0"/>
              <a:t>zauzima najveću zapreminu,</a:t>
            </a:r>
            <a:endParaRPr lang="en-US" b="0"/>
          </a:p>
          <a:p>
            <a:pPr>
              <a:tabLst>
                <a:tab pos="444500" algn="l"/>
              </a:tabLst>
            </a:pPr>
            <a:r>
              <a:rPr lang="en-US" b="0"/>
              <a:t>-</a:t>
            </a:r>
            <a:r>
              <a:rPr lang="sr-Cyrl-CS" b="0"/>
              <a:t>površina jasala treba da bude otporna na vlagu i kiseline, i</a:t>
            </a:r>
            <a:endParaRPr lang="en-US" b="0"/>
          </a:p>
          <a:p>
            <a:pPr>
              <a:tabLst>
                <a:tab pos="444500" algn="l"/>
              </a:tabLst>
            </a:pPr>
            <a:r>
              <a:rPr lang="en-US" b="0"/>
              <a:t> </a:t>
            </a:r>
            <a:r>
              <a:rPr lang="sr-Cyrl-CS" b="0"/>
              <a:t>da omoguće lako održavanje higijene.</a:t>
            </a:r>
            <a:endParaRPr lang="en-US" b="0"/>
          </a:p>
          <a:p>
            <a:pPr>
              <a:tabLst>
                <a:tab pos="444500" algn="l"/>
              </a:tabLst>
            </a:pPr>
            <a:r>
              <a:rPr lang="sr-Cyrl-CS" b="0"/>
              <a:t>     Izbor uređaja za vezivanje stoke treba da zadovolji ove kriterijume:</a:t>
            </a:r>
            <a:endParaRPr lang="en-US" b="0"/>
          </a:p>
          <a:p>
            <a:pPr>
              <a:tabLst>
                <a:tab pos="444500" algn="l"/>
              </a:tabLst>
            </a:pPr>
            <a:r>
              <a:rPr lang="en-US" b="0"/>
              <a:t>-</a:t>
            </a:r>
            <a:r>
              <a:rPr lang="sr-Cyrl-CS" b="0"/>
              <a:t>da ne smeta grlu prilikom ustajanja i leganja</a:t>
            </a:r>
            <a:r>
              <a:rPr lang="en-US"/>
              <a:t> </a:t>
            </a:r>
          </a:p>
          <a:p>
            <a:pPr>
              <a:tabLst>
                <a:tab pos="444500" algn="l"/>
              </a:tabLst>
            </a:pPr>
            <a:r>
              <a:rPr lang="en-US" b="0"/>
              <a:t>-</a:t>
            </a:r>
            <a:r>
              <a:rPr lang="sr-Cyrl-CS" b="0"/>
              <a:t>da omogući normalno uzimanje hrane i vode,</a:t>
            </a:r>
          </a:p>
          <a:p>
            <a:pPr>
              <a:tabLst>
                <a:tab pos="444500" algn="l"/>
              </a:tabLst>
            </a:pPr>
            <a:r>
              <a:rPr lang="en-US" b="0"/>
              <a:t>-</a:t>
            </a:r>
            <a:r>
              <a:rPr lang="sr-Cyrl-CS" b="0"/>
              <a:t>da onemogući grlu kretanje napred-nazad izvan dozvoljenih normi,</a:t>
            </a:r>
          </a:p>
          <a:p>
            <a:pPr>
              <a:tabLst>
                <a:tab pos="444500" algn="l"/>
              </a:tabLst>
            </a:pPr>
            <a:r>
              <a:rPr lang="en-US" b="0"/>
              <a:t>-</a:t>
            </a:r>
            <a:r>
              <a:rPr lang="sr-Cyrl-CS" b="0"/>
              <a:t>da se vezivanje i odvezivanje izvodi jednostavno uz što manji utrošak rada,</a:t>
            </a:r>
          </a:p>
          <a:p>
            <a:pPr>
              <a:tabLst>
                <a:tab pos="444500" algn="l"/>
              </a:tabLst>
            </a:pPr>
            <a:r>
              <a:rPr lang="en-US" b="0"/>
              <a:t>-</a:t>
            </a:r>
            <a:r>
              <a:rPr lang="sr-Cyrl-CS" b="0"/>
              <a:t>da svojom masom ili neposrednim dodirom ne smeta grlu i ne izaziva povrede</a:t>
            </a:r>
            <a:r>
              <a:rPr lang="sr-Cyrl-CS"/>
              <a:t>.</a:t>
            </a:r>
            <a:endParaRPr lang="en-US"/>
          </a:p>
        </p:txBody>
      </p:sp>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4"/>
          <p:cNvSpPr>
            <a:spLocks noChangeArrowheads="1"/>
          </p:cNvSpPr>
          <p:nvPr/>
        </p:nvSpPr>
        <p:spPr bwMode="auto">
          <a:xfrm>
            <a:off x="0" y="533400"/>
            <a:ext cx="9209088" cy="3749675"/>
          </a:xfrm>
          <a:prstGeom prst="rect">
            <a:avLst/>
          </a:prstGeom>
          <a:noFill/>
          <a:ln w="9525">
            <a:noFill/>
            <a:miter lim="800000"/>
            <a:headEnd/>
            <a:tailEnd/>
          </a:ln>
        </p:spPr>
        <p:txBody>
          <a:bodyPr wrap="none" anchor="ctr">
            <a:spAutoFit/>
          </a:bodyPr>
          <a:lstStyle/>
          <a:p>
            <a:pPr>
              <a:tabLst>
                <a:tab pos="228600" algn="l"/>
              </a:tabLst>
            </a:pPr>
            <a:r>
              <a:rPr lang="sr-Cyrl-CS"/>
              <a:t>     </a:t>
            </a:r>
            <a:r>
              <a:rPr lang="sr-Cyrl-CS" b="0"/>
              <a:t>Pregrade između ležišta treba da obezbede potpuno pregrađivanje, </a:t>
            </a:r>
            <a:endParaRPr lang="en-US" b="0"/>
          </a:p>
          <a:p>
            <a:pPr>
              <a:tabLst>
                <a:tab pos="228600" algn="l"/>
              </a:tabLst>
            </a:pPr>
            <a:r>
              <a:rPr lang="sr-Cyrl-CS" b="0"/>
              <a:t>siguran ulazak i izlazak grla iz boksa, nesmetano spuštanje na ležište i </a:t>
            </a:r>
            <a:endParaRPr lang="en-US" b="0"/>
          </a:p>
          <a:p>
            <a:pPr>
              <a:tabLst>
                <a:tab pos="228600" algn="l"/>
              </a:tabLst>
            </a:pPr>
            <a:r>
              <a:rPr lang="sr-Cyrl-CS" b="0"/>
              <a:t>ustajanje sa ležišta.</a:t>
            </a:r>
            <a:endParaRPr lang="en-US" b="0"/>
          </a:p>
          <a:p>
            <a:pPr>
              <a:tabLst>
                <a:tab pos="228600" algn="l"/>
              </a:tabLst>
            </a:pPr>
            <a:endParaRPr lang="en-US" b="0"/>
          </a:p>
          <a:p>
            <a:pPr>
              <a:tabLst>
                <a:tab pos="228600" algn="l"/>
              </a:tabLst>
            </a:pPr>
            <a:r>
              <a:rPr lang="sr-Cyrl-CS" b="0"/>
              <a:t>    Oprema za dovoz i raspodelu hrane, napajanje vodom, mužu krava i čišćenje </a:t>
            </a:r>
            <a:endParaRPr lang="en-US" b="0"/>
          </a:p>
          <a:p>
            <a:pPr>
              <a:tabLst>
                <a:tab pos="228600" algn="l"/>
              </a:tabLst>
            </a:pPr>
            <a:r>
              <a:rPr lang="en-US" b="0"/>
              <a:t>   </a:t>
            </a:r>
            <a:r>
              <a:rPr lang="sr-Cyrl-CS" b="0"/>
              <a:t>staja može da bude ili ugrađena ili pokretna.</a:t>
            </a:r>
            <a:endParaRPr lang="en-US" b="0"/>
          </a:p>
          <a:p>
            <a:pPr>
              <a:tabLst>
                <a:tab pos="228600" algn="l"/>
              </a:tabLst>
            </a:pPr>
            <a:endParaRPr lang="en-US" b="0"/>
          </a:p>
          <a:p>
            <a:pPr>
              <a:tabLst>
                <a:tab pos="228600" algn="l"/>
              </a:tabLst>
            </a:pPr>
            <a:endParaRPr lang="en-US" b="0"/>
          </a:p>
          <a:p>
            <a:pPr>
              <a:tabLst>
                <a:tab pos="228600" algn="l"/>
              </a:tabLst>
            </a:pPr>
            <a:r>
              <a:rPr lang="sr-Cyrl-CS" b="0"/>
              <a:t>    Uređaji za mužu krava dele se na: </a:t>
            </a:r>
            <a:endParaRPr lang="en-US" b="0"/>
          </a:p>
          <a:p>
            <a:pPr>
              <a:tabLst>
                <a:tab pos="228600" algn="l"/>
              </a:tabLst>
            </a:pPr>
            <a:r>
              <a:rPr lang="sr-Cyrl-CS" b="0"/>
              <a:t>pokretne, </a:t>
            </a:r>
            <a:endParaRPr lang="en-US" b="0"/>
          </a:p>
          <a:p>
            <a:pPr>
              <a:tabLst>
                <a:tab pos="228600" algn="l"/>
              </a:tabLst>
            </a:pPr>
            <a:r>
              <a:rPr lang="sr-Cyrl-CS" b="0"/>
              <a:t>polupokretne i </a:t>
            </a:r>
            <a:endParaRPr lang="en-US" b="0"/>
          </a:p>
          <a:p>
            <a:pPr>
              <a:tabLst>
                <a:tab pos="228600" algn="l"/>
              </a:tabLst>
            </a:pPr>
            <a:r>
              <a:rPr lang="sr-Cyrl-CS" b="0"/>
              <a:t>nepokretne (stacionirane, stabilne).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1"/>
          <p:cNvSpPr txBox="1">
            <a:spLocks noChangeArrowheads="1"/>
          </p:cNvSpPr>
          <p:nvPr/>
        </p:nvSpPr>
        <p:spPr bwMode="auto">
          <a:xfrm>
            <a:off x="1447800" y="990600"/>
            <a:ext cx="7473950" cy="1384300"/>
          </a:xfrm>
          <a:prstGeom prst="rect">
            <a:avLst/>
          </a:prstGeom>
          <a:noFill/>
          <a:ln w="9525">
            <a:noFill/>
            <a:miter lim="800000"/>
            <a:headEnd/>
            <a:tailEnd/>
          </a:ln>
        </p:spPr>
        <p:txBody>
          <a:bodyPr wrap="none">
            <a:spAutoFit/>
          </a:bodyPr>
          <a:lstStyle/>
          <a:p>
            <a:r>
              <a:rPr lang="sr-Latn-CS" sz="2800"/>
              <a:t>POKAZATELJI  EKONOMSKIH REZULTATA</a:t>
            </a:r>
          </a:p>
          <a:p>
            <a:endParaRPr lang="sr-Latn-CS" sz="2800"/>
          </a:p>
          <a:p>
            <a:endParaRPr lang="en-US" sz="2800"/>
          </a:p>
        </p:txBody>
      </p:sp>
      <p:cxnSp>
        <p:nvCxnSpPr>
          <p:cNvPr id="24579" name="Straight Arrow Connector 3"/>
          <p:cNvCxnSpPr>
            <a:cxnSpLocks noChangeShapeType="1"/>
          </p:cNvCxnSpPr>
          <p:nvPr/>
        </p:nvCxnSpPr>
        <p:spPr bwMode="auto">
          <a:xfrm rot="10800000" flipV="1">
            <a:off x="2590800" y="1600200"/>
            <a:ext cx="990600" cy="685800"/>
          </a:xfrm>
          <a:prstGeom prst="straightConnector1">
            <a:avLst/>
          </a:prstGeom>
          <a:noFill/>
          <a:ln w="9525" algn="ctr">
            <a:solidFill>
              <a:schemeClr val="tx1"/>
            </a:solidFill>
            <a:round/>
            <a:headEnd/>
            <a:tailEnd type="arrow" w="med" len="med"/>
          </a:ln>
        </p:spPr>
      </p:cxnSp>
      <p:cxnSp>
        <p:nvCxnSpPr>
          <p:cNvPr id="24580" name="Straight Arrow Connector 5"/>
          <p:cNvCxnSpPr>
            <a:cxnSpLocks noChangeShapeType="1"/>
          </p:cNvCxnSpPr>
          <p:nvPr/>
        </p:nvCxnSpPr>
        <p:spPr bwMode="auto">
          <a:xfrm>
            <a:off x="3657600" y="1600200"/>
            <a:ext cx="2667000" cy="609600"/>
          </a:xfrm>
          <a:prstGeom prst="straightConnector1">
            <a:avLst/>
          </a:prstGeom>
          <a:noFill/>
          <a:ln w="9525" algn="ctr">
            <a:solidFill>
              <a:schemeClr val="tx1"/>
            </a:solidFill>
            <a:round/>
            <a:headEnd/>
            <a:tailEnd type="arrow" w="med" len="med"/>
          </a:ln>
        </p:spPr>
      </p:cxnSp>
      <p:sp>
        <p:nvSpPr>
          <p:cNvPr id="24581" name="TextBox 6"/>
          <p:cNvSpPr txBox="1">
            <a:spLocks noChangeArrowheads="1"/>
          </p:cNvSpPr>
          <p:nvPr/>
        </p:nvSpPr>
        <p:spPr bwMode="auto">
          <a:xfrm>
            <a:off x="1066800" y="2286000"/>
            <a:ext cx="3429000" cy="1631950"/>
          </a:xfrm>
          <a:prstGeom prst="rect">
            <a:avLst/>
          </a:prstGeom>
          <a:noFill/>
          <a:ln w="9525">
            <a:noFill/>
            <a:miter lim="800000"/>
            <a:headEnd/>
            <a:tailEnd/>
          </a:ln>
        </p:spPr>
        <p:txBody>
          <a:bodyPr>
            <a:spAutoFit/>
          </a:bodyPr>
          <a:lstStyle/>
          <a:p>
            <a:r>
              <a:rPr lang="sr-Latn-CS"/>
              <a:t>EFEKTIVNOSTI</a:t>
            </a:r>
          </a:p>
          <a:p>
            <a:endParaRPr lang="sr-Latn-CS"/>
          </a:p>
          <a:p>
            <a:r>
              <a:rPr lang="sr-Latn-CS"/>
              <a:t>UKUPAN PRIHOD</a:t>
            </a:r>
          </a:p>
          <a:p>
            <a:r>
              <a:rPr lang="sr-Latn-CS"/>
              <a:t>DOHODAK</a:t>
            </a:r>
          </a:p>
          <a:p>
            <a:r>
              <a:rPr lang="sr-Latn-CS"/>
              <a:t>DOBIT (PROFIT)</a:t>
            </a:r>
            <a:endParaRPr lang="en-US"/>
          </a:p>
        </p:txBody>
      </p:sp>
      <p:sp>
        <p:nvSpPr>
          <p:cNvPr id="24582" name="TextBox 7"/>
          <p:cNvSpPr txBox="1">
            <a:spLocks noChangeArrowheads="1"/>
          </p:cNvSpPr>
          <p:nvPr/>
        </p:nvSpPr>
        <p:spPr bwMode="auto">
          <a:xfrm>
            <a:off x="5867400" y="2209800"/>
            <a:ext cx="2895600" cy="1631950"/>
          </a:xfrm>
          <a:prstGeom prst="rect">
            <a:avLst/>
          </a:prstGeom>
          <a:noFill/>
          <a:ln w="9525">
            <a:noFill/>
            <a:miter lim="800000"/>
            <a:headEnd/>
            <a:tailEnd/>
          </a:ln>
        </p:spPr>
        <p:txBody>
          <a:bodyPr>
            <a:spAutoFit/>
          </a:bodyPr>
          <a:lstStyle/>
          <a:p>
            <a:r>
              <a:rPr lang="sr-Latn-CS"/>
              <a:t>EFIKASNOSTI</a:t>
            </a:r>
          </a:p>
          <a:p>
            <a:endParaRPr lang="sr-Latn-CS"/>
          </a:p>
          <a:p>
            <a:r>
              <a:rPr lang="sr-Latn-CS"/>
              <a:t>EKONOMIČNOST</a:t>
            </a:r>
          </a:p>
          <a:p>
            <a:r>
              <a:rPr lang="sr-Latn-CS"/>
              <a:t>PRODUKTIVNOST</a:t>
            </a:r>
          </a:p>
          <a:p>
            <a:r>
              <a:rPr lang="sr-Latn-CS"/>
              <a:t>RENTABILNOST</a:t>
            </a:r>
            <a:endParaRPr lang="en-US"/>
          </a:p>
        </p:txBody>
      </p:sp>
    </p:spTree>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1"/>
          <p:cNvSpPr>
            <a:spLocks noChangeArrowheads="1"/>
          </p:cNvSpPr>
          <p:nvPr/>
        </p:nvSpPr>
        <p:spPr bwMode="auto">
          <a:xfrm>
            <a:off x="428625" y="642938"/>
            <a:ext cx="7737475" cy="4648200"/>
          </a:xfrm>
          <a:prstGeom prst="rect">
            <a:avLst/>
          </a:prstGeom>
          <a:noFill/>
          <a:ln w="9525">
            <a:noFill/>
            <a:miter lim="800000"/>
            <a:headEnd/>
            <a:tailEnd/>
          </a:ln>
        </p:spPr>
        <p:txBody>
          <a:bodyPr anchor="ctr">
            <a:spAutoFit/>
          </a:bodyPr>
          <a:lstStyle/>
          <a:p>
            <a:pPr>
              <a:buFontTx/>
              <a:buChar char="•"/>
              <a:tabLst>
                <a:tab pos="228600" algn="l"/>
              </a:tabLst>
            </a:pPr>
            <a:r>
              <a:rPr lang="sr-Cyrl-CS" sz="1400" u="sng">
                <a:cs typeface="Times New Roman" pitchFamily="18" charset="0"/>
              </a:rPr>
              <a:t>Organizacija rada u govedarstvu</a:t>
            </a:r>
            <a:endParaRPr lang="sr-Latn-CS" sz="800" b="0"/>
          </a:p>
          <a:p>
            <a:pPr eaLnBrk="0" hangingPunct="0">
              <a:tabLst>
                <a:tab pos="228600" algn="l"/>
              </a:tabLst>
            </a:pPr>
            <a:r>
              <a:rPr lang="sl-SI" sz="1400" b="0">
                <a:cs typeface="Times New Roman" pitchFamily="18" charset="0"/>
              </a:rPr>
              <a:t>      S</a:t>
            </a:r>
            <a:r>
              <a:rPr lang="sr-Cyrl-CS" sz="1400" b="0">
                <a:cs typeface="Times New Roman" pitchFamily="18" charset="0"/>
              </a:rPr>
              <a:t>ve radne operacije u govedarstvu mogu se razvrstati u šest grupa:</a:t>
            </a:r>
            <a:endParaRPr lang="sr-Latn-CS" sz="1400" b="0">
              <a:cs typeface="Times New Roman" pitchFamily="18" charset="0"/>
            </a:endParaRPr>
          </a:p>
          <a:p>
            <a:pPr eaLnBrk="0" hangingPunct="0">
              <a:tabLst>
                <a:tab pos="228600" algn="l"/>
              </a:tabLst>
            </a:pPr>
            <a:endParaRPr lang="sr-Latn-CS" sz="1400"/>
          </a:p>
          <a:p>
            <a:pPr eaLnBrk="0" hangingPunct="0">
              <a:tabLst>
                <a:tab pos="228600" algn="l"/>
              </a:tabLst>
            </a:pPr>
            <a:endParaRPr lang="sr-Latn-CS" sz="800" b="0"/>
          </a:p>
          <a:p>
            <a:pPr eaLnBrk="0" hangingPunct="0">
              <a:buFontTx/>
              <a:buChar char="•"/>
              <a:tabLst>
                <a:tab pos="228600" algn="l"/>
              </a:tabLst>
            </a:pPr>
            <a:r>
              <a:rPr lang="sr-Cyrl-CS" sz="1400" b="0">
                <a:cs typeface="Times New Roman" pitchFamily="18" charset="0"/>
              </a:rPr>
              <a:t>ishrana goveda,</a:t>
            </a:r>
            <a:endParaRPr lang="sr-Latn-CS" sz="800" b="0"/>
          </a:p>
          <a:p>
            <a:pPr eaLnBrk="0" hangingPunct="0">
              <a:buFontTx/>
              <a:buChar char="•"/>
              <a:tabLst>
                <a:tab pos="228600" algn="l"/>
              </a:tabLst>
            </a:pPr>
            <a:r>
              <a:rPr lang="sr-Cyrl-CS" sz="1400" b="0">
                <a:cs typeface="Times New Roman" pitchFamily="18" charset="0"/>
              </a:rPr>
              <a:t>napajanje goveda vodom,</a:t>
            </a:r>
            <a:endParaRPr lang="sr-Latn-CS" sz="800" b="0"/>
          </a:p>
          <a:p>
            <a:pPr eaLnBrk="0" hangingPunct="0">
              <a:buFontTx/>
              <a:buChar char="•"/>
              <a:tabLst>
                <a:tab pos="228600" algn="l"/>
              </a:tabLst>
            </a:pPr>
            <a:r>
              <a:rPr lang="sr-Cyrl-CS" sz="1400" b="0">
                <a:cs typeface="Times New Roman" pitchFamily="18" charset="0"/>
              </a:rPr>
              <a:t>muža krava (samo za liniju proizvodnje mleka),</a:t>
            </a:r>
            <a:endParaRPr lang="sr-Latn-CS" sz="800" b="0"/>
          </a:p>
          <a:p>
            <a:pPr eaLnBrk="0" hangingPunct="0">
              <a:buFontTx/>
              <a:buChar char="•"/>
              <a:tabLst>
                <a:tab pos="228600" algn="l"/>
              </a:tabLst>
            </a:pPr>
            <a:r>
              <a:rPr lang="sr-Cyrl-CS" sz="1400" b="0">
                <a:cs typeface="Times New Roman" pitchFamily="18" charset="0"/>
              </a:rPr>
              <a:t>zdravstvena zaštita goveda,</a:t>
            </a:r>
            <a:endParaRPr lang="sr-Latn-CS" sz="1400" b="0">
              <a:cs typeface="Times New Roman" pitchFamily="18" charset="0"/>
            </a:endParaRPr>
          </a:p>
          <a:p>
            <a:pPr eaLnBrk="0" hangingPunct="0">
              <a:buFontTx/>
              <a:buChar char="•"/>
              <a:tabLst>
                <a:tab pos="228600" algn="l"/>
              </a:tabLst>
            </a:pPr>
            <a:r>
              <a:rPr lang="sr-Cyrl-CS" sz="1400" b="0">
                <a:cs typeface="Times New Roman" pitchFamily="18" charset="0"/>
              </a:rPr>
              <a:t>izđubravanje, i</a:t>
            </a:r>
            <a:endParaRPr lang="sr-Latn-CS" sz="800" b="0"/>
          </a:p>
          <a:p>
            <a:pPr eaLnBrk="0" hangingPunct="0">
              <a:buFontTx/>
              <a:buChar char="•"/>
              <a:tabLst>
                <a:tab pos="228600" algn="l"/>
              </a:tabLst>
            </a:pPr>
            <a:r>
              <a:rPr lang="sr-Cyrl-CS" sz="1400" b="0">
                <a:cs typeface="Times New Roman" pitchFamily="18" charset="0"/>
              </a:rPr>
              <a:t>ostale operacije</a:t>
            </a:r>
            <a:endParaRPr lang="sr-Latn-CS" sz="800" b="0"/>
          </a:p>
          <a:p>
            <a:pPr eaLnBrk="0" hangingPunct="0">
              <a:tabLst>
                <a:tab pos="228600" algn="l"/>
              </a:tabLst>
            </a:pPr>
            <a:endParaRPr lang="sr-Latn-CS" sz="800">
              <a:cs typeface="Times New Roman" pitchFamily="18" charset="0"/>
            </a:endParaRPr>
          </a:p>
          <a:p>
            <a:pPr eaLnBrk="0" hangingPunct="0">
              <a:tabLst>
                <a:tab pos="228600" algn="l"/>
              </a:tabLst>
            </a:pPr>
            <a:endParaRPr lang="sr-Latn-CS" sz="800">
              <a:cs typeface="Times New Roman" pitchFamily="18" charset="0"/>
            </a:endParaRPr>
          </a:p>
          <a:p>
            <a:pPr eaLnBrk="0" hangingPunct="0">
              <a:tabLst>
                <a:tab pos="228600" algn="l"/>
              </a:tabLst>
            </a:pPr>
            <a:endParaRPr lang="sr-Latn-CS" sz="800">
              <a:cs typeface="Times New Roman" pitchFamily="18" charset="0"/>
            </a:endParaRPr>
          </a:p>
          <a:p>
            <a:pPr eaLnBrk="0" hangingPunct="0">
              <a:tabLst>
                <a:tab pos="228600" algn="l"/>
              </a:tabLst>
            </a:pPr>
            <a:r>
              <a:rPr lang="sr-Cyrl-CS" sz="1400">
                <a:cs typeface="Times New Roman" pitchFamily="18" charset="0"/>
              </a:rPr>
              <a:t>    Organizacija ishrane</a:t>
            </a:r>
            <a:r>
              <a:rPr lang="sr-Cyrl-CS" sz="1400" b="0">
                <a:cs typeface="Times New Roman" pitchFamily="18" charset="0"/>
              </a:rPr>
              <a:t> u sistemu stajskog gajenja goveda obuhvata postupke kojima se hraniva: </a:t>
            </a:r>
            <a:endParaRPr lang="sr-Latn-CS" sz="1400" b="0">
              <a:cs typeface="Times New Roman" pitchFamily="18" charset="0"/>
            </a:endParaRPr>
          </a:p>
          <a:p>
            <a:pPr eaLnBrk="0" hangingPunct="0">
              <a:tabLst>
                <a:tab pos="228600" algn="l"/>
              </a:tabLst>
            </a:pPr>
            <a:endParaRPr lang="sr-Latn-CS" sz="1400"/>
          </a:p>
          <a:p>
            <a:pPr eaLnBrk="0" hangingPunct="0">
              <a:tabLst>
                <a:tab pos="228600" algn="l"/>
              </a:tabLst>
            </a:pPr>
            <a:endParaRPr lang="sr-Latn-CS" sz="1400" b="0"/>
          </a:p>
          <a:p>
            <a:pPr eaLnBrk="0" hangingPunct="0">
              <a:tabLst>
                <a:tab pos="228600" algn="l"/>
              </a:tabLst>
            </a:pPr>
            <a:endParaRPr lang="sr-Latn-CS" sz="800" b="0"/>
          </a:p>
          <a:p>
            <a:pPr eaLnBrk="0" hangingPunct="0">
              <a:buFontTx/>
              <a:buChar char="•"/>
              <a:tabLst>
                <a:tab pos="228600" algn="l"/>
              </a:tabLst>
            </a:pPr>
            <a:r>
              <a:rPr lang="sr-Cyrl-CS" sz="1400" b="0">
                <a:cs typeface="Times New Roman" pitchFamily="18" charset="0"/>
              </a:rPr>
              <a:t>zahvataju (sa njive ili iz skladišta), </a:t>
            </a:r>
            <a:endParaRPr lang="sr-Latn-CS" sz="800" b="0"/>
          </a:p>
          <a:p>
            <a:pPr eaLnBrk="0" hangingPunct="0">
              <a:buFontTx/>
              <a:buChar char="•"/>
              <a:tabLst>
                <a:tab pos="228600" algn="l"/>
              </a:tabLst>
            </a:pPr>
            <a:r>
              <a:rPr lang="sr-Cyrl-CS" sz="1400" b="0">
                <a:cs typeface="Times New Roman" pitchFamily="18" charset="0"/>
              </a:rPr>
              <a:t>prevoze, </a:t>
            </a:r>
            <a:endParaRPr lang="sr-Latn-CS" sz="800" b="0"/>
          </a:p>
          <a:p>
            <a:pPr eaLnBrk="0" hangingPunct="0">
              <a:buFontTx/>
              <a:buChar char="•"/>
              <a:tabLst>
                <a:tab pos="228600" algn="l"/>
              </a:tabLst>
            </a:pPr>
            <a:r>
              <a:rPr lang="sr-Cyrl-CS" sz="1400" b="0">
                <a:cs typeface="Times New Roman" pitchFamily="18" charset="0"/>
              </a:rPr>
              <a:t>doziraju i </a:t>
            </a:r>
            <a:endParaRPr lang="sr-Latn-CS" sz="800" b="0"/>
          </a:p>
          <a:p>
            <a:pPr eaLnBrk="0" hangingPunct="0">
              <a:buFontTx/>
              <a:buChar char="•"/>
              <a:tabLst>
                <a:tab pos="228600" algn="l"/>
              </a:tabLst>
            </a:pPr>
            <a:r>
              <a:rPr lang="sr-Cyrl-CS" sz="1400" b="0">
                <a:cs typeface="Times New Roman" pitchFamily="18" charset="0"/>
              </a:rPr>
              <a:t>raspodeljuju stoci. </a:t>
            </a:r>
            <a:endParaRPr lang="sr-Latn-CS" sz="800" b="0"/>
          </a:p>
          <a:p>
            <a:pPr eaLnBrk="0" hangingPunct="0">
              <a:tabLst>
                <a:tab pos="228600" algn="l"/>
              </a:tabLst>
            </a:pPr>
            <a:endParaRPr lang="sr-Latn-CS" sz="1800" b="0"/>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1"/>
          <p:cNvSpPr>
            <a:spLocks noChangeArrowheads="1"/>
          </p:cNvSpPr>
          <p:nvPr/>
        </p:nvSpPr>
        <p:spPr bwMode="auto">
          <a:xfrm>
            <a:off x="111125" y="446088"/>
            <a:ext cx="12144375" cy="3662362"/>
          </a:xfrm>
          <a:prstGeom prst="rect">
            <a:avLst/>
          </a:prstGeom>
          <a:noFill/>
          <a:ln w="9525">
            <a:noFill/>
            <a:miter lim="800000"/>
            <a:headEnd/>
            <a:tailEnd/>
          </a:ln>
        </p:spPr>
        <p:txBody>
          <a:bodyPr anchor="ctr">
            <a:spAutoFit/>
          </a:bodyPr>
          <a:lstStyle/>
          <a:p>
            <a:pPr algn="just">
              <a:tabLst>
                <a:tab pos="228600" algn="l"/>
              </a:tabLst>
            </a:pPr>
            <a:r>
              <a:rPr lang="sr-Cyrl-CS" sz="1400" b="0">
                <a:cs typeface="Times New Roman" pitchFamily="18" charset="0"/>
              </a:rPr>
              <a:t>Grupa srodnih hraniva: </a:t>
            </a:r>
            <a:endParaRPr lang="sr-Latn-CS" sz="800" b="0"/>
          </a:p>
          <a:p>
            <a:pPr algn="just" eaLnBrk="0" hangingPunct="0">
              <a:buFontTx/>
              <a:buChar char="•"/>
              <a:tabLst>
                <a:tab pos="228600" algn="l"/>
              </a:tabLst>
            </a:pPr>
            <a:r>
              <a:rPr lang="sr-Cyrl-CS" sz="1400" b="0">
                <a:cs typeface="Times New Roman" pitchFamily="18" charset="0"/>
              </a:rPr>
              <a:t>silažom,</a:t>
            </a:r>
            <a:endParaRPr lang="sr-Latn-CS" sz="800" b="0"/>
          </a:p>
          <a:p>
            <a:pPr algn="just" eaLnBrk="0" hangingPunct="0">
              <a:buFontTx/>
              <a:buChar char="•"/>
              <a:tabLst>
                <a:tab pos="228600" algn="l"/>
              </a:tabLst>
            </a:pPr>
            <a:r>
              <a:rPr lang="sr-Cyrl-CS" sz="1400" b="0">
                <a:cs typeface="Times New Roman" pitchFamily="18" charset="0"/>
              </a:rPr>
              <a:t>senom,</a:t>
            </a:r>
            <a:endParaRPr lang="sr-Latn-CS" sz="800" b="0"/>
          </a:p>
          <a:p>
            <a:pPr algn="just" eaLnBrk="0" hangingPunct="0">
              <a:buFontTx/>
              <a:buChar char="•"/>
              <a:tabLst>
                <a:tab pos="228600" algn="l"/>
              </a:tabLst>
            </a:pPr>
            <a:r>
              <a:rPr lang="sr-Cyrl-CS" sz="1400" b="0">
                <a:cs typeface="Times New Roman" pitchFamily="18" charset="0"/>
              </a:rPr>
              <a:t>zelenom masom,</a:t>
            </a:r>
            <a:endParaRPr lang="sr-Latn-CS" sz="800" b="0"/>
          </a:p>
          <a:p>
            <a:pPr algn="just" eaLnBrk="0" hangingPunct="0">
              <a:buFontTx/>
              <a:buChar char="•"/>
              <a:tabLst>
                <a:tab pos="228600" algn="l"/>
              </a:tabLst>
            </a:pPr>
            <a:r>
              <a:rPr lang="sr-Cyrl-CS" sz="1400" b="0">
                <a:cs typeface="Times New Roman" pitchFamily="18" charset="0"/>
              </a:rPr>
              <a:t>koncentratom i</a:t>
            </a:r>
            <a:endParaRPr lang="sr-Latn-CS" sz="800" b="0"/>
          </a:p>
          <a:p>
            <a:pPr algn="just" eaLnBrk="0" hangingPunct="0">
              <a:buFontTx/>
              <a:buChar char="•"/>
              <a:tabLst>
                <a:tab pos="228600" algn="l"/>
              </a:tabLst>
            </a:pPr>
            <a:r>
              <a:rPr lang="sr-Cyrl-CS" sz="1400" b="0">
                <a:cs typeface="Times New Roman" pitchFamily="18" charset="0"/>
              </a:rPr>
              <a:t>tečnom hranom (za telad).</a:t>
            </a:r>
            <a:endParaRPr lang="sr-Latn-CS" sz="1400" b="0">
              <a:cs typeface="Times New Roman" pitchFamily="18" charset="0"/>
            </a:endParaRPr>
          </a:p>
          <a:p>
            <a:pPr algn="just" eaLnBrk="0" hangingPunct="0">
              <a:buFontTx/>
              <a:buChar char="•"/>
              <a:tabLst>
                <a:tab pos="228600" algn="l"/>
              </a:tabLst>
            </a:pPr>
            <a:endParaRPr lang="sr-Latn-CS" sz="1400"/>
          </a:p>
          <a:p>
            <a:pPr algn="just" eaLnBrk="0" hangingPunct="0">
              <a:tabLst>
                <a:tab pos="228600" algn="l"/>
              </a:tabLst>
            </a:pPr>
            <a:r>
              <a:rPr lang="sr-Latn-CS" sz="1400"/>
              <a:t>ISHRANA  SILAŽOM</a:t>
            </a:r>
            <a:endParaRPr lang="sr-Latn-CS" sz="800" b="0"/>
          </a:p>
          <a:p>
            <a:pPr algn="just" eaLnBrk="0" hangingPunct="0">
              <a:buFontTx/>
              <a:buChar char="•"/>
              <a:tabLst>
                <a:tab pos="228600" algn="l"/>
              </a:tabLst>
            </a:pPr>
            <a:endParaRPr lang="sr-Latn-CS" sz="800"/>
          </a:p>
          <a:p>
            <a:pPr algn="just" eaLnBrk="0" hangingPunct="0">
              <a:tabLst>
                <a:tab pos="228600" algn="l"/>
              </a:tabLst>
            </a:pPr>
            <a:r>
              <a:rPr lang="sr-Cyrl-CS" sz="1400" b="0">
                <a:cs typeface="Times New Roman" pitchFamily="18" charset="0"/>
              </a:rPr>
              <a:t>    Umesto prikolice, za prevoz silaže mogu se koristiti različite vrste ugrađenih transportera, kao što su:</a:t>
            </a:r>
            <a:endParaRPr lang="sr-Latn-CS" sz="800" b="0"/>
          </a:p>
          <a:p>
            <a:pPr algn="just" eaLnBrk="0" hangingPunct="0">
              <a:buFontTx/>
              <a:buChar char="•"/>
              <a:tabLst>
                <a:tab pos="228600" algn="l"/>
              </a:tabLst>
            </a:pPr>
            <a:r>
              <a:rPr lang="sr-Cyrl-CS" sz="1400" b="0">
                <a:cs typeface="Times New Roman" pitchFamily="18" charset="0"/>
              </a:rPr>
              <a:t>pužni transport (može da prenosi jako usitnjenu hranu),</a:t>
            </a:r>
            <a:endParaRPr lang="sr-Latn-CS" sz="800" b="0"/>
          </a:p>
          <a:p>
            <a:pPr algn="just" eaLnBrk="0" hangingPunct="0">
              <a:buFontTx/>
              <a:buChar char="•"/>
              <a:tabLst>
                <a:tab pos="228600" algn="l"/>
              </a:tabLst>
            </a:pPr>
            <a:r>
              <a:rPr lang="sr-Cyrl-CS" sz="1400" b="0">
                <a:cs typeface="Times New Roman" pitchFamily="18" charset="0"/>
              </a:rPr>
              <a:t>beskrajni lanac sa polugama (lančasto-paličasti transporter),</a:t>
            </a:r>
            <a:endParaRPr lang="sr-Latn-CS" sz="800" b="0"/>
          </a:p>
          <a:p>
            <a:pPr algn="just" eaLnBrk="0" hangingPunct="0">
              <a:buFontTx/>
              <a:buChar char="•"/>
              <a:tabLst>
                <a:tab pos="228600" algn="l"/>
              </a:tabLst>
            </a:pPr>
            <a:r>
              <a:rPr lang="sr-Cyrl-CS" sz="1400" b="0">
                <a:cs typeface="Times New Roman" pitchFamily="18" charset="0"/>
              </a:rPr>
              <a:t>jednostruka traka sa namotavanjem i </a:t>
            </a:r>
            <a:endParaRPr lang="sr-Latn-CS" sz="800" b="0"/>
          </a:p>
          <a:p>
            <a:pPr algn="just" eaLnBrk="0" hangingPunct="0">
              <a:buFontTx/>
              <a:buChar char="•"/>
              <a:tabLst>
                <a:tab pos="228600" algn="l"/>
              </a:tabLst>
            </a:pPr>
            <a:r>
              <a:rPr lang="sr-Cyrl-CS" sz="1400" b="0">
                <a:cs typeface="Times New Roman" pitchFamily="18" charset="0"/>
              </a:rPr>
              <a:t>beskrajna traka.</a:t>
            </a:r>
            <a:endParaRPr lang="sr-Latn-CS" sz="800" b="0"/>
          </a:p>
          <a:p>
            <a:pPr algn="just" eaLnBrk="0" hangingPunct="0">
              <a:tabLst>
                <a:tab pos="228600" algn="l"/>
              </a:tabLst>
            </a:pPr>
            <a:r>
              <a:rPr lang="sr-Cyrl-CS" sz="1400" b="0">
                <a:cs typeface="Times New Roman" pitchFamily="18" charset="0"/>
              </a:rPr>
              <a:t>   </a:t>
            </a:r>
            <a:endParaRPr lang="sr-Latn-CS" sz="800" b="0"/>
          </a:p>
          <a:p>
            <a:pPr algn="just" eaLnBrk="0" hangingPunct="0">
              <a:tabLst>
                <a:tab pos="228600" algn="l"/>
              </a:tabLst>
            </a:pPr>
            <a:r>
              <a:rPr lang="sr-Cyrl-CS" sz="1400" b="0">
                <a:cs typeface="Times New Roman" pitchFamily="18" charset="0"/>
              </a:rPr>
              <a:t>  Poseban oblik organizacije ishrane silažom predstavlja sistem samoishrane koji se sastoji u </a:t>
            </a:r>
            <a:endParaRPr lang="sr-Latn-CS" sz="1400" b="0">
              <a:cs typeface="Times New Roman" pitchFamily="18" charset="0"/>
            </a:endParaRPr>
          </a:p>
          <a:p>
            <a:pPr algn="just" eaLnBrk="0" hangingPunct="0">
              <a:tabLst>
                <a:tab pos="228600" algn="l"/>
              </a:tabLst>
            </a:pPr>
            <a:r>
              <a:rPr lang="sr-Cyrl-CS" sz="1400" b="0">
                <a:cs typeface="Times New Roman" pitchFamily="18" charset="0"/>
              </a:rPr>
              <a:t>tome da grla sama dolaze do skladišta radi konzumiranja.</a:t>
            </a:r>
            <a:endParaRPr lang="sr-Cyrl-CS" sz="1800" b="0"/>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1"/>
          <p:cNvSpPr>
            <a:spLocks noChangeArrowheads="1"/>
          </p:cNvSpPr>
          <p:nvPr/>
        </p:nvSpPr>
        <p:spPr bwMode="auto">
          <a:xfrm>
            <a:off x="0" y="1214438"/>
            <a:ext cx="8153400" cy="4432300"/>
          </a:xfrm>
          <a:prstGeom prst="rect">
            <a:avLst/>
          </a:prstGeom>
          <a:noFill/>
          <a:ln w="9525">
            <a:noFill/>
            <a:miter lim="800000"/>
            <a:headEnd/>
            <a:tailEnd/>
          </a:ln>
        </p:spPr>
        <p:txBody>
          <a:bodyPr wrap="none" anchor="ctr">
            <a:spAutoFit/>
          </a:bodyPr>
          <a:lstStyle/>
          <a:p>
            <a:pPr marL="342900" indent="-342900" algn="just">
              <a:tabLst>
                <a:tab pos="228600" algn="l"/>
              </a:tabLst>
            </a:pPr>
            <a:r>
              <a:rPr lang="sr-Cyrl-CS" sz="1400" b="0">
                <a:cs typeface="Times New Roman" pitchFamily="18" charset="0"/>
              </a:rPr>
              <a:t>Ishrana senom</a:t>
            </a:r>
            <a:endParaRPr lang="sr-Latn-CS" sz="1400" b="0">
              <a:cs typeface="Times New Roman" pitchFamily="18" charset="0"/>
            </a:endParaRPr>
          </a:p>
          <a:p>
            <a:pPr marL="342900" indent="-342900" algn="just">
              <a:tabLst>
                <a:tab pos="228600" algn="l"/>
              </a:tabLst>
            </a:pPr>
            <a:endParaRPr lang="sr-Latn-CS" sz="800" b="0"/>
          </a:p>
          <a:p>
            <a:pPr marL="342900" indent="-342900" algn="just" eaLnBrk="0" hangingPunct="0">
              <a:tabLst>
                <a:tab pos="228600" algn="l"/>
              </a:tabLst>
            </a:pPr>
            <a:r>
              <a:rPr lang="sr-Cyrl-CS" sz="1400" b="0">
                <a:cs typeface="Times New Roman" pitchFamily="18" charset="0"/>
              </a:rPr>
              <a:t>    Savremena rešenja za manipulaciju senom sastoje se iz specijalne linije</a:t>
            </a:r>
            <a:endParaRPr lang="sr-Latn-CS" sz="1400" b="0">
              <a:cs typeface="Times New Roman" pitchFamily="18" charset="0"/>
            </a:endParaRPr>
          </a:p>
          <a:p>
            <a:pPr marL="342900" indent="-342900" algn="just" eaLnBrk="0" hangingPunct="0">
              <a:tabLst>
                <a:tab pos="228600" algn="l"/>
              </a:tabLst>
            </a:pPr>
            <a:r>
              <a:rPr lang="sr-Latn-CS" sz="1400">
                <a:cs typeface="Times New Roman" pitchFamily="18" charset="0"/>
              </a:rPr>
              <a:t>   </a:t>
            </a:r>
            <a:r>
              <a:rPr lang="sr-Cyrl-CS" sz="1400" b="0">
                <a:cs typeface="Times New Roman" pitchFamily="18" charset="0"/>
              </a:rPr>
              <a:t> mašina međusobno povezanih i usaglašenih po tehničkim karakteristikama koje omogućuju da se </a:t>
            </a:r>
            <a:endParaRPr lang="sr-Latn-CS" sz="1400" b="0">
              <a:cs typeface="Times New Roman" pitchFamily="18" charset="0"/>
            </a:endParaRPr>
          </a:p>
          <a:p>
            <a:pPr marL="342900" indent="-342900" algn="just" eaLnBrk="0" hangingPunct="0">
              <a:tabLst>
                <a:tab pos="228600" algn="l"/>
              </a:tabLst>
            </a:pPr>
            <a:r>
              <a:rPr lang="sr-Latn-CS" sz="1400">
                <a:cs typeface="Times New Roman" pitchFamily="18" charset="0"/>
              </a:rPr>
              <a:t>    </a:t>
            </a:r>
            <a:r>
              <a:rPr lang="sr-Cyrl-CS" sz="1400" b="0">
                <a:cs typeface="Times New Roman" pitchFamily="18" charset="0"/>
              </a:rPr>
              <a:t>visoko mehanizuju svi radni procesi, počev od:</a:t>
            </a:r>
            <a:endParaRPr lang="sr-Latn-CS" sz="1400" b="0">
              <a:cs typeface="Times New Roman" pitchFamily="18" charset="0"/>
            </a:endParaRPr>
          </a:p>
          <a:p>
            <a:pPr marL="342900" indent="-342900" algn="just" eaLnBrk="0" hangingPunct="0">
              <a:tabLst>
                <a:tab pos="228600" algn="l"/>
              </a:tabLst>
            </a:pPr>
            <a:endParaRPr lang="sr-Latn-CS" sz="1400"/>
          </a:p>
          <a:p>
            <a:pPr marL="342900" indent="-342900" algn="just" eaLnBrk="0" hangingPunct="0">
              <a:tabLst>
                <a:tab pos="228600" algn="l"/>
              </a:tabLst>
            </a:pPr>
            <a:endParaRPr lang="sr-Latn-CS" sz="1400"/>
          </a:p>
          <a:p>
            <a:pPr marL="342900" indent="-342900" algn="just" eaLnBrk="0" hangingPunct="0">
              <a:tabLst>
                <a:tab pos="228600" algn="l"/>
              </a:tabLst>
            </a:pPr>
            <a:endParaRPr lang="sr-Latn-CS" sz="800" b="0"/>
          </a:p>
          <a:p>
            <a:pPr marL="342900" indent="-342900" algn="just" eaLnBrk="0" hangingPunct="0">
              <a:buFontTx/>
              <a:buChar char="•"/>
              <a:tabLst>
                <a:tab pos="228600" algn="l"/>
              </a:tabLst>
            </a:pPr>
            <a:r>
              <a:rPr lang="sr-Cyrl-CS" sz="1400" b="0">
                <a:cs typeface="Times New Roman" pitchFamily="18" charset="0"/>
              </a:rPr>
              <a:t>kosidbe, </a:t>
            </a:r>
            <a:endParaRPr lang="sr-Latn-CS" sz="800" b="0"/>
          </a:p>
          <a:p>
            <a:pPr marL="342900" indent="-342900" algn="just" eaLnBrk="0" hangingPunct="0">
              <a:buFontTx/>
              <a:buChar char="•"/>
              <a:tabLst>
                <a:tab pos="228600" algn="l"/>
              </a:tabLst>
            </a:pPr>
            <a:r>
              <a:rPr lang="sr-Cyrl-CS" sz="1400" b="0">
                <a:cs typeface="Times New Roman" pitchFamily="18" charset="0"/>
              </a:rPr>
              <a:t>sušenja, </a:t>
            </a:r>
            <a:endParaRPr lang="sr-Latn-CS" sz="800" b="0"/>
          </a:p>
          <a:p>
            <a:pPr marL="342900" indent="-342900" algn="just" eaLnBrk="0" hangingPunct="0">
              <a:buFontTx/>
              <a:buChar char="•"/>
              <a:tabLst>
                <a:tab pos="228600" algn="l"/>
              </a:tabLst>
            </a:pPr>
            <a:r>
              <a:rPr lang="sr-Cyrl-CS" sz="1400" b="0">
                <a:cs typeface="Times New Roman" pitchFamily="18" charset="0"/>
              </a:rPr>
              <a:t>prevrtanja, </a:t>
            </a:r>
            <a:endParaRPr lang="sr-Latn-CS" sz="800" b="0"/>
          </a:p>
          <a:p>
            <a:pPr marL="342900" indent="-342900" algn="just" eaLnBrk="0" hangingPunct="0">
              <a:buFontTx/>
              <a:buChar char="•"/>
              <a:tabLst>
                <a:tab pos="228600" algn="l"/>
              </a:tabLst>
            </a:pPr>
            <a:r>
              <a:rPr lang="sr-Cyrl-CS" sz="1400" b="0">
                <a:cs typeface="Times New Roman" pitchFamily="18" charset="0"/>
              </a:rPr>
              <a:t>eventualnog presovanja, </a:t>
            </a:r>
            <a:endParaRPr lang="sr-Latn-CS" sz="800" b="0"/>
          </a:p>
          <a:p>
            <a:pPr marL="342900" indent="-342900" algn="just" eaLnBrk="0" hangingPunct="0">
              <a:buFontTx/>
              <a:buChar char="•"/>
              <a:tabLst>
                <a:tab pos="228600" algn="l"/>
              </a:tabLst>
            </a:pPr>
            <a:r>
              <a:rPr lang="sr-Cyrl-CS" sz="1400" b="0">
                <a:cs typeface="Times New Roman" pitchFamily="18" charset="0"/>
              </a:rPr>
              <a:t>utovara sena sa njive u transportno sredstvo, </a:t>
            </a:r>
            <a:endParaRPr lang="sr-Latn-CS" sz="800" b="0"/>
          </a:p>
          <a:p>
            <a:pPr marL="342900" indent="-342900" algn="just" eaLnBrk="0" hangingPunct="0">
              <a:buFontTx/>
              <a:buChar char="•"/>
              <a:tabLst>
                <a:tab pos="228600" algn="l"/>
              </a:tabLst>
            </a:pPr>
            <a:r>
              <a:rPr lang="sr-Cyrl-CS" sz="1400" b="0">
                <a:cs typeface="Times New Roman" pitchFamily="18" charset="0"/>
              </a:rPr>
              <a:t>prevoza od njive do skladišta, </a:t>
            </a:r>
            <a:endParaRPr lang="sr-Latn-CS" sz="800" b="0"/>
          </a:p>
          <a:p>
            <a:pPr marL="342900" indent="-342900" algn="just" eaLnBrk="0" hangingPunct="0">
              <a:buFontTx/>
              <a:buChar char="•"/>
              <a:tabLst>
                <a:tab pos="228600" algn="l"/>
              </a:tabLst>
            </a:pPr>
            <a:r>
              <a:rPr lang="sr-Cyrl-CS" sz="1400" b="0">
                <a:cs typeface="Times New Roman" pitchFamily="18" charset="0"/>
              </a:rPr>
              <a:t>sakupljanja, </a:t>
            </a:r>
            <a:endParaRPr lang="sr-Latn-CS" sz="800" b="0"/>
          </a:p>
          <a:p>
            <a:pPr marL="342900" indent="-342900" algn="just" eaLnBrk="0" hangingPunct="0">
              <a:buFontTx/>
              <a:buChar char="•"/>
              <a:tabLst>
                <a:tab pos="228600" algn="l"/>
              </a:tabLst>
            </a:pPr>
            <a:r>
              <a:rPr lang="sr-Cyrl-CS" sz="1400" b="0">
                <a:cs typeface="Times New Roman" pitchFamily="18" charset="0"/>
              </a:rPr>
              <a:t>skladištenja, </a:t>
            </a:r>
            <a:endParaRPr lang="sr-Latn-CS" sz="800" b="0"/>
          </a:p>
          <a:p>
            <a:pPr marL="342900" indent="-342900" algn="just" eaLnBrk="0" hangingPunct="0">
              <a:buFontTx/>
              <a:buChar char="•"/>
              <a:tabLst>
                <a:tab pos="228600" algn="l"/>
              </a:tabLst>
            </a:pPr>
            <a:r>
              <a:rPr lang="sr-Cyrl-CS" sz="1400" b="0">
                <a:cs typeface="Times New Roman" pitchFamily="18" charset="0"/>
              </a:rPr>
              <a:t>dosušivanja, izuzimanja iz skladišta,</a:t>
            </a:r>
            <a:endParaRPr lang="sr-Latn-CS" sz="800" b="0"/>
          </a:p>
          <a:p>
            <a:pPr marL="342900" indent="-342900" algn="just" eaLnBrk="0" hangingPunct="0">
              <a:buFontTx/>
              <a:buChar char="•"/>
              <a:tabLst>
                <a:tab pos="228600" algn="l"/>
              </a:tabLst>
            </a:pPr>
            <a:r>
              <a:rPr lang="sr-Cyrl-CS" sz="1400" b="0">
                <a:cs typeface="Times New Roman" pitchFamily="18" charset="0"/>
              </a:rPr>
              <a:t>eventualnog seckanja, </a:t>
            </a:r>
            <a:endParaRPr lang="sr-Latn-CS" sz="800" b="0"/>
          </a:p>
          <a:p>
            <a:pPr marL="342900" indent="-342900" algn="just" eaLnBrk="0" hangingPunct="0">
              <a:buFontTx/>
              <a:buChar char="•"/>
              <a:tabLst>
                <a:tab pos="228600" algn="l"/>
              </a:tabLst>
            </a:pPr>
            <a:r>
              <a:rPr lang="sr-Cyrl-CS" sz="1400" b="0">
                <a:cs typeface="Times New Roman" pitchFamily="18" charset="0"/>
              </a:rPr>
              <a:t>prevoza do staje, </a:t>
            </a:r>
            <a:endParaRPr lang="sr-Latn-CS" sz="800" b="0"/>
          </a:p>
          <a:p>
            <a:pPr marL="342900" indent="-342900" algn="just" eaLnBrk="0" hangingPunct="0">
              <a:buFontTx/>
              <a:buChar char="•"/>
              <a:tabLst>
                <a:tab pos="228600" algn="l"/>
              </a:tabLst>
            </a:pPr>
            <a:r>
              <a:rPr lang="sr-Cyrl-CS" sz="1400" b="0">
                <a:cs typeface="Times New Roman" pitchFamily="18" charset="0"/>
              </a:rPr>
              <a:t>gnječenja pokošene mase, </a:t>
            </a:r>
          </a:p>
          <a:p>
            <a:pPr marL="342900" indent="-342900" algn="just" eaLnBrk="0" hangingPunct="0">
              <a:buFontTx/>
              <a:buChar char="•"/>
              <a:tabLst>
                <a:tab pos="228600" algn="l"/>
              </a:tabLst>
            </a:pPr>
            <a:r>
              <a:rPr lang="sr-Cyrl-CS" sz="1400" b="0">
                <a:cs typeface="Times New Roman" pitchFamily="18" charset="0"/>
              </a:rPr>
              <a:t>pa do raspodele u jasle.</a:t>
            </a:r>
            <a:endParaRPr lang="sr-Cyrl-CS" sz="1800" b="0"/>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1"/>
          <p:cNvSpPr>
            <a:spLocks noChangeArrowheads="1"/>
          </p:cNvSpPr>
          <p:nvPr/>
        </p:nvSpPr>
        <p:spPr bwMode="auto">
          <a:xfrm>
            <a:off x="142875" y="2000250"/>
            <a:ext cx="8858250" cy="3170238"/>
          </a:xfrm>
          <a:prstGeom prst="rect">
            <a:avLst/>
          </a:prstGeom>
          <a:noFill/>
          <a:ln w="9525">
            <a:noFill/>
            <a:miter lim="800000"/>
            <a:headEnd/>
            <a:tailEnd/>
          </a:ln>
        </p:spPr>
        <p:txBody>
          <a:bodyPr anchor="ctr">
            <a:spAutoFit/>
          </a:bodyPr>
          <a:lstStyle/>
          <a:p>
            <a:pPr marL="342900" indent="-342900" algn="just">
              <a:buFontTx/>
              <a:buAutoNum type="arabicPeriod" startAt="3"/>
              <a:tabLst>
                <a:tab pos="228600" algn="l"/>
              </a:tabLst>
            </a:pPr>
            <a:r>
              <a:rPr lang="pl-PL" sz="1400" b="0">
                <a:cs typeface="Times New Roman" pitchFamily="18" charset="0"/>
              </a:rPr>
              <a:t>Ishrana zelenom masom</a:t>
            </a:r>
            <a:endParaRPr lang="sr-Latn-CS" sz="800" b="0"/>
          </a:p>
          <a:p>
            <a:pPr marL="342900" indent="-342900" algn="just" eaLnBrk="0" hangingPunct="0">
              <a:tabLst>
                <a:tab pos="228600" algn="l"/>
              </a:tabLst>
            </a:pPr>
            <a:endParaRPr lang="sr-Latn-CS" sz="800">
              <a:cs typeface="Times New Roman" pitchFamily="18" charset="0"/>
            </a:endParaRPr>
          </a:p>
          <a:p>
            <a:pPr marL="342900" indent="-342900" algn="just" eaLnBrk="0" hangingPunct="0">
              <a:tabLst>
                <a:tab pos="228600" algn="l"/>
              </a:tabLst>
            </a:pPr>
            <a:endParaRPr lang="sr-Latn-CS" sz="800" b="0">
              <a:cs typeface="Times New Roman" pitchFamily="18" charset="0"/>
            </a:endParaRPr>
          </a:p>
          <a:p>
            <a:pPr marL="342900" indent="-342900" algn="just" eaLnBrk="0" hangingPunct="0">
              <a:tabLst>
                <a:tab pos="228600" algn="l"/>
              </a:tabLst>
            </a:pPr>
            <a:r>
              <a:rPr lang="pl-PL" sz="1400" b="0">
                <a:cs typeface="Times New Roman" pitchFamily="18" charset="0"/>
              </a:rPr>
              <a:t>     Kad se izvodi ručno, ishrana zelenom masom obuhvata: košenje, utovar, prevoz do staje, istovar i podelu hrane u jasle.</a:t>
            </a:r>
            <a:endParaRPr lang="sr-Latn-CS" sz="800" b="0"/>
          </a:p>
          <a:p>
            <a:pPr marL="342900" indent="-342900" algn="just" eaLnBrk="0" hangingPunct="0">
              <a:tabLst>
                <a:tab pos="228600" algn="l"/>
              </a:tabLst>
            </a:pPr>
            <a:r>
              <a:rPr lang="sr-Cyrl-CS" sz="1400" b="0">
                <a:cs typeface="Times New Roman" pitchFamily="18" charset="0"/>
              </a:rPr>
              <a:t>     Mehanizovanje ovog radnog procesa može se izvesti u delovima (na primer košenje i prevoz obavljaju se mehanizovano, a ostale operacije ručno) ili u celini. Kada se ceo proces mehanizuje, onda se u njegovo obavljanje uključuju dve mašine. To su silokombajni i samoistovarna prikolica.</a:t>
            </a:r>
            <a:endParaRPr lang="sr-Latn-CS" sz="1400" b="0">
              <a:cs typeface="Times New Roman" pitchFamily="18" charset="0"/>
            </a:endParaRPr>
          </a:p>
          <a:p>
            <a:pPr marL="342900" indent="-342900" algn="just" eaLnBrk="0" hangingPunct="0">
              <a:tabLst>
                <a:tab pos="228600" algn="l"/>
              </a:tabLst>
            </a:pPr>
            <a:endParaRPr lang="sr-Latn-CS" sz="1400"/>
          </a:p>
          <a:p>
            <a:pPr marL="342900" indent="-342900" algn="just" eaLnBrk="0" hangingPunct="0">
              <a:tabLst>
                <a:tab pos="228600" algn="l"/>
              </a:tabLst>
            </a:pPr>
            <a:endParaRPr lang="sr-Latn-CS" sz="1400" b="0"/>
          </a:p>
          <a:p>
            <a:pPr marL="342900" indent="-342900" algn="just" eaLnBrk="0" hangingPunct="0">
              <a:tabLst>
                <a:tab pos="228600" algn="l"/>
              </a:tabLst>
            </a:pPr>
            <a:endParaRPr lang="sr-Latn-CS" sz="1400"/>
          </a:p>
          <a:p>
            <a:pPr marL="342900" indent="-342900" algn="just" eaLnBrk="0" hangingPunct="0">
              <a:tabLst>
                <a:tab pos="228600" algn="l"/>
              </a:tabLst>
            </a:pPr>
            <a:endParaRPr lang="sr-Latn-CS" sz="800" b="0"/>
          </a:p>
          <a:p>
            <a:pPr marL="342900" indent="-342900" algn="just" eaLnBrk="0" hangingPunct="0">
              <a:tabLst>
                <a:tab pos="228600" algn="l"/>
              </a:tabLst>
            </a:pPr>
            <a:r>
              <a:rPr lang="sr-Cyrl-CS" sz="1400" b="0">
                <a:cs typeface="Times New Roman" pitchFamily="18" charset="0"/>
              </a:rPr>
              <a:t>Ishrana koncentratom:</a:t>
            </a:r>
            <a:endParaRPr lang="sr-Latn-CS" sz="1400" b="0"/>
          </a:p>
          <a:p>
            <a:pPr marL="342900" indent="-342900" algn="just" eaLnBrk="0" hangingPunct="0">
              <a:tabLst>
                <a:tab pos="228600" algn="l"/>
              </a:tabLst>
            </a:pPr>
            <a:endParaRPr lang="sr-Latn-CS" sz="800" b="0"/>
          </a:p>
          <a:p>
            <a:pPr marL="342900" indent="-342900" algn="just" eaLnBrk="0" hangingPunct="0">
              <a:buFontTx/>
              <a:buChar char="•"/>
              <a:tabLst>
                <a:tab pos="228600" algn="l"/>
              </a:tabLst>
            </a:pPr>
            <a:r>
              <a:rPr lang="sr-Cyrl-CS" sz="1400" b="0">
                <a:cs typeface="Times New Roman" pitchFamily="18" charset="0"/>
              </a:rPr>
              <a:t>Kad se krave drže vezano,</a:t>
            </a:r>
            <a:endParaRPr lang="sr-Latn-CS" sz="800" b="0"/>
          </a:p>
          <a:p>
            <a:pPr marL="342900" indent="-342900" algn="just" eaLnBrk="0" hangingPunct="0">
              <a:buFontTx/>
              <a:buChar char="•"/>
              <a:tabLst>
                <a:tab pos="228600" algn="l"/>
              </a:tabLst>
            </a:pPr>
            <a:r>
              <a:rPr lang="sr-Cyrl-CS" sz="1400" b="0">
                <a:cs typeface="Times New Roman" pitchFamily="18" charset="0"/>
              </a:rPr>
              <a:t>Kad se krave drže slobodno.</a:t>
            </a:r>
            <a:endParaRPr lang="sr-Cyrl-CS" sz="1800" b="0"/>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1"/>
          <p:cNvSpPr>
            <a:spLocks noChangeArrowheads="1"/>
          </p:cNvSpPr>
          <p:nvPr/>
        </p:nvSpPr>
        <p:spPr bwMode="auto">
          <a:xfrm>
            <a:off x="66675" y="1000125"/>
            <a:ext cx="20502563" cy="5416550"/>
          </a:xfrm>
          <a:prstGeom prst="rect">
            <a:avLst/>
          </a:prstGeom>
          <a:noFill/>
          <a:ln w="9525">
            <a:noFill/>
            <a:miter lim="800000"/>
            <a:headEnd/>
            <a:tailEnd/>
          </a:ln>
        </p:spPr>
        <p:txBody>
          <a:bodyPr anchor="ctr">
            <a:spAutoFit/>
          </a:bodyPr>
          <a:lstStyle/>
          <a:p>
            <a:pPr>
              <a:tabLst>
                <a:tab pos="228600" algn="l"/>
              </a:tabLst>
            </a:pPr>
            <a:r>
              <a:rPr lang="pl-PL" sz="1400" b="0">
                <a:cs typeface="Times New Roman" pitchFamily="18" charset="0"/>
              </a:rPr>
              <a:t>     Programirana automatska ishrana krava koncentratom ima sledeće prednosti u odnosu na ostala rešenja:</a:t>
            </a:r>
          </a:p>
          <a:p>
            <a:pPr>
              <a:tabLst>
                <a:tab pos="228600" algn="l"/>
              </a:tabLst>
            </a:pPr>
            <a:endParaRPr lang="pl-PL" sz="1400" b="0">
              <a:cs typeface="Times New Roman" pitchFamily="18" charset="0"/>
            </a:endParaRPr>
          </a:p>
          <a:p>
            <a:pPr>
              <a:tabLst>
                <a:tab pos="228600" algn="l"/>
              </a:tabLst>
            </a:pPr>
            <a:r>
              <a:rPr lang="pl-PL" sz="1400" b="0">
                <a:cs typeface="Times New Roman" pitchFamily="18" charset="0"/>
              </a:rPr>
              <a:t>1.</a:t>
            </a:r>
            <a:r>
              <a:rPr lang="sr-Cyrl-CS" sz="1400">
                <a:cs typeface="Times New Roman" pitchFamily="18" charset="0"/>
              </a:rPr>
              <a:t>Ostvarivanje maksimalne proizvodnje mleka po kravi</a:t>
            </a:r>
            <a:r>
              <a:rPr lang="sr-Cyrl-CS" sz="1400" b="0">
                <a:cs typeface="Times New Roman" pitchFamily="18" charset="0"/>
              </a:rPr>
              <a:t>, koja se zasniva na individualnoj ishrani krava i potpunom </a:t>
            </a:r>
            <a:endParaRPr lang="sr-Latn-CS" sz="1400" b="0">
              <a:cs typeface="Times New Roman" pitchFamily="18" charset="0"/>
            </a:endParaRPr>
          </a:p>
          <a:p>
            <a:pPr>
              <a:tabLst>
                <a:tab pos="228600" algn="l"/>
              </a:tabLst>
            </a:pPr>
            <a:r>
              <a:rPr lang="sr-Latn-CS" sz="1400" b="0">
                <a:cs typeface="Times New Roman" pitchFamily="18" charset="0"/>
              </a:rPr>
              <a:t>    </a:t>
            </a:r>
            <a:r>
              <a:rPr lang="sr-Cyrl-CS" sz="1400" b="0">
                <a:cs typeface="Times New Roman" pitchFamily="18" charset="0"/>
              </a:rPr>
              <a:t>iskorišćavanju genetskog potencijala;</a:t>
            </a:r>
            <a:endParaRPr lang="sr-Latn-CS" sz="1400" b="0">
              <a:cs typeface="Times New Roman" pitchFamily="18" charset="0"/>
            </a:endParaRPr>
          </a:p>
          <a:p>
            <a:pPr>
              <a:tabLst>
                <a:tab pos="228600" algn="l"/>
              </a:tabLst>
            </a:pPr>
            <a:endParaRPr lang="sr-Latn-CS" sz="800" b="0"/>
          </a:p>
          <a:p>
            <a:pPr eaLnBrk="0" hangingPunct="0">
              <a:tabLst>
                <a:tab pos="228600" algn="l"/>
              </a:tabLst>
            </a:pPr>
            <a:r>
              <a:rPr lang="sr-Latn-CS" sz="1400" b="0">
                <a:cs typeface="Times New Roman" pitchFamily="18" charset="0"/>
              </a:rPr>
              <a:t>2. </a:t>
            </a:r>
            <a:r>
              <a:rPr lang="sr-Cyrl-CS" sz="1400">
                <a:cs typeface="Times New Roman" pitchFamily="18" charset="0"/>
              </a:rPr>
              <a:t>Povećanje procenta mlečne masti </a:t>
            </a:r>
            <a:r>
              <a:rPr lang="sr-Cyrl-CS" sz="1400" b="0">
                <a:cs typeface="Times New Roman" pitchFamily="18" charset="0"/>
              </a:rPr>
              <a:t>rezultat je pravilne ishrane krava. </a:t>
            </a:r>
            <a:endParaRPr lang="sr-Latn-CS" sz="1400" b="0">
              <a:cs typeface="Times New Roman" pitchFamily="18" charset="0"/>
            </a:endParaRPr>
          </a:p>
          <a:p>
            <a:pPr eaLnBrk="0" hangingPunct="0">
              <a:tabLst>
                <a:tab pos="228600" algn="l"/>
              </a:tabLst>
            </a:pPr>
            <a:r>
              <a:rPr lang="sr-Latn-CS" sz="1400">
                <a:cs typeface="Times New Roman" pitchFamily="18" charset="0"/>
              </a:rPr>
              <a:t>    </a:t>
            </a:r>
            <a:r>
              <a:rPr lang="sr-Cyrl-CS" sz="1400" b="0">
                <a:cs typeface="Times New Roman" pitchFamily="18" charset="0"/>
              </a:rPr>
              <a:t>Dnevna količina koncentrata daje se kravi u više navrata, što povoljno deluje na varenje i iskorišćavanje hrane,</a:t>
            </a:r>
            <a:endParaRPr lang="sr-Latn-CS" sz="1400" b="0">
              <a:cs typeface="Times New Roman" pitchFamily="18" charset="0"/>
            </a:endParaRPr>
          </a:p>
          <a:p>
            <a:pPr eaLnBrk="0" hangingPunct="0">
              <a:tabLst>
                <a:tab pos="228600" algn="l"/>
              </a:tabLst>
            </a:pPr>
            <a:r>
              <a:rPr lang="sr-Latn-CS" sz="1400">
                <a:cs typeface="Times New Roman" pitchFamily="18" charset="0"/>
              </a:rPr>
              <a:t>   </a:t>
            </a:r>
            <a:r>
              <a:rPr lang="sr-Cyrl-CS" sz="1400" b="0">
                <a:cs typeface="Times New Roman" pitchFamily="18" charset="0"/>
              </a:rPr>
              <a:t> a pozitivno utiče na stvaranje mlečne masti;</a:t>
            </a:r>
            <a:endParaRPr lang="sr-Latn-CS" sz="1400" b="0">
              <a:cs typeface="Times New Roman" pitchFamily="18" charset="0"/>
            </a:endParaRPr>
          </a:p>
          <a:p>
            <a:pPr eaLnBrk="0" hangingPunct="0">
              <a:tabLst>
                <a:tab pos="228600" algn="l"/>
              </a:tabLst>
            </a:pPr>
            <a:endParaRPr lang="sr-Latn-CS" sz="800" b="0"/>
          </a:p>
          <a:p>
            <a:pPr eaLnBrk="0" hangingPunct="0">
              <a:tabLst>
                <a:tab pos="228600" algn="l"/>
              </a:tabLst>
            </a:pPr>
            <a:r>
              <a:rPr lang="sr-Latn-CS" sz="1400" b="0">
                <a:cs typeface="Times New Roman" pitchFamily="18" charset="0"/>
              </a:rPr>
              <a:t>3. </a:t>
            </a:r>
            <a:r>
              <a:rPr lang="sr-Cyrl-CS" sz="1400">
                <a:cs typeface="Times New Roman" pitchFamily="18" charset="0"/>
              </a:rPr>
              <a:t>Smanjenje utroška koncentrata po kilogramu proizvedenog mleka </a:t>
            </a:r>
            <a:r>
              <a:rPr lang="sr-Cyrl-CS" sz="1400" b="0">
                <a:cs typeface="Times New Roman" pitchFamily="18" charset="0"/>
              </a:rPr>
              <a:t>omogućeno je tačnim normiranjem hrane </a:t>
            </a:r>
            <a:endParaRPr lang="sr-Latn-CS" sz="1400" b="0">
              <a:cs typeface="Times New Roman" pitchFamily="18" charset="0"/>
            </a:endParaRPr>
          </a:p>
          <a:p>
            <a:pPr eaLnBrk="0" hangingPunct="0">
              <a:tabLst>
                <a:tab pos="228600" algn="l"/>
              </a:tabLst>
            </a:pPr>
            <a:r>
              <a:rPr lang="sr-Latn-CS" sz="1400">
                <a:cs typeface="Times New Roman" pitchFamily="18" charset="0"/>
              </a:rPr>
              <a:t>    </a:t>
            </a:r>
            <a:r>
              <a:rPr lang="sr-Cyrl-CS" sz="1400" b="0">
                <a:cs typeface="Times New Roman" pitchFamily="18" charset="0"/>
              </a:rPr>
              <a:t>prema potrebama krave. Koncentrat se srazmerno  više troši za proizvodne, a manje za uzdržne i </a:t>
            </a:r>
            <a:endParaRPr lang="sr-Latn-CS" sz="1400" b="0">
              <a:cs typeface="Times New Roman" pitchFamily="18" charset="0"/>
            </a:endParaRPr>
          </a:p>
          <a:p>
            <a:pPr eaLnBrk="0" hangingPunct="0">
              <a:tabLst>
                <a:tab pos="228600" algn="l"/>
              </a:tabLst>
            </a:pPr>
            <a:r>
              <a:rPr lang="sr-Latn-CS" sz="1400">
                <a:cs typeface="Times New Roman" pitchFamily="18" charset="0"/>
              </a:rPr>
              <a:t>    </a:t>
            </a:r>
            <a:r>
              <a:rPr lang="sr-Cyrl-CS" sz="1400" b="0">
                <a:cs typeface="Times New Roman" pitchFamily="18" charset="0"/>
              </a:rPr>
              <a:t>druge potrebe grla,</a:t>
            </a:r>
            <a:endParaRPr lang="sr-Latn-CS" sz="1400" b="0">
              <a:cs typeface="Times New Roman" pitchFamily="18" charset="0"/>
            </a:endParaRPr>
          </a:p>
          <a:p>
            <a:pPr eaLnBrk="0" hangingPunct="0">
              <a:tabLst>
                <a:tab pos="228600" algn="l"/>
              </a:tabLst>
            </a:pPr>
            <a:endParaRPr lang="sr-Latn-CS" sz="800" b="0"/>
          </a:p>
          <a:p>
            <a:pPr eaLnBrk="0" hangingPunct="0">
              <a:tabLst>
                <a:tab pos="228600" algn="l"/>
              </a:tabLst>
            </a:pPr>
            <a:r>
              <a:rPr lang="sr-Latn-CS" sz="1400" b="0">
                <a:cs typeface="Times New Roman" pitchFamily="18" charset="0"/>
              </a:rPr>
              <a:t>4. </a:t>
            </a:r>
            <a:r>
              <a:rPr lang="sr-Cyrl-CS" sz="1400">
                <a:cs typeface="Times New Roman" pitchFamily="18" charset="0"/>
              </a:rPr>
              <a:t>Individualno posmatranje i registrovanje ponašanja svake krave </a:t>
            </a:r>
            <a:r>
              <a:rPr lang="sr-Cyrl-CS" sz="1400" b="0">
                <a:cs typeface="Times New Roman" pitchFamily="18" charset="0"/>
              </a:rPr>
              <a:t>značajno je što u slučaju osetnog smanjenja </a:t>
            </a:r>
            <a:endParaRPr lang="sr-Latn-CS" sz="1400" b="0">
              <a:cs typeface="Times New Roman" pitchFamily="18" charset="0"/>
            </a:endParaRPr>
          </a:p>
          <a:p>
            <a:pPr eaLnBrk="0" hangingPunct="0">
              <a:tabLst>
                <a:tab pos="228600" algn="l"/>
              </a:tabLst>
            </a:pPr>
            <a:r>
              <a:rPr lang="sr-Latn-CS" sz="1400">
                <a:cs typeface="Times New Roman" pitchFamily="18" charset="0"/>
              </a:rPr>
              <a:t>   </a:t>
            </a:r>
            <a:r>
              <a:rPr lang="sr-Cyrl-CS" sz="1400" b="0">
                <a:cs typeface="Times New Roman" pitchFamily="18" charset="0"/>
              </a:rPr>
              <a:t>dnevne količine uzetog koncentrata, računar to signalizira i odmah se  mogu tražiti uzroci te promene;</a:t>
            </a:r>
            <a:endParaRPr lang="sr-Latn-CS" sz="800" b="0"/>
          </a:p>
          <a:p>
            <a:pPr eaLnBrk="0" hangingPunct="0">
              <a:tabLst>
                <a:tab pos="228600" algn="l"/>
              </a:tabLst>
            </a:pPr>
            <a:r>
              <a:rPr lang="sr-Latn-CS" sz="1400" b="0">
                <a:cs typeface="Times New Roman" pitchFamily="18" charset="0"/>
              </a:rPr>
              <a:t>5. </a:t>
            </a:r>
            <a:r>
              <a:rPr lang="sr-Cyrl-CS" sz="1400">
                <a:cs typeface="Times New Roman" pitchFamily="18" charset="0"/>
              </a:rPr>
              <a:t>Bolje zdravlje i duži proizvodni vek krava </a:t>
            </a:r>
            <a:r>
              <a:rPr lang="sr-Cyrl-CS" sz="1400" b="0">
                <a:cs typeface="Times New Roman" pitchFamily="18" charset="0"/>
              </a:rPr>
              <a:t>postižu se time što programirana automatska ishrana štiti </a:t>
            </a:r>
            <a:endParaRPr lang="sr-Latn-CS" sz="1400" b="0">
              <a:cs typeface="Times New Roman" pitchFamily="18" charset="0"/>
            </a:endParaRPr>
          </a:p>
          <a:p>
            <a:pPr eaLnBrk="0" hangingPunct="0">
              <a:tabLst>
                <a:tab pos="228600" algn="l"/>
              </a:tabLst>
            </a:pPr>
            <a:r>
              <a:rPr lang="sr-Latn-CS" sz="1400">
                <a:cs typeface="Times New Roman" pitchFamily="18" charset="0"/>
              </a:rPr>
              <a:t>    </a:t>
            </a:r>
            <a:r>
              <a:rPr lang="sr-Cyrl-CS" sz="1400" b="0">
                <a:cs typeface="Times New Roman" pitchFamily="18" charset="0"/>
              </a:rPr>
              <a:t>najbolja grla od iscrpljivanja i slabljenja zdravlja;</a:t>
            </a:r>
            <a:endParaRPr lang="sr-Latn-CS" sz="800" b="0"/>
          </a:p>
          <a:p>
            <a:pPr eaLnBrk="0" hangingPunct="0">
              <a:tabLst>
                <a:tab pos="228600" algn="l"/>
              </a:tabLst>
            </a:pPr>
            <a:r>
              <a:rPr lang="sr-Latn-CS" sz="1400" b="0">
                <a:cs typeface="Times New Roman" pitchFamily="18" charset="0"/>
              </a:rPr>
              <a:t>6.</a:t>
            </a:r>
            <a:r>
              <a:rPr lang="sr-Cyrl-CS" sz="1400">
                <a:cs typeface="Times New Roman" pitchFamily="18" charset="0"/>
              </a:rPr>
              <a:t>Smanjenje utroška rada i humanizacija uslova </a:t>
            </a:r>
            <a:r>
              <a:rPr lang="sr-Cyrl-CS" sz="1400" b="0">
                <a:cs typeface="Times New Roman" pitchFamily="18" charset="0"/>
              </a:rPr>
              <a:t>rada su posledice zamene ručnog rada automatskim </a:t>
            </a:r>
            <a:endParaRPr lang="sr-Latn-CS" sz="1400" b="0">
              <a:cs typeface="Times New Roman" pitchFamily="18" charset="0"/>
            </a:endParaRPr>
          </a:p>
          <a:p>
            <a:pPr eaLnBrk="0" hangingPunct="0">
              <a:tabLst>
                <a:tab pos="228600" algn="l"/>
              </a:tabLst>
            </a:pPr>
            <a:r>
              <a:rPr lang="sr-Latn-CS" sz="1400" b="0">
                <a:cs typeface="Times New Roman" pitchFamily="18" charset="0"/>
              </a:rPr>
              <a:t>    </a:t>
            </a:r>
            <a:r>
              <a:rPr lang="sr-Cyrl-CS" sz="1400" b="0">
                <a:cs typeface="Times New Roman" pitchFamily="18" charset="0"/>
              </a:rPr>
              <a:t>izvođenjem radnog procesa;</a:t>
            </a:r>
            <a:endParaRPr lang="sr-Latn-CS" sz="1400" b="0">
              <a:cs typeface="Times New Roman" pitchFamily="18" charset="0"/>
            </a:endParaRPr>
          </a:p>
          <a:p>
            <a:pPr eaLnBrk="0" hangingPunct="0">
              <a:tabLst>
                <a:tab pos="228600" algn="l"/>
              </a:tabLst>
            </a:pPr>
            <a:endParaRPr lang="sr-Latn-CS" sz="1400">
              <a:cs typeface="Times New Roman" pitchFamily="18" charset="0"/>
            </a:endParaRPr>
          </a:p>
          <a:p>
            <a:pPr eaLnBrk="0" hangingPunct="0">
              <a:tabLst>
                <a:tab pos="228600" algn="l"/>
              </a:tabLst>
            </a:pPr>
            <a:endParaRPr lang="sr-Latn-CS" sz="1400" b="0">
              <a:cs typeface="Times New Roman" pitchFamily="18" charset="0"/>
            </a:endParaRPr>
          </a:p>
          <a:p>
            <a:pPr eaLnBrk="0" hangingPunct="0">
              <a:tabLst>
                <a:tab pos="228600" algn="l"/>
              </a:tabLst>
            </a:pPr>
            <a:endParaRPr lang="sr-Latn-CS" sz="1400">
              <a:cs typeface="Times New Roman" pitchFamily="18" charset="0"/>
            </a:endParaRPr>
          </a:p>
          <a:p>
            <a:pPr eaLnBrk="0" hangingPunct="0">
              <a:tabLst>
                <a:tab pos="228600" algn="l"/>
              </a:tabLst>
            </a:pPr>
            <a:endParaRPr lang="sr-Latn-CS" sz="1400" b="0">
              <a:cs typeface="Times New Roman" pitchFamily="18" charset="0"/>
            </a:endParaRPr>
          </a:p>
          <a:p>
            <a:pPr eaLnBrk="0" hangingPunct="0">
              <a:tabLst>
                <a:tab pos="228600" algn="l"/>
              </a:tabLst>
            </a:pPr>
            <a:endParaRPr lang="sr-Latn-CS" sz="1400">
              <a:cs typeface="Times New Roman" pitchFamily="18" charset="0"/>
            </a:endParaRPr>
          </a:p>
          <a:p>
            <a:pPr eaLnBrk="0" hangingPunct="0">
              <a:tabLst>
                <a:tab pos="228600" algn="l"/>
              </a:tabLst>
            </a:pPr>
            <a:endParaRPr lang="sr-Cyrl-CS" sz="1400" b="0">
              <a:cs typeface="Times New Roman" pitchFamily="18" charset="0"/>
            </a:endParaRPr>
          </a:p>
          <a:p>
            <a:pPr eaLnBrk="0" hangingPunct="0">
              <a:tabLst>
                <a:tab pos="228600" algn="l"/>
              </a:tabLst>
            </a:pPr>
            <a:endParaRPr lang="sr-Latn-CS" sz="1400" b="0">
              <a:cs typeface="Times New Roman" pitchFamily="18" charset="0"/>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1"/>
          <p:cNvSpPr>
            <a:spLocks noChangeArrowheads="1"/>
          </p:cNvSpPr>
          <p:nvPr/>
        </p:nvSpPr>
        <p:spPr bwMode="auto">
          <a:xfrm>
            <a:off x="53975" y="631825"/>
            <a:ext cx="8959850" cy="4524375"/>
          </a:xfrm>
          <a:prstGeom prst="rect">
            <a:avLst/>
          </a:prstGeom>
          <a:noFill/>
          <a:ln w="9525">
            <a:noFill/>
            <a:miter lim="800000"/>
            <a:headEnd/>
            <a:tailEnd/>
          </a:ln>
        </p:spPr>
        <p:txBody>
          <a:bodyPr>
            <a:spAutoFit/>
          </a:bodyPr>
          <a:lstStyle/>
          <a:p>
            <a:r>
              <a:rPr lang="sr-Latn-CS"/>
              <a:t>7.</a:t>
            </a:r>
            <a:r>
              <a:rPr lang="sr-Cyrl-CS"/>
              <a:t>Poboljšanje ekonomskih rezultata proizvodnje javlja se usled porasta proizvodnje mleka po kravi, dužeg proizvodnog veka krave, smanjenja utroška koncentrata po kilogramu mleka i povećanja produktivnosti rada. Ovi su efekti povoljniji ukoliko se radi o većem stadu, jer su znatan deo investicija i troškova održavanja ovog sistema fiksnog karaktera.</a:t>
            </a:r>
            <a:endParaRPr lang="sr-Latn-CS"/>
          </a:p>
          <a:p>
            <a:endParaRPr lang="sr-Latn-CS"/>
          </a:p>
          <a:p>
            <a:r>
              <a:rPr lang="en-US"/>
              <a:t>U ishrani tovnih goveda koncentratom</a:t>
            </a:r>
            <a:r>
              <a:rPr lang="sr-Cyrl-CS"/>
              <a:t>, </a:t>
            </a:r>
            <a:r>
              <a:rPr lang="en-US"/>
              <a:t>sa gledi</a:t>
            </a:r>
            <a:r>
              <a:rPr lang="sr-Cyrl-CS"/>
              <a:t>š</a:t>
            </a:r>
            <a:r>
              <a:rPr lang="en-US"/>
              <a:t>ta koli</a:t>
            </a:r>
            <a:r>
              <a:rPr lang="sr-Cyrl-CS"/>
              <a:t>č</a:t>
            </a:r>
            <a:r>
              <a:rPr lang="en-US"/>
              <a:t>ine i vremena nu</a:t>
            </a:r>
            <a:r>
              <a:rPr lang="sr-Cyrl-CS"/>
              <a:t>đ</a:t>
            </a:r>
            <a:r>
              <a:rPr lang="en-US"/>
              <a:t>enja koncentrata</a:t>
            </a:r>
            <a:r>
              <a:rPr lang="sr-Cyrl-CS"/>
              <a:t>, </a:t>
            </a:r>
            <a:r>
              <a:rPr lang="en-US"/>
              <a:t>razlikuju se dva osnovna postupka</a:t>
            </a:r>
            <a:r>
              <a:rPr lang="sr-Cyrl-CS"/>
              <a:t>:</a:t>
            </a:r>
            <a:endParaRPr lang="sr-Latn-CS"/>
          </a:p>
          <a:p>
            <a:r>
              <a:rPr lang="sr-Cyrl-CS"/>
              <a:t> </a:t>
            </a:r>
            <a:endParaRPr lang="sr-Latn-CS"/>
          </a:p>
          <a:p>
            <a:r>
              <a:rPr lang="sr-Cyrl-CS"/>
              <a:t>     -  ograničena (obročna) ishrana i</a:t>
            </a:r>
            <a:endParaRPr lang="sr-Latn-CS"/>
          </a:p>
          <a:p>
            <a:r>
              <a:rPr lang="sr-Cyrl-CS"/>
              <a:t>     -  ishrana po volji (ad libitum).</a:t>
            </a:r>
            <a:endParaRPr lang="sr-Latn-CS"/>
          </a:p>
          <a:p>
            <a:r>
              <a:rPr lang="sr-Cyrl-CS"/>
              <a:t> </a:t>
            </a:r>
            <a:endParaRPr lang="sr-Latn-CS"/>
          </a:p>
          <a:p>
            <a:r>
              <a:rPr lang="sr-Cyrl-CS"/>
              <a:t>  Ishrana teladi tečnom hranom</a:t>
            </a:r>
            <a:endParaRPr lang="sr-Latn-CS"/>
          </a:p>
          <a:p>
            <a:endParaRPr lang="sr-Latn-CS"/>
          </a:p>
          <a:p>
            <a:endParaRPr lang="sr-Latn-CS"/>
          </a:p>
          <a:p>
            <a:endParaRPr lang="sr-Latn-CS"/>
          </a:p>
          <a:p>
            <a:endParaRPr lang="sr-Latn-CS"/>
          </a:p>
        </p:txBody>
      </p:sp>
      <p:sp>
        <p:nvSpPr>
          <p:cNvPr id="173059" name="Rectangle 4"/>
          <p:cNvSpPr>
            <a:spLocks noChangeArrowheads="1"/>
          </p:cNvSpPr>
          <p:nvPr/>
        </p:nvSpPr>
        <p:spPr bwMode="auto">
          <a:xfrm>
            <a:off x="214313" y="4500563"/>
            <a:ext cx="2619375" cy="369887"/>
          </a:xfrm>
          <a:prstGeom prst="rect">
            <a:avLst/>
          </a:prstGeom>
          <a:noFill/>
          <a:ln w="9525">
            <a:noFill/>
            <a:miter lim="800000"/>
            <a:headEnd/>
            <a:tailEnd/>
          </a:ln>
        </p:spPr>
        <p:txBody>
          <a:bodyPr wrap="none">
            <a:spAutoFit/>
          </a:bodyPr>
          <a:lstStyle/>
          <a:p>
            <a:r>
              <a:rPr lang="sr-Cyrl-CS"/>
              <a:t>Napajanje goveda vodom</a:t>
            </a:r>
            <a:endParaRPr lang="sr-Latn-CS"/>
          </a:p>
        </p:txBody>
      </p:sp>
    </p:spTree>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
          <p:cNvSpPr>
            <a:spLocks noChangeArrowheads="1"/>
          </p:cNvSpPr>
          <p:nvPr/>
        </p:nvSpPr>
        <p:spPr bwMode="auto">
          <a:xfrm>
            <a:off x="0" y="0"/>
            <a:ext cx="9144000" cy="5754688"/>
          </a:xfrm>
          <a:prstGeom prst="rect">
            <a:avLst/>
          </a:prstGeom>
          <a:noFill/>
          <a:ln w="9525">
            <a:noFill/>
            <a:miter lim="800000"/>
            <a:headEnd/>
            <a:tailEnd/>
          </a:ln>
        </p:spPr>
        <p:txBody>
          <a:bodyPr anchor="ctr">
            <a:spAutoFit/>
          </a:bodyPr>
          <a:lstStyle/>
          <a:p>
            <a:pPr algn="just">
              <a:tabLst>
                <a:tab pos="228600" algn="l"/>
              </a:tabLst>
            </a:pPr>
            <a:r>
              <a:rPr lang="sr-Cyrl-CS" sz="1400">
                <a:cs typeface="Times New Roman" pitchFamily="18" charset="0"/>
              </a:rPr>
              <a:t>     Organizacija muže krava</a:t>
            </a:r>
            <a:r>
              <a:rPr lang="sr-Cyrl-CS" sz="1400" b="0">
                <a:cs typeface="Times New Roman" pitchFamily="18" charset="0"/>
              </a:rPr>
              <a:t> obuhvata tri grupe radnih operacija:</a:t>
            </a:r>
            <a:endParaRPr lang="sr-Latn-CS" sz="1400" b="0">
              <a:cs typeface="Times New Roman" pitchFamily="18" charset="0"/>
            </a:endParaRPr>
          </a:p>
          <a:p>
            <a:pPr algn="just">
              <a:tabLst>
                <a:tab pos="228600" algn="l"/>
              </a:tabLst>
            </a:pPr>
            <a:endParaRPr lang="sr-Latn-CS" sz="1400"/>
          </a:p>
          <a:p>
            <a:pPr algn="just">
              <a:tabLst>
                <a:tab pos="228600" algn="l"/>
              </a:tabLst>
            </a:pPr>
            <a:endParaRPr lang="sr-Latn-CS" sz="800" b="0"/>
          </a:p>
          <a:p>
            <a:pPr algn="just" eaLnBrk="0" hangingPunct="0">
              <a:buFontTx/>
              <a:buChar char="•"/>
              <a:tabLst>
                <a:tab pos="228600" algn="l"/>
              </a:tabLst>
            </a:pPr>
            <a:r>
              <a:rPr lang="sr-Cyrl-CS" sz="1400" b="0">
                <a:cs typeface="Times New Roman" pitchFamily="18" charset="0"/>
              </a:rPr>
              <a:t>operacije koje prethode muži (pripremne),</a:t>
            </a:r>
            <a:endParaRPr lang="sr-Latn-CS" sz="800" b="0"/>
          </a:p>
          <a:p>
            <a:pPr algn="just" eaLnBrk="0" hangingPunct="0">
              <a:buFontTx/>
              <a:buChar char="•"/>
              <a:tabLst>
                <a:tab pos="228600" algn="l"/>
              </a:tabLst>
            </a:pPr>
            <a:r>
              <a:rPr lang="sr-Cyrl-CS" sz="1400" b="0">
                <a:cs typeface="Times New Roman" pitchFamily="18" charset="0"/>
              </a:rPr>
              <a:t>operacije obuhvaćene procesom muže u širem smislu i</a:t>
            </a:r>
            <a:endParaRPr lang="sr-Latn-CS" sz="800" b="0"/>
          </a:p>
          <a:p>
            <a:pPr algn="just" eaLnBrk="0" hangingPunct="0">
              <a:buFontTx/>
              <a:buChar char="•"/>
              <a:tabLst>
                <a:tab pos="228600" algn="l"/>
              </a:tabLst>
            </a:pPr>
            <a:r>
              <a:rPr lang="sr-Cyrl-CS" sz="1400" b="0">
                <a:cs typeface="Times New Roman" pitchFamily="18" charset="0"/>
              </a:rPr>
              <a:t>operacije koje slede iza muže (završne).</a:t>
            </a:r>
            <a:endParaRPr lang="sr-Latn-CS" sz="1400" b="0">
              <a:cs typeface="Times New Roman" pitchFamily="18" charset="0"/>
            </a:endParaRPr>
          </a:p>
          <a:p>
            <a:pPr algn="just" eaLnBrk="0" hangingPunct="0">
              <a:buFontTx/>
              <a:buChar char="•"/>
              <a:tabLst>
                <a:tab pos="228600" algn="l"/>
              </a:tabLst>
            </a:pPr>
            <a:endParaRPr lang="sr-Latn-CS" sz="1400"/>
          </a:p>
          <a:p>
            <a:pPr algn="just" eaLnBrk="0" hangingPunct="0">
              <a:buFontTx/>
              <a:buChar char="•"/>
              <a:tabLst>
                <a:tab pos="228600" algn="l"/>
              </a:tabLst>
            </a:pPr>
            <a:endParaRPr lang="sr-Latn-CS" sz="1400" b="0"/>
          </a:p>
          <a:p>
            <a:pPr algn="just" eaLnBrk="0" hangingPunct="0">
              <a:buFontTx/>
              <a:buChar char="•"/>
              <a:tabLst>
                <a:tab pos="228600" algn="l"/>
              </a:tabLst>
            </a:pPr>
            <a:endParaRPr lang="sr-Latn-CS" sz="800" b="0"/>
          </a:p>
          <a:p>
            <a:pPr algn="just" eaLnBrk="0" hangingPunct="0">
              <a:tabLst>
                <a:tab pos="228600" algn="l"/>
              </a:tabLst>
            </a:pPr>
            <a:r>
              <a:rPr lang="sr-Cyrl-CS" sz="1400" b="0">
                <a:cs typeface="Times New Roman" pitchFamily="18" charset="0"/>
              </a:rPr>
              <a:t>     Prelazak sa ručne na mašinsku mužu je uspešniji ako se na farmi izvedu potrebne pripreme, koje obuhvataju:</a:t>
            </a:r>
            <a:endParaRPr lang="sr-Latn-CS" sz="800" b="0"/>
          </a:p>
          <a:p>
            <a:pPr algn="just" eaLnBrk="0" hangingPunct="0">
              <a:buFontTx/>
              <a:buChar char="•"/>
              <a:tabLst>
                <a:tab pos="228600" algn="l"/>
              </a:tabLst>
            </a:pPr>
            <a:r>
              <a:rPr lang="sr-Cyrl-CS" sz="1400" b="0">
                <a:cs typeface="Times New Roman" pitchFamily="18" charset="0"/>
              </a:rPr>
              <a:t>pripremu radnika,</a:t>
            </a:r>
            <a:endParaRPr lang="sr-Latn-CS" sz="800" b="0"/>
          </a:p>
          <a:p>
            <a:pPr algn="just" eaLnBrk="0" hangingPunct="0">
              <a:buFontTx/>
              <a:buChar char="•"/>
              <a:tabLst>
                <a:tab pos="228600" algn="l"/>
              </a:tabLst>
            </a:pPr>
            <a:r>
              <a:rPr lang="sr-Cyrl-CS" sz="1400" b="0">
                <a:cs typeface="Times New Roman" pitchFamily="18" charset="0"/>
              </a:rPr>
              <a:t>pripremu sredstava, i</a:t>
            </a:r>
            <a:endParaRPr lang="sr-Latn-CS" sz="800" b="0"/>
          </a:p>
          <a:p>
            <a:pPr algn="just" eaLnBrk="0" hangingPunct="0">
              <a:buFontTx/>
              <a:buChar char="•"/>
              <a:tabLst>
                <a:tab pos="228600" algn="l"/>
              </a:tabLst>
            </a:pPr>
            <a:r>
              <a:rPr lang="sr-Cyrl-CS" sz="1400" b="0">
                <a:cs typeface="Times New Roman" pitchFamily="18" charset="0"/>
              </a:rPr>
              <a:t>pripremu krava.</a:t>
            </a:r>
            <a:endParaRPr lang="sr-Latn-CS" sz="1400" b="0">
              <a:cs typeface="Times New Roman" pitchFamily="18" charset="0"/>
            </a:endParaRPr>
          </a:p>
          <a:p>
            <a:pPr algn="just" eaLnBrk="0" hangingPunct="0">
              <a:buFontTx/>
              <a:buChar char="•"/>
              <a:tabLst>
                <a:tab pos="228600" algn="l"/>
              </a:tabLst>
            </a:pPr>
            <a:endParaRPr lang="sr-Latn-CS" sz="1400"/>
          </a:p>
          <a:p>
            <a:pPr algn="just" eaLnBrk="0" hangingPunct="0">
              <a:buFontTx/>
              <a:buChar char="•"/>
              <a:tabLst>
                <a:tab pos="228600" algn="l"/>
              </a:tabLst>
            </a:pPr>
            <a:endParaRPr lang="sr-Latn-CS" sz="1400" b="0"/>
          </a:p>
          <a:p>
            <a:pPr algn="just" eaLnBrk="0" hangingPunct="0">
              <a:buFontTx/>
              <a:buChar char="•"/>
              <a:tabLst>
                <a:tab pos="228600" algn="l"/>
              </a:tabLst>
            </a:pPr>
            <a:endParaRPr lang="sr-Latn-CS" sz="800" b="0"/>
          </a:p>
          <a:p>
            <a:pPr algn="just" eaLnBrk="0" hangingPunct="0">
              <a:tabLst>
                <a:tab pos="228600" algn="l"/>
              </a:tabLst>
            </a:pPr>
            <a:r>
              <a:rPr lang="sr-Cyrl-CS" sz="1400" b="0">
                <a:cs typeface="Times New Roman" pitchFamily="18" charset="0"/>
              </a:rPr>
              <a:t>Proces mašinske muže obuhvata sledeće faze:</a:t>
            </a:r>
            <a:endParaRPr lang="sr-Latn-CS" sz="800" b="0"/>
          </a:p>
          <a:p>
            <a:pPr algn="just" eaLnBrk="0" hangingPunct="0">
              <a:buFontTx/>
              <a:buChar char="•"/>
              <a:tabLst>
                <a:tab pos="228600" algn="l"/>
              </a:tabLst>
            </a:pPr>
            <a:r>
              <a:rPr lang="sr-Cyrl-CS" sz="1400" b="0">
                <a:cs typeface="Times New Roman" pitchFamily="18" charset="0"/>
              </a:rPr>
              <a:t>neposredna priprema krave za mužu </a:t>
            </a:r>
            <a:endParaRPr lang="sr-Latn-CS" sz="800" b="0"/>
          </a:p>
          <a:p>
            <a:pPr algn="just" eaLnBrk="0" hangingPunct="0">
              <a:buFontTx/>
              <a:buChar char="•"/>
              <a:tabLst>
                <a:tab pos="228600" algn="l"/>
              </a:tabLst>
            </a:pPr>
            <a:r>
              <a:rPr lang="sr-Cyrl-CS" sz="1400" b="0">
                <a:cs typeface="Times New Roman" pitchFamily="18" charset="0"/>
              </a:rPr>
              <a:t>glavna ili efektivna muža, </a:t>
            </a:r>
            <a:endParaRPr lang="sr-Latn-CS" sz="800" b="0"/>
          </a:p>
          <a:p>
            <a:pPr algn="just" eaLnBrk="0" hangingPunct="0">
              <a:buFontTx/>
              <a:buChar char="•"/>
              <a:tabLst>
                <a:tab pos="228600" algn="l"/>
              </a:tabLst>
            </a:pPr>
            <a:r>
              <a:rPr lang="sr-Cyrl-CS" sz="1400" b="0">
                <a:cs typeface="Times New Roman" pitchFamily="18" charset="0"/>
              </a:rPr>
              <a:t>naknadna muža (izmuzivanje, domuzivanje), </a:t>
            </a:r>
            <a:endParaRPr lang="sr-Latn-CS" sz="1400" b="0">
              <a:cs typeface="Times New Roman" pitchFamily="18" charset="0"/>
            </a:endParaRPr>
          </a:p>
          <a:p>
            <a:pPr algn="just" eaLnBrk="0" hangingPunct="0">
              <a:buFontTx/>
              <a:buChar char="•"/>
              <a:tabLst>
                <a:tab pos="228600" algn="l"/>
              </a:tabLst>
            </a:pPr>
            <a:endParaRPr lang="sr-Latn-CS" sz="1400"/>
          </a:p>
          <a:p>
            <a:pPr algn="just" eaLnBrk="0" hangingPunct="0">
              <a:buFontTx/>
              <a:buChar char="•"/>
              <a:tabLst>
                <a:tab pos="228600" algn="l"/>
              </a:tabLst>
            </a:pPr>
            <a:endParaRPr lang="sr-Latn-CS" sz="1400" b="0"/>
          </a:p>
          <a:p>
            <a:pPr algn="just" eaLnBrk="0" hangingPunct="0">
              <a:buFontTx/>
              <a:buChar char="•"/>
              <a:tabLst>
                <a:tab pos="228600" algn="l"/>
              </a:tabLst>
            </a:pPr>
            <a:endParaRPr lang="sr-Latn-CS" sz="1400"/>
          </a:p>
          <a:p>
            <a:pPr algn="just" eaLnBrk="0" hangingPunct="0">
              <a:buFontTx/>
              <a:buChar char="•"/>
              <a:tabLst>
                <a:tab pos="228600" algn="l"/>
              </a:tabLst>
            </a:pPr>
            <a:endParaRPr lang="sr-Latn-CS" sz="800" b="0"/>
          </a:p>
          <a:p>
            <a:pPr algn="just" eaLnBrk="0" hangingPunct="0">
              <a:tabLst>
                <a:tab pos="228600" algn="l"/>
              </a:tabLst>
            </a:pPr>
            <a:r>
              <a:rPr lang="sr-Cyrl-CS" sz="1400" b="0">
                <a:cs typeface="Times New Roman" pitchFamily="18" charset="0"/>
              </a:rPr>
              <a:t>    Pri muži krava u staji (pokretni i polupokretni sistem) manji je stepen podele rada pri muži, nepovoljniji su uslovi za pranje vimena i za održavanje potrebnog stepena higijene muže, nepovoljan je položaj tela radnika za vreme muže, radnik se duže zadržava u staji, pa je i duže vremena izložen nepovoljnom uticaju fizičkih uslova radne sredine, a ostvaruje se i niža produktivnost rada.</a:t>
            </a:r>
            <a:endParaRPr lang="sr-Cyrl-CS" sz="1800" b="0"/>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1"/>
          <p:cNvSpPr>
            <a:spLocks noChangeArrowheads="1"/>
          </p:cNvSpPr>
          <p:nvPr/>
        </p:nvSpPr>
        <p:spPr bwMode="auto">
          <a:xfrm>
            <a:off x="0" y="0"/>
            <a:ext cx="9144000" cy="4986338"/>
          </a:xfrm>
          <a:prstGeom prst="rect">
            <a:avLst/>
          </a:prstGeom>
          <a:noFill/>
          <a:ln w="9525">
            <a:noFill/>
            <a:miter lim="800000"/>
            <a:headEnd/>
            <a:tailEnd/>
          </a:ln>
        </p:spPr>
        <p:txBody>
          <a:bodyPr anchor="ctr">
            <a:spAutoFit/>
          </a:bodyPr>
          <a:lstStyle/>
          <a:p>
            <a:pPr algn="just">
              <a:tabLst>
                <a:tab pos="228600" algn="l"/>
              </a:tabLst>
            </a:pPr>
            <a:r>
              <a:rPr lang="sr-Cyrl-CS" sz="1400" b="0">
                <a:cs typeface="Times New Roman" pitchFamily="18" charset="0"/>
              </a:rPr>
              <a:t>    </a:t>
            </a:r>
            <a:endParaRPr lang="sr-Latn-CS" sz="1400" b="0">
              <a:cs typeface="Times New Roman" pitchFamily="18" charset="0"/>
            </a:endParaRPr>
          </a:p>
          <a:p>
            <a:pPr algn="just">
              <a:tabLst>
                <a:tab pos="228600" algn="l"/>
              </a:tabLst>
            </a:pPr>
            <a:endParaRPr lang="sr-Latn-CS" sz="1400">
              <a:cs typeface="Times New Roman" pitchFamily="18" charset="0"/>
            </a:endParaRPr>
          </a:p>
          <a:p>
            <a:pPr algn="just">
              <a:tabLst>
                <a:tab pos="228600" algn="l"/>
              </a:tabLst>
            </a:pPr>
            <a:endParaRPr lang="sr-Latn-CS" sz="1400" b="0">
              <a:cs typeface="Times New Roman" pitchFamily="18" charset="0"/>
            </a:endParaRPr>
          </a:p>
          <a:p>
            <a:pPr algn="just">
              <a:tabLst>
                <a:tab pos="228600" algn="l"/>
              </a:tabLst>
            </a:pPr>
            <a:endParaRPr lang="sr-Latn-CS" sz="1400">
              <a:cs typeface="Times New Roman" pitchFamily="18" charset="0"/>
            </a:endParaRPr>
          </a:p>
          <a:p>
            <a:pPr algn="just">
              <a:tabLst>
                <a:tab pos="228600" algn="l"/>
              </a:tabLst>
            </a:pPr>
            <a:r>
              <a:rPr lang="sr-Cyrl-CS" sz="1400" b="0">
                <a:cs typeface="Times New Roman" pitchFamily="18" charset="0"/>
              </a:rPr>
              <a:t>Pri muži krava u izmuzištu (što je redovna pojava u sistemu slobodnog držanja) izvedena je podela rada na sledeće radne operacije:</a:t>
            </a:r>
            <a:endParaRPr lang="sr-Latn-CS" sz="1400" b="0">
              <a:cs typeface="Times New Roman" pitchFamily="18" charset="0"/>
            </a:endParaRPr>
          </a:p>
          <a:p>
            <a:pPr algn="just">
              <a:tabLst>
                <a:tab pos="228600" algn="l"/>
              </a:tabLst>
            </a:pPr>
            <a:endParaRPr lang="sr-Latn-CS" sz="1400"/>
          </a:p>
          <a:p>
            <a:pPr algn="just">
              <a:tabLst>
                <a:tab pos="228600" algn="l"/>
              </a:tabLst>
            </a:pPr>
            <a:endParaRPr lang="sr-Latn-CS" sz="800" b="0"/>
          </a:p>
          <a:p>
            <a:pPr algn="just" eaLnBrk="0" hangingPunct="0">
              <a:tabLst>
                <a:tab pos="228600" algn="l"/>
              </a:tabLst>
            </a:pPr>
            <a:r>
              <a:rPr lang="sr-Latn-CS" sz="1400" b="0">
                <a:cs typeface="Times New Roman" pitchFamily="18" charset="0"/>
              </a:rPr>
              <a:t>1.</a:t>
            </a:r>
            <a:r>
              <a:rPr lang="sr-Cyrl-CS" sz="1400" b="0">
                <a:cs typeface="Times New Roman" pitchFamily="18" charset="0"/>
              </a:rPr>
              <a:t>dogon (doterivanje) krava od staje do izmuzišta,</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2.</a:t>
            </a:r>
            <a:r>
              <a:rPr lang="sr-Cyrl-CS" sz="1400" b="0">
                <a:cs typeface="Times New Roman" pitchFamily="18" charset="0"/>
              </a:rPr>
              <a:t>puštanje krava u muzni boks,</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3.</a:t>
            </a:r>
            <a:r>
              <a:rPr lang="sr-Cyrl-CS" sz="1400" b="0">
                <a:cs typeface="Times New Roman" pitchFamily="18" charset="0"/>
              </a:rPr>
              <a:t>podela koncentrata,</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4.</a:t>
            </a:r>
            <a:r>
              <a:rPr lang="sr-Cyrl-CS" sz="1400" b="0">
                <a:cs typeface="Times New Roman" pitchFamily="18" charset="0"/>
              </a:rPr>
              <a:t>pranje i masaža vimena i izmuzivanje prvih mlazeva,</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5.</a:t>
            </a:r>
            <a:r>
              <a:rPr lang="sr-Cyrl-CS" sz="1400" b="0">
                <a:cs typeface="Times New Roman" pitchFamily="18" charset="0"/>
              </a:rPr>
              <a:t>stavljanje muzne jedinice,</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6.</a:t>
            </a:r>
            <a:r>
              <a:rPr lang="sr-Cyrl-CS" sz="1400" b="0">
                <a:cs typeface="Times New Roman" pitchFamily="18" charset="0"/>
              </a:rPr>
              <a:t>efektivna muža,</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7.</a:t>
            </a:r>
            <a:r>
              <a:rPr lang="sr-Cyrl-CS" sz="1400" b="0">
                <a:cs typeface="Times New Roman" pitchFamily="18" charset="0"/>
              </a:rPr>
              <a:t>skidanje muzne jedinice,</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8.</a:t>
            </a:r>
            <a:r>
              <a:rPr lang="sr-Cyrl-CS" sz="1400" b="0">
                <a:cs typeface="Times New Roman" pitchFamily="18" charset="0"/>
              </a:rPr>
              <a:t>domuzivanje i dezinfekcija sisa,</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9.</a:t>
            </a:r>
            <a:r>
              <a:rPr lang="sr-Cyrl-CS" sz="1400" b="0">
                <a:cs typeface="Times New Roman" pitchFamily="18" charset="0"/>
              </a:rPr>
              <a:t>puštanje krava iz muznog boksa,</a:t>
            </a:r>
            <a:endParaRPr lang="sr-Latn-CS" sz="1400" b="0">
              <a:cs typeface="Times New Roman" pitchFamily="18" charset="0"/>
            </a:endParaRPr>
          </a:p>
          <a:p>
            <a:pPr algn="just" eaLnBrk="0" hangingPunct="0">
              <a:tabLst>
                <a:tab pos="228600" algn="l"/>
              </a:tabLst>
            </a:pPr>
            <a:endParaRPr lang="sr-Latn-CS" sz="800">
              <a:cs typeface="Times New Roman" pitchFamily="18" charset="0"/>
            </a:endParaRPr>
          </a:p>
          <a:p>
            <a:pPr algn="just" eaLnBrk="0" hangingPunct="0">
              <a:tabLst>
                <a:tab pos="228600" algn="l"/>
              </a:tabLst>
            </a:pPr>
            <a:r>
              <a:rPr lang="sr-Cyrl-CS" sz="1400" b="0">
                <a:cs typeface="Times New Roman" pitchFamily="18" charset="0"/>
              </a:rPr>
              <a:t> </a:t>
            </a:r>
            <a:r>
              <a:rPr lang="sr-Latn-CS" sz="1400" b="0">
                <a:cs typeface="Times New Roman" pitchFamily="18" charset="0"/>
              </a:rPr>
              <a:t>10.</a:t>
            </a:r>
            <a:r>
              <a:rPr lang="sr-Cyrl-CS" sz="1400" b="0">
                <a:cs typeface="Times New Roman" pitchFamily="18" charset="0"/>
              </a:rPr>
              <a:t> odgon (povratak) krava od izmuzišta do staj</a:t>
            </a:r>
            <a:endParaRPr lang="sr-Cyrl-CS" sz="1800" b="0"/>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1"/>
          <p:cNvSpPr>
            <a:spLocks noChangeArrowheads="1"/>
          </p:cNvSpPr>
          <p:nvPr/>
        </p:nvSpPr>
        <p:spPr bwMode="auto">
          <a:xfrm>
            <a:off x="0" y="0"/>
            <a:ext cx="9144000" cy="5940425"/>
          </a:xfrm>
          <a:prstGeom prst="rect">
            <a:avLst/>
          </a:prstGeom>
          <a:noFill/>
          <a:ln w="9525">
            <a:noFill/>
            <a:miter lim="800000"/>
            <a:headEnd/>
            <a:tailEnd/>
          </a:ln>
        </p:spPr>
        <p:txBody>
          <a:bodyPr anchor="ctr">
            <a:spAutoFit/>
          </a:bodyPr>
          <a:lstStyle/>
          <a:p>
            <a:pPr algn="just">
              <a:tabLst>
                <a:tab pos="228600" algn="l"/>
              </a:tabLst>
            </a:pPr>
            <a:r>
              <a:rPr lang="sl-SI" sz="1400">
                <a:cs typeface="Times New Roman" pitchFamily="18" charset="0"/>
              </a:rPr>
              <a:t>Organizacija zdravstvene zaštite goveda</a:t>
            </a:r>
            <a:r>
              <a:rPr lang="sl-SI" sz="1400" b="0">
                <a:cs typeface="Times New Roman" pitchFamily="18" charset="0"/>
              </a:rPr>
              <a:t> </a:t>
            </a:r>
            <a:endParaRPr lang="sr-Latn-CS" sz="800" b="0"/>
          </a:p>
          <a:p>
            <a:pPr algn="just" eaLnBrk="0" hangingPunct="0">
              <a:tabLst>
                <a:tab pos="228600" algn="l"/>
              </a:tabLst>
            </a:pPr>
            <a:r>
              <a:rPr lang="sl-SI" sz="1400" b="0">
                <a:cs typeface="Times New Roman" pitchFamily="18" charset="0"/>
              </a:rPr>
              <a:t>	</a:t>
            </a:r>
            <a:endParaRPr lang="sr-Latn-CS" sz="800" b="0"/>
          </a:p>
          <a:p>
            <a:pPr algn="just" eaLnBrk="0" hangingPunct="0">
              <a:tabLst>
                <a:tab pos="228600" algn="l"/>
              </a:tabLst>
            </a:pPr>
            <a:r>
              <a:rPr lang="sl-SI" sz="1400" b="0">
                <a:cs typeface="Times New Roman" pitchFamily="18" charset="0"/>
              </a:rPr>
              <a:t>    </a:t>
            </a:r>
            <a:r>
              <a:rPr lang="sr-Cyrl-CS" sz="1400" b="0">
                <a:cs typeface="Times New Roman" pitchFamily="18" charset="0"/>
              </a:rPr>
              <a:t>Velike farme, naročito one koje se bave proizvodnjom mleka, najčešće organizuju sopstvenu veterinarsku službu. Sadržaj njenog rada obuhvata:</a:t>
            </a:r>
            <a:endParaRPr lang="sr-Latn-CS" sz="1400" b="0">
              <a:cs typeface="Times New Roman" pitchFamily="18" charset="0"/>
            </a:endParaRPr>
          </a:p>
          <a:p>
            <a:pPr algn="just" eaLnBrk="0" hangingPunct="0">
              <a:tabLst>
                <a:tab pos="228600" algn="l"/>
              </a:tabLst>
            </a:pPr>
            <a:endParaRPr lang="sr-Latn-CS" sz="1400"/>
          </a:p>
          <a:p>
            <a:pPr algn="just" eaLnBrk="0" hangingPunct="0">
              <a:tabLst>
                <a:tab pos="228600" algn="l"/>
              </a:tabLst>
            </a:pPr>
            <a:endParaRPr lang="sr-Latn-CS" sz="1400" b="0"/>
          </a:p>
          <a:p>
            <a:pPr algn="just" eaLnBrk="0" hangingPunct="0">
              <a:tabLst>
                <a:tab pos="228600" algn="l"/>
              </a:tabLst>
            </a:pPr>
            <a:endParaRPr lang="sr-Latn-CS" sz="1400"/>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1.</a:t>
            </a:r>
            <a:r>
              <a:rPr lang="sr-Cyrl-CS" sz="1400" b="0">
                <a:cs typeface="Times New Roman" pitchFamily="18" charset="0"/>
              </a:rPr>
              <a:t>Kontrolu opšteg zdravstvenog stanja,</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2.</a:t>
            </a:r>
            <a:r>
              <a:rPr lang="sr-Cyrl-CS" sz="1400" b="0">
                <a:cs typeface="Times New Roman" pitchFamily="18" charset="0"/>
              </a:rPr>
              <a:t>Mere preventivne zdravstvene zaštite koje obuhvataju profilaktičke, dijagnostičke i opšte preventivne mere,</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3.</a:t>
            </a:r>
            <a:r>
              <a:rPr lang="sr-Cyrl-CS" sz="1400" b="0">
                <a:cs typeface="Times New Roman" pitchFamily="18" charset="0"/>
              </a:rPr>
              <a:t>Kontrolu zdravlja i lečenje vimena krava,</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4.</a:t>
            </a:r>
            <a:r>
              <a:rPr lang="sr-Cyrl-CS" sz="1400" b="0">
                <a:cs typeface="Times New Roman" pitchFamily="18" charset="0"/>
              </a:rPr>
              <a:t>Održavanje higijene grla i objekta,</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5.</a:t>
            </a:r>
            <a:r>
              <a:rPr lang="sr-Cyrl-CS" sz="1400" b="0">
                <a:cs typeface="Times New Roman" pitchFamily="18" charset="0"/>
              </a:rPr>
              <a:t>Uništavanje (endo i ekto) parazita,</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6.</a:t>
            </a:r>
            <a:r>
              <a:rPr lang="sr-Cyrl-CS" sz="1400" b="0">
                <a:cs typeface="Times New Roman" pitchFamily="18" charset="0"/>
              </a:rPr>
              <a:t>Dezinfekciju, dezinsekciju i deratizaciju,</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7.</a:t>
            </a:r>
            <a:r>
              <a:rPr lang="sr-Cyrl-CS" sz="1400" b="0">
                <a:cs typeface="Times New Roman" pitchFamily="18" charset="0"/>
              </a:rPr>
              <a:t>Veštačko osemenjavanje i utvrđivanje steonosti,</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8.</a:t>
            </a:r>
            <a:r>
              <a:rPr lang="sr-Cyrl-CS" sz="1400" b="0">
                <a:cs typeface="Times New Roman" pitchFamily="18" charset="0"/>
              </a:rPr>
              <a:t>Određivanje potreba, nabavku, čuvanje i rukovanje lekovima,</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Latn-CS" sz="1400" b="0">
                <a:cs typeface="Times New Roman" pitchFamily="18" charset="0"/>
              </a:rPr>
              <a:t>9.</a:t>
            </a:r>
            <a:r>
              <a:rPr lang="sr-Cyrl-CS" sz="1400" b="0">
                <a:cs typeface="Times New Roman" pitchFamily="18" charset="0"/>
              </a:rPr>
              <a:t>Evidentiranje (iz)lečenih grla, uginuća i prinudnih klanja, laboratorijskih pregleda,</a:t>
            </a:r>
            <a:endParaRPr lang="sr-Latn-CS" sz="1400" b="0">
              <a:cs typeface="Times New Roman" pitchFamily="18" charset="0"/>
            </a:endParaRPr>
          </a:p>
          <a:p>
            <a:pPr algn="just" eaLnBrk="0" hangingPunct="0">
              <a:tabLst>
                <a:tab pos="228600" algn="l"/>
              </a:tabLst>
            </a:pPr>
            <a:r>
              <a:rPr lang="sr-Latn-CS" sz="1400">
                <a:cs typeface="Times New Roman" pitchFamily="18" charset="0"/>
              </a:rPr>
              <a:t>  </a:t>
            </a:r>
            <a:r>
              <a:rPr lang="sr-Cyrl-CS" sz="1400" b="0">
                <a:cs typeface="Times New Roman" pitchFamily="18" charset="0"/>
              </a:rPr>
              <a:t> veštačkog osemenjavanja i zaraza,</a:t>
            </a:r>
            <a:endParaRPr lang="sr-Latn-CS" sz="1400" b="0">
              <a:cs typeface="Times New Roman" pitchFamily="18" charset="0"/>
            </a:endParaRPr>
          </a:p>
          <a:p>
            <a:pPr algn="just" eaLnBrk="0" hangingPunct="0">
              <a:tabLst>
                <a:tab pos="228600" algn="l"/>
              </a:tabLst>
            </a:pPr>
            <a:endParaRPr lang="sr-Latn-CS" sz="1400" b="0">
              <a:cs typeface="Times New Roman" pitchFamily="18" charset="0"/>
            </a:endParaRPr>
          </a:p>
          <a:p>
            <a:pPr algn="just" eaLnBrk="0" hangingPunct="0">
              <a:tabLst>
                <a:tab pos="228600" algn="l"/>
              </a:tabLst>
            </a:pPr>
            <a:r>
              <a:rPr lang="sr-Cyrl-CS" sz="1400" b="0">
                <a:cs typeface="Times New Roman" pitchFamily="18" charset="0"/>
              </a:rPr>
              <a:t>10. Formiranje dokumentacije o utrošku semena (sperme) i</a:t>
            </a:r>
            <a:r>
              <a:rPr lang="sr-Latn-CS" sz="800">
                <a:cs typeface="Times New Roman" pitchFamily="18" charset="0"/>
              </a:rPr>
              <a:t> </a:t>
            </a:r>
            <a:r>
              <a:rPr lang="sr-Cyrl-CS" sz="1400" b="0">
                <a:cs typeface="Times New Roman" pitchFamily="18" charset="0"/>
              </a:rPr>
              <a:t>lekova,</a:t>
            </a:r>
            <a:endParaRPr lang="sr-Latn-CS" sz="1400" b="0">
              <a:cs typeface="Times New Roman" pitchFamily="18" charset="0"/>
            </a:endParaRPr>
          </a:p>
          <a:p>
            <a:pPr algn="just" eaLnBrk="0" hangingPunct="0">
              <a:tabLst>
                <a:tab pos="228600" algn="l"/>
              </a:tabLst>
            </a:pPr>
            <a:endParaRPr lang="sr-Latn-CS" sz="800" b="0"/>
          </a:p>
          <a:p>
            <a:pPr algn="just" eaLnBrk="0" hangingPunct="0">
              <a:tabLst>
                <a:tab pos="228600" algn="l"/>
              </a:tabLst>
            </a:pPr>
            <a:r>
              <a:rPr lang="sr-Cyrl-CS" sz="1400" b="0">
                <a:cs typeface="Times New Roman" pitchFamily="18" charset="0"/>
              </a:rPr>
              <a:t>11. Utvrđivanje i kontrolu sprovođenja postupka za neškodljivo</a:t>
            </a:r>
            <a:endParaRPr lang="sr-Latn-CS" sz="800" b="0"/>
          </a:p>
          <a:p>
            <a:pPr algn="just" eaLnBrk="0" hangingPunct="0">
              <a:tabLst>
                <a:tab pos="228600" algn="l"/>
              </a:tabLst>
            </a:pPr>
            <a:r>
              <a:rPr lang="sr-Cyrl-CS" sz="1400" b="0">
                <a:cs typeface="Times New Roman" pitchFamily="18" charset="0"/>
              </a:rPr>
              <a:t>          uklanjanje i iskorišćavanje životinjskih leševa i konfiskata. </a:t>
            </a:r>
            <a:endParaRPr lang="sr-Cyrl-CS" sz="1800" b="0"/>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1"/>
          <p:cNvSpPr>
            <a:spLocks noChangeArrowheads="1"/>
          </p:cNvSpPr>
          <p:nvPr/>
        </p:nvSpPr>
        <p:spPr bwMode="auto">
          <a:xfrm>
            <a:off x="0" y="0"/>
            <a:ext cx="9144000" cy="4124325"/>
          </a:xfrm>
          <a:prstGeom prst="rect">
            <a:avLst/>
          </a:prstGeom>
          <a:noFill/>
          <a:ln w="9525">
            <a:noFill/>
            <a:miter lim="800000"/>
            <a:headEnd/>
            <a:tailEnd/>
          </a:ln>
        </p:spPr>
        <p:txBody>
          <a:bodyPr anchor="ctr">
            <a:spAutoFit/>
          </a:bodyPr>
          <a:lstStyle/>
          <a:p>
            <a:pPr>
              <a:tabLst>
                <a:tab pos="228600" algn="l"/>
              </a:tabLst>
            </a:pPr>
            <a:r>
              <a:rPr lang="sr-Cyrl-CS" sz="1400">
                <a:cs typeface="Times New Roman" pitchFamily="18" charset="0"/>
              </a:rPr>
              <a:t>Organizacija izđubravanja </a:t>
            </a:r>
            <a:endParaRPr lang="sr-Latn-CS" sz="800" b="0"/>
          </a:p>
          <a:p>
            <a:pPr eaLnBrk="0" hangingPunct="0">
              <a:tabLst>
                <a:tab pos="228600" algn="l"/>
              </a:tabLst>
            </a:pPr>
            <a:r>
              <a:rPr lang="sl-SI" sz="1400" b="0">
                <a:cs typeface="Times New Roman" pitchFamily="18" charset="0"/>
              </a:rPr>
              <a:t>	</a:t>
            </a:r>
            <a:endParaRPr lang="sr-Latn-CS" sz="800" b="0"/>
          </a:p>
          <a:p>
            <a:pPr eaLnBrk="0" hangingPunct="0">
              <a:tabLst>
                <a:tab pos="228600" algn="l"/>
              </a:tabLst>
            </a:pPr>
            <a:r>
              <a:rPr lang="sl-SI" sz="1400" b="0">
                <a:cs typeface="Times New Roman" pitchFamily="18" charset="0"/>
              </a:rPr>
              <a:t>    1.  Ručno izđubravanje </a:t>
            </a:r>
          </a:p>
          <a:p>
            <a:pPr eaLnBrk="0" hangingPunct="0">
              <a:tabLst>
                <a:tab pos="228600" algn="l"/>
              </a:tabLst>
            </a:pPr>
            <a:endParaRPr lang="sr-Latn-CS" sz="800" b="0"/>
          </a:p>
          <a:p>
            <a:pPr eaLnBrk="0" hangingPunct="0">
              <a:tabLst>
                <a:tab pos="228600" algn="l"/>
              </a:tabLst>
            </a:pPr>
            <a:r>
              <a:rPr lang="sl-SI" sz="1400" b="0">
                <a:cs typeface="Times New Roman" pitchFamily="18" charset="0"/>
              </a:rPr>
              <a:t>    2.  Polumehanizovano izđubravanje</a:t>
            </a:r>
          </a:p>
          <a:p>
            <a:pPr eaLnBrk="0" hangingPunct="0">
              <a:tabLst>
                <a:tab pos="228600" algn="l"/>
              </a:tabLst>
            </a:pPr>
            <a:endParaRPr lang="sl-SI" sz="1400">
              <a:cs typeface="Times New Roman" pitchFamily="18" charset="0"/>
            </a:endParaRPr>
          </a:p>
          <a:p>
            <a:pPr eaLnBrk="0" hangingPunct="0">
              <a:tabLst>
                <a:tab pos="228600" algn="l"/>
              </a:tabLst>
            </a:pPr>
            <a:r>
              <a:rPr lang="sl-SI" sz="1400">
                <a:cs typeface="Times New Roman" pitchFamily="18" charset="0"/>
              </a:rPr>
              <a:t>a) t</a:t>
            </a:r>
            <a:r>
              <a:rPr lang="sl-SI" sz="1400" b="0">
                <a:cs typeface="Times New Roman" pitchFamily="18" charset="0"/>
              </a:rPr>
              <a:t>raktorski utovarač </a:t>
            </a:r>
            <a:endParaRPr lang="sr-Latn-CS" sz="800" b="0"/>
          </a:p>
          <a:p>
            <a:pPr eaLnBrk="0" hangingPunct="0">
              <a:tabLst>
                <a:tab pos="228600" algn="l"/>
              </a:tabLst>
            </a:pPr>
            <a:r>
              <a:rPr lang="sl-SI" sz="1400" b="0">
                <a:cs typeface="Times New Roman" pitchFamily="18" charset="0"/>
              </a:rPr>
              <a:t>b) kranski utovarač </a:t>
            </a:r>
            <a:endParaRPr lang="sr-Latn-CS" sz="800" b="0"/>
          </a:p>
          <a:p>
            <a:pPr eaLnBrk="0" hangingPunct="0">
              <a:tabLst>
                <a:tab pos="228600" algn="l"/>
              </a:tabLst>
            </a:pPr>
            <a:r>
              <a:rPr lang="sl-SI" sz="1400" b="0">
                <a:cs typeface="Times New Roman" pitchFamily="18" charset="0"/>
              </a:rPr>
              <a:t>c) viseća železnica </a:t>
            </a:r>
            <a:endParaRPr lang="sr-Latn-CS" sz="800" b="0"/>
          </a:p>
          <a:p>
            <a:pPr eaLnBrk="0" hangingPunct="0">
              <a:tabLst>
                <a:tab pos="228600" algn="l"/>
              </a:tabLst>
            </a:pPr>
            <a:r>
              <a:rPr lang="sl-SI" sz="1400" b="0">
                <a:cs typeface="Times New Roman" pitchFamily="18" charset="0"/>
              </a:rPr>
              <a:t>d) železnički kolosek </a:t>
            </a:r>
          </a:p>
          <a:p>
            <a:pPr eaLnBrk="0" hangingPunct="0">
              <a:tabLst>
                <a:tab pos="228600" algn="l"/>
              </a:tabLst>
            </a:pPr>
            <a:r>
              <a:rPr lang="sl-SI" sz="1400" b="0">
                <a:cs typeface="Times New Roman" pitchFamily="18" charset="0"/>
              </a:rPr>
              <a:t>e) pranje mlazom vode</a:t>
            </a:r>
            <a:r>
              <a:rPr lang="sr-Latn-CS" sz="800" b="0"/>
              <a:t> </a:t>
            </a:r>
          </a:p>
          <a:p>
            <a:pPr eaLnBrk="0" hangingPunct="0">
              <a:tabLst>
                <a:tab pos="228600" algn="l"/>
              </a:tabLst>
            </a:pPr>
            <a:endParaRPr lang="sr-Latn-CS" sz="800" b="0"/>
          </a:p>
          <a:p>
            <a:pPr eaLnBrk="0" hangingPunct="0">
              <a:tabLst>
                <a:tab pos="228600" algn="l"/>
              </a:tabLst>
            </a:pPr>
            <a:endParaRPr lang="sr-Latn-CS" sz="800"/>
          </a:p>
          <a:p>
            <a:pPr eaLnBrk="0" hangingPunct="0">
              <a:tabLst>
                <a:tab pos="228600" algn="l"/>
              </a:tabLst>
            </a:pPr>
            <a:endParaRPr lang="sr-Latn-CS" sz="800" b="0"/>
          </a:p>
          <a:p>
            <a:pPr eaLnBrk="0" hangingPunct="0">
              <a:tabLst>
                <a:tab pos="228600" algn="l"/>
              </a:tabLst>
            </a:pPr>
            <a:endParaRPr lang="sr-Latn-CS" sz="800"/>
          </a:p>
          <a:p>
            <a:pPr eaLnBrk="0" hangingPunct="0">
              <a:tabLst>
                <a:tab pos="228600" algn="l"/>
              </a:tabLst>
            </a:pPr>
            <a:endParaRPr lang="sr-Latn-CS" sz="800"/>
          </a:p>
          <a:p>
            <a:pPr eaLnBrk="0" hangingPunct="0">
              <a:tabLst>
                <a:tab pos="228600" algn="l"/>
              </a:tabLst>
            </a:pPr>
            <a:endParaRPr lang="sr-Latn-CS" sz="800" b="0"/>
          </a:p>
          <a:p>
            <a:pPr eaLnBrk="0" hangingPunct="0">
              <a:tabLst>
                <a:tab pos="228600" algn="l"/>
              </a:tabLst>
            </a:pPr>
            <a:endParaRPr lang="sr-Latn-CS" sz="800"/>
          </a:p>
          <a:p>
            <a:pPr eaLnBrk="0" hangingPunct="0">
              <a:tabLst>
                <a:tab pos="228600" algn="l"/>
              </a:tabLst>
            </a:pPr>
            <a:endParaRPr lang="sr-Latn-CS" sz="800" b="0"/>
          </a:p>
          <a:p>
            <a:pPr eaLnBrk="0" hangingPunct="0">
              <a:tabLst>
                <a:tab pos="228600" algn="l"/>
              </a:tabLst>
            </a:pPr>
            <a:endParaRPr lang="sr-Latn-CS" sz="800" b="0"/>
          </a:p>
          <a:p>
            <a:pPr eaLnBrk="0" hangingPunct="0">
              <a:tabLst>
                <a:tab pos="228600" algn="l"/>
              </a:tabLst>
            </a:pPr>
            <a:endParaRPr lang="sr-Latn-CS" sz="800"/>
          </a:p>
          <a:p>
            <a:pPr eaLnBrk="0" hangingPunct="0">
              <a:tabLst>
                <a:tab pos="228600" algn="l"/>
              </a:tabLst>
            </a:pPr>
            <a:endParaRPr lang="sr-Latn-CS" sz="800" b="0"/>
          </a:p>
          <a:p>
            <a:pPr eaLnBrk="0" hangingPunct="0">
              <a:tabLst>
                <a:tab pos="228600" algn="l"/>
              </a:tabLst>
            </a:pPr>
            <a:endParaRPr lang="sr-Latn-CS" sz="800"/>
          </a:p>
          <a:p>
            <a:pPr eaLnBrk="0" hangingPunct="0">
              <a:tabLst>
                <a:tab pos="228600" algn="l"/>
              </a:tabLst>
            </a:pPr>
            <a:endParaRPr lang="sr-Latn-CS" sz="1800" b="0"/>
          </a:p>
        </p:txBody>
      </p:sp>
      <p:sp>
        <p:nvSpPr>
          <p:cNvPr id="177155" name="Rectangle 4"/>
          <p:cNvSpPr>
            <a:spLocks noChangeArrowheads="1"/>
          </p:cNvSpPr>
          <p:nvPr/>
        </p:nvSpPr>
        <p:spPr bwMode="auto">
          <a:xfrm>
            <a:off x="0" y="2857500"/>
            <a:ext cx="9117013" cy="2600325"/>
          </a:xfrm>
          <a:prstGeom prst="rect">
            <a:avLst/>
          </a:prstGeom>
          <a:noFill/>
          <a:ln w="9525">
            <a:noFill/>
            <a:miter lim="800000"/>
            <a:headEnd/>
            <a:tailEnd/>
          </a:ln>
        </p:spPr>
        <p:txBody>
          <a:bodyPr wrap="none" bIns="0" anchor="ctr">
            <a:spAutoFit/>
          </a:bodyPr>
          <a:lstStyle/>
          <a:p>
            <a:pPr marL="342900" indent="-342900">
              <a:buFontTx/>
              <a:buAutoNum type="arabicPeriod" startAt="3"/>
              <a:tabLst>
                <a:tab pos="228600" algn="l"/>
              </a:tabLst>
            </a:pPr>
            <a:r>
              <a:rPr lang="sl-SI" sz="1400" b="0">
                <a:cs typeface="Times New Roman" pitchFamily="18" charset="0"/>
              </a:rPr>
              <a:t>Mehanizovano izđubravanje zasniva se na upotrebi sledećih sredstava:</a:t>
            </a:r>
          </a:p>
          <a:p>
            <a:pPr marL="342900" indent="-342900">
              <a:tabLst>
                <a:tab pos="228600" algn="l"/>
              </a:tabLst>
            </a:pPr>
            <a:r>
              <a:rPr lang="sl-SI" sz="1400" b="0">
                <a:cs typeface="Times New Roman" pitchFamily="18" charset="0"/>
              </a:rPr>
              <a:t>	</a:t>
            </a:r>
            <a:endParaRPr lang="sr-Latn-CS" sz="800" b="0"/>
          </a:p>
          <a:p>
            <a:pPr marL="342900" indent="-342900" eaLnBrk="0" hangingPunct="0">
              <a:buFontTx/>
              <a:buChar char="•"/>
              <a:tabLst>
                <a:tab pos="228600" algn="l"/>
              </a:tabLst>
            </a:pPr>
            <a:r>
              <a:rPr lang="sl-SI" sz="1400" b="0">
                <a:cs typeface="Times New Roman" pitchFamily="18" charset="0"/>
              </a:rPr>
              <a:t>potisna greda (paličasti transporter, oscilirajuća greda), </a:t>
            </a:r>
            <a:endParaRPr lang="sr-Latn-CS" sz="800" b="0"/>
          </a:p>
          <a:p>
            <a:pPr marL="342900" indent="-342900" eaLnBrk="0" hangingPunct="0">
              <a:buFontTx/>
              <a:buChar char="•"/>
              <a:tabLst>
                <a:tab pos="228600" algn="l"/>
              </a:tabLst>
            </a:pPr>
            <a:r>
              <a:rPr lang="sl-SI" sz="1400" b="0">
                <a:cs typeface="Times New Roman" pitchFamily="18" charset="0"/>
              </a:rPr>
              <a:t>uređaj sa lopaticama na beskrajnom lancu,</a:t>
            </a:r>
            <a:endParaRPr lang="sr-Latn-CS" sz="800" b="0"/>
          </a:p>
          <a:p>
            <a:pPr marL="342900" indent="-342900" eaLnBrk="0" hangingPunct="0">
              <a:buFontTx/>
              <a:buChar char="•"/>
              <a:tabLst>
                <a:tab pos="228600" algn="l"/>
              </a:tabLst>
            </a:pPr>
            <a:r>
              <a:rPr lang="sl-SI" sz="1400">
                <a:cs typeface="Times New Roman" pitchFamily="18" charset="0"/>
              </a:rPr>
              <a:t>dv</a:t>
            </a:r>
            <a:r>
              <a:rPr lang="sl-SI" sz="1400" b="0">
                <a:cs typeface="Times New Roman" pitchFamily="18" charset="0"/>
              </a:rPr>
              <a:t>okraka potisna poluga (strugač, delta krila),</a:t>
            </a:r>
            <a:endParaRPr lang="sr-Latn-CS" sz="800" b="0"/>
          </a:p>
          <a:p>
            <a:pPr marL="342900" indent="-342900" eaLnBrk="0" hangingPunct="0">
              <a:buFontTx/>
              <a:buChar char="•"/>
              <a:tabLst>
                <a:tab pos="228600" algn="l"/>
              </a:tabLst>
            </a:pPr>
            <a:r>
              <a:rPr lang="sl-SI" sz="1400" b="0">
                <a:cs typeface="Times New Roman" pitchFamily="18" charset="0"/>
              </a:rPr>
              <a:t>tranšeja,</a:t>
            </a:r>
            <a:endParaRPr lang="sr-Latn-CS" sz="800" b="0"/>
          </a:p>
          <a:p>
            <a:pPr marL="342900" indent="-342900" eaLnBrk="0" hangingPunct="0">
              <a:buFontTx/>
              <a:buChar char="•"/>
              <a:tabLst>
                <a:tab pos="228600" algn="l"/>
              </a:tabLst>
            </a:pPr>
            <a:r>
              <a:rPr lang="sl-SI" sz="1400" b="0">
                <a:cs typeface="Times New Roman" pitchFamily="18" charset="0"/>
              </a:rPr>
              <a:t>rešetkasti pod.</a:t>
            </a:r>
          </a:p>
          <a:p>
            <a:pPr marL="342900" indent="-342900" eaLnBrk="0" hangingPunct="0">
              <a:buFontTx/>
              <a:buChar char="•"/>
              <a:tabLst>
                <a:tab pos="228600" algn="l"/>
              </a:tabLst>
            </a:pPr>
            <a:endParaRPr lang="sl-SI" sz="1400"/>
          </a:p>
          <a:p>
            <a:pPr marL="342900" indent="-342900" eaLnBrk="0" hangingPunct="0">
              <a:buFontTx/>
              <a:buChar char="•"/>
              <a:tabLst>
                <a:tab pos="228600" algn="l"/>
              </a:tabLst>
            </a:pPr>
            <a:endParaRPr lang="sr-Latn-CS" sz="800" b="0"/>
          </a:p>
          <a:p>
            <a:pPr marL="342900" indent="-342900" eaLnBrk="0" hangingPunct="0">
              <a:tabLst>
                <a:tab pos="228600" algn="l"/>
              </a:tabLst>
            </a:pPr>
            <a:r>
              <a:rPr lang="sl-SI" sz="1400">
                <a:cs typeface="Times New Roman" pitchFamily="18" charset="0"/>
              </a:rPr>
              <a:t>      Ostale radne operacije</a:t>
            </a:r>
            <a:r>
              <a:rPr lang="sl-SI" sz="1400" b="0">
                <a:cs typeface="Times New Roman" pitchFamily="18" charset="0"/>
              </a:rPr>
              <a:t> obuhvataju izvesne dodatne poslove koji nisu uključeni u napred navedene procese.</a:t>
            </a:r>
          </a:p>
          <a:p>
            <a:pPr marL="342900" indent="-342900" eaLnBrk="0" hangingPunct="0">
              <a:tabLst>
                <a:tab pos="228600" algn="l"/>
              </a:tabLst>
            </a:pPr>
            <a:r>
              <a:rPr lang="sl-SI" sz="1400" b="0">
                <a:cs typeface="Times New Roman" pitchFamily="18" charset="0"/>
              </a:rPr>
              <a:t>        Neki od njih su zajednički, a drugi su specifični za svaku kategoriju goveda.</a:t>
            </a:r>
            <a:endParaRPr lang="sr-Latn-CS" sz="800" b="0"/>
          </a:p>
          <a:p>
            <a:pPr marL="342900" indent="-342900" eaLnBrk="0" hangingPunct="0">
              <a:tabLst>
                <a:tab pos="228600" algn="l"/>
              </a:tabLst>
            </a:pPr>
            <a:endParaRPr lang="sr-Latn-CS" sz="1800" b="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2"/>
          <p:cNvSpPr txBox="1">
            <a:spLocks noChangeArrowheads="1"/>
          </p:cNvSpPr>
          <p:nvPr/>
        </p:nvSpPr>
        <p:spPr bwMode="auto">
          <a:xfrm>
            <a:off x="0" y="0"/>
            <a:ext cx="9144000" cy="7170738"/>
          </a:xfrm>
          <a:prstGeom prst="rect">
            <a:avLst/>
          </a:prstGeom>
          <a:solidFill>
            <a:srgbClr val="FFCC99"/>
          </a:solidFill>
          <a:ln w="9525">
            <a:noFill/>
            <a:miter lim="800000"/>
            <a:headEnd/>
            <a:tailEnd/>
          </a:ln>
        </p:spPr>
        <p:txBody>
          <a:bodyPr>
            <a:spAutoFit/>
          </a:bodyPr>
          <a:lstStyle/>
          <a:p>
            <a:pPr marL="342900" indent="-342900">
              <a:buFontTx/>
              <a:buAutoNum type="arabicPeriod"/>
            </a:pPr>
            <a:endParaRPr lang="sr-Latn-CS"/>
          </a:p>
          <a:p>
            <a:pPr marL="342900" indent="-342900">
              <a:buFontTx/>
              <a:buAutoNum type="arabicPeriod"/>
            </a:pPr>
            <a:endParaRPr lang="sr-Latn-CS"/>
          </a:p>
          <a:p>
            <a:pPr marL="342900" indent="-342900">
              <a:buFontTx/>
              <a:buAutoNum type="arabicPeriod"/>
            </a:pPr>
            <a:endParaRPr lang="sr-Latn-CS"/>
          </a:p>
          <a:p>
            <a:pPr marL="342900" indent="-342900">
              <a:buFontTx/>
              <a:buAutoNum type="arabicPeriod"/>
            </a:pPr>
            <a:endParaRPr lang="sr-Latn-CS"/>
          </a:p>
          <a:p>
            <a:pPr marL="342900" indent="-342900">
              <a:buFontTx/>
              <a:buAutoNum type="arabicPeriod"/>
            </a:pPr>
            <a:endParaRPr lang="sr-Latn-CS"/>
          </a:p>
          <a:p>
            <a:pPr marL="342900" indent="-342900">
              <a:buFontTx/>
              <a:buAutoNum type="arabicPeriod"/>
            </a:pPr>
            <a:endParaRPr lang="sr-Latn-CS"/>
          </a:p>
          <a:p>
            <a:pPr marL="342900" indent="-342900">
              <a:buFontTx/>
              <a:buAutoNum type="arabicPeriod"/>
            </a:pPr>
            <a:endParaRPr lang="sr-Latn-CS"/>
          </a:p>
          <a:p>
            <a:pPr marL="342900" indent="-342900">
              <a:buFontTx/>
              <a:buAutoNum type="arabicPeriod"/>
            </a:pPr>
            <a:endParaRPr lang="sr-Latn-CS"/>
          </a:p>
          <a:p>
            <a:pPr marL="342900" indent="-342900"/>
            <a:endParaRPr lang="sr-Latn-CS"/>
          </a:p>
          <a:p>
            <a:pPr marL="342900" indent="-342900">
              <a:buFontTx/>
              <a:buAutoNum type="arabicPeriod"/>
            </a:pPr>
            <a:endParaRPr lang="sr-Latn-CS"/>
          </a:p>
          <a:p>
            <a:pPr marL="342900" indent="-342900">
              <a:buFontTx/>
              <a:buAutoNum type="arabicPeriod"/>
            </a:pPr>
            <a:endParaRPr lang="sr-Latn-CS"/>
          </a:p>
          <a:p>
            <a:pPr marL="342900" indent="-342900"/>
            <a:r>
              <a:rPr lang="sr-Latn-CS"/>
              <a:t>ANALIZA REZULTATA PROIZVODNJE</a:t>
            </a:r>
            <a:endParaRPr lang="en-US"/>
          </a:p>
          <a:p>
            <a:pPr marL="342900" indent="-342900"/>
            <a:endParaRPr lang="sr-Latn-CS"/>
          </a:p>
          <a:p>
            <a:pPr marL="342900" indent="-342900"/>
            <a:r>
              <a:rPr lang="en-US"/>
              <a:t>                                      MERENJE  REZULTATA PROIZVODNJE</a:t>
            </a:r>
            <a:endParaRPr lang="sr-Latn-CS"/>
          </a:p>
          <a:p>
            <a:pPr marL="342900" indent="-342900"/>
            <a:endParaRPr lang="sr-Latn-CS"/>
          </a:p>
          <a:p>
            <a:pPr marL="342900" indent="-342900"/>
            <a:endParaRPr lang="en-US"/>
          </a:p>
          <a:p>
            <a:pPr marL="342900" indent="-342900"/>
            <a:r>
              <a:rPr lang="en-US"/>
              <a:t>                           NATURALNO                                VREDNOSNO</a:t>
            </a:r>
            <a:endParaRPr lang="sr-Latn-CS"/>
          </a:p>
          <a:p>
            <a:pPr marL="342900" indent="-342900"/>
            <a:r>
              <a:rPr lang="en-US"/>
              <a:t>                                                                                                           </a:t>
            </a:r>
          </a:p>
          <a:p>
            <a:pPr marL="342900" indent="-342900"/>
            <a:r>
              <a:rPr lang="en-US"/>
              <a:t>                                                                                                             </a:t>
            </a:r>
          </a:p>
          <a:p>
            <a:pPr marL="342900" indent="-342900"/>
            <a:r>
              <a:rPr lang="en-US"/>
              <a:t>             - UKUPNA PROIZVODNJA                    - EFEKTIVNOST</a:t>
            </a:r>
          </a:p>
          <a:p>
            <a:pPr marL="342900" indent="-342900"/>
            <a:r>
              <a:rPr lang="en-US"/>
              <a:t>             - PRINOS                                              </a:t>
            </a:r>
            <a:endParaRPr lang="sr-Latn-CS"/>
          </a:p>
          <a:p>
            <a:pPr marL="342900" indent="-342900"/>
            <a:r>
              <a:rPr lang="sr-Latn-CS"/>
              <a:t>                                                                           </a:t>
            </a:r>
            <a:r>
              <a:rPr lang="en-US"/>
              <a:t>  - EFIKASNOST</a:t>
            </a:r>
            <a:endParaRPr lang="sr-Latn-CS"/>
          </a:p>
          <a:p>
            <a:pPr marL="342900" indent="-342900"/>
            <a:endParaRPr lang="en-US"/>
          </a:p>
        </p:txBody>
      </p:sp>
      <p:sp>
        <p:nvSpPr>
          <p:cNvPr id="25603" name="Line 3"/>
          <p:cNvSpPr>
            <a:spLocks noChangeShapeType="1"/>
          </p:cNvSpPr>
          <p:nvPr/>
        </p:nvSpPr>
        <p:spPr bwMode="auto">
          <a:xfrm flipH="1">
            <a:off x="2819400" y="4343400"/>
            <a:ext cx="533400" cy="533400"/>
          </a:xfrm>
          <a:prstGeom prst="line">
            <a:avLst/>
          </a:prstGeom>
          <a:noFill/>
          <a:ln w="9525">
            <a:solidFill>
              <a:schemeClr val="tx1"/>
            </a:solidFill>
            <a:round/>
            <a:headEnd/>
            <a:tailEnd type="triangle" w="med" len="med"/>
          </a:ln>
        </p:spPr>
        <p:txBody>
          <a:bodyPr/>
          <a:lstStyle/>
          <a:p>
            <a:endParaRPr lang="en-US"/>
          </a:p>
        </p:txBody>
      </p:sp>
      <p:sp>
        <p:nvSpPr>
          <p:cNvPr id="25604" name="Line 4"/>
          <p:cNvSpPr>
            <a:spLocks noChangeShapeType="1"/>
          </p:cNvSpPr>
          <p:nvPr/>
        </p:nvSpPr>
        <p:spPr bwMode="auto">
          <a:xfrm>
            <a:off x="4953000" y="4267200"/>
            <a:ext cx="2133600" cy="533400"/>
          </a:xfrm>
          <a:prstGeom prst="line">
            <a:avLst/>
          </a:prstGeom>
          <a:noFill/>
          <a:ln w="9525">
            <a:solidFill>
              <a:schemeClr val="tx1"/>
            </a:solidFill>
            <a:round/>
            <a:headEnd/>
            <a:tailEnd type="triangle" w="med" len="med"/>
          </a:ln>
        </p:spPr>
        <p:txBody>
          <a:bodyPr/>
          <a:lstStyle/>
          <a:p>
            <a:endParaRPr lang="en-US"/>
          </a:p>
        </p:txBody>
      </p:sp>
      <p:sp>
        <p:nvSpPr>
          <p:cNvPr id="25605" name="Line 5"/>
          <p:cNvSpPr>
            <a:spLocks noChangeShapeType="1"/>
          </p:cNvSpPr>
          <p:nvPr/>
        </p:nvSpPr>
        <p:spPr bwMode="auto">
          <a:xfrm>
            <a:off x="2438400" y="5257800"/>
            <a:ext cx="0" cy="457200"/>
          </a:xfrm>
          <a:prstGeom prst="line">
            <a:avLst/>
          </a:prstGeom>
          <a:noFill/>
          <a:ln w="9525">
            <a:solidFill>
              <a:schemeClr val="tx1"/>
            </a:solidFill>
            <a:round/>
            <a:headEnd/>
            <a:tailEnd type="triangle" w="med" len="med"/>
          </a:ln>
        </p:spPr>
        <p:txBody>
          <a:bodyPr/>
          <a:lstStyle/>
          <a:p>
            <a:endParaRPr lang="en-US"/>
          </a:p>
        </p:txBody>
      </p:sp>
      <p:sp>
        <p:nvSpPr>
          <p:cNvPr id="25606" name="Line 6"/>
          <p:cNvSpPr>
            <a:spLocks noChangeShapeType="1"/>
          </p:cNvSpPr>
          <p:nvPr/>
        </p:nvSpPr>
        <p:spPr bwMode="auto">
          <a:xfrm>
            <a:off x="6324600" y="5257800"/>
            <a:ext cx="0" cy="4572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
          <p:cNvSpPr>
            <a:spLocks noChangeArrowheads="1"/>
          </p:cNvSpPr>
          <p:nvPr/>
        </p:nvSpPr>
        <p:spPr bwMode="auto">
          <a:xfrm>
            <a:off x="0" y="0"/>
            <a:ext cx="9144000" cy="4648200"/>
          </a:xfrm>
          <a:prstGeom prst="rect">
            <a:avLst/>
          </a:prstGeom>
          <a:noFill/>
          <a:ln w="9525">
            <a:noFill/>
            <a:miter lim="800000"/>
            <a:headEnd/>
            <a:tailEnd/>
          </a:ln>
        </p:spPr>
        <p:txBody>
          <a:bodyPr anchor="ctr">
            <a:spAutoFit/>
          </a:bodyPr>
          <a:lstStyle/>
          <a:p>
            <a:pPr algn="just">
              <a:tabLst>
                <a:tab pos="444500" algn="l"/>
              </a:tabLst>
            </a:pPr>
            <a:r>
              <a:rPr lang="sr-Cyrl-CS" sz="1400" u="sng">
                <a:cs typeface="Times New Roman" pitchFamily="18" charset="0"/>
              </a:rPr>
              <a:t>Produktivnost rada u govedarstvu</a:t>
            </a:r>
            <a:endParaRPr lang="sr-Latn-CS" sz="1400" u="sng">
              <a:cs typeface="Times New Roman" pitchFamily="18" charset="0"/>
            </a:endParaRPr>
          </a:p>
          <a:p>
            <a:pPr algn="just">
              <a:tabLst>
                <a:tab pos="444500" algn="l"/>
              </a:tabLst>
            </a:pPr>
            <a:endParaRPr lang="sr-Latn-CS" sz="1400" u="sng"/>
          </a:p>
          <a:p>
            <a:pPr algn="just">
              <a:tabLst>
                <a:tab pos="444500" algn="l"/>
              </a:tabLst>
            </a:pPr>
            <a:endParaRPr lang="sr-Latn-CS" sz="1400" u="sng"/>
          </a:p>
          <a:p>
            <a:pPr algn="just">
              <a:tabLst>
                <a:tab pos="444500" algn="l"/>
              </a:tabLst>
            </a:pPr>
            <a:endParaRPr lang="sr-Latn-CS" sz="1400" u="sng"/>
          </a:p>
          <a:p>
            <a:pPr algn="just">
              <a:tabLst>
                <a:tab pos="444500" algn="l"/>
              </a:tabLst>
            </a:pPr>
            <a:endParaRPr lang="sr-Latn-CS" sz="800" b="0"/>
          </a:p>
          <a:p>
            <a:pPr algn="just" eaLnBrk="0" hangingPunct="0">
              <a:tabLst>
                <a:tab pos="444500" algn="l"/>
              </a:tabLst>
            </a:pPr>
            <a:r>
              <a:rPr lang="en-US" sz="1400" b="0">
                <a:cs typeface="Times New Roman" pitchFamily="18" charset="0"/>
              </a:rPr>
              <a:t>Na kretanje produktivnosti rada u govedarskoj proizvodnji deluje veliki broj faktora od kojih su neki zajedni</a:t>
            </a:r>
            <a:r>
              <a:rPr lang="sr-Cyrl-CS" sz="1400" b="0">
                <a:cs typeface="Times New Roman" pitchFamily="18" charset="0"/>
              </a:rPr>
              <a:t>č</a:t>
            </a:r>
            <a:r>
              <a:rPr lang="en-US" sz="1400" b="0">
                <a:cs typeface="Times New Roman" pitchFamily="18" charset="0"/>
              </a:rPr>
              <a:t>ki</a:t>
            </a:r>
            <a:r>
              <a:rPr lang="sr-Cyrl-CS" sz="1400" b="0">
                <a:cs typeface="Times New Roman" pitchFamily="18" charset="0"/>
              </a:rPr>
              <a:t>, </a:t>
            </a:r>
            <a:r>
              <a:rPr lang="en-US" sz="1400" b="0">
                <a:cs typeface="Times New Roman" pitchFamily="18" charset="0"/>
              </a:rPr>
              <a:t>a drugi specifi</a:t>
            </a:r>
            <a:r>
              <a:rPr lang="sr-Cyrl-CS" sz="1400" b="0">
                <a:cs typeface="Times New Roman" pitchFamily="18" charset="0"/>
              </a:rPr>
              <a:t>č</a:t>
            </a:r>
            <a:r>
              <a:rPr lang="en-US" sz="1400" b="0">
                <a:cs typeface="Times New Roman" pitchFamily="18" charset="0"/>
              </a:rPr>
              <a:t>ni za pojedine linije proizvodnje</a:t>
            </a:r>
            <a:r>
              <a:rPr lang="sr-Cyrl-CS" sz="1400" b="0">
                <a:cs typeface="Times New Roman" pitchFamily="18" charset="0"/>
              </a:rPr>
              <a:t>. </a:t>
            </a:r>
            <a:r>
              <a:rPr lang="en-US" sz="1400" b="0">
                <a:cs typeface="Times New Roman" pitchFamily="18" charset="0"/>
              </a:rPr>
              <a:t>Najznačajniji među njima su: </a:t>
            </a:r>
            <a:endParaRPr lang="sr-Latn-CS" sz="1400" b="0">
              <a:cs typeface="Times New Roman" pitchFamily="18" charset="0"/>
            </a:endParaRPr>
          </a:p>
          <a:p>
            <a:pPr algn="just" eaLnBrk="0" hangingPunct="0">
              <a:tabLst>
                <a:tab pos="444500" algn="l"/>
              </a:tabLst>
            </a:pPr>
            <a:endParaRPr lang="sr-Latn-CS" sz="1400"/>
          </a:p>
          <a:p>
            <a:pPr algn="just" eaLnBrk="0" hangingPunct="0">
              <a:tabLst>
                <a:tab pos="444500" algn="l"/>
              </a:tabLst>
            </a:pPr>
            <a:endParaRPr lang="sr-Latn-CS" sz="800" b="0"/>
          </a:p>
          <a:p>
            <a:pPr algn="just" eaLnBrk="0" hangingPunct="0">
              <a:buFontTx/>
              <a:buChar char="•"/>
              <a:tabLst>
                <a:tab pos="444500" algn="l"/>
              </a:tabLst>
            </a:pPr>
            <a:r>
              <a:rPr lang="en-US" sz="1400" b="0">
                <a:cs typeface="Times New Roman" pitchFamily="18" charset="0"/>
              </a:rPr>
              <a:t>sistem gajenja, </a:t>
            </a:r>
            <a:endParaRPr lang="sr-Latn-CS" sz="800" b="0"/>
          </a:p>
          <a:p>
            <a:pPr algn="just" eaLnBrk="0" hangingPunct="0">
              <a:buFontTx/>
              <a:buChar char="•"/>
              <a:tabLst>
                <a:tab pos="444500" algn="l"/>
              </a:tabLst>
            </a:pPr>
            <a:r>
              <a:rPr lang="en-US" sz="1400" b="0">
                <a:cs typeface="Times New Roman" pitchFamily="18" charset="0"/>
              </a:rPr>
              <a:t>način držanja,</a:t>
            </a:r>
            <a:endParaRPr lang="sr-Latn-CS" sz="800" b="0"/>
          </a:p>
          <a:p>
            <a:pPr algn="just" eaLnBrk="0" hangingPunct="0">
              <a:buFontTx/>
              <a:buChar char="•"/>
              <a:tabLst>
                <a:tab pos="444500" algn="l"/>
              </a:tabLst>
            </a:pPr>
            <a:r>
              <a:rPr lang="en-US" sz="1400" b="0">
                <a:cs typeface="Times New Roman" pitchFamily="18" charset="0"/>
              </a:rPr>
              <a:t>veličina farme, </a:t>
            </a:r>
            <a:endParaRPr lang="sr-Latn-CS" sz="800" b="0"/>
          </a:p>
          <a:p>
            <a:pPr algn="just" eaLnBrk="0" hangingPunct="0">
              <a:buFontTx/>
              <a:buChar char="•"/>
              <a:tabLst>
                <a:tab pos="444500" algn="l"/>
              </a:tabLst>
            </a:pPr>
            <a:r>
              <a:rPr lang="en-US" sz="1400" b="0">
                <a:cs typeface="Times New Roman" pitchFamily="18" charset="0"/>
              </a:rPr>
              <a:t>tipovi objekata na farmi, </a:t>
            </a:r>
            <a:endParaRPr lang="sr-Latn-CS" sz="800" b="0"/>
          </a:p>
          <a:p>
            <a:pPr algn="just" eaLnBrk="0" hangingPunct="0">
              <a:buFontTx/>
              <a:buChar char="•"/>
              <a:tabLst>
                <a:tab pos="444500" algn="l"/>
              </a:tabLst>
            </a:pPr>
            <a:r>
              <a:rPr lang="en-US" sz="1400" b="0">
                <a:cs typeface="Times New Roman" pitchFamily="18" charset="0"/>
              </a:rPr>
              <a:t>tip obroka, </a:t>
            </a:r>
            <a:endParaRPr lang="sr-Latn-CS" sz="800" b="0"/>
          </a:p>
          <a:p>
            <a:pPr algn="just" eaLnBrk="0" hangingPunct="0">
              <a:buFontTx/>
              <a:buChar char="•"/>
              <a:tabLst>
                <a:tab pos="444500" algn="l"/>
              </a:tabLst>
            </a:pPr>
            <a:r>
              <a:rPr lang="en-US" sz="1400" b="0">
                <a:cs typeface="Times New Roman" pitchFamily="18" charset="0"/>
              </a:rPr>
              <a:t>stepen mehanizovanosti radnih procesa, </a:t>
            </a:r>
            <a:endParaRPr lang="sr-Latn-CS" sz="800" b="0"/>
          </a:p>
          <a:p>
            <a:pPr algn="just" eaLnBrk="0" hangingPunct="0">
              <a:buFontTx/>
              <a:buChar char="•"/>
              <a:tabLst>
                <a:tab pos="444500" algn="l"/>
              </a:tabLst>
            </a:pPr>
            <a:r>
              <a:rPr lang="en-US" sz="1400" b="0">
                <a:cs typeface="Times New Roman" pitchFamily="18" charset="0"/>
              </a:rPr>
              <a:t>sistem opreme na farmi, </a:t>
            </a:r>
            <a:endParaRPr lang="sr-Latn-CS" sz="800" b="0"/>
          </a:p>
          <a:p>
            <a:pPr algn="just" eaLnBrk="0" hangingPunct="0">
              <a:buFontTx/>
              <a:buChar char="•"/>
              <a:tabLst>
                <a:tab pos="444500" algn="l"/>
              </a:tabLst>
            </a:pPr>
            <a:r>
              <a:rPr lang="pl-PL" sz="1400" b="0">
                <a:cs typeface="Times New Roman" pitchFamily="18" charset="0"/>
              </a:rPr>
              <a:t>količina prostirke po hranidbenom danu, </a:t>
            </a:r>
            <a:endParaRPr lang="sr-Latn-CS" sz="800" b="0"/>
          </a:p>
          <a:p>
            <a:pPr algn="just" eaLnBrk="0" hangingPunct="0">
              <a:buFontTx/>
              <a:buChar char="•"/>
              <a:tabLst>
                <a:tab pos="444500" algn="l"/>
              </a:tabLst>
            </a:pPr>
            <a:r>
              <a:rPr lang="en-US" sz="1400" b="0">
                <a:cs typeface="Times New Roman" pitchFamily="18" charset="0"/>
              </a:rPr>
              <a:t>intenzitet proizvodnje na farmi, </a:t>
            </a:r>
            <a:endParaRPr lang="sr-Latn-CS" sz="800" b="0"/>
          </a:p>
          <a:p>
            <a:pPr algn="just" eaLnBrk="0" hangingPunct="0">
              <a:buFontTx/>
              <a:buChar char="•"/>
              <a:tabLst>
                <a:tab pos="444500" algn="l"/>
              </a:tabLst>
            </a:pPr>
            <a:r>
              <a:rPr lang="en-US" sz="1400" b="0">
                <a:cs typeface="Times New Roman" pitchFamily="18" charset="0"/>
              </a:rPr>
              <a:t>struktura stada, </a:t>
            </a:r>
            <a:endParaRPr lang="sr-Latn-CS" sz="800" b="0"/>
          </a:p>
          <a:p>
            <a:pPr algn="just" eaLnBrk="0" hangingPunct="0">
              <a:buFontTx/>
              <a:buChar char="•"/>
              <a:tabLst>
                <a:tab pos="444500" algn="l"/>
              </a:tabLst>
            </a:pPr>
            <a:r>
              <a:rPr lang="pl-PL" sz="1400" b="0">
                <a:cs typeface="Times New Roman" pitchFamily="18" charset="0"/>
              </a:rPr>
              <a:t>oblik i kvalitet organizacije rada, </a:t>
            </a:r>
            <a:endParaRPr lang="sr-Latn-CS" sz="800" b="0"/>
          </a:p>
          <a:p>
            <a:pPr algn="just" eaLnBrk="0" hangingPunct="0">
              <a:buFontTx/>
              <a:buChar char="•"/>
              <a:tabLst>
                <a:tab pos="444500" algn="l"/>
              </a:tabLst>
            </a:pPr>
            <a:r>
              <a:rPr lang="en-US" sz="1400" b="0">
                <a:cs typeface="Times New Roman" pitchFamily="18" charset="0"/>
              </a:rPr>
              <a:t>uvežbanost radnika i </a:t>
            </a:r>
            <a:endParaRPr lang="sr-Latn-CS" sz="800" b="0"/>
          </a:p>
          <a:p>
            <a:pPr algn="just" eaLnBrk="0" hangingPunct="0">
              <a:buFontTx/>
              <a:buChar char="•"/>
              <a:tabLst>
                <a:tab pos="444500" algn="l"/>
              </a:tabLst>
            </a:pPr>
            <a:r>
              <a:rPr lang="en-US" sz="1400" b="0">
                <a:cs typeface="Times New Roman" pitchFamily="18" charset="0"/>
              </a:rPr>
              <a:t>sistem sticanja zarada.</a:t>
            </a:r>
            <a:endParaRPr lang="en-US" sz="1800" b="0"/>
          </a:p>
        </p:txBody>
      </p:sp>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1"/>
          <p:cNvSpPr>
            <a:spLocks noChangeArrowheads="1"/>
          </p:cNvSpPr>
          <p:nvPr/>
        </p:nvSpPr>
        <p:spPr bwMode="auto">
          <a:xfrm>
            <a:off x="0" y="0"/>
            <a:ext cx="9144000" cy="2832100"/>
          </a:xfrm>
          <a:prstGeom prst="rect">
            <a:avLst/>
          </a:prstGeom>
          <a:noFill/>
          <a:ln w="9525">
            <a:noFill/>
            <a:miter lim="800000"/>
            <a:headEnd/>
            <a:tailEnd/>
          </a:ln>
        </p:spPr>
        <p:txBody>
          <a:bodyPr anchor="ctr">
            <a:spAutoFit/>
          </a:bodyPr>
          <a:lstStyle/>
          <a:p>
            <a:pPr algn="just">
              <a:tabLst>
                <a:tab pos="228600" algn="l"/>
              </a:tabLst>
            </a:pPr>
            <a:r>
              <a:rPr lang="sr-Cyrl-CS" sz="1400" b="0">
                <a:cs typeface="Times New Roman" pitchFamily="18" charset="0"/>
              </a:rPr>
              <a:t>Naturalni pokazatelji produktivnosti rada su: </a:t>
            </a:r>
            <a:endParaRPr lang="sr-Latn-CS" sz="800" b="0"/>
          </a:p>
          <a:p>
            <a:pPr algn="just" eaLnBrk="0" hangingPunct="0">
              <a:tabLst>
                <a:tab pos="228600" algn="l"/>
              </a:tabLst>
            </a:pPr>
            <a:r>
              <a:rPr lang="sr-Cyrl-CS" sz="1400" b="0">
                <a:cs typeface="Times New Roman" pitchFamily="18" charset="0"/>
              </a:rPr>
              <a:t>	</a:t>
            </a:r>
            <a:endParaRPr lang="sr-Latn-CS" sz="800" b="0"/>
          </a:p>
          <a:p>
            <a:pPr algn="just" eaLnBrk="0" hangingPunct="0">
              <a:buFontTx/>
              <a:buChar char="•"/>
              <a:tabLst>
                <a:tab pos="228600" algn="l"/>
              </a:tabLst>
            </a:pPr>
            <a:r>
              <a:rPr lang="sr-Cyrl-CS" sz="1400" b="0">
                <a:cs typeface="Times New Roman" pitchFamily="18" charset="0"/>
              </a:rPr>
              <a:t>utrošak radnih časova na 100 litara mleka,</a:t>
            </a:r>
            <a:endParaRPr lang="sr-Latn-CS" sz="800" b="0"/>
          </a:p>
          <a:p>
            <a:pPr algn="just" eaLnBrk="0" hangingPunct="0">
              <a:buFontTx/>
              <a:buChar char="•"/>
              <a:tabLst>
                <a:tab pos="228600" algn="l"/>
              </a:tabLst>
            </a:pPr>
            <a:r>
              <a:rPr lang="sr-Cyrl-CS" sz="1400" b="0">
                <a:cs typeface="Times New Roman" pitchFamily="18" charset="0"/>
              </a:rPr>
              <a:t>odnosno 100 kg prirasta.</a:t>
            </a:r>
            <a:endParaRPr lang="sr-Latn-CS" sz="1400" b="0">
              <a:cs typeface="Times New Roman" pitchFamily="18" charset="0"/>
            </a:endParaRPr>
          </a:p>
          <a:p>
            <a:pPr algn="just" eaLnBrk="0" hangingPunct="0">
              <a:buFontTx/>
              <a:buChar char="•"/>
              <a:tabLst>
                <a:tab pos="228600" algn="l"/>
              </a:tabLst>
            </a:pPr>
            <a:endParaRPr lang="sr-Latn-CS" sz="1400"/>
          </a:p>
          <a:p>
            <a:pPr algn="just" eaLnBrk="0" hangingPunct="0">
              <a:buFontTx/>
              <a:buChar char="•"/>
              <a:tabLst>
                <a:tab pos="228600" algn="l"/>
              </a:tabLst>
            </a:pPr>
            <a:endParaRPr lang="sr-Latn-CS" sz="800" b="0"/>
          </a:p>
          <a:p>
            <a:pPr algn="just" eaLnBrk="0" hangingPunct="0">
              <a:tabLst>
                <a:tab pos="228600" algn="l"/>
              </a:tabLst>
            </a:pPr>
            <a:r>
              <a:rPr lang="sr-Cyrl-CS" sz="1400" b="0">
                <a:cs typeface="Times New Roman" pitchFamily="18" charset="0"/>
              </a:rPr>
              <a:t>    Iz grupe vrednosnih pokazatelja najčešće su u upotrebi:</a:t>
            </a:r>
            <a:endParaRPr lang="sr-Latn-CS" sz="1400" b="0">
              <a:cs typeface="Times New Roman" pitchFamily="18" charset="0"/>
            </a:endParaRPr>
          </a:p>
          <a:p>
            <a:pPr algn="just" eaLnBrk="0" hangingPunct="0">
              <a:tabLst>
                <a:tab pos="228600" algn="l"/>
              </a:tabLst>
            </a:pPr>
            <a:endParaRPr lang="sr-Latn-CS" sz="1400"/>
          </a:p>
          <a:p>
            <a:pPr algn="just" eaLnBrk="0" hangingPunct="0">
              <a:tabLst>
                <a:tab pos="228600" algn="l"/>
              </a:tabLst>
            </a:pPr>
            <a:endParaRPr lang="sr-Latn-CS" sz="800" b="0"/>
          </a:p>
          <a:p>
            <a:pPr algn="just" eaLnBrk="0" hangingPunct="0">
              <a:buFontTx/>
              <a:buChar char="•"/>
              <a:tabLst>
                <a:tab pos="228600" algn="l"/>
              </a:tabLst>
            </a:pPr>
            <a:r>
              <a:rPr lang="sr-Cyrl-CS" sz="1400" b="0">
                <a:cs typeface="Times New Roman" pitchFamily="18" charset="0"/>
              </a:rPr>
              <a:t>vrednost proizvodnje na 100 dinara zarada i dohodak po radniku godišnje, </a:t>
            </a:r>
            <a:endParaRPr lang="sr-Latn-CS" sz="800" b="0"/>
          </a:p>
          <a:p>
            <a:pPr algn="just" eaLnBrk="0" hangingPunct="0">
              <a:buFontTx/>
              <a:buChar char="•"/>
              <a:tabLst>
                <a:tab pos="228600" algn="l"/>
              </a:tabLst>
            </a:pPr>
            <a:r>
              <a:rPr lang="sr-Cyrl-CS" sz="1400" b="0">
                <a:cs typeface="Times New Roman" pitchFamily="18" charset="0"/>
              </a:rPr>
              <a:t>odnosno po utrošenom radnom času.</a:t>
            </a:r>
            <a:endParaRPr lang="sr-Latn-CS" sz="1400" b="0">
              <a:cs typeface="Times New Roman" pitchFamily="18" charset="0"/>
            </a:endParaRPr>
          </a:p>
          <a:p>
            <a:pPr algn="just" eaLnBrk="0" hangingPunct="0">
              <a:buFontTx/>
              <a:buChar char="•"/>
              <a:tabLst>
                <a:tab pos="228600" algn="l"/>
              </a:tabLst>
            </a:pPr>
            <a:endParaRPr lang="sr-Latn-CS" sz="1400"/>
          </a:p>
          <a:p>
            <a:pPr algn="just" eaLnBrk="0" hangingPunct="0">
              <a:buFontTx/>
              <a:buChar char="•"/>
              <a:tabLst>
                <a:tab pos="228600" algn="l"/>
              </a:tabLst>
            </a:pPr>
            <a:endParaRPr lang="sr-Latn-CS" sz="800" b="0"/>
          </a:p>
          <a:p>
            <a:pPr algn="just" eaLnBrk="0" hangingPunct="0">
              <a:tabLst>
                <a:tab pos="228600" algn="l"/>
              </a:tabLst>
            </a:pPr>
            <a:r>
              <a:rPr lang="sr-Cyrl-CS" sz="1400" b="0">
                <a:cs typeface="Times New Roman" pitchFamily="18" charset="0"/>
              </a:rPr>
              <a:t>    </a:t>
            </a:r>
            <a:endParaRPr lang="sr-Cyrl-CS" sz="1800" b="0"/>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
          <p:cNvSpPr>
            <a:spLocks noChangeArrowheads="1"/>
          </p:cNvSpPr>
          <p:nvPr/>
        </p:nvSpPr>
        <p:spPr bwMode="auto">
          <a:xfrm>
            <a:off x="0" y="0"/>
            <a:ext cx="9144000" cy="4370388"/>
          </a:xfrm>
          <a:prstGeom prst="rect">
            <a:avLst/>
          </a:prstGeom>
          <a:noFill/>
          <a:ln w="9525">
            <a:noFill/>
            <a:miter lim="800000"/>
            <a:headEnd/>
            <a:tailEnd/>
          </a:ln>
        </p:spPr>
        <p:txBody>
          <a:bodyPr anchor="ctr">
            <a:spAutoFit/>
          </a:bodyPr>
          <a:lstStyle/>
          <a:p>
            <a:pPr algn="just">
              <a:tabLst>
                <a:tab pos="228600" algn="l"/>
              </a:tabLst>
            </a:pPr>
            <a:endParaRPr lang="sr-Latn-CS" sz="1400" b="0">
              <a:cs typeface="Times New Roman" pitchFamily="18" charset="0"/>
            </a:endParaRPr>
          </a:p>
          <a:p>
            <a:pPr algn="just">
              <a:tabLst>
                <a:tab pos="228600" algn="l"/>
              </a:tabLst>
            </a:pPr>
            <a:r>
              <a:rPr lang="sr-Latn-CS" sz="1400">
                <a:cs typeface="Times New Roman" pitchFamily="18" charset="0"/>
              </a:rPr>
              <a:t>Ekonomičnost govedarske proizvodnje</a:t>
            </a:r>
          </a:p>
          <a:p>
            <a:pPr algn="just">
              <a:tabLst>
                <a:tab pos="228600" algn="l"/>
              </a:tabLst>
            </a:pPr>
            <a:endParaRPr lang="sr-Latn-CS" sz="1400" b="0">
              <a:cs typeface="Times New Roman" pitchFamily="18" charset="0"/>
            </a:endParaRPr>
          </a:p>
          <a:p>
            <a:pPr algn="just">
              <a:tabLst>
                <a:tab pos="228600" algn="l"/>
              </a:tabLst>
            </a:pPr>
            <a:r>
              <a:rPr lang="sr-Cyrl-CS" sz="1400" b="0">
                <a:cs typeface="Times New Roman" pitchFamily="18" charset="0"/>
              </a:rPr>
              <a:t>Kao kompleksan ekonomski pokazatelj, kojim se izražava odnos ukupne vrednosti prema ukupnim troškovima, ekonomičnost govedarske proizvodnje može se menjati pod uticajem svih faktora koji deluju ili na vrednost ili na troškove proizvodnje.</a:t>
            </a:r>
            <a:endParaRPr lang="sr-Latn-CS" sz="800" b="0"/>
          </a:p>
          <a:p>
            <a:pPr algn="just" eaLnBrk="0" hangingPunct="0">
              <a:tabLst>
                <a:tab pos="228600" algn="l"/>
              </a:tabLst>
            </a:pPr>
            <a:r>
              <a:rPr lang="sr-Cyrl-CS" sz="1400" b="0">
                <a:cs typeface="Times New Roman" pitchFamily="18" charset="0"/>
              </a:rPr>
              <a:t>  </a:t>
            </a:r>
            <a:endParaRPr lang="sr-Latn-CS" sz="800" b="0"/>
          </a:p>
          <a:p>
            <a:pPr algn="just" eaLnBrk="0" hangingPunct="0">
              <a:tabLst>
                <a:tab pos="228600" algn="l"/>
              </a:tabLst>
            </a:pPr>
            <a:r>
              <a:rPr lang="sr-Cyrl-CS" sz="1400" b="0">
                <a:cs typeface="Times New Roman" pitchFamily="18" charset="0"/>
              </a:rPr>
              <a:t>    Promena </a:t>
            </a:r>
            <a:r>
              <a:rPr lang="sr-Cyrl-CS" sz="1400">
                <a:cs typeface="Times New Roman" pitchFamily="18" charset="0"/>
              </a:rPr>
              <a:t>vrednosti proizvodnje</a:t>
            </a:r>
            <a:r>
              <a:rPr lang="sr-Cyrl-CS" sz="1400" b="0">
                <a:cs typeface="Times New Roman" pitchFamily="18" charset="0"/>
              </a:rPr>
              <a:t> nalazi se pod uticajem tri osnovna faktora. To su: </a:t>
            </a:r>
            <a:endParaRPr lang="sr-Latn-CS" sz="800" b="0"/>
          </a:p>
          <a:p>
            <a:pPr algn="just" eaLnBrk="0" hangingPunct="0">
              <a:buFontTx/>
              <a:buChar char="•"/>
              <a:tabLst>
                <a:tab pos="228600" algn="l"/>
              </a:tabLst>
            </a:pPr>
            <a:r>
              <a:rPr lang="sr-Cyrl-CS" sz="1400" b="0">
                <a:cs typeface="Times New Roman" pitchFamily="18" charset="0"/>
              </a:rPr>
              <a:t>količina, </a:t>
            </a:r>
            <a:endParaRPr lang="sr-Latn-CS" sz="800" b="0"/>
          </a:p>
          <a:p>
            <a:pPr algn="just" eaLnBrk="0" hangingPunct="0">
              <a:buFontTx/>
              <a:buChar char="•"/>
              <a:tabLst>
                <a:tab pos="228600" algn="l"/>
              </a:tabLst>
            </a:pPr>
            <a:r>
              <a:rPr lang="sr-Cyrl-CS" sz="1400" b="0">
                <a:cs typeface="Times New Roman" pitchFamily="18" charset="0"/>
              </a:rPr>
              <a:t>kvalitet i </a:t>
            </a:r>
            <a:endParaRPr lang="sr-Latn-CS" sz="800" b="0"/>
          </a:p>
          <a:p>
            <a:pPr algn="just" eaLnBrk="0" hangingPunct="0">
              <a:buFontTx/>
              <a:buChar char="•"/>
              <a:tabLst>
                <a:tab pos="228600" algn="l"/>
              </a:tabLst>
            </a:pPr>
            <a:r>
              <a:rPr lang="sr-Cyrl-CS" sz="1400" b="0">
                <a:cs typeface="Times New Roman" pitchFamily="18" charset="0"/>
              </a:rPr>
              <a:t>prodajna cena gotovog proizvoda.</a:t>
            </a:r>
            <a:endParaRPr lang="sr-Latn-CS" sz="1400" b="0">
              <a:cs typeface="Times New Roman" pitchFamily="18" charset="0"/>
            </a:endParaRPr>
          </a:p>
          <a:p>
            <a:pPr algn="just" eaLnBrk="0" hangingPunct="0">
              <a:buFontTx/>
              <a:buChar char="•"/>
              <a:tabLst>
                <a:tab pos="228600" algn="l"/>
              </a:tabLst>
            </a:pPr>
            <a:endParaRPr lang="sr-Latn-CS" sz="1400"/>
          </a:p>
          <a:p>
            <a:pPr algn="just" eaLnBrk="0" hangingPunct="0">
              <a:buFontTx/>
              <a:buChar char="•"/>
              <a:tabLst>
                <a:tab pos="228600" algn="l"/>
              </a:tabLst>
            </a:pPr>
            <a:endParaRPr lang="sr-Latn-CS" sz="1400" b="0"/>
          </a:p>
          <a:p>
            <a:pPr algn="just" eaLnBrk="0" hangingPunct="0">
              <a:buFontTx/>
              <a:buChar char="•"/>
              <a:tabLst>
                <a:tab pos="228600" algn="l"/>
              </a:tabLst>
            </a:pPr>
            <a:endParaRPr lang="sr-Latn-CS" sz="1400"/>
          </a:p>
          <a:p>
            <a:pPr algn="just" eaLnBrk="0" hangingPunct="0">
              <a:buFontTx/>
              <a:buChar char="•"/>
              <a:tabLst>
                <a:tab pos="228600" algn="l"/>
              </a:tabLst>
            </a:pPr>
            <a:endParaRPr lang="sr-Latn-CS" sz="800" b="0"/>
          </a:p>
          <a:p>
            <a:pPr algn="just" eaLnBrk="0" hangingPunct="0">
              <a:tabLst>
                <a:tab pos="228600" algn="l"/>
              </a:tabLst>
            </a:pPr>
            <a:r>
              <a:rPr lang="sl-SI" sz="1400" b="0">
                <a:cs typeface="Times New Roman" pitchFamily="18" charset="0"/>
              </a:rPr>
              <a:t>   Drug</a:t>
            </a:r>
            <a:r>
              <a:rPr lang="sr-Cyrl-CS" sz="1400" b="0">
                <a:cs typeface="Times New Roman" pitchFamily="18" charset="0"/>
              </a:rPr>
              <a:t>i</a:t>
            </a:r>
            <a:r>
              <a:rPr lang="sl-SI" sz="1400" b="0">
                <a:cs typeface="Times New Roman" pitchFamily="18" charset="0"/>
              </a:rPr>
              <a:t> mehanizam za poboljšanje ekonomičnosti, je </a:t>
            </a:r>
            <a:r>
              <a:rPr lang="sl-SI" sz="1400">
                <a:cs typeface="Times New Roman" pitchFamily="18" charset="0"/>
              </a:rPr>
              <a:t>racionalizacija troškova proizvodnje</a:t>
            </a:r>
            <a:r>
              <a:rPr lang="sl-SI" sz="1400" b="0">
                <a:cs typeface="Times New Roman" pitchFamily="18" charset="0"/>
              </a:rPr>
              <a:t>.</a:t>
            </a:r>
          </a:p>
          <a:p>
            <a:pPr algn="just" eaLnBrk="0" hangingPunct="0">
              <a:tabLst>
                <a:tab pos="228600" algn="l"/>
              </a:tabLst>
            </a:pPr>
            <a:endParaRPr lang="sl-SI" sz="1400"/>
          </a:p>
          <a:p>
            <a:pPr algn="just" eaLnBrk="0" hangingPunct="0">
              <a:tabLst>
                <a:tab pos="228600" algn="l"/>
              </a:tabLst>
            </a:pPr>
            <a:endParaRPr lang="sl-SI" sz="1400" b="0"/>
          </a:p>
          <a:p>
            <a:pPr algn="just" eaLnBrk="0" hangingPunct="0">
              <a:tabLst>
                <a:tab pos="228600" algn="l"/>
              </a:tabLst>
            </a:pPr>
            <a:endParaRPr lang="sl-SI" sz="1400"/>
          </a:p>
          <a:p>
            <a:pPr algn="just" eaLnBrk="0" hangingPunct="0">
              <a:tabLst>
                <a:tab pos="228600" algn="l"/>
              </a:tabLst>
            </a:pPr>
            <a:endParaRPr lang="sl-SI" sz="1800" b="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1"/>
          <p:cNvSpPr>
            <a:spLocks noChangeArrowheads="1"/>
          </p:cNvSpPr>
          <p:nvPr/>
        </p:nvSpPr>
        <p:spPr bwMode="auto">
          <a:xfrm>
            <a:off x="0" y="0"/>
            <a:ext cx="9144000" cy="6862763"/>
          </a:xfrm>
          <a:prstGeom prst="rect">
            <a:avLst/>
          </a:prstGeom>
          <a:noFill/>
          <a:ln w="9525">
            <a:noFill/>
            <a:miter lim="800000"/>
            <a:headEnd/>
            <a:tailEnd/>
          </a:ln>
        </p:spPr>
        <p:txBody>
          <a:bodyPr anchor="ctr">
            <a:spAutoFit/>
          </a:bodyPr>
          <a:lstStyle/>
          <a:p>
            <a:pPr indent="257175">
              <a:tabLst>
                <a:tab pos="228600" algn="l"/>
              </a:tabLst>
            </a:pPr>
            <a:r>
              <a:rPr lang="sr-Cyrl-CS" sz="1400" b="0">
                <a:cs typeface="Times New Roman" pitchFamily="18" charset="0"/>
              </a:rPr>
              <a:t>  </a:t>
            </a:r>
            <a:endParaRPr lang="sr-Latn-CS" sz="1400" b="0">
              <a:cs typeface="Times New Roman" pitchFamily="18" charset="0"/>
            </a:endParaRPr>
          </a:p>
          <a:p>
            <a:pPr indent="257175">
              <a:tabLst>
                <a:tab pos="228600" algn="l"/>
              </a:tabLst>
            </a:pPr>
            <a:r>
              <a:rPr lang="sr-Cyrl-CS" sz="1400" b="0">
                <a:cs typeface="Times New Roman" pitchFamily="18" charset="0"/>
              </a:rPr>
              <a:t> </a:t>
            </a:r>
            <a:r>
              <a:rPr lang="sl-SI" sz="1400" b="0">
                <a:cs typeface="Times New Roman" pitchFamily="18" charset="0"/>
              </a:rPr>
              <a:t>Zajedničko je za sve linije da hrana predstavlja najvažniji element troškova. S obzirom na karakter ovog elementa (direktno ulazi u sastav gotovog proizvoda), bilo bi racionalno da hrana ima što veće učešće (u %) u ukupnim troškovima, ali da njena apsolutna vrednost po jedinici kapaciteta, odnosno jedinici proizvoda, bude što niža. Ispunjenje takvog zahteva znači da je izvedena maksimalna racionalizacija i ostalih elemenata troškova.</a:t>
            </a:r>
            <a:endParaRPr lang="sr-Latn-CS" sz="800" b="0"/>
          </a:p>
          <a:p>
            <a:pPr indent="257175" eaLnBrk="0" hangingPunct="0">
              <a:tabLst>
                <a:tab pos="228600" algn="l"/>
              </a:tabLst>
            </a:pPr>
            <a:endParaRPr lang="sr-Latn-CS" sz="800">
              <a:cs typeface="Times New Roman" pitchFamily="18" charset="0"/>
            </a:endParaRPr>
          </a:p>
          <a:p>
            <a:pPr indent="257175" eaLnBrk="0" hangingPunct="0">
              <a:tabLst>
                <a:tab pos="228600" algn="l"/>
              </a:tabLst>
            </a:pPr>
            <a:r>
              <a:rPr lang="sr-Cyrl-CS" sz="1400" b="0">
                <a:cs typeface="Times New Roman" pitchFamily="18" charset="0"/>
              </a:rPr>
              <a:t>   </a:t>
            </a:r>
            <a:r>
              <a:rPr lang="en-US" sz="1400" b="0">
                <a:cs typeface="Times New Roman" pitchFamily="18" charset="0"/>
              </a:rPr>
              <a:t>Predmet analize</a:t>
            </a:r>
            <a:r>
              <a:rPr lang="sr-Cyrl-CS" sz="1400" b="0">
                <a:cs typeface="Times New Roman" pitchFamily="18" charset="0"/>
              </a:rPr>
              <a:t>: </a:t>
            </a:r>
            <a:endParaRPr lang="sr-Latn-CS" sz="1400" b="0">
              <a:cs typeface="Times New Roman" pitchFamily="18" charset="0"/>
            </a:endParaRPr>
          </a:p>
          <a:p>
            <a:pPr indent="257175" eaLnBrk="0" hangingPunct="0">
              <a:tabLst>
                <a:tab pos="228600" algn="l"/>
              </a:tabLst>
            </a:pPr>
            <a:endParaRPr lang="sr-Latn-CS" sz="1400">
              <a:cs typeface="Times New Roman" pitchFamily="18" charset="0"/>
            </a:endParaRPr>
          </a:p>
          <a:p>
            <a:pPr indent="257175" eaLnBrk="0" hangingPunct="0">
              <a:tabLst>
                <a:tab pos="228600" algn="l"/>
              </a:tabLst>
            </a:pPr>
            <a:r>
              <a:rPr lang="sr-Cyrl-CS" sz="1400" b="0">
                <a:cs typeface="Times New Roman" pitchFamily="18" charset="0"/>
              </a:rPr>
              <a:t> Uslovi proizvodnje i to:</a:t>
            </a:r>
            <a:endParaRPr lang="sr-Latn-CS" sz="800" b="0"/>
          </a:p>
          <a:p>
            <a:pPr indent="257175" eaLnBrk="0" hangingPunct="0">
              <a:buFontTx/>
              <a:buChar char="•"/>
              <a:tabLst>
                <a:tab pos="228600" algn="l"/>
              </a:tabLst>
            </a:pPr>
            <a:r>
              <a:rPr lang="en-US" sz="1400" b="0">
                <a:cs typeface="Times New Roman" pitchFamily="18" charset="0"/>
              </a:rPr>
              <a:t>lokacija farme, </a:t>
            </a:r>
            <a:endParaRPr lang="sr-Latn-CS" sz="800" b="0"/>
          </a:p>
          <a:p>
            <a:pPr indent="257175" eaLnBrk="0" hangingPunct="0">
              <a:buFontTx/>
              <a:buChar char="•"/>
              <a:tabLst>
                <a:tab pos="228600" algn="l"/>
              </a:tabLst>
            </a:pPr>
            <a:r>
              <a:rPr lang="en-US" sz="1400" b="0">
                <a:cs typeface="Times New Roman" pitchFamily="18" charset="0"/>
              </a:rPr>
              <a:t>kapacitet farme i stepen njegovog iskorišćavanja,</a:t>
            </a:r>
            <a:endParaRPr lang="sr-Latn-CS" sz="800" b="0"/>
          </a:p>
          <a:p>
            <a:pPr indent="257175" eaLnBrk="0" hangingPunct="0">
              <a:buFontTx/>
              <a:buChar char="•"/>
              <a:tabLst>
                <a:tab pos="228600" algn="l"/>
              </a:tabLst>
            </a:pPr>
            <a:r>
              <a:rPr lang="en-US" sz="1400" b="0">
                <a:cs typeface="Times New Roman" pitchFamily="18" charset="0"/>
              </a:rPr>
              <a:t>opremljenost farme osnovnim sredstvima,</a:t>
            </a:r>
            <a:endParaRPr lang="sr-Latn-CS" sz="800" b="0"/>
          </a:p>
          <a:p>
            <a:pPr indent="257175" eaLnBrk="0" hangingPunct="0">
              <a:buFontTx/>
              <a:buChar char="•"/>
              <a:tabLst>
                <a:tab pos="228600" algn="l"/>
              </a:tabLst>
            </a:pPr>
            <a:r>
              <a:rPr lang="en-US" sz="1400" b="0">
                <a:cs typeface="Times New Roman" pitchFamily="18" charset="0"/>
              </a:rPr>
              <a:t>prostorna organizacija farme, </a:t>
            </a:r>
            <a:endParaRPr lang="sr-Latn-CS" sz="800" b="0"/>
          </a:p>
          <a:p>
            <a:pPr indent="257175" eaLnBrk="0" hangingPunct="0">
              <a:buFontTx/>
              <a:buChar char="•"/>
              <a:tabLst>
                <a:tab pos="228600" algn="l"/>
              </a:tabLst>
            </a:pPr>
            <a:r>
              <a:rPr lang="en-US" sz="1400" b="0">
                <a:cs typeface="Times New Roman" pitchFamily="18" charset="0"/>
              </a:rPr>
              <a:t>snabdevenost obrtnim sredstvima,</a:t>
            </a:r>
            <a:endParaRPr lang="sr-Latn-CS" sz="800" b="0"/>
          </a:p>
          <a:p>
            <a:pPr indent="257175" eaLnBrk="0" hangingPunct="0">
              <a:buFontTx/>
              <a:buChar char="•"/>
              <a:tabLst>
                <a:tab pos="228600" algn="l"/>
              </a:tabLst>
            </a:pPr>
            <a:r>
              <a:rPr lang="en-US" sz="1400" b="0">
                <a:cs typeface="Times New Roman" pitchFamily="18" charset="0"/>
              </a:rPr>
              <a:t>kadrovska osnova farme, </a:t>
            </a:r>
            <a:endParaRPr lang="sr-Latn-CS" sz="800" b="0"/>
          </a:p>
          <a:p>
            <a:pPr indent="257175" eaLnBrk="0" hangingPunct="0">
              <a:buFontTx/>
              <a:buChar char="•"/>
              <a:tabLst>
                <a:tab pos="228600" algn="l"/>
              </a:tabLst>
            </a:pPr>
            <a:r>
              <a:rPr lang="en-US" sz="1400" b="0">
                <a:cs typeface="Times New Roman" pitchFamily="18" charset="0"/>
              </a:rPr>
              <a:t>tehnologija proizvodnje,</a:t>
            </a:r>
            <a:endParaRPr lang="sr-Latn-CS" sz="800" b="0"/>
          </a:p>
          <a:p>
            <a:pPr indent="257175" eaLnBrk="0" hangingPunct="0">
              <a:buFontTx/>
              <a:buChar char="•"/>
              <a:tabLst>
                <a:tab pos="228600" algn="l"/>
              </a:tabLst>
            </a:pPr>
            <a:r>
              <a:rPr lang="en-US" sz="1400" b="0">
                <a:cs typeface="Times New Roman" pitchFamily="18" charset="0"/>
              </a:rPr>
              <a:t>uslovi zdravstvene zaštite stoke,</a:t>
            </a:r>
            <a:endParaRPr lang="sr-Latn-CS" sz="800" b="0"/>
          </a:p>
          <a:p>
            <a:pPr indent="257175" eaLnBrk="0" hangingPunct="0">
              <a:buFontTx/>
              <a:buChar char="•"/>
              <a:tabLst>
                <a:tab pos="228600" algn="l"/>
              </a:tabLst>
            </a:pPr>
            <a:r>
              <a:rPr lang="en-US" sz="1400" b="0">
                <a:cs typeface="Times New Roman" pitchFamily="18" charset="0"/>
              </a:rPr>
              <a:t>troškovi proizvodnje, </a:t>
            </a:r>
            <a:endParaRPr lang="sr-Latn-CS" sz="800" b="0"/>
          </a:p>
          <a:p>
            <a:pPr indent="257175" eaLnBrk="0" hangingPunct="0">
              <a:buFontTx/>
              <a:buChar char="•"/>
              <a:tabLst>
                <a:tab pos="228600" algn="l"/>
              </a:tabLst>
            </a:pPr>
            <a:r>
              <a:rPr lang="en-US" sz="1400" b="0">
                <a:cs typeface="Times New Roman" pitchFamily="18" charset="0"/>
              </a:rPr>
              <a:t>odnosi cena proizvoda prema cenama činilaca proizvodnje i</a:t>
            </a:r>
            <a:endParaRPr lang="sr-Latn-CS" sz="800" b="0"/>
          </a:p>
          <a:p>
            <a:pPr indent="257175" eaLnBrk="0" hangingPunct="0">
              <a:buFontTx/>
              <a:buChar char="•"/>
              <a:tabLst>
                <a:tab pos="228600" algn="l"/>
              </a:tabLst>
            </a:pPr>
            <a:r>
              <a:rPr lang="en-US" sz="1400" b="0">
                <a:cs typeface="Times New Roman" pitchFamily="18" charset="0"/>
              </a:rPr>
              <a:t>sezonske varijacije uslova proizvodnje. </a:t>
            </a:r>
            <a:endParaRPr lang="sr-Latn-CS" sz="1400" b="0">
              <a:cs typeface="Times New Roman" pitchFamily="18" charset="0"/>
            </a:endParaRPr>
          </a:p>
          <a:p>
            <a:pPr indent="257175" eaLnBrk="0" hangingPunct="0">
              <a:buFontTx/>
              <a:buChar char="•"/>
              <a:tabLst>
                <a:tab pos="228600" algn="l"/>
              </a:tabLst>
            </a:pPr>
            <a:endParaRPr lang="sr-Latn-CS" sz="800" b="0"/>
          </a:p>
          <a:p>
            <a:pPr indent="257175" eaLnBrk="0" hangingPunct="0">
              <a:tabLst>
                <a:tab pos="228600" algn="l"/>
              </a:tabLst>
            </a:pPr>
            <a:r>
              <a:rPr lang="sr-Cyrl-CS" sz="1400" b="0">
                <a:cs typeface="Times New Roman" pitchFamily="18" charset="0"/>
              </a:rPr>
              <a:t>    </a:t>
            </a:r>
            <a:r>
              <a:rPr lang="pl-PL" sz="1400" b="0">
                <a:cs typeface="Times New Roman" pitchFamily="18" charset="0"/>
              </a:rPr>
              <a:t>Rezultati proizvodnje obuhvataju grupu naturalnih i grupu vrednosnih pokazatelja. Natrualnim se izražava količina proizvoda po jedinici kapaciteta i jedinici utrošenog rada, a to su najčešće:</a:t>
            </a:r>
          </a:p>
          <a:p>
            <a:pPr indent="257175" eaLnBrk="0" hangingPunct="0">
              <a:tabLst>
                <a:tab pos="228600" algn="l"/>
              </a:tabLst>
            </a:pPr>
            <a:r>
              <a:rPr lang="pl-PL" sz="1400" b="0">
                <a:cs typeface="Times New Roman" pitchFamily="18" charset="0"/>
              </a:rPr>
              <a:t> </a:t>
            </a:r>
            <a:endParaRPr lang="sr-Latn-CS" sz="800" b="0"/>
          </a:p>
          <a:p>
            <a:pPr indent="257175" eaLnBrk="0" hangingPunct="0">
              <a:buFontTx/>
              <a:buChar char="•"/>
              <a:tabLst>
                <a:tab pos="228600" algn="l"/>
              </a:tabLst>
            </a:pPr>
            <a:r>
              <a:rPr lang="pl-PL" sz="1400" b="0">
                <a:cs typeface="Times New Roman" pitchFamily="18" charset="0"/>
              </a:rPr>
              <a:t>proizvodnja mleka po kravi godišnje, </a:t>
            </a:r>
            <a:endParaRPr lang="sr-Latn-CS" sz="800" b="0"/>
          </a:p>
          <a:p>
            <a:pPr indent="257175" eaLnBrk="0" hangingPunct="0">
              <a:buFontTx/>
              <a:buChar char="•"/>
              <a:tabLst>
                <a:tab pos="228600" algn="l"/>
              </a:tabLst>
            </a:pPr>
            <a:r>
              <a:rPr lang="pl-PL" sz="1400" b="0">
                <a:cs typeface="Times New Roman" pitchFamily="18" charset="0"/>
              </a:rPr>
              <a:t>stajski prosek mlečno</a:t>
            </a:r>
            <a:r>
              <a:rPr lang="sr-Cyrl-CS" sz="1400" b="0">
                <a:cs typeface="Times New Roman" pitchFamily="18" charset="0"/>
              </a:rPr>
              <a:t>s</a:t>
            </a:r>
            <a:r>
              <a:rPr lang="pl-PL" sz="1400" b="0">
                <a:cs typeface="Times New Roman" pitchFamily="18" charset="0"/>
              </a:rPr>
              <a:t>ti (količina mleka po hranidbenom danu) muzni prosek (količina mleka po muznom danu),</a:t>
            </a:r>
            <a:endParaRPr lang="sr-Latn-CS" sz="800" b="0"/>
          </a:p>
          <a:p>
            <a:pPr indent="257175" eaLnBrk="0" hangingPunct="0">
              <a:buFontTx/>
              <a:buChar char="•"/>
              <a:tabLst>
                <a:tab pos="228600" algn="l"/>
              </a:tabLst>
            </a:pPr>
            <a:r>
              <a:rPr lang="pl-PL" sz="1400" b="0">
                <a:cs typeface="Times New Roman" pitchFamily="18" charset="0"/>
              </a:rPr>
              <a:t>proizvodnja mleka po radnom času, </a:t>
            </a:r>
            <a:endParaRPr lang="sr-Latn-CS" sz="800" b="0"/>
          </a:p>
          <a:p>
            <a:pPr indent="257175" eaLnBrk="0" hangingPunct="0">
              <a:buFontTx/>
              <a:buChar char="•"/>
              <a:tabLst>
                <a:tab pos="228600" algn="l"/>
              </a:tabLst>
            </a:pPr>
            <a:r>
              <a:rPr lang="pl-PL" sz="1400" b="0">
                <a:cs typeface="Times New Roman" pitchFamily="18" charset="0"/>
              </a:rPr>
              <a:t>utrošak rada po litri mleka,</a:t>
            </a:r>
            <a:endParaRPr lang="sr-Latn-CS" sz="800" b="0"/>
          </a:p>
          <a:p>
            <a:pPr indent="257175" eaLnBrk="0" hangingPunct="0">
              <a:buFontTx/>
              <a:buChar char="•"/>
              <a:tabLst>
                <a:tab pos="228600" algn="l"/>
              </a:tabLst>
            </a:pPr>
            <a:r>
              <a:rPr lang="pl-PL" sz="1400" b="0">
                <a:cs typeface="Times New Roman" pitchFamily="18" charset="0"/>
              </a:rPr>
              <a:t>prirast po hranidbenom danu (u tovu goveda i odgoju podmlatka), </a:t>
            </a:r>
            <a:endParaRPr lang="sr-Latn-CS" sz="800" b="0"/>
          </a:p>
          <a:p>
            <a:pPr indent="257175" eaLnBrk="0" hangingPunct="0">
              <a:buFontTx/>
              <a:buChar char="•"/>
              <a:tabLst>
                <a:tab pos="228600" algn="l"/>
              </a:tabLst>
            </a:pPr>
            <a:r>
              <a:rPr lang="en-US" sz="1400" b="0">
                <a:cs typeface="Times New Roman" pitchFamily="18" charset="0"/>
              </a:rPr>
              <a:t>prirast po radnom času, </a:t>
            </a:r>
            <a:endParaRPr lang="sr-Latn-CS" sz="800" b="0"/>
          </a:p>
          <a:p>
            <a:pPr indent="257175" eaLnBrk="0" hangingPunct="0">
              <a:buFontTx/>
              <a:buChar char="•"/>
              <a:tabLst>
                <a:tab pos="228600" algn="l"/>
              </a:tabLst>
            </a:pPr>
            <a:r>
              <a:rPr lang="pl-PL" sz="1400" b="0">
                <a:cs typeface="Times New Roman" pitchFamily="18" charset="0"/>
              </a:rPr>
              <a:t>utrošak rada po kg prirasta. </a:t>
            </a:r>
            <a:endParaRPr lang="sr-Latn-CS" sz="800" b="0"/>
          </a:p>
          <a:p>
            <a:pPr indent="257175" eaLnBrk="0" hangingPunct="0">
              <a:tabLst>
                <a:tab pos="228600" algn="l"/>
              </a:tabLst>
            </a:pPr>
            <a:endParaRPr lang="sr-Latn-CS" sz="1800" b="0"/>
          </a:p>
        </p:txBody>
      </p:sp>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
          <p:cNvSpPr>
            <a:spLocks noChangeArrowheads="1"/>
          </p:cNvSpPr>
          <p:nvPr/>
        </p:nvSpPr>
        <p:spPr bwMode="auto">
          <a:xfrm>
            <a:off x="0" y="571500"/>
            <a:ext cx="8715375" cy="2308225"/>
          </a:xfrm>
          <a:prstGeom prst="rect">
            <a:avLst/>
          </a:prstGeom>
          <a:noFill/>
          <a:ln w="9525">
            <a:noFill/>
            <a:miter lim="800000"/>
            <a:headEnd/>
            <a:tailEnd/>
          </a:ln>
        </p:spPr>
        <p:txBody>
          <a:bodyPr>
            <a:spAutoFit/>
          </a:bodyPr>
          <a:lstStyle/>
          <a:p>
            <a:pPr eaLnBrk="0" hangingPunct="0">
              <a:tabLst>
                <a:tab pos="228600" algn="l"/>
              </a:tabLst>
            </a:pPr>
            <a:r>
              <a:rPr lang="sr-Cyrl-CS" b="0">
                <a:cs typeface="Times New Roman" pitchFamily="18" charset="0"/>
              </a:rPr>
              <a:t> </a:t>
            </a:r>
            <a:r>
              <a:rPr lang="en-US" b="0">
                <a:cs typeface="Times New Roman" pitchFamily="18" charset="0"/>
              </a:rPr>
              <a:t>Vrednos</a:t>
            </a:r>
            <a:r>
              <a:rPr lang="sr-Cyrl-CS" b="0">
                <a:cs typeface="Times New Roman" pitchFamily="18" charset="0"/>
              </a:rPr>
              <a:t>n</a:t>
            </a:r>
            <a:r>
              <a:rPr lang="en-US" b="0">
                <a:cs typeface="Times New Roman" pitchFamily="18" charset="0"/>
              </a:rPr>
              <a:t>i pokazatelji obuhvataju</a:t>
            </a:r>
            <a:r>
              <a:rPr lang="sr-Cyrl-CS" b="0">
                <a:cs typeface="Times New Roman" pitchFamily="18" charset="0"/>
              </a:rPr>
              <a:t>:</a:t>
            </a:r>
            <a:endParaRPr lang="sr-Latn-CS" sz="1000" b="0"/>
          </a:p>
          <a:p>
            <a:pPr eaLnBrk="0" hangingPunct="0">
              <a:tabLst>
                <a:tab pos="228600" algn="l"/>
              </a:tabLst>
            </a:pPr>
            <a:r>
              <a:rPr lang="sr-Cyrl-CS" b="0">
                <a:cs typeface="Times New Roman" pitchFamily="18" charset="0"/>
              </a:rPr>
              <a:t> </a:t>
            </a:r>
            <a:endParaRPr lang="sr-Latn-CS" sz="1000" b="0"/>
          </a:p>
          <a:p>
            <a:pPr eaLnBrk="0" hangingPunct="0">
              <a:buFontTx/>
              <a:buChar char="•"/>
              <a:tabLst>
                <a:tab pos="228600" algn="l"/>
              </a:tabLst>
            </a:pPr>
            <a:r>
              <a:rPr lang="pl-PL" b="0">
                <a:cs typeface="Times New Roman" pitchFamily="18" charset="0"/>
              </a:rPr>
              <a:t>visinu i strukturu vrednosti proizvodnje, </a:t>
            </a:r>
            <a:endParaRPr lang="sr-Latn-CS" sz="1000" b="0"/>
          </a:p>
          <a:p>
            <a:pPr eaLnBrk="0" hangingPunct="0">
              <a:buFontTx/>
              <a:buChar char="•"/>
              <a:tabLst>
                <a:tab pos="228600" algn="l"/>
              </a:tabLst>
            </a:pPr>
            <a:r>
              <a:rPr lang="pl-PL" b="0">
                <a:cs typeface="Times New Roman" pitchFamily="18" charset="0"/>
              </a:rPr>
              <a:t>vrednost proizvodnje na 100 dinara ukupnih troškova, </a:t>
            </a:r>
            <a:endParaRPr lang="sr-Latn-CS" sz="1000" b="0"/>
          </a:p>
          <a:p>
            <a:pPr eaLnBrk="0" hangingPunct="0">
              <a:buFontTx/>
              <a:buChar char="•"/>
              <a:tabLst>
                <a:tab pos="228600" algn="l"/>
              </a:tabLst>
            </a:pPr>
            <a:r>
              <a:rPr lang="pl-PL" b="0">
                <a:cs typeface="Times New Roman" pitchFamily="18" charset="0"/>
              </a:rPr>
              <a:t>vrednost proizvodnje na 100 dinara zarada, </a:t>
            </a:r>
            <a:endParaRPr lang="sr-Latn-CS" sz="1000" b="0"/>
          </a:p>
          <a:p>
            <a:pPr eaLnBrk="0" hangingPunct="0">
              <a:buFontTx/>
              <a:buChar char="•"/>
              <a:tabLst>
                <a:tab pos="228600" algn="l"/>
              </a:tabLst>
            </a:pPr>
            <a:r>
              <a:rPr lang="en-US" b="0">
                <a:cs typeface="Times New Roman" pitchFamily="18" charset="0"/>
              </a:rPr>
              <a:t>dobit na</a:t>
            </a:r>
            <a:r>
              <a:rPr lang="sr-Cyrl-CS" b="0">
                <a:cs typeface="Times New Roman" pitchFamily="18" charset="0"/>
              </a:rPr>
              <a:t> 100 </a:t>
            </a:r>
            <a:r>
              <a:rPr lang="en-US" b="0">
                <a:cs typeface="Times New Roman" pitchFamily="18" charset="0"/>
              </a:rPr>
              <a:t>dinara prose</a:t>
            </a:r>
            <a:r>
              <a:rPr lang="sr-Cyrl-CS" b="0">
                <a:cs typeface="Times New Roman" pitchFamily="18" charset="0"/>
              </a:rPr>
              <a:t>č</a:t>
            </a:r>
            <a:r>
              <a:rPr lang="en-US" b="0">
                <a:cs typeface="Times New Roman" pitchFamily="18" charset="0"/>
              </a:rPr>
              <a:t>no kori</a:t>
            </a:r>
            <a:r>
              <a:rPr lang="sr-Cyrl-CS" b="0">
                <a:cs typeface="Times New Roman" pitchFamily="18" charset="0"/>
              </a:rPr>
              <a:t>šć</a:t>
            </a:r>
            <a:r>
              <a:rPr lang="en-US" b="0">
                <a:cs typeface="Times New Roman" pitchFamily="18" charset="0"/>
              </a:rPr>
              <a:t>enih</a:t>
            </a:r>
            <a:r>
              <a:rPr lang="sr-Cyrl-CS" b="0">
                <a:cs typeface="Times New Roman" pitchFamily="18" charset="0"/>
              </a:rPr>
              <a:t>  </a:t>
            </a:r>
            <a:r>
              <a:rPr lang="en-US" b="0">
                <a:cs typeface="Times New Roman" pitchFamily="18" charset="0"/>
              </a:rPr>
              <a:t>poslovnih sredstava</a:t>
            </a:r>
            <a:r>
              <a:rPr lang="sr-Cyrl-CS" b="0">
                <a:cs typeface="Times New Roman" pitchFamily="18" charset="0"/>
              </a:rPr>
              <a:t>,</a:t>
            </a:r>
            <a:endParaRPr lang="sr-Latn-CS" sz="1000" b="0"/>
          </a:p>
          <a:p>
            <a:pPr eaLnBrk="0" hangingPunct="0">
              <a:buFontTx/>
              <a:buChar char="•"/>
              <a:tabLst>
                <a:tab pos="228600" algn="l"/>
              </a:tabLst>
            </a:pPr>
            <a:r>
              <a:rPr lang="en-US" b="0">
                <a:cs typeface="Times New Roman" pitchFamily="18" charset="0"/>
              </a:rPr>
              <a:t>dobit na 100 dinara vrednosti proizvodnje, </a:t>
            </a:r>
            <a:endParaRPr lang="sr-Latn-CS" sz="1000" b="0"/>
          </a:p>
          <a:p>
            <a:pPr eaLnBrk="0" hangingPunct="0">
              <a:buFontTx/>
              <a:buChar char="•"/>
              <a:tabLst>
                <a:tab pos="228600" algn="l"/>
              </a:tabLst>
            </a:pPr>
            <a:r>
              <a:rPr lang="pl-PL" b="0">
                <a:cs typeface="Times New Roman" pitchFamily="18" charset="0"/>
              </a:rPr>
              <a:t>dohodak po radniku ili radnom času i slično. </a:t>
            </a:r>
            <a:endParaRPr lang="sr-Latn-CS"/>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TextBox 1"/>
          <p:cNvSpPr txBox="1">
            <a:spLocks noChangeArrowheads="1"/>
          </p:cNvSpPr>
          <p:nvPr/>
        </p:nvSpPr>
        <p:spPr bwMode="auto">
          <a:xfrm>
            <a:off x="152400" y="1219200"/>
            <a:ext cx="7851775" cy="4708525"/>
          </a:xfrm>
          <a:prstGeom prst="rect">
            <a:avLst/>
          </a:prstGeom>
          <a:noFill/>
          <a:ln w="9525">
            <a:noFill/>
            <a:miter lim="800000"/>
            <a:headEnd/>
            <a:tailEnd/>
          </a:ln>
        </p:spPr>
        <p:txBody>
          <a:bodyPr>
            <a:spAutoFit/>
          </a:bodyPr>
          <a:lstStyle/>
          <a:p>
            <a:r>
              <a:rPr lang="sr-Latn-CS"/>
              <a:t>Produktivnost rada u govedarstvu</a:t>
            </a:r>
          </a:p>
          <a:p>
            <a:endParaRPr lang="sr-Latn-CS"/>
          </a:p>
          <a:p>
            <a:pPr>
              <a:buFontTx/>
              <a:buChar char="-"/>
            </a:pPr>
            <a:r>
              <a:rPr lang="sr-Latn-CS"/>
              <a:t>Deluje veliki broj faktora </a:t>
            </a:r>
          </a:p>
          <a:p>
            <a:r>
              <a:rPr lang="sr-Latn-CS"/>
              <a:t>Najznačajniji faktori su : </a:t>
            </a:r>
          </a:p>
          <a:p>
            <a:r>
              <a:rPr lang="sr-Latn-CS"/>
              <a:t>                                  - sistem gajenja</a:t>
            </a:r>
          </a:p>
          <a:p>
            <a:r>
              <a:rPr lang="sr-Latn-CS"/>
              <a:t>                                  - način držanja</a:t>
            </a:r>
          </a:p>
          <a:p>
            <a:r>
              <a:rPr lang="sr-Latn-CS"/>
              <a:t>                                  - veličina farme</a:t>
            </a:r>
          </a:p>
          <a:p>
            <a:r>
              <a:rPr lang="sr-Latn-CS"/>
              <a:t>                                  - tipovi objekata na farmi</a:t>
            </a:r>
          </a:p>
          <a:p>
            <a:r>
              <a:rPr lang="sr-Latn-CS"/>
              <a:t>                                  - tip obroka</a:t>
            </a:r>
          </a:p>
          <a:p>
            <a:r>
              <a:rPr lang="sr-Latn-CS"/>
              <a:t>                                  - stepen mehanizovanosti  radnih procesa </a:t>
            </a:r>
          </a:p>
          <a:p>
            <a:r>
              <a:rPr lang="sr-Latn-CS"/>
              <a:t>                                  - sistem opreme na farmi</a:t>
            </a:r>
          </a:p>
          <a:p>
            <a:r>
              <a:rPr lang="sr-Latn-CS"/>
              <a:t>                                  - struktura stada</a:t>
            </a:r>
          </a:p>
          <a:p>
            <a:r>
              <a:rPr lang="sr-Latn-CS"/>
              <a:t>                                  - organizacija rada </a:t>
            </a:r>
          </a:p>
          <a:p>
            <a:r>
              <a:rPr lang="sr-Latn-CS"/>
              <a:t>                                  - intenzivnost proizvodnje</a:t>
            </a:r>
          </a:p>
          <a:p>
            <a:pPr>
              <a:buFontTx/>
              <a:buChar char="-"/>
            </a:pPr>
            <a:endParaRPr lang="sr-Latn-CS"/>
          </a:p>
        </p:txBody>
      </p:sp>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Box 1"/>
          <p:cNvSpPr txBox="1">
            <a:spLocks noChangeArrowheads="1"/>
          </p:cNvSpPr>
          <p:nvPr/>
        </p:nvSpPr>
        <p:spPr bwMode="auto">
          <a:xfrm>
            <a:off x="381000" y="457200"/>
            <a:ext cx="8229600" cy="6556375"/>
          </a:xfrm>
          <a:prstGeom prst="rect">
            <a:avLst/>
          </a:prstGeom>
          <a:noFill/>
          <a:ln w="9525">
            <a:noFill/>
            <a:miter lim="800000"/>
            <a:headEnd/>
            <a:tailEnd/>
          </a:ln>
        </p:spPr>
        <p:txBody>
          <a:bodyPr>
            <a:spAutoFit/>
          </a:bodyPr>
          <a:lstStyle/>
          <a:p>
            <a:r>
              <a:rPr lang="sr-Latn-CS"/>
              <a:t>    </a:t>
            </a:r>
          </a:p>
          <a:p>
            <a:r>
              <a:rPr lang="sr-Latn-CS"/>
              <a:t>Merenje produktivnosti</a:t>
            </a:r>
          </a:p>
          <a:p>
            <a:r>
              <a:rPr lang="sr-Latn-CS"/>
              <a:t> </a:t>
            </a:r>
          </a:p>
          <a:p>
            <a:r>
              <a:rPr lang="sr-Latn-CS"/>
              <a:t>     Ostvarena proizvodnja (Q)</a:t>
            </a:r>
          </a:p>
          <a:p>
            <a:r>
              <a:rPr lang="sr-Latn-CS"/>
              <a:t>P= --------------------------------------</a:t>
            </a:r>
          </a:p>
          <a:p>
            <a:r>
              <a:rPr lang="sr-Latn-CS"/>
              <a:t>       Utrošeni rad  ( T)</a:t>
            </a:r>
          </a:p>
          <a:p>
            <a:endParaRPr lang="sr-Latn-CS"/>
          </a:p>
          <a:p>
            <a:endParaRPr lang="sr-Latn-CS"/>
          </a:p>
          <a:p>
            <a:r>
              <a:rPr lang="sr-Latn-CS"/>
              <a:t>Naturalni pokazatelji :</a:t>
            </a:r>
          </a:p>
          <a:p>
            <a:r>
              <a:rPr lang="sr-Latn-CS"/>
              <a:t>                   - utrošak radnih časova na 100 l mleka</a:t>
            </a:r>
          </a:p>
          <a:p>
            <a:r>
              <a:rPr lang="sr-Latn-CS"/>
              <a:t>                   - utrošak radnih časova na 100 kg prirasta</a:t>
            </a:r>
          </a:p>
          <a:p>
            <a:r>
              <a:rPr lang="sr-Latn-CS"/>
              <a:t>                   - proizvodnja mleka po času rada</a:t>
            </a:r>
          </a:p>
          <a:p>
            <a:r>
              <a:rPr lang="sr-Latn-CS"/>
              <a:t>                   - prirast po času rada</a:t>
            </a:r>
          </a:p>
          <a:p>
            <a:endParaRPr lang="sr-Latn-CS"/>
          </a:p>
          <a:p>
            <a:pPr>
              <a:buFont typeface="Arial" charset="0"/>
              <a:buChar char="•"/>
            </a:pPr>
            <a:r>
              <a:rPr lang="sr-Latn-CS"/>
              <a:t>Utrošak rada po </a:t>
            </a:r>
            <a:r>
              <a:rPr lang="sr-Latn-CS">
                <a:solidFill>
                  <a:srgbClr val="FF0000"/>
                </a:solidFill>
              </a:rPr>
              <a:t>jedinici kapaciteta  </a:t>
            </a:r>
            <a:r>
              <a:rPr lang="sr-Latn-CS"/>
              <a:t>(grlo u jedinici vremena)</a:t>
            </a:r>
          </a:p>
          <a:p>
            <a:r>
              <a:rPr lang="sr-Latn-CS"/>
              <a:t>                    - broj časova rada po kravi godišnje</a:t>
            </a:r>
          </a:p>
          <a:p>
            <a:r>
              <a:rPr lang="sr-Latn-CS"/>
              <a:t>                    - broj časova rada po tovnom grlu u turnusu</a:t>
            </a:r>
          </a:p>
          <a:p>
            <a:r>
              <a:rPr lang="sr-Latn-CS"/>
              <a:t>                    - broj grla po radniku</a:t>
            </a:r>
          </a:p>
          <a:p>
            <a:r>
              <a:rPr lang="sr-Latn-CS"/>
              <a:t>Prednost: nisu pod uticajem cena</a:t>
            </a:r>
          </a:p>
          <a:p>
            <a:r>
              <a:rPr lang="sr-Latn-CS"/>
              <a:t>Nedostatak: izražavaju samo produktivnost jednog proizvoda u </a:t>
            </a:r>
          </a:p>
          <a:p>
            <a:endParaRPr lang="sr-Latn-CS"/>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TextBox 1"/>
          <p:cNvSpPr txBox="1">
            <a:spLocks noChangeArrowheads="1"/>
          </p:cNvSpPr>
          <p:nvPr/>
        </p:nvSpPr>
        <p:spPr bwMode="auto">
          <a:xfrm>
            <a:off x="381000" y="533400"/>
            <a:ext cx="7772400" cy="3170238"/>
          </a:xfrm>
          <a:prstGeom prst="rect">
            <a:avLst/>
          </a:prstGeom>
          <a:noFill/>
          <a:ln w="9525">
            <a:noFill/>
            <a:miter lim="800000"/>
            <a:headEnd/>
            <a:tailEnd/>
          </a:ln>
        </p:spPr>
        <p:txBody>
          <a:bodyPr>
            <a:spAutoFit/>
          </a:bodyPr>
          <a:lstStyle/>
          <a:p>
            <a:r>
              <a:rPr lang="sr-Latn-CS"/>
              <a:t>Vrednosni pokazatelji </a:t>
            </a:r>
          </a:p>
          <a:p>
            <a:endParaRPr lang="sr-Latn-CS"/>
          </a:p>
          <a:p>
            <a:pPr>
              <a:buFontTx/>
              <a:buChar char="-"/>
            </a:pPr>
            <a:r>
              <a:rPr lang="sr-Latn-CS"/>
              <a:t>Vrednost proizvodnje na 100 dinara zarade (bruto )</a:t>
            </a:r>
          </a:p>
          <a:p>
            <a:pPr>
              <a:buFontTx/>
              <a:buChar char="-"/>
            </a:pPr>
            <a:r>
              <a:rPr lang="sr-Latn-CS"/>
              <a:t>Dohodak po radniku godišnje ( neto)</a:t>
            </a:r>
          </a:p>
          <a:p>
            <a:pPr>
              <a:buFontTx/>
              <a:buChar char="-"/>
            </a:pPr>
            <a:r>
              <a:rPr lang="sr-Latn-CS"/>
              <a:t>Dohodsk po času rada</a:t>
            </a:r>
          </a:p>
          <a:p>
            <a:pPr>
              <a:buFontTx/>
              <a:buChar char="-"/>
            </a:pPr>
            <a:endParaRPr lang="sr-Latn-CS"/>
          </a:p>
          <a:p>
            <a:r>
              <a:rPr lang="sr-Latn-CS"/>
              <a:t>Prednost: mogu da obuhvate više proizvoda</a:t>
            </a:r>
          </a:p>
          <a:p>
            <a:r>
              <a:rPr lang="sr-Latn-CS"/>
              <a:t>Nedostatak: podležni su uticaju cena</a:t>
            </a:r>
          </a:p>
          <a:p>
            <a:pPr>
              <a:buFontTx/>
              <a:buChar char="-"/>
            </a:pPr>
            <a:endParaRPr lang="sr-Latn-CS"/>
          </a:p>
          <a:p>
            <a:endParaRPr lang="sr-Latn-CS"/>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TextBox 1"/>
          <p:cNvSpPr txBox="1">
            <a:spLocks noChangeArrowheads="1"/>
          </p:cNvSpPr>
          <p:nvPr/>
        </p:nvSpPr>
        <p:spPr bwMode="auto">
          <a:xfrm>
            <a:off x="0" y="0"/>
            <a:ext cx="9144000" cy="7478713"/>
          </a:xfrm>
          <a:prstGeom prst="rect">
            <a:avLst/>
          </a:prstGeom>
          <a:noFill/>
          <a:ln w="9525">
            <a:noFill/>
            <a:miter lim="800000"/>
            <a:headEnd/>
            <a:tailEnd/>
          </a:ln>
        </p:spPr>
        <p:txBody>
          <a:bodyPr>
            <a:spAutoFit/>
          </a:bodyPr>
          <a:lstStyle/>
          <a:p>
            <a:r>
              <a:rPr lang="sr-Latn-CS"/>
              <a:t>Ekonomičnost govedarske proizvodnje</a:t>
            </a:r>
          </a:p>
          <a:p>
            <a:endParaRPr lang="sr-Latn-CS"/>
          </a:p>
          <a:p>
            <a:r>
              <a:rPr lang="sr-Latn-CS"/>
              <a:t>Ekonomičnost predstavlja odnos ukupne vrednosti  (VP) proizvodnje prema ukupnim troškovima ( TP)</a:t>
            </a:r>
          </a:p>
          <a:p>
            <a:endParaRPr lang="sr-Latn-CS"/>
          </a:p>
          <a:p>
            <a:r>
              <a:rPr lang="sr-Latn-CS"/>
              <a:t>               VP  (UP)</a:t>
            </a:r>
          </a:p>
          <a:p>
            <a:r>
              <a:rPr lang="sr-Latn-CS"/>
              <a:t>E= ---------------------------- </a:t>
            </a:r>
          </a:p>
          <a:p>
            <a:r>
              <a:rPr lang="sr-Latn-CS"/>
              <a:t>               TP   ( UR)</a:t>
            </a:r>
          </a:p>
          <a:p>
            <a:endParaRPr lang="sr-Latn-CS"/>
          </a:p>
          <a:p>
            <a:r>
              <a:rPr lang="sr-Latn-CS"/>
              <a:t>Ekonomičnost govedarske proizvodnje zavisi od svih faktora koji deluju kako na vrednost proizvodnje tako i na troškove proizvodnje.</a:t>
            </a:r>
          </a:p>
          <a:p>
            <a:endParaRPr lang="sr-Latn-CS"/>
          </a:p>
          <a:p>
            <a:r>
              <a:rPr lang="sr-Latn-CS"/>
              <a:t>Vrednost proizvodnje zavisi od : 1. količine proizvoda</a:t>
            </a:r>
          </a:p>
          <a:p>
            <a:r>
              <a:rPr lang="sr-Latn-CS"/>
              <a:t>                                                         2. kvaliteta proizvoda</a:t>
            </a:r>
          </a:p>
          <a:p>
            <a:r>
              <a:rPr lang="sr-Latn-CS"/>
              <a:t>                                                         3. prodajne cene gotovog proizvoda</a:t>
            </a:r>
          </a:p>
          <a:p>
            <a:endParaRPr lang="sr-Latn-CS"/>
          </a:p>
          <a:p>
            <a:r>
              <a:rPr lang="sr-Latn-CS"/>
              <a:t>Najefikasnija mera    je </a:t>
            </a:r>
            <a:r>
              <a:rPr lang="sr-Latn-CS">
                <a:solidFill>
                  <a:srgbClr val="FF0000"/>
                </a:solidFill>
              </a:rPr>
              <a:t>povećanje proizvodnje po jedinici </a:t>
            </a:r>
            <a:r>
              <a:rPr lang="sr-Latn-CS"/>
              <a:t>kapaciteta( povećanje mlečnosti krava)</a:t>
            </a:r>
          </a:p>
          <a:p>
            <a:endParaRPr lang="sr-Latn-CS"/>
          </a:p>
          <a:p>
            <a:r>
              <a:rPr lang="sr-Latn-CS"/>
              <a:t>Kvalitet proizvoda deluje dvojako i to: </a:t>
            </a:r>
          </a:p>
          <a:p>
            <a:r>
              <a:rPr lang="sr-Latn-CS"/>
              <a:t>a) pozitivno (poštovanje standarda , visok kvalitet)</a:t>
            </a:r>
          </a:p>
          <a:p>
            <a:r>
              <a:rPr lang="sr-Latn-CS"/>
              <a:t>b) negativno ( propusti u tehnologiji i organizaciji uslovljavaju los kvalitet)</a:t>
            </a:r>
          </a:p>
          <a:p>
            <a:endParaRPr lang="sr-Latn-CS"/>
          </a:p>
          <a:p>
            <a:endParaRPr lang="sr-Latn-CS"/>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TextBox 1"/>
          <p:cNvSpPr txBox="1">
            <a:spLocks noChangeArrowheads="1"/>
          </p:cNvSpPr>
          <p:nvPr/>
        </p:nvSpPr>
        <p:spPr bwMode="auto">
          <a:xfrm>
            <a:off x="0" y="152400"/>
            <a:ext cx="9144000" cy="3478213"/>
          </a:xfrm>
          <a:prstGeom prst="rect">
            <a:avLst/>
          </a:prstGeom>
          <a:noFill/>
          <a:ln w="9525">
            <a:noFill/>
            <a:miter lim="800000"/>
            <a:headEnd/>
            <a:tailEnd/>
          </a:ln>
        </p:spPr>
        <p:txBody>
          <a:bodyPr>
            <a:spAutoFit/>
          </a:bodyPr>
          <a:lstStyle/>
          <a:p>
            <a:r>
              <a:rPr lang="sr-Latn-CS"/>
              <a:t>Prodajna cena  mleka i goveđeg mesa po pravilu je određena merama</a:t>
            </a:r>
          </a:p>
          <a:p>
            <a:r>
              <a:rPr lang="sr-Latn-CS"/>
              <a:t>ekonomske politike .</a:t>
            </a:r>
          </a:p>
          <a:p>
            <a:r>
              <a:rPr lang="sr-Latn-CS"/>
              <a:t> </a:t>
            </a:r>
            <a:r>
              <a:rPr lang="sr-Latn-CS">
                <a:solidFill>
                  <a:srgbClr val="FF0000"/>
                </a:solidFill>
              </a:rPr>
              <a:t>Proizvođač</a:t>
            </a:r>
            <a:r>
              <a:rPr lang="sr-Latn-CS"/>
              <a:t> nema velike mogućnosti da utiče na povećanje cene.</a:t>
            </a:r>
          </a:p>
          <a:p>
            <a:r>
              <a:rPr lang="sr-Latn-CS">
                <a:solidFill>
                  <a:srgbClr val="FF0000"/>
                </a:solidFill>
              </a:rPr>
              <a:t>Proizvođač </a:t>
            </a:r>
            <a:r>
              <a:rPr lang="sr-Latn-CS"/>
              <a:t>generalno  nema velike mogućnosti da utiče na povećanje vrednosti  primarne proizvodnje.</a:t>
            </a:r>
          </a:p>
          <a:p>
            <a:endParaRPr lang="sr-Latn-CS"/>
          </a:p>
          <a:p>
            <a:r>
              <a:rPr lang="sr-Latn-CS">
                <a:solidFill>
                  <a:srgbClr val="FF0000"/>
                </a:solidFill>
              </a:rPr>
              <a:t>Proizvođač</a:t>
            </a:r>
            <a:r>
              <a:rPr lang="sr-Latn-CS"/>
              <a:t> mogućnosti za povećanje ekonomičnosti  nalazi u </a:t>
            </a:r>
            <a:r>
              <a:rPr lang="sr-Latn-CS">
                <a:solidFill>
                  <a:srgbClr val="FF0000"/>
                </a:solidFill>
              </a:rPr>
              <a:t>racionalizaciji troškova proizvodnje.</a:t>
            </a:r>
          </a:p>
          <a:p>
            <a:endParaRPr lang="sr-Latn-CS">
              <a:solidFill>
                <a:srgbClr val="FF0000"/>
              </a:solidFill>
            </a:endParaRPr>
          </a:p>
          <a:p>
            <a:endParaRPr lang="sr-Latn-CS"/>
          </a:p>
          <a:p>
            <a:r>
              <a:rPr lang="sr-Latn-CS"/>
              <a:t> </a:t>
            </a:r>
          </a:p>
        </p:txBody>
      </p:sp>
      <p:cxnSp>
        <p:nvCxnSpPr>
          <p:cNvPr id="187395" name="Straight Arrow Connector 3"/>
          <p:cNvCxnSpPr>
            <a:cxnSpLocks noChangeShapeType="1"/>
          </p:cNvCxnSpPr>
          <p:nvPr/>
        </p:nvCxnSpPr>
        <p:spPr bwMode="auto">
          <a:xfrm rot="5400000">
            <a:off x="1981994" y="2742406"/>
            <a:ext cx="304800" cy="1588"/>
          </a:xfrm>
          <a:prstGeom prst="straightConnector1">
            <a:avLst/>
          </a:prstGeom>
          <a:noFill/>
          <a:ln w="9525" algn="ctr">
            <a:solidFill>
              <a:schemeClr val="tx1"/>
            </a:solidFill>
            <a:round/>
            <a:headEnd/>
            <a:tailEnd type="arrow" w="med" len="med"/>
          </a:ln>
        </p:spPr>
      </p:cxnSp>
      <p:sp>
        <p:nvSpPr>
          <p:cNvPr id="187396" name="TextBox 5"/>
          <p:cNvSpPr txBox="1">
            <a:spLocks noChangeArrowheads="1"/>
          </p:cNvSpPr>
          <p:nvPr/>
        </p:nvSpPr>
        <p:spPr bwMode="auto">
          <a:xfrm>
            <a:off x="152400" y="2895600"/>
            <a:ext cx="5791200" cy="708025"/>
          </a:xfrm>
          <a:prstGeom prst="rect">
            <a:avLst/>
          </a:prstGeom>
          <a:noFill/>
          <a:ln w="9525">
            <a:noFill/>
            <a:miter lim="800000"/>
            <a:headEnd/>
            <a:tailEnd/>
          </a:ln>
        </p:spPr>
        <p:txBody>
          <a:bodyPr>
            <a:spAutoFit/>
          </a:bodyPr>
          <a:lstStyle/>
          <a:p>
            <a:r>
              <a:rPr lang="sr-Latn-CS"/>
              <a:t>Stočna hrana   predstavlja najvažniji trošak </a:t>
            </a:r>
          </a:p>
          <a:p>
            <a:endParaRPr lang="sr-Latn-CS"/>
          </a:p>
        </p:txBody>
      </p:sp>
      <p:cxnSp>
        <p:nvCxnSpPr>
          <p:cNvPr id="187397" name="Straight Arrow Connector 7"/>
          <p:cNvCxnSpPr>
            <a:cxnSpLocks noChangeShapeType="1"/>
          </p:cNvCxnSpPr>
          <p:nvPr/>
        </p:nvCxnSpPr>
        <p:spPr bwMode="auto">
          <a:xfrm rot="5400000">
            <a:off x="2248694" y="3390106"/>
            <a:ext cx="381000" cy="1588"/>
          </a:xfrm>
          <a:prstGeom prst="straightConnector1">
            <a:avLst/>
          </a:prstGeom>
          <a:noFill/>
          <a:ln w="9525" algn="ctr">
            <a:solidFill>
              <a:schemeClr val="tx1"/>
            </a:solidFill>
            <a:round/>
            <a:headEnd/>
            <a:tailEnd type="arrow" w="med" len="med"/>
          </a:ln>
        </p:spPr>
      </p:cxnSp>
      <p:sp>
        <p:nvSpPr>
          <p:cNvPr id="187398" name="TextBox 8"/>
          <p:cNvSpPr txBox="1">
            <a:spLocks noChangeArrowheads="1"/>
          </p:cNvSpPr>
          <p:nvPr/>
        </p:nvSpPr>
        <p:spPr bwMode="auto">
          <a:xfrm>
            <a:off x="152400" y="3581400"/>
            <a:ext cx="8991600" cy="3786188"/>
          </a:xfrm>
          <a:prstGeom prst="rect">
            <a:avLst/>
          </a:prstGeom>
          <a:noFill/>
          <a:ln w="9525">
            <a:noFill/>
            <a:miter lim="800000"/>
            <a:headEnd/>
            <a:tailEnd/>
          </a:ln>
        </p:spPr>
        <p:txBody>
          <a:bodyPr>
            <a:spAutoFit/>
          </a:bodyPr>
          <a:lstStyle/>
          <a:p>
            <a:r>
              <a:rPr lang="sr-Latn-CS"/>
              <a:t>Smanjenje  troškova  zahteva racionalno upravljanje</a:t>
            </a:r>
          </a:p>
          <a:p>
            <a:r>
              <a:rPr lang="sr-Latn-CS"/>
              <a:t>                           a) količinom</a:t>
            </a:r>
          </a:p>
          <a:p>
            <a:r>
              <a:rPr lang="sr-Latn-CS"/>
              <a:t>                            b) kvalitetom</a:t>
            </a:r>
          </a:p>
          <a:p>
            <a:r>
              <a:rPr lang="sr-Latn-CS"/>
              <a:t>                             c) </a:t>
            </a:r>
            <a:r>
              <a:rPr lang="sr-Latn-CS">
                <a:solidFill>
                  <a:srgbClr val="FF0000"/>
                </a:solidFill>
              </a:rPr>
              <a:t>strukturom obroka</a:t>
            </a:r>
          </a:p>
          <a:p>
            <a:r>
              <a:rPr lang="sr-Latn-CS"/>
              <a:t>                               d) cenom obroka   </a:t>
            </a:r>
          </a:p>
          <a:p>
            <a:r>
              <a:rPr lang="sr-Latn-CS"/>
              <a:t>Racionalna struktura obroka treba da uvaži dva uslova:</a:t>
            </a:r>
          </a:p>
          <a:p>
            <a:r>
              <a:rPr lang="sr-Latn-CS"/>
              <a:t>                             1. da obrok sadrži sve potrebne hranljive materije</a:t>
            </a:r>
          </a:p>
          <a:p>
            <a:r>
              <a:rPr lang="sr-Latn-CS"/>
              <a:t>                                 s obzirom na uzrast i cilj proizvodnje</a:t>
            </a:r>
          </a:p>
          <a:p>
            <a:r>
              <a:rPr lang="sr-Latn-CS"/>
              <a:t>                             2. da bude tako sastavljen da bude što jeftiniji</a:t>
            </a:r>
          </a:p>
          <a:p>
            <a:r>
              <a:rPr lang="sr-Latn-CS"/>
              <a:t>                                   </a:t>
            </a:r>
          </a:p>
          <a:p>
            <a:endParaRPr lang="sr-Latn-CS"/>
          </a:p>
          <a:p>
            <a:endParaRPr lang="sr-Latn-C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685800" y="152400"/>
            <a:ext cx="8016875" cy="3387725"/>
          </a:xfrm>
          <a:prstGeom prst="rect">
            <a:avLst/>
          </a:prstGeom>
          <a:noFill/>
          <a:ln w="9525">
            <a:noFill/>
            <a:miter lim="800000"/>
            <a:headEnd/>
            <a:tailEnd/>
          </a:ln>
        </p:spPr>
        <p:txBody>
          <a:bodyPr>
            <a:spAutoFit/>
          </a:bodyPr>
          <a:lstStyle/>
          <a:p>
            <a:r>
              <a:rPr lang="sr-Latn-CS"/>
              <a:t>EFEKTIVNOST                  VREDNOST PROIZVODNJE  (Vp)</a:t>
            </a:r>
          </a:p>
          <a:p>
            <a:r>
              <a:rPr lang="sr-Latn-CS"/>
              <a:t>                                            DOBIT (PROFIT) (D)</a:t>
            </a:r>
          </a:p>
          <a:p>
            <a:r>
              <a:rPr lang="sr-Latn-CS"/>
              <a:t>                                            NETO PRIHOD (NP)</a:t>
            </a:r>
          </a:p>
          <a:p>
            <a:endParaRPr lang="sr-Latn-CS"/>
          </a:p>
          <a:p>
            <a:endParaRPr lang="sr-Latn-CS"/>
          </a:p>
          <a:p>
            <a:endParaRPr lang="sr-Latn-CS"/>
          </a:p>
          <a:p>
            <a:r>
              <a:rPr lang="sr-Latn-CS"/>
              <a:t>EFIKASNOST                          PRODUKTIVNOST  (P)</a:t>
            </a:r>
          </a:p>
          <a:p>
            <a:r>
              <a:rPr lang="sr-Latn-CS"/>
              <a:t>                                                 EKONOMIČNOST (E)</a:t>
            </a:r>
          </a:p>
          <a:p>
            <a:r>
              <a:rPr lang="sr-Latn-CS"/>
              <a:t>                                                 RENTABILNOST (R)</a:t>
            </a:r>
          </a:p>
          <a:p>
            <a:r>
              <a:rPr lang="sr-Latn-CS"/>
              <a:t> </a:t>
            </a:r>
          </a:p>
          <a:p>
            <a:endParaRPr lang="sr-Latn-CS"/>
          </a:p>
          <a:p>
            <a:endParaRPr lang="en-US"/>
          </a:p>
        </p:txBody>
      </p:sp>
      <p:sp>
        <p:nvSpPr>
          <p:cNvPr id="26627" name="Line 3"/>
          <p:cNvSpPr>
            <a:spLocks noChangeShapeType="1"/>
          </p:cNvSpPr>
          <p:nvPr/>
        </p:nvSpPr>
        <p:spPr bwMode="auto">
          <a:xfrm>
            <a:off x="2438400" y="381000"/>
            <a:ext cx="914400" cy="0"/>
          </a:xfrm>
          <a:prstGeom prst="line">
            <a:avLst/>
          </a:prstGeom>
          <a:noFill/>
          <a:ln w="9525">
            <a:solidFill>
              <a:schemeClr val="tx1"/>
            </a:solidFill>
            <a:round/>
            <a:headEnd/>
            <a:tailEnd type="triangle" w="med" len="med"/>
          </a:ln>
        </p:spPr>
        <p:txBody>
          <a:bodyPr/>
          <a:lstStyle/>
          <a:p>
            <a:endParaRPr lang="en-US"/>
          </a:p>
        </p:txBody>
      </p:sp>
      <p:sp>
        <p:nvSpPr>
          <p:cNvPr id="26628" name="Line 4"/>
          <p:cNvSpPr>
            <a:spLocks noChangeShapeType="1"/>
          </p:cNvSpPr>
          <p:nvPr/>
        </p:nvSpPr>
        <p:spPr bwMode="auto">
          <a:xfrm>
            <a:off x="2438400" y="381000"/>
            <a:ext cx="990600" cy="228600"/>
          </a:xfrm>
          <a:prstGeom prst="line">
            <a:avLst/>
          </a:prstGeom>
          <a:noFill/>
          <a:ln w="9525">
            <a:solidFill>
              <a:schemeClr val="tx1"/>
            </a:solidFill>
            <a:round/>
            <a:headEnd/>
            <a:tailEnd type="triangle" w="med" len="med"/>
          </a:ln>
        </p:spPr>
        <p:txBody>
          <a:bodyPr/>
          <a:lstStyle/>
          <a:p>
            <a:endParaRPr lang="en-US"/>
          </a:p>
        </p:txBody>
      </p:sp>
      <p:sp>
        <p:nvSpPr>
          <p:cNvPr id="26629" name="Line 5"/>
          <p:cNvSpPr>
            <a:spLocks noChangeShapeType="1"/>
          </p:cNvSpPr>
          <p:nvPr/>
        </p:nvSpPr>
        <p:spPr bwMode="auto">
          <a:xfrm>
            <a:off x="2438400" y="381000"/>
            <a:ext cx="990600" cy="533400"/>
          </a:xfrm>
          <a:prstGeom prst="line">
            <a:avLst/>
          </a:prstGeom>
          <a:noFill/>
          <a:ln w="9525">
            <a:solidFill>
              <a:schemeClr val="tx1"/>
            </a:solidFill>
            <a:round/>
            <a:headEnd/>
            <a:tailEnd type="triangle" w="med" len="med"/>
          </a:ln>
        </p:spPr>
        <p:txBody>
          <a:bodyPr/>
          <a:lstStyle/>
          <a:p>
            <a:endParaRPr lang="en-US"/>
          </a:p>
        </p:txBody>
      </p:sp>
      <p:sp>
        <p:nvSpPr>
          <p:cNvPr id="26630" name="Line 6"/>
          <p:cNvSpPr>
            <a:spLocks noChangeShapeType="1"/>
          </p:cNvSpPr>
          <p:nvPr/>
        </p:nvSpPr>
        <p:spPr bwMode="auto">
          <a:xfrm>
            <a:off x="2362200" y="1981200"/>
            <a:ext cx="1371600" cy="0"/>
          </a:xfrm>
          <a:prstGeom prst="line">
            <a:avLst/>
          </a:prstGeom>
          <a:noFill/>
          <a:ln w="9525">
            <a:solidFill>
              <a:schemeClr val="tx1"/>
            </a:solidFill>
            <a:round/>
            <a:headEnd/>
            <a:tailEnd type="triangle" w="med" len="med"/>
          </a:ln>
        </p:spPr>
        <p:txBody>
          <a:bodyPr/>
          <a:lstStyle/>
          <a:p>
            <a:endParaRPr lang="en-US"/>
          </a:p>
        </p:txBody>
      </p:sp>
      <p:sp>
        <p:nvSpPr>
          <p:cNvPr id="26631" name="Line 7"/>
          <p:cNvSpPr>
            <a:spLocks noChangeShapeType="1"/>
          </p:cNvSpPr>
          <p:nvPr/>
        </p:nvSpPr>
        <p:spPr bwMode="auto">
          <a:xfrm>
            <a:off x="2286000" y="1981200"/>
            <a:ext cx="1524000" cy="304800"/>
          </a:xfrm>
          <a:prstGeom prst="line">
            <a:avLst/>
          </a:prstGeom>
          <a:noFill/>
          <a:ln w="9525">
            <a:solidFill>
              <a:schemeClr val="tx1"/>
            </a:solidFill>
            <a:round/>
            <a:headEnd/>
            <a:tailEnd type="triangle" w="med" len="med"/>
          </a:ln>
        </p:spPr>
        <p:txBody>
          <a:bodyPr/>
          <a:lstStyle/>
          <a:p>
            <a:endParaRPr lang="en-US"/>
          </a:p>
        </p:txBody>
      </p:sp>
      <p:sp>
        <p:nvSpPr>
          <p:cNvPr id="26632" name="Line 8"/>
          <p:cNvSpPr>
            <a:spLocks noChangeShapeType="1"/>
          </p:cNvSpPr>
          <p:nvPr/>
        </p:nvSpPr>
        <p:spPr bwMode="auto">
          <a:xfrm>
            <a:off x="2362200" y="1981200"/>
            <a:ext cx="1447800" cy="609600"/>
          </a:xfrm>
          <a:prstGeom prst="line">
            <a:avLst/>
          </a:prstGeom>
          <a:noFill/>
          <a:ln w="9525">
            <a:solidFill>
              <a:schemeClr val="tx1"/>
            </a:solidFill>
            <a:round/>
            <a:headEnd/>
            <a:tailEnd type="triangle" w="med" len="med"/>
          </a:ln>
        </p:spPr>
        <p:txBody>
          <a:bodyPr/>
          <a:lstStyle/>
          <a:p>
            <a:endParaRPr lang="en-US"/>
          </a:p>
        </p:txBody>
      </p:sp>
      <p:graphicFrame>
        <p:nvGraphicFramePr>
          <p:cNvPr id="85001" name="Group 9"/>
          <p:cNvGraphicFramePr>
            <a:graphicFrameLocks noGrp="1"/>
          </p:cNvGraphicFramePr>
          <p:nvPr/>
        </p:nvGraphicFramePr>
        <p:xfrm>
          <a:off x="838200" y="4038600"/>
          <a:ext cx="6096000" cy="2438400"/>
        </p:xfrm>
        <a:graphic>
          <a:graphicData uri="http://schemas.openxmlformats.org/drawingml/2006/table">
            <a:tbl>
              <a:tblPr/>
              <a:tblGrid>
                <a:gridCol w="2032000"/>
                <a:gridCol w="2032000"/>
                <a:gridCol w="2032000"/>
              </a:tblGrid>
              <a:tr h="304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Latn-CS" sz="1800" b="0" i="0" u="none" strike="noStrike" cap="none" normalizeH="0" baseline="0" smtClean="0">
                          <a:ln>
                            <a:noFill/>
                          </a:ln>
                          <a:solidFill>
                            <a:schemeClr val="tx1"/>
                          </a:solidFill>
                          <a:effectLst/>
                          <a:latin typeface="Arial" charset="0"/>
                        </a:rPr>
                        <a:t>Elementi</a:t>
                      </a:r>
                      <a:endParaRPr kumimoji="0" lang="en-US" sz="1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Latn-CS" sz="1800" b="0" i="0" u="none" strike="noStrike" cap="none" normalizeH="0" baseline="0" smtClean="0">
                          <a:ln>
                            <a:noFill/>
                          </a:ln>
                          <a:solidFill>
                            <a:schemeClr val="tx1"/>
                          </a:solidFill>
                          <a:effectLst/>
                          <a:latin typeface="Arial" charset="0"/>
                        </a:rPr>
                        <a:t>Šeć.repa</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Latn-CS" sz="1800" b="0" i="0" u="none" strike="noStrike" cap="none" normalizeH="0" baseline="0" smtClean="0">
                          <a:ln>
                            <a:noFill/>
                          </a:ln>
                          <a:solidFill>
                            <a:schemeClr val="tx1"/>
                          </a:solidFill>
                          <a:effectLst/>
                          <a:latin typeface="Arial" charset="0"/>
                        </a:rPr>
                        <a:t>Suncokret</a:t>
                      </a:r>
                      <a:endParaRPr kumimoji="0" lang="en-US" sz="1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8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Latn-CS" sz="2800" b="0" i="0" u="none" strike="noStrike" cap="none" normalizeH="0" baseline="0" smtClean="0">
                          <a:ln>
                            <a:noFill/>
                          </a:ln>
                          <a:solidFill>
                            <a:schemeClr val="tx1"/>
                          </a:solidFill>
                          <a:effectLst/>
                          <a:latin typeface="Arial" charset="0"/>
                        </a:rPr>
                        <a:t>Vp/ha</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Latn-CS" sz="2800" b="0" i="0" u="none" strike="noStrike" cap="none" normalizeH="0" baseline="0" smtClean="0">
                          <a:ln>
                            <a:noFill/>
                          </a:ln>
                          <a:solidFill>
                            <a:schemeClr val="tx1"/>
                          </a:solidFill>
                          <a:effectLst/>
                          <a:latin typeface="Arial" charset="0"/>
                        </a:rPr>
                        <a:t>10.000</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Latn-CS" sz="2800" b="0" i="0" u="none" strike="noStrike" cap="none" normalizeH="0" baseline="0" smtClean="0">
                          <a:ln>
                            <a:noFill/>
                          </a:ln>
                          <a:solidFill>
                            <a:schemeClr val="tx1"/>
                          </a:solidFill>
                          <a:effectLst/>
                          <a:latin typeface="Arial" charset="0"/>
                        </a:rPr>
                        <a:t>3.000</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03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Latn-CS" sz="2800" b="0" i="0" u="none" strike="noStrike" cap="none" normalizeH="0" baseline="0" smtClean="0">
                          <a:ln>
                            <a:noFill/>
                          </a:ln>
                          <a:solidFill>
                            <a:schemeClr val="tx1"/>
                          </a:solidFill>
                          <a:effectLst/>
                          <a:latin typeface="Arial" charset="0"/>
                        </a:rPr>
                        <a:t>Tp/ha</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Latn-CS" sz="2800" b="0" i="0" u="none" strike="noStrike" cap="none" normalizeH="0" baseline="0" smtClean="0">
                          <a:ln>
                            <a:noFill/>
                          </a:ln>
                          <a:solidFill>
                            <a:schemeClr val="tx1"/>
                          </a:solidFill>
                          <a:effectLst/>
                          <a:latin typeface="Arial" charset="0"/>
                        </a:rPr>
                        <a:t>   8.000</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Latn-CS" sz="2800" b="0" i="0" u="none" strike="noStrike" cap="none" normalizeH="0" baseline="0" smtClean="0">
                          <a:ln>
                            <a:noFill/>
                          </a:ln>
                          <a:solidFill>
                            <a:schemeClr val="tx1"/>
                          </a:solidFill>
                          <a:effectLst/>
                          <a:latin typeface="Arial" charset="0"/>
                        </a:rPr>
                        <a:t>2.000</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9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Latn-CS" sz="2800" b="0" i="0" u="none" strike="noStrike" cap="none" normalizeH="0" baseline="0" smtClean="0">
                          <a:ln>
                            <a:noFill/>
                          </a:ln>
                          <a:solidFill>
                            <a:schemeClr val="tx1"/>
                          </a:solidFill>
                          <a:effectLst/>
                          <a:latin typeface="Arial" charset="0"/>
                        </a:rPr>
                        <a:t>D/ha</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Latn-CS" sz="2800" b="0" i="0" u="none" strike="noStrike" cap="none" normalizeH="0" baseline="0" smtClean="0">
                          <a:ln>
                            <a:noFill/>
                          </a:ln>
                          <a:solidFill>
                            <a:schemeClr val="tx1"/>
                          </a:solidFill>
                          <a:effectLst/>
                          <a:latin typeface="Arial" charset="0"/>
                        </a:rPr>
                        <a:t>   2.000</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Latn-CS" sz="2800" b="0" i="0" u="none" strike="noStrike" cap="none" normalizeH="0" baseline="0" smtClean="0">
                          <a:ln>
                            <a:noFill/>
                          </a:ln>
                          <a:solidFill>
                            <a:schemeClr val="tx1"/>
                          </a:solidFill>
                          <a:effectLst/>
                          <a:latin typeface="Arial" charset="0"/>
                        </a:rPr>
                        <a:t>1.000</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2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Latn-CS" sz="2800" b="0" i="0" u="none" strike="noStrike" cap="none" normalizeH="0" baseline="0" smtClean="0">
                          <a:ln>
                            <a:noFill/>
                          </a:ln>
                          <a:solidFill>
                            <a:schemeClr val="tx1"/>
                          </a:solidFill>
                          <a:effectLst/>
                          <a:latin typeface="Arial" charset="0"/>
                        </a:rPr>
                        <a:t>E</a:t>
                      </a: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Latn-CS" sz="2800" b="0" i="0" u="none" strike="noStrike" cap="none" normalizeH="0" baseline="0" smtClean="0">
                          <a:ln>
                            <a:noFill/>
                          </a:ln>
                          <a:solidFill>
                            <a:schemeClr val="tx1"/>
                          </a:solidFill>
                          <a:effectLst/>
                          <a:latin typeface="Arial" charset="0"/>
                        </a:rPr>
                        <a:t>     1.25</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sr-Latn-CS" sz="2800" b="0" i="0" u="none" strike="noStrike" cap="none" normalizeH="0" baseline="0" smtClean="0">
                          <a:ln>
                            <a:noFill/>
                          </a:ln>
                          <a:solidFill>
                            <a:schemeClr val="tx1"/>
                          </a:solidFill>
                          <a:effectLst/>
                          <a:latin typeface="Arial" charset="0"/>
                        </a:rPr>
                        <a:t>   1.50</a:t>
                      </a: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TextBox 1"/>
          <p:cNvSpPr txBox="1">
            <a:spLocks noChangeArrowheads="1"/>
          </p:cNvSpPr>
          <p:nvPr/>
        </p:nvSpPr>
        <p:spPr bwMode="auto">
          <a:xfrm>
            <a:off x="304800" y="381000"/>
            <a:ext cx="7173913" cy="8289925"/>
          </a:xfrm>
          <a:prstGeom prst="rect">
            <a:avLst/>
          </a:prstGeom>
          <a:noFill/>
          <a:ln w="9525">
            <a:noFill/>
            <a:miter lim="800000"/>
            <a:headEnd/>
            <a:tailEnd/>
          </a:ln>
        </p:spPr>
        <p:txBody>
          <a:bodyPr wrap="none">
            <a:spAutoFit/>
          </a:bodyPr>
          <a:lstStyle/>
          <a:p>
            <a:r>
              <a:rPr lang="sr-Latn-CS" sz="1800"/>
              <a:t>Ekonomičnost u proizvodnji mleka na porodičnim gazdinstvima</a:t>
            </a:r>
          </a:p>
          <a:p>
            <a:endParaRPr lang="sr-Latn-CS" sz="1800"/>
          </a:p>
          <a:p>
            <a:r>
              <a:rPr lang="sr-Latn-CS" sz="1800"/>
              <a:t>                VP</a:t>
            </a:r>
          </a:p>
          <a:p>
            <a:r>
              <a:rPr lang="sr-Latn-CS" sz="1800"/>
              <a:t>E= --------------------------------</a:t>
            </a:r>
          </a:p>
          <a:p>
            <a:r>
              <a:rPr lang="sr-Latn-CS" sz="1800"/>
              <a:t>      T</a:t>
            </a:r>
            <a:r>
              <a:rPr lang="sr-Latn-CS" sz="1800" baseline="-25000"/>
              <a:t>m</a:t>
            </a:r>
            <a:r>
              <a:rPr lang="sr-Latn-CS" sz="1800"/>
              <a:t> + A</a:t>
            </a:r>
            <a:r>
              <a:rPr lang="sr-Latn-CS" sz="1800" baseline="-25000"/>
              <a:t>o</a:t>
            </a:r>
            <a:r>
              <a:rPr lang="sr-Latn-CS" sz="1800"/>
              <a:t> + R</a:t>
            </a:r>
            <a:r>
              <a:rPr lang="sr-Latn-CS" sz="1800" baseline="-25000"/>
              <a:t>m</a:t>
            </a:r>
            <a:r>
              <a:rPr lang="sr-Latn-CS" sz="1800"/>
              <a:t> + R</a:t>
            </a:r>
            <a:r>
              <a:rPr lang="sr-Latn-CS" sz="1800" baseline="-25000"/>
              <a:t>rs</a:t>
            </a:r>
            <a:r>
              <a:rPr lang="sr-Latn-CS" sz="1800"/>
              <a:t> + R</a:t>
            </a:r>
            <a:r>
              <a:rPr lang="sr-Latn-CS" sz="1800" baseline="-25000"/>
              <a:t>tu  </a:t>
            </a:r>
            <a:r>
              <a:rPr lang="sr-Latn-CS" sz="1800"/>
              <a:t> ( TP)</a:t>
            </a:r>
          </a:p>
          <a:p>
            <a:endParaRPr lang="sr-Latn-CS" sz="1800" baseline="-25000"/>
          </a:p>
          <a:p>
            <a:endParaRPr lang="sr-Latn-CS" sz="1800" baseline="-25000"/>
          </a:p>
          <a:p>
            <a:r>
              <a:rPr lang="sr-Latn-CS" sz="1800"/>
              <a:t>  VP = </a:t>
            </a:r>
            <a:r>
              <a:rPr lang="sr-Latn-CS" sz="1800" b="0"/>
              <a:t>Vrednost proizvodnje</a:t>
            </a:r>
          </a:p>
          <a:p>
            <a:endParaRPr lang="sr-Latn-CS" sz="1800" b="0"/>
          </a:p>
          <a:p>
            <a:r>
              <a:rPr lang="sr-Latn-CS" sz="1800" b="0"/>
              <a:t>T</a:t>
            </a:r>
            <a:r>
              <a:rPr lang="sr-Latn-CS" sz="1800" b="0" baseline="-25000"/>
              <a:t>m</a:t>
            </a:r>
            <a:r>
              <a:rPr lang="sr-Latn-CS" sz="1800" b="0"/>
              <a:t> = Troškovi materijala </a:t>
            </a:r>
          </a:p>
          <a:p>
            <a:r>
              <a:rPr lang="sr-Latn-CS" sz="1800" b="0"/>
              <a:t>A</a:t>
            </a:r>
            <a:r>
              <a:rPr lang="sr-Latn-CS" sz="1800" b="0" baseline="-25000"/>
              <a:t>o</a:t>
            </a:r>
            <a:r>
              <a:rPr lang="sr-Latn-CS" sz="1800" b="0"/>
              <a:t> = Troškovi amortizacije objekata</a:t>
            </a:r>
          </a:p>
          <a:p>
            <a:r>
              <a:rPr lang="sr-Latn-CS" sz="1800" b="0"/>
              <a:t>R</a:t>
            </a:r>
            <a:r>
              <a:rPr lang="sr-Latn-CS" sz="1800" b="0" baseline="-25000"/>
              <a:t>m</a:t>
            </a:r>
            <a:r>
              <a:rPr lang="sr-Latn-CS" sz="1800" b="0"/>
              <a:t> = Troškovi rada mašina</a:t>
            </a:r>
          </a:p>
          <a:p>
            <a:r>
              <a:rPr lang="sr-Latn-CS" sz="1800" b="0"/>
              <a:t>R</a:t>
            </a:r>
            <a:r>
              <a:rPr lang="sr-Latn-CS" sz="1800" b="0" baseline="-25000"/>
              <a:t>rs </a:t>
            </a:r>
            <a:r>
              <a:rPr lang="sr-Latn-CS" sz="1800" b="0"/>
              <a:t> = Troškovi rada radnika</a:t>
            </a:r>
          </a:p>
          <a:p>
            <a:r>
              <a:rPr lang="sr-Latn-CS" sz="1800" b="0"/>
              <a:t>R</a:t>
            </a:r>
            <a:r>
              <a:rPr lang="sr-Latn-CS" sz="1800" b="0" baseline="-25000"/>
              <a:t>tu</a:t>
            </a:r>
            <a:r>
              <a:rPr lang="sr-Latn-CS" sz="1800" b="0"/>
              <a:t>  = Troškovi tuđih usluga</a:t>
            </a:r>
          </a:p>
          <a:p>
            <a:endParaRPr lang="sr-Latn-CS" sz="1800" b="0"/>
          </a:p>
          <a:p>
            <a:r>
              <a:rPr lang="sr-Latn-CS" sz="1800" b="0"/>
              <a:t>Kako povećati ekonomičnost?</a:t>
            </a:r>
          </a:p>
          <a:p>
            <a:endParaRPr lang="sr-Latn-CS" sz="1800" b="0"/>
          </a:p>
          <a:p>
            <a:pPr>
              <a:buFontTx/>
              <a:buAutoNum type="arabicPeriod"/>
            </a:pPr>
            <a:r>
              <a:rPr lang="sr-Latn-CS" sz="1800" b="0"/>
              <a:t>Povećati VP</a:t>
            </a:r>
          </a:p>
          <a:p>
            <a:r>
              <a:rPr lang="sr-Latn-CS" sz="1800" b="0"/>
              <a:t>       a) </a:t>
            </a:r>
            <a:r>
              <a:rPr lang="sr-Latn-CS" sz="1800" b="0">
                <a:solidFill>
                  <a:srgbClr val="FF0000"/>
                </a:solidFill>
              </a:rPr>
              <a:t>povećanje proizvodnje mleka po kravi</a:t>
            </a:r>
          </a:p>
          <a:p>
            <a:r>
              <a:rPr lang="sr-Latn-CS" sz="1800" b="0"/>
              <a:t>       b) rast prodajne cene</a:t>
            </a:r>
          </a:p>
          <a:p>
            <a:r>
              <a:rPr lang="sr-Latn-CS" sz="1800" b="0"/>
              <a:t>2.   Smanjenje troškova proizvodnje (TP)</a:t>
            </a:r>
          </a:p>
          <a:p>
            <a:endParaRPr lang="sr-Latn-CS" b="0"/>
          </a:p>
          <a:p>
            <a:r>
              <a:rPr lang="sr-Latn-CS" b="0" baseline="-25000"/>
              <a:t>   </a:t>
            </a:r>
            <a:endParaRPr lang="sr-Latn-CS" b="0"/>
          </a:p>
          <a:p>
            <a:endParaRPr lang="sr-Latn-CS" b="0"/>
          </a:p>
          <a:p>
            <a:endParaRPr lang="sr-Latn-CS" b="0"/>
          </a:p>
          <a:p>
            <a:endParaRPr lang="sr-Latn-CS" b="0" baseline="-25000"/>
          </a:p>
          <a:p>
            <a:r>
              <a:rPr lang="sr-Latn-CS" baseline="-25000"/>
              <a:t>    </a:t>
            </a:r>
          </a:p>
          <a:p>
            <a:endParaRPr lang="sr-Latn-CS" baseline="-25000"/>
          </a:p>
          <a:p>
            <a:endParaRPr lang="sr-Latn-CS" baseline="-25000"/>
          </a:p>
          <a:p>
            <a:endParaRPr lang="sr-Latn-CS" baseline="-25000"/>
          </a:p>
          <a:p>
            <a:endParaRPr lang="sr-Latn-CS"/>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TextBox 2"/>
          <p:cNvSpPr txBox="1">
            <a:spLocks noChangeArrowheads="1"/>
          </p:cNvSpPr>
          <p:nvPr/>
        </p:nvSpPr>
        <p:spPr bwMode="auto">
          <a:xfrm>
            <a:off x="152400" y="1219200"/>
            <a:ext cx="8763000" cy="5016500"/>
          </a:xfrm>
          <a:prstGeom prst="rect">
            <a:avLst/>
          </a:prstGeom>
          <a:noFill/>
          <a:ln w="9525">
            <a:noFill/>
            <a:miter lim="800000"/>
            <a:headEnd/>
            <a:tailEnd/>
          </a:ln>
        </p:spPr>
        <p:txBody>
          <a:bodyPr>
            <a:spAutoFit/>
          </a:bodyPr>
          <a:lstStyle/>
          <a:p>
            <a:r>
              <a:rPr lang="sr-Latn-CS"/>
              <a:t>Mogućnosti :</a:t>
            </a:r>
          </a:p>
          <a:p>
            <a:endParaRPr lang="sr-Latn-CS"/>
          </a:p>
          <a:p>
            <a:pPr>
              <a:buFontTx/>
              <a:buChar char="-"/>
            </a:pPr>
            <a:r>
              <a:rPr lang="sr-Latn-CS"/>
              <a:t>Mere koje deluju na povećanje vrednosti proizvodnje uz zadržavanje ili sporije povećanje troškova proizvodnje</a:t>
            </a:r>
          </a:p>
          <a:p>
            <a:endParaRPr lang="sr-Latn-CS"/>
          </a:p>
          <a:p>
            <a:r>
              <a:rPr lang="sr-Latn-CS"/>
              <a:t>      * bolji uslovi smeštaja</a:t>
            </a:r>
          </a:p>
          <a:p>
            <a:r>
              <a:rPr lang="sr-Latn-CS"/>
              <a:t>      * nabavka opreme za mužu</a:t>
            </a:r>
          </a:p>
          <a:p>
            <a:r>
              <a:rPr lang="sr-Latn-CS"/>
              <a:t>      * korišćenje kvalitetnije hrane</a:t>
            </a:r>
          </a:p>
          <a:p>
            <a:endParaRPr lang="sr-Latn-CS"/>
          </a:p>
          <a:p>
            <a:pPr>
              <a:buFontTx/>
              <a:buChar char="-"/>
            </a:pPr>
            <a:r>
              <a:rPr lang="sr-Latn-CS"/>
              <a:t>Primena novih tehnoloških rešenja</a:t>
            </a:r>
          </a:p>
          <a:p>
            <a:r>
              <a:rPr lang="sr-Latn-CS"/>
              <a:t>       * promena načina držanja</a:t>
            </a:r>
          </a:p>
          <a:p>
            <a:r>
              <a:rPr lang="sr-Latn-CS"/>
              <a:t>       * odgovarajući način muže i muzne opreme</a:t>
            </a:r>
          </a:p>
          <a:p>
            <a:endParaRPr lang="sr-Latn-CS"/>
          </a:p>
          <a:p>
            <a:pPr>
              <a:buFontTx/>
              <a:buChar char="-"/>
            </a:pPr>
            <a:r>
              <a:rPr lang="sr-Latn-CS"/>
              <a:t>Zamena osnovnog stada </a:t>
            </a:r>
          </a:p>
          <a:p>
            <a:pPr>
              <a:buFontTx/>
              <a:buChar char="-"/>
            </a:pPr>
            <a:endParaRPr lang="sr-Latn-CS"/>
          </a:p>
          <a:p>
            <a:pPr>
              <a:buFontTx/>
              <a:buChar char="-"/>
            </a:pPr>
            <a:r>
              <a:rPr lang="sr-Latn-CS"/>
              <a:t>Adaptacija staje    </a:t>
            </a:r>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TextBox 1"/>
          <p:cNvSpPr txBox="1">
            <a:spLocks noChangeArrowheads="1"/>
          </p:cNvSpPr>
          <p:nvPr/>
        </p:nvSpPr>
        <p:spPr bwMode="auto">
          <a:xfrm>
            <a:off x="228600" y="685800"/>
            <a:ext cx="8491538" cy="1631950"/>
          </a:xfrm>
          <a:prstGeom prst="rect">
            <a:avLst/>
          </a:prstGeom>
          <a:noFill/>
          <a:ln w="9525">
            <a:noFill/>
            <a:miter lim="800000"/>
            <a:headEnd/>
            <a:tailEnd/>
          </a:ln>
        </p:spPr>
        <p:txBody>
          <a:bodyPr wrap="none">
            <a:spAutoFit/>
          </a:bodyPr>
          <a:lstStyle/>
          <a:p>
            <a:r>
              <a:rPr lang="sr-Latn-CS"/>
              <a:t>Na </a:t>
            </a:r>
            <a:r>
              <a:rPr lang="sr-Latn-CS">
                <a:solidFill>
                  <a:srgbClr val="FF0000"/>
                </a:solidFill>
              </a:rPr>
              <a:t>ekonomičnost tova </a:t>
            </a:r>
            <a:r>
              <a:rPr lang="sr-Latn-CS"/>
              <a:t>deluju svi faktori kao i u proizvodnji mleka</a:t>
            </a:r>
          </a:p>
          <a:p>
            <a:r>
              <a:rPr lang="sr-Latn-CS"/>
              <a:t>ali u tovu se najznačajnijim faktorom smatra  početni tovni materijal </a:t>
            </a:r>
          </a:p>
          <a:p>
            <a:r>
              <a:rPr lang="sr-Latn-CS"/>
              <a:t>Odnosno </a:t>
            </a:r>
            <a:r>
              <a:rPr lang="sr-Latn-CS">
                <a:solidFill>
                  <a:srgbClr val="FF0000"/>
                </a:solidFill>
              </a:rPr>
              <a:t>vrednost unetog grla u tov.</a:t>
            </a:r>
          </a:p>
          <a:p>
            <a:endParaRPr lang="sr-Latn-CS">
              <a:solidFill>
                <a:srgbClr val="FF0000"/>
              </a:solidFill>
            </a:endParaRPr>
          </a:p>
          <a:p>
            <a:r>
              <a:rPr lang="sr-Latn-CS">
                <a:solidFill>
                  <a:srgbClr val="FF0000"/>
                </a:solidFill>
              </a:rPr>
              <a:t>Prognoze granice ekonomičnosti ........... Vežbe</a:t>
            </a:r>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1490"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191491" name="Title 5"/>
          <p:cNvSpPr>
            <a:spLocks noGrp="1"/>
          </p:cNvSpPr>
          <p:nvPr>
            <p:ph type="ctrTitle"/>
          </p:nvPr>
        </p:nvSpPr>
        <p:spPr>
          <a:xfrm>
            <a:off x="928688" y="785813"/>
            <a:ext cx="8215312" cy="482600"/>
          </a:xfrm>
        </p:spPr>
        <p:txBody>
          <a:bodyPr/>
          <a:lstStyle/>
          <a:p>
            <a:pPr>
              <a:lnSpc>
                <a:spcPts val="4500"/>
              </a:lnSpc>
            </a:pPr>
            <a:r>
              <a:rPr lang="sr-Cyrl-CS" altLang="en-US" smtClean="0"/>
              <a:t>Овчарство и козарство</a:t>
            </a:r>
            <a:endParaRPr lang="sr-Latn-CS" altLang="en-US" smtClean="0"/>
          </a:p>
        </p:txBody>
      </p:sp>
      <p:sp>
        <p:nvSpPr>
          <p:cNvPr id="191492" name="Subtitle 6"/>
          <p:cNvSpPr>
            <a:spLocks noGrp="1"/>
          </p:cNvSpPr>
          <p:nvPr>
            <p:ph type="subTitle" idx="1"/>
          </p:nvPr>
        </p:nvSpPr>
        <p:spPr>
          <a:xfrm>
            <a:off x="684213" y="1785938"/>
            <a:ext cx="8174037" cy="4429125"/>
          </a:xfrm>
        </p:spPr>
        <p:txBody>
          <a:bodyPr/>
          <a:lstStyle/>
          <a:p>
            <a:pPr marL="341313" indent="-341313" algn="l">
              <a:lnSpc>
                <a:spcPct val="80000"/>
              </a:lnSpc>
              <a:buFontTx/>
              <a:buChar char="•"/>
            </a:pPr>
            <a:r>
              <a:rPr lang="sr-Latn-CS" altLang="en-US" sz="2800" smtClean="0"/>
              <a:t>1960</a:t>
            </a:r>
            <a:r>
              <a:rPr lang="sr-Cyrl-CS" altLang="en-US" sz="2800" smtClean="0"/>
              <a:t>: 4,3 милиона оваца и 38.000 коза</a:t>
            </a:r>
            <a:endParaRPr lang="sr-Latn-CS" altLang="en-US" sz="2800" smtClean="0"/>
          </a:p>
          <a:p>
            <a:pPr marL="341313" indent="-341313" algn="l">
              <a:lnSpc>
                <a:spcPct val="80000"/>
              </a:lnSpc>
              <a:buFontTx/>
              <a:buChar char="•"/>
            </a:pPr>
            <a:r>
              <a:rPr lang="sr-Latn-CS" altLang="en-US" sz="2800" smtClean="0"/>
              <a:t>2012</a:t>
            </a:r>
            <a:r>
              <a:rPr lang="sr-Cyrl-CS" altLang="en-US" sz="2800" smtClean="0"/>
              <a:t>: 155 хиљада </a:t>
            </a:r>
            <a:r>
              <a:rPr lang="sr-Latn-CS" altLang="en-US" sz="2800" smtClean="0"/>
              <a:t>ПГ са </a:t>
            </a:r>
            <a:r>
              <a:rPr lang="sr-Cyrl-CS" altLang="en-US" sz="2800" smtClean="0"/>
              <a:t>1,7 </a:t>
            </a:r>
            <a:r>
              <a:rPr lang="sr-Latn-CS" altLang="en-US" sz="2800" smtClean="0"/>
              <a:t>милиона грла</a:t>
            </a:r>
            <a:r>
              <a:rPr lang="sr-Cyrl-CS" altLang="en-US" sz="2800" smtClean="0"/>
              <a:t> оваца и 63 хиљаде ПГ са 232 хиљаде коза</a:t>
            </a:r>
            <a:endParaRPr lang="sr-Latn-CS" altLang="en-US" sz="2800" smtClean="0"/>
          </a:p>
          <a:p>
            <a:pPr marL="341313" indent="-341313" algn="l">
              <a:lnSpc>
                <a:spcPct val="80000"/>
              </a:lnSpc>
              <a:buFontTx/>
              <a:buChar char="•"/>
            </a:pPr>
            <a:r>
              <a:rPr lang="sr-Cyrl-CS" altLang="en-US" sz="2800" smtClean="0"/>
              <a:t>Овчарством и козарством се баве углавном ПГ у региону Србија – југ са 80% односно 69% грла</a:t>
            </a:r>
          </a:p>
          <a:p>
            <a:pPr marL="341313" indent="-341313" algn="l">
              <a:lnSpc>
                <a:spcPct val="80000"/>
              </a:lnSpc>
              <a:buFontTx/>
              <a:buChar char="•"/>
            </a:pPr>
            <a:r>
              <a:rPr lang="sr-Cyrl-CS" altLang="en-US" sz="2800" smtClean="0"/>
              <a:t>Производња је заснована углавном на малим ППГ</a:t>
            </a:r>
          </a:p>
          <a:p>
            <a:pPr marL="341313" indent="-341313" algn="l">
              <a:lnSpc>
                <a:spcPct val="80000"/>
              </a:lnSpc>
              <a:buFontTx/>
              <a:buChar char="•"/>
            </a:pPr>
            <a:r>
              <a:rPr lang="sr-Cyrl-CS" altLang="en-US" sz="2800" smtClean="0"/>
              <a:t>Учешће у вредности укупне пољопривредне производње: овчарство (1,5%), козарство (0,3%)</a:t>
            </a:r>
          </a:p>
          <a:p>
            <a:pPr marL="341313" indent="-341313" algn="l">
              <a:lnSpc>
                <a:spcPct val="80000"/>
              </a:lnSpc>
              <a:buFontTx/>
              <a:buChar char="•"/>
            </a:pPr>
            <a:endParaRPr lang="sr-Latn-CS" altLang="en-US" sz="2800" smtClean="0"/>
          </a:p>
        </p:txBody>
      </p:sp>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Placeholder 4"/>
          <p:cNvPicPr>
            <a:picLocks noGrp="1" noChangeAspect="1"/>
          </p:cNvPicPr>
          <p:nvPr>
            <p:ph type="pic" idx="4294967295"/>
          </p:nvPr>
        </p:nvPicPr>
        <p:blipFill>
          <a:blip r:embed="rId3" cstate="print"/>
          <a:srcRect l="2870" r="2870"/>
          <a:stretch>
            <a:fillRect/>
          </a:stretch>
        </p:blipFill>
        <p:spPr>
          <a:xfrm>
            <a:off x="0" y="0"/>
            <a:ext cx="9144000" cy="6858000"/>
          </a:xfrm>
        </p:spPr>
      </p:pic>
      <p:sp>
        <p:nvSpPr>
          <p:cNvPr id="5124" name="Title 5"/>
          <p:cNvSpPr>
            <a:spLocks noGrp="1"/>
          </p:cNvSpPr>
          <p:nvPr>
            <p:ph type="ctrTitle"/>
          </p:nvPr>
        </p:nvSpPr>
        <p:spPr>
          <a:xfrm>
            <a:off x="928688" y="785813"/>
            <a:ext cx="8215312" cy="482600"/>
          </a:xfrm>
        </p:spPr>
        <p:txBody>
          <a:bodyPr/>
          <a:lstStyle/>
          <a:p>
            <a:pPr>
              <a:lnSpc>
                <a:spcPts val="4500"/>
              </a:lnSpc>
            </a:pPr>
            <a:r>
              <a:rPr lang="sr-Latn-CS" altLang="en-US" smtClean="0"/>
              <a:t>Економска величина ПГ са линијама</a:t>
            </a:r>
            <a:r>
              <a:rPr lang="sr-Cyrl-CS" altLang="en-US" smtClean="0"/>
              <a:t> узгоја оваца</a:t>
            </a:r>
            <a:endParaRPr lang="sr-Latn-CS" altLang="en-US" smtClean="0"/>
          </a:p>
        </p:txBody>
      </p:sp>
      <p:sp>
        <p:nvSpPr>
          <p:cNvPr id="5125" name="Subtitle 6"/>
          <p:cNvSpPr>
            <a:spLocks noGrp="1"/>
          </p:cNvSpPr>
          <p:nvPr>
            <p:ph type="subTitle" idx="1"/>
          </p:nvPr>
        </p:nvSpPr>
        <p:spPr>
          <a:xfrm>
            <a:off x="684213" y="1785938"/>
            <a:ext cx="7959725" cy="4429125"/>
          </a:xfrm>
        </p:spPr>
        <p:txBody>
          <a:bodyPr/>
          <a:lstStyle/>
          <a:p>
            <a:pPr marL="341313" indent="-341313" algn="l">
              <a:lnSpc>
                <a:spcPct val="80000"/>
              </a:lnSpc>
              <a:buFontTx/>
              <a:buChar char="•"/>
            </a:pPr>
            <a:endParaRPr lang="sr-Latn-CS" altLang="en-US" sz="2800" smtClean="0"/>
          </a:p>
        </p:txBody>
      </p:sp>
      <p:sp>
        <p:nvSpPr>
          <p:cNvPr id="5126"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5122" name="Object 7"/>
          <p:cNvGraphicFramePr>
            <a:graphicFrameLocks noChangeAspect="1"/>
          </p:cNvGraphicFramePr>
          <p:nvPr/>
        </p:nvGraphicFramePr>
        <p:xfrm>
          <a:off x="169863" y="1476375"/>
          <a:ext cx="8759825" cy="4881563"/>
        </p:xfrm>
        <a:graphic>
          <a:graphicData uri="http://schemas.openxmlformats.org/presentationml/2006/ole">
            <p:oleObj spid="_x0000_s5122" name="Visio" r:id="rId4" imgW="5657151" imgH="3153094" progId="Visio.Drawing.11">
              <p:embed/>
            </p:oleObj>
          </a:graphicData>
        </a:graphic>
      </p:graphicFrame>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Placeholder 4"/>
          <p:cNvPicPr>
            <a:picLocks noGrp="1" noChangeAspect="1"/>
          </p:cNvPicPr>
          <p:nvPr>
            <p:ph type="pic" idx="4294967295"/>
          </p:nvPr>
        </p:nvPicPr>
        <p:blipFill>
          <a:blip r:embed="rId3" cstate="print"/>
          <a:srcRect l="2870" r="2870"/>
          <a:stretch>
            <a:fillRect/>
          </a:stretch>
        </p:blipFill>
        <p:spPr>
          <a:xfrm>
            <a:off x="0" y="0"/>
            <a:ext cx="9144000" cy="6858000"/>
          </a:xfrm>
        </p:spPr>
      </p:pic>
      <p:sp>
        <p:nvSpPr>
          <p:cNvPr id="6148" name="Title 5"/>
          <p:cNvSpPr>
            <a:spLocks noGrp="1"/>
          </p:cNvSpPr>
          <p:nvPr>
            <p:ph type="ctrTitle"/>
          </p:nvPr>
        </p:nvSpPr>
        <p:spPr>
          <a:xfrm>
            <a:off x="928688" y="785813"/>
            <a:ext cx="8215312" cy="482600"/>
          </a:xfrm>
        </p:spPr>
        <p:txBody>
          <a:bodyPr/>
          <a:lstStyle/>
          <a:p>
            <a:pPr>
              <a:lnSpc>
                <a:spcPts val="4500"/>
              </a:lnSpc>
            </a:pPr>
            <a:r>
              <a:rPr lang="sr-Latn-CS" altLang="en-US" smtClean="0"/>
              <a:t>Економска величина ПГ са линијама</a:t>
            </a:r>
            <a:r>
              <a:rPr lang="sr-Cyrl-CS" altLang="en-US" smtClean="0"/>
              <a:t> узгоја коза</a:t>
            </a:r>
            <a:endParaRPr lang="sr-Latn-CS" altLang="en-US" smtClean="0"/>
          </a:p>
        </p:txBody>
      </p:sp>
      <p:sp>
        <p:nvSpPr>
          <p:cNvPr id="6149" name="Subtitle 6"/>
          <p:cNvSpPr>
            <a:spLocks noGrp="1"/>
          </p:cNvSpPr>
          <p:nvPr>
            <p:ph type="subTitle" idx="1"/>
          </p:nvPr>
        </p:nvSpPr>
        <p:spPr>
          <a:xfrm>
            <a:off x="684213" y="1785938"/>
            <a:ext cx="7959725" cy="4429125"/>
          </a:xfrm>
        </p:spPr>
        <p:txBody>
          <a:bodyPr/>
          <a:lstStyle/>
          <a:p>
            <a:pPr marL="341313" indent="-341313" algn="l">
              <a:lnSpc>
                <a:spcPct val="80000"/>
              </a:lnSpc>
              <a:buFontTx/>
              <a:buChar char="•"/>
            </a:pPr>
            <a:endParaRPr lang="sr-Latn-CS" altLang="en-US" sz="2800" smtClean="0"/>
          </a:p>
        </p:txBody>
      </p:sp>
      <p:sp>
        <p:nvSpPr>
          <p:cNvPr id="6150" name="Rectangle 7"/>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6146" name="Object 6"/>
          <p:cNvGraphicFramePr>
            <a:graphicFrameLocks noChangeAspect="1"/>
          </p:cNvGraphicFramePr>
          <p:nvPr/>
        </p:nvGraphicFramePr>
        <p:xfrm>
          <a:off x="285750" y="1571625"/>
          <a:ext cx="8451850" cy="4705350"/>
        </p:xfrm>
        <a:graphic>
          <a:graphicData uri="http://schemas.openxmlformats.org/presentationml/2006/ole">
            <p:oleObj spid="_x0000_s6146" name="Visio" r:id="rId4" imgW="5626917" imgH="3130420" progId="Visio.Drawing.11">
              <p:embed/>
            </p:oleObj>
          </a:graphicData>
        </a:graphic>
      </p:graphicFrame>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ChangeArrowheads="1"/>
          </p:cNvSpPr>
          <p:nvPr/>
        </p:nvSpPr>
        <p:spPr bwMode="auto">
          <a:xfrm>
            <a:off x="1454150" y="304800"/>
            <a:ext cx="5543550" cy="900113"/>
          </a:xfrm>
          <a:prstGeom prst="rect">
            <a:avLst/>
          </a:prstGeom>
          <a:noFill/>
          <a:ln w="9525">
            <a:noFill/>
            <a:miter lim="800000"/>
            <a:headEnd/>
            <a:tailEnd/>
          </a:ln>
        </p:spPr>
        <p:txBody>
          <a:bodyPr wrap="none" tIns="76176" bIns="0" anchor="ctr">
            <a:spAutoFit/>
          </a:bodyPr>
          <a:lstStyle/>
          <a:p>
            <a:pPr algn="ctr"/>
            <a:r>
              <a:rPr lang="sl-SI" sz="1800"/>
              <a:t>  </a:t>
            </a:r>
            <a:r>
              <a:rPr lang="sl-SI" sz="1800" u="sng"/>
              <a:t>Razvojne karakteristike i proizvodno-ekonomski</a:t>
            </a:r>
            <a:endParaRPr lang="sr-Cyrl-CS" sz="1800"/>
          </a:p>
          <a:p>
            <a:pPr algn="ctr"/>
            <a:r>
              <a:rPr lang="sl-SI" sz="1800"/>
              <a:t>        </a:t>
            </a:r>
            <a:r>
              <a:rPr lang="sl-SI" sz="1800" u="sng"/>
              <a:t>položaj ovčarstva</a:t>
            </a:r>
            <a:endParaRPr lang="en-US" sz="1800" b="0"/>
          </a:p>
          <a:p>
            <a:pPr algn="ctr" eaLnBrk="0" hangingPunct="0"/>
            <a:endParaRPr lang="en-US" sz="1800" b="0"/>
          </a:p>
        </p:txBody>
      </p:sp>
      <p:sp>
        <p:nvSpPr>
          <p:cNvPr id="192515" name="Rectangle 3"/>
          <p:cNvSpPr>
            <a:spLocks noChangeArrowheads="1"/>
          </p:cNvSpPr>
          <p:nvPr/>
        </p:nvSpPr>
        <p:spPr bwMode="auto">
          <a:xfrm>
            <a:off x="0" y="1143000"/>
            <a:ext cx="9188450" cy="3937000"/>
          </a:xfrm>
          <a:prstGeom prst="rect">
            <a:avLst/>
          </a:prstGeom>
          <a:noFill/>
          <a:ln w="9525">
            <a:noFill/>
            <a:miter lim="800000"/>
            <a:headEnd/>
            <a:tailEnd/>
          </a:ln>
        </p:spPr>
        <p:txBody>
          <a:bodyPr wrap="none" anchor="ctr">
            <a:spAutoFit/>
          </a:bodyPr>
          <a:lstStyle/>
          <a:p>
            <a:r>
              <a:rPr lang="sr-Cyrl-CS" sz="1800" b="0"/>
              <a:t>Promene u tehnologiji ovčarske proizvodnje ogledaju se u izvesnom poboljšanju </a:t>
            </a:r>
            <a:endParaRPr lang="en-US" sz="1800" b="0"/>
          </a:p>
          <a:p>
            <a:r>
              <a:rPr lang="sr-Cyrl-CS" sz="1800" b="0"/>
              <a:t>kvaliteta ovčijih proizvoda, povećanju prinosa po jedinici kapaciteta, smanjenju uginuća</a:t>
            </a:r>
            <a:endParaRPr lang="en-US" sz="1800" b="0"/>
          </a:p>
          <a:p>
            <a:r>
              <a:rPr lang="sr-Cyrl-CS" sz="1800" b="0"/>
              <a:t> i drugih gubitaka ovaca, unapređenju krmne baze i poboljšanju ishrane ovaca, </a:t>
            </a:r>
            <a:endParaRPr lang="en-US" sz="1800" b="0"/>
          </a:p>
          <a:p>
            <a:r>
              <a:rPr lang="sr-Cyrl-CS" sz="1800" b="0"/>
              <a:t>prilagođavanju dinamike proizvodnje potrebama tržišta, usavršavanju uslova smeštaja</a:t>
            </a:r>
            <a:endParaRPr lang="en-US" sz="1800" b="0"/>
          </a:p>
          <a:p>
            <a:r>
              <a:rPr lang="sr-Cyrl-CS" sz="1800" b="0"/>
              <a:t> i povećanju stepena opremljenosti ovčarskih farmi osnovnim sredstvima.</a:t>
            </a:r>
            <a:endParaRPr lang="en-US" sz="1800" b="0"/>
          </a:p>
          <a:p>
            <a:endParaRPr lang="en-US" sz="1800" b="0"/>
          </a:p>
          <a:p>
            <a:r>
              <a:rPr lang="sr-Cyrl-CS" sz="1800" b="0"/>
              <a:t> U toku poslednjih pet decenija, u cilju unapređenja ovčarstva u našoj zemlji, </a:t>
            </a:r>
            <a:endParaRPr lang="en-US" sz="1800" b="0"/>
          </a:p>
          <a:p>
            <a:r>
              <a:rPr lang="sr-Cyrl-CS" sz="1800" b="0"/>
              <a:t>preduzete su dve akcije većih razmera.</a:t>
            </a:r>
            <a:endParaRPr lang="en-US" sz="1800" b="0"/>
          </a:p>
          <a:p>
            <a:endParaRPr lang="en-US" sz="1800" b="0"/>
          </a:p>
          <a:p>
            <a:r>
              <a:rPr lang="sr-Cyrl-CS" sz="1800" b="0"/>
              <a:t> </a:t>
            </a:r>
            <a:r>
              <a:rPr lang="sr-Cyrl-CS" sz="1800"/>
              <a:t>Prva </a:t>
            </a:r>
            <a:r>
              <a:rPr lang="sr-Cyrl-CS" sz="1800" b="0"/>
              <a:t>je bila usmerena na </a:t>
            </a:r>
            <a:r>
              <a:rPr lang="sr-Cyrl-CS" sz="1800"/>
              <a:t>povećanje količine vune po ovci</a:t>
            </a:r>
            <a:r>
              <a:rPr lang="sr-Cyrl-CS" sz="1800" b="0"/>
              <a:t> i popravku njenog kvaliteta,</a:t>
            </a:r>
            <a:endParaRPr lang="en-US" sz="1800" b="0"/>
          </a:p>
          <a:p>
            <a:r>
              <a:rPr lang="sr-Cyrl-CS" sz="1800" b="0"/>
              <a:t> </a:t>
            </a:r>
            <a:r>
              <a:rPr lang="sr-Cyrl-CS" sz="1800"/>
              <a:t>porast mlečnosti</a:t>
            </a:r>
            <a:r>
              <a:rPr lang="sr-Cyrl-CS" sz="1800" b="0"/>
              <a:t> i </a:t>
            </a:r>
            <a:r>
              <a:rPr lang="sr-Cyrl-CS" sz="1800"/>
              <a:t>povećanje telesne mase</a:t>
            </a:r>
            <a:r>
              <a:rPr lang="sr-Cyrl-CS" sz="1800" b="0"/>
              <a:t> grla.</a:t>
            </a:r>
            <a:endParaRPr lang="en-US" sz="1800" b="0"/>
          </a:p>
          <a:p>
            <a:endParaRPr lang="en-US" sz="1800" b="0"/>
          </a:p>
          <a:p>
            <a:r>
              <a:rPr lang="sr-Cyrl-CS" sz="1800" b="0"/>
              <a:t> </a:t>
            </a:r>
            <a:r>
              <a:rPr lang="sr-Cyrl-CS" sz="1800"/>
              <a:t>Druga </a:t>
            </a:r>
            <a:r>
              <a:rPr lang="sr-Cyrl-CS" sz="1800" b="0"/>
              <a:t>akcija otpočela je krajem sedamdesetih godina, a odnosila se na </a:t>
            </a:r>
            <a:r>
              <a:rPr lang="sr-Cyrl-CS" sz="1800"/>
              <a:t>povećanje</a:t>
            </a:r>
            <a:endParaRPr lang="en-US" sz="1800"/>
          </a:p>
          <a:p>
            <a:r>
              <a:rPr lang="en-US" sz="1800"/>
              <a:t>   </a:t>
            </a:r>
            <a:r>
              <a:rPr lang="sr-Cyrl-CS" sz="1800"/>
              <a:t> proizvodnje mesa i vune.</a:t>
            </a:r>
          </a:p>
        </p:txBody>
      </p:sp>
    </p:spTree>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ChangeArrowheads="1"/>
          </p:cNvSpPr>
          <p:nvPr/>
        </p:nvSpPr>
        <p:spPr bwMode="auto">
          <a:xfrm>
            <a:off x="1828800" y="228600"/>
            <a:ext cx="3727450" cy="366713"/>
          </a:xfrm>
          <a:prstGeom prst="rect">
            <a:avLst/>
          </a:prstGeom>
          <a:noFill/>
          <a:ln w="9525">
            <a:noFill/>
            <a:miter lim="800000"/>
            <a:headEnd/>
            <a:tailEnd/>
          </a:ln>
        </p:spPr>
        <p:txBody>
          <a:bodyPr wrap="none" anchor="ctr">
            <a:spAutoFit/>
          </a:bodyPr>
          <a:lstStyle/>
          <a:p>
            <a:r>
              <a:rPr lang="en-US" sz="1800"/>
              <a:t> </a:t>
            </a:r>
            <a:r>
              <a:rPr lang="en-US" sz="1800" u="sng"/>
              <a:t>Izbor tipa ovčarske proizvodnje</a:t>
            </a:r>
            <a:r>
              <a:rPr lang="en-US" sz="1800" b="0"/>
              <a:t> </a:t>
            </a:r>
          </a:p>
        </p:txBody>
      </p:sp>
      <p:sp>
        <p:nvSpPr>
          <p:cNvPr id="193539" name="Rectangle 3"/>
          <p:cNvSpPr>
            <a:spLocks noChangeArrowheads="1"/>
          </p:cNvSpPr>
          <p:nvPr/>
        </p:nvSpPr>
        <p:spPr bwMode="auto">
          <a:xfrm>
            <a:off x="0" y="1254125"/>
            <a:ext cx="9061450" cy="3937000"/>
          </a:xfrm>
          <a:prstGeom prst="rect">
            <a:avLst/>
          </a:prstGeom>
          <a:noFill/>
          <a:ln w="9525">
            <a:noFill/>
            <a:miter lim="800000"/>
            <a:headEnd/>
            <a:tailEnd/>
          </a:ln>
        </p:spPr>
        <p:txBody>
          <a:bodyPr wrap="none" anchor="ctr">
            <a:spAutoFit/>
          </a:bodyPr>
          <a:lstStyle/>
          <a:p>
            <a:r>
              <a:rPr lang="sl-SI" sz="1800" b="0"/>
              <a:t>Jedan od osnovnih kriterijuma opredeljivanja proizvođača za gajenje ovaca je </a:t>
            </a:r>
            <a:endParaRPr lang="en-US" sz="1800" b="0"/>
          </a:p>
          <a:p>
            <a:r>
              <a:rPr lang="sl-SI" sz="1800" b="0"/>
              <a:t>povezanost ovčarstva sa poljoprivrednim površinama ograničenih proizvodnih</a:t>
            </a:r>
            <a:endParaRPr lang="en-US" sz="1800" b="0"/>
          </a:p>
          <a:p>
            <a:r>
              <a:rPr lang="sl-SI" sz="1800" b="0"/>
              <a:t> sposobnosti.</a:t>
            </a:r>
            <a:endParaRPr lang="en-US" sz="1800" b="0"/>
          </a:p>
          <a:p>
            <a:endParaRPr lang="en-US" sz="1800" b="0"/>
          </a:p>
          <a:p>
            <a:r>
              <a:rPr lang="sl-SI" sz="1800" b="0"/>
              <a:t> Za razliku od proizvodnje mleka i mesa u govedarstvu i nekih drugih linija proizvodnje, </a:t>
            </a:r>
            <a:endParaRPr lang="en-US" sz="1800" b="0"/>
          </a:p>
          <a:p>
            <a:r>
              <a:rPr lang="sl-SI" sz="1800" b="0"/>
              <a:t>ovčarstvo nije u većoj meri osetljivo na stanje saobraćaja i udaljenost od tržišta.</a:t>
            </a:r>
            <a:endParaRPr lang="en-US" sz="1800" b="0"/>
          </a:p>
          <a:p>
            <a:r>
              <a:rPr lang="sl-SI" sz="1800" b="0"/>
              <a:t> Ovčiji proizvodi – vuna, meso i proizvodi prerade mleka – relativno dobro</a:t>
            </a:r>
            <a:endParaRPr lang="en-US" sz="1800" b="0"/>
          </a:p>
          <a:p>
            <a:r>
              <a:rPr lang="sl-SI" sz="1800" b="0"/>
              <a:t> podnose transport.</a:t>
            </a:r>
            <a:endParaRPr lang="en-US" sz="1800" b="0"/>
          </a:p>
          <a:p>
            <a:r>
              <a:rPr lang="sl-SI" sz="1800" b="0"/>
              <a:t>   </a:t>
            </a:r>
            <a:endParaRPr lang="en-US" sz="1800" b="0"/>
          </a:p>
          <a:p>
            <a:r>
              <a:rPr lang="sl-SI" sz="1800" b="0"/>
              <a:t>   Otuda postoji manji stepen  zavisnosti ovčarstva od položaja prema tržištu i karakteru</a:t>
            </a:r>
            <a:endParaRPr lang="en-US" sz="1800" b="0"/>
          </a:p>
          <a:p>
            <a:r>
              <a:rPr lang="sl-SI" sz="1800" b="0"/>
              <a:t> saobraćaja nego kod drugih grana stočarstva. Stoga je izbor ovčarstva, kao proizvodne</a:t>
            </a:r>
            <a:endParaRPr lang="en-US" sz="1800" b="0"/>
          </a:p>
          <a:p>
            <a:r>
              <a:rPr lang="sl-SI" sz="1800" b="0"/>
              <a:t> grane na gazdinstvu, u mnogim slučajevima opredeljen prirodnim uslovima i </a:t>
            </a:r>
            <a:endParaRPr lang="en-US" sz="1800" b="0"/>
          </a:p>
          <a:p>
            <a:r>
              <a:rPr lang="en-US" sz="1800" b="0"/>
              <a:t>  </a:t>
            </a:r>
            <a:r>
              <a:rPr lang="sl-SI" sz="1800" b="0"/>
              <a:t>komplementarnim odnosima.</a:t>
            </a:r>
            <a:endParaRPr lang="en-US" sz="1800" b="0"/>
          </a:p>
          <a:p>
            <a:pPr eaLnBrk="0" hangingPunct="0"/>
            <a:endParaRPr lang="en-US" sz="1800" b="0"/>
          </a:p>
        </p:txBody>
      </p:sp>
      <p:sp>
        <p:nvSpPr>
          <p:cNvPr id="193540" name="Rectangle 4"/>
          <p:cNvSpPr>
            <a:spLocks noChangeArrowheads="1"/>
          </p:cNvSpPr>
          <p:nvPr/>
        </p:nvSpPr>
        <p:spPr bwMode="auto">
          <a:xfrm>
            <a:off x="0" y="5105400"/>
            <a:ext cx="8858250" cy="1190625"/>
          </a:xfrm>
          <a:prstGeom prst="rect">
            <a:avLst/>
          </a:prstGeom>
          <a:noFill/>
          <a:ln w="9525">
            <a:noFill/>
            <a:miter lim="800000"/>
            <a:headEnd/>
            <a:tailEnd/>
          </a:ln>
        </p:spPr>
        <p:txBody>
          <a:bodyPr wrap="none" anchor="ctr">
            <a:spAutoFit/>
          </a:bodyPr>
          <a:lstStyle/>
          <a:p>
            <a:pPr algn="just"/>
            <a:r>
              <a:rPr lang="sl-SI" sz="1800" b="0"/>
              <a:t>Zahtevi ovaca u pogledu uslova gajenja najbliži su zahtevima koza. Sličan je i kvalitet </a:t>
            </a:r>
            <a:endParaRPr lang="en-US" sz="1800" b="0"/>
          </a:p>
          <a:p>
            <a:pPr algn="just"/>
            <a:r>
              <a:rPr lang="sl-SI" sz="1800" b="0"/>
              <a:t>njihovih glavnih proizvoda (meso, mleko). Ova obeležja nameću potrebu da se pri</a:t>
            </a:r>
            <a:endParaRPr lang="en-US" sz="1800" b="0"/>
          </a:p>
          <a:p>
            <a:pPr algn="just"/>
            <a:r>
              <a:rPr lang="sl-SI" sz="1800" b="0"/>
              <a:t> oceni opravdanosti gajenja ovaca na određenom području ili gazdinstvu sagleda </a:t>
            </a:r>
            <a:endParaRPr lang="en-US" sz="1800" b="0"/>
          </a:p>
          <a:p>
            <a:pPr algn="just"/>
            <a:r>
              <a:rPr lang="sl-SI" sz="1800" b="0"/>
              <a:t>njihova konkurentnost u odnosu na goveda i na koze.</a:t>
            </a:r>
          </a:p>
        </p:txBody>
      </p:sp>
    </p:spTree>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0" y="1692275"/>
            <a:ext cx="10296525" cy="3387725"/>
          </a:xfrm>
          <a:prstGeom prst="rect">
            <a:avLst/>
          </a:prstGeom>
          <a:noFill/>
          <a:ln w="9525">
            <a:noFill/>
            <a:miter lim="800000"/>
            <a:headEnd/>
            <a:tailEnd/>
          </a:ln>
        </p:spPr>
        <p:txBody>
          <a:bodyPr anchor="ctr">
            <a:spAutoFit/>
          </a:bodyPr>
          <a:lstStyle/>
          <a:p>
            <a:pPr>
              <a:tabLst>
                <a:tab pos="228600" algn="l"/>
              </a:tabLst>
            </a:pPr>
            <a:r>
              <a:rPr lang="sl-SI" sz="1800" b="0"/>
              <a:t>Osnovni uslovi koji određuju izbor tipa proizvodnje u ovčarstvu su:</a:t>
            </a:r>
            <a:endParaRPr lang="en-US" sz="1800" b="0"/>
          </a:p>
          <a:p>
            <a:pPr>
              <a:tabLst>
                <a:tab pos="228600" algn="l"/>
              </a:tabLst>
            </a:pPr>
            <a:endParaRPr lang="en-US" sz="1800" b="0"/>
          </a:p>
          <a:p>
            <a:pPr>
              <a:tabLst>
                <a:tab pos="228600" algn="l"/>
              </a:tabLst>
            </a:pPr>
            <a:r>
              <a:rPr lang="en-US" sz="1800" b="0"/>
              <a:t>                              - </a:t>
            </a:r>
            <a:r>
              <a:rPr lang="sl-SI" sz="1800" b="0"/>
              <a:t>karakter krmne baze, </a:t>
            </a:r>
            <a:endParaRPr lang="en-US" sz="1800" b="0"/>
          </a:p>
          <a:p>
            <a:pPr>
              <a:tabLst>
                <a:tab pos="228600" algn="l"/>
              </a:tabLst>
            </a:pPr>
            <a:r>
              <a:rPr lang="en-US" sz="1800" b="0"/>
              <a:t>                              - </a:t>
            </a:r>
            <a:r>
              <a:rPr lang="sl-SI" sz="1800" b="0"/>
              <a:t>zahtevi tržišta i stepen razvoja privrede uopšte, </a:t>
            </a:r>
            <a:r>
              <a:rPr lang="en-US" sz="1800" b="0"/>
              <a:t> </a:t>
            </a:r>
          </a:p>
          <a:p>
            <a:pPr>
              <a:tabLst>
                <a:tab pos="228600" algn="l"/>
              </a:tabLst>
            </a:pPr>
            <a:r>
              <a:rPr lang="en-US" sz="1800" b="0"/>
              <a:t>                                </a:t>
            </a:r>
            <a:r>
              <a:rPr lang="sl-SI" sz="1800" b="0"/>
              <a:t>a poljoprivrede posebno.</a:t>
            </a:r>
            <a:endParaRPr lang="en-US" sz="1800" b="0"/>
          </a:p>
          <a:p>
            <a:pPr>
              <a:tabLst>
                <a:tab pos="228600" algn="l"/>
              </a:tabLst>
            </a:pPr>
            <a:endParaRPr lang="en-US" sz="1800" b="0"/>
          </a:p>
          <a:p>
            <a:pPr>
              <a:tabLst>
                <a:tab pos="228600" algn="l"/>
              </a:tabLst>
            </a:pPr>
            <a:r>
              <a:rPr lang="sl-SI" sz="1800" b="0"/>
              <a:t>    Vodeći proizvod obeležava tip proizvodnje u ovčarstvu koji može biti:</a:t>
            </a:r>
            <a:endParaRPr lang="en-US" sz="1800" b="0"/>
          </a:p>
          <a:p>
            <a:pPr>
              <a:tabLst>
                <a:tab pos="228600" algn="l"/>
              </a:tabLst>
            </a:pPr>
            <a:endParaRPr lang="en-US" sz="1800" b="0"/>
          </a:p>
          <a:p>
            <a:pPr>
              <a:tabLst>
                <a:tab pos="228600" algn="l"/>
              </a:tabLst>
            </a:pPr>
            <a:r>
              <a:rPr lang="en-US" sz="1800" b="0"/>
              <a:t>                           -   </a:t>
            </a:r>
            <a:r>
              <a:rPr lang="sl-SI" sz="1800" b="0"/>
              <a:t>Proizvodnja vune (vuna – meso)</a:t>
            </a:r>
            <a:endParaRPr lang="en-US" sz="1800" b="0"/>
          </a:p>
          <a:p>
            <a:pPr>
              <a:tabLst>
                <a:tab pos="228600" algn="l"/>
              </a:tabLst>
            </a:pPr>
            <a:r>
              <a:rPr lang="en-US" sz="1800" b="0"/>
              <a:t>                           -   </a:t>
            </a:r>
            <a:r>
              <a:rPr lang="sl-SI" sz="1800" b="0"/>
              <a:t>Proizvodnja mesa (meso – vuna)</a:t>
            </a:r>
            <a:endParaRPr lang="en-US" sz="1800" b="0"/>
          </a:p>
          <a:p>
            <a:pPr>
              <a:tabLst>
                <a:tab pos="228600" algn="l"/>
              </a:tabLst>
            </a:pPr>
            <a:r>
              <a:rPr lang="en-US" sz="1800" b="0"/>
              <a:t>                           -   </a:t>
            </a:r>
            <a:r>
              <a:rPr lang="sl-SI" sz="1800" b="0"/>
              <a:t>Proizvodnja mleka (mleko – vuna – meso)</a:t>
            </a:r>
            <a:endParaRPr lang="en-US" sz="1800" b="0"/>
          </a:p>
          <a:p>
            <a:pPr eaLnBrk="0" hangingPunct="0">
              <a:tabLst>
                <a:tab pos="228600" algn="l"/>
              </a:tabLst>
            </a:pPr>
            <a:endParaRPr lang="en-US" sz="1800" b="0"/>
          </a:p>
        </p:txBody>
      </p:sp>
    </p:spTree>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ChangeArrowheads="1"/>
          </p:cNvSpPr>
          <p:nvPr/>
        </p:nvSpPr>
        <p:spPr bwMode="auto">
          <a:xfrm>
            <a:off x="0" y="1771650"/>
            <a:ext cx="8858250" cy="2838450"/>
          </a:xfrm>
          <a:prstGeom prst="rect">
            <a:avLst/>
          </a:prstGeom>
          <a:noFill/>
          <a:ln w="9525">
            <a:noFill/>
            <a:miter lim="800000"/>
            <a:headEnd/>
            <a:tailEnd/>
          </a:ln>
        </p:spPr>
        <p:txBody>
          <a:bodyPr wrap="none" anchor="ctr">
            <a:spAutoFit/>
          </a:bodyPr>
          <a:lstStyle/>
          <a:p>
            <a:r>
              <a:rPr lang="sl-SI" sz="1800"/>
              <a:t>Proizvodnja vune</a:t>
            </a:r>
            <a:endParaRPr lang="en-US" sz="1800"/>
          </a:p>
          <a:p>
            <a:r>
              <a:rPr lang="en-US" sz="1800"/>
              <a:t>                                  To </a:t>
            </a:r>
            <a:r>
              <a:rPr lang="sl-SI" sz="1800" b="0"/>
              <a:t> je primarni pravac proizvodnje u ovčarstvu. Vuna je relativno</a:t>
            </a:r>
            <a:endParaRPr lang="en-US" sz="1800" b="0"/>
          </a:p>
          <a:p>
            <a:r>
              <a:rPr lang="sl-SI" sz="1800" b="0"/>
              <a:t> visoko – vredan i transportabilan proizvod.</a:t>
            </a:r>
            <a:endParaRPr lang="en-US" sz="1800" b="0"/>
          </a:p>
          <a:p>
            <a:endParaRPr lang="en-US" sz="1800" b="0"/>
          </a:p>
          <a:p>
            <a:r>
              <a:rPr lang="sr-Cyrl-CS" sz="1800" b="0"/>
              <a:t>     </a:t>
            </a:r>
            <a:r>
              <a:rPr lang="sl-SI" sz="1800" b="0"/>
              <a:t>U ovom tipu proizvodnje meso je sporedan proizvod i dobija se praktično samo </a:t>
            </a:r>
            <a:endParaRPr lang="en-US" sz="1800" b="0"/>
          </a:p>
          <a:p>
            <a:r>
              <a:rPr lang="sl-SI" sz="1800" b="0"/>
              <a:t>od izupotrebljenih grla. Ova grla se realizuju nakon završetka pašne sezone, bez</a:t>
            </a:r>
            <a:endParaRPr lang="en-US" sz="1800" b="0"/>
          </a:p>
          <a:p>
            <a:r>
              <a:rPr lang="sl-SI" sz="1800" b="0"/>
              <a:t> posebnog dotovljavanja. Ovce ostaju u eksploataciji što duže vreme pa je obrt stada </a:t>
            </a:r>
            <a:endParaRPr lang="en-US" sz="1800" b="0"/>
          </a:p>
          <a:p>
            <a:r>
              <a:rPr lang="sl-SI" sz="1800" b="0"/>
              <a:t>spor. Ovce se ne muzu, a mleko služi samo za ishranu jagnjadi. Jagnjenje se izvodi</a:t>
            </a:r>
            <a:endParaRPr lang="en-US" sz="1800" b="0"/>
          </a:p>
          <a:p>
            <a:r>
              <a:rPr lang="sl-SI" sz="1800" b="0"/>
              <a:t> jedanput godišnje i to u proleće. Bližnjenje nije poželjno, jer se umanjuje proizvodnja </a:t>
            </a:r>
            <a:endParaRPr lang="en-US" sz="1800" b="0"/>
          </a:p>
          <a:p>
            <a:r>
              <a:rPr lang="sl-SI" sz="1800" b="0"/>
              <a:t>vune za 10-20%.</a:t>
            </a:r>
          </a:p>
        </p:txBody>
      </p:sp>
      <p:sp>
        <p:nvSpPr>
          <p:cNvPr id="195587" name="Rectangle 3"/>
          <p:cNvSpPr>
            <a:spLocks noChangeArrowheads="1"/>
          </p:cNvSpPr>
          <p:nvPr/>
        </p:nvSpPr>
        <p:spPr bwMode="auto">
          <a:xfrm>
            <a:off x="0" y="4816475"/>
            <a:ext cx="8820150" cy="641350"/>
          </a:xfrm>
          <a:prstGeom prst="rect">
            <a:avLst/>
          </a:prstGeom>
          <a:noFill/>
          <a:ln w="9525">
            <a:noFill/>
            <a:miter lim="800000"/>
            <a:headEnd/>
            <a:tailEnd/>
          </a:ln>
        </p:spPr>
        <p:txBody>
          <a:bodyPr wrap="none" anchor="ctr">
            <a:spAutoFit/>
          </a:bodyPr>
          <a:lstStyle/>
          <a:p>
            <a:pPr algn="just"/>
            <a:r>
              <a:rPr lang="sl-SI" sz="1800"/>
              <a:t>Proizvodnja mleka</a:t>
            </a:r>
            <a:r>
              <a:rPr lang="sl-SI" sz="1800" b="0"/>
              <a:t>, </a:t>
            </a:r>
            <a:endParaRPr lang="en-US" sz="1800" b="0"/>
          </a:p>
          <a:p>
            <a:pPr algn="just"/>
            <a:r>
              <a:rPr lang="en-US" sz="1800" b="0"/>
              <a:t>Ovaj</a:t>
            </a:r>
            <a:r>
              <a:rPr lang="sl-SI" sz="1800" b="0"/>
              <a:t> tip ovčarske proizvodnje, predstavlja najintenzivniji sistem ovčarske proizvodnje.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2"/>
          <p:cNvSpPr txBox="1">
            <a:spLocks noChangeArrowheads="1"/>
          </p:cNvSpPr>
          <p:nvPr/>
        </p:nvSpPr>
        <p:spPr bwMode="auto">
          <a:xfrm>
            <a:off x="1431925" y="874713"/>
            <a:ext cx="2152650" cy="4486275"/>
          </a:xfrm>
          <a:prstGeom prst="rect">
            <a:avLst/>
          </a:prstGeom>
          <a:noFill/>
          <a:ln w="9525">
            <a:noFill/>
            <a:miter lim="800000"/>
            <a:headEnd/>
            <a:tailEnd/>
          </a:ln>
        </p:spPr>
        <p:txBody>
          <a:bodyPr wrap="none">
            <a:spAutoFit/>
          </a:bodyPr>
          <a:lstStyle/>
          <a:p>
            <a:r>
              <a:rPr lang="sr-Latn-CS"/>
              <a:t>PRODUKTIVNOST</a:t>
            </a:r>
          </a:p>
          <a:p>
            <a:endParaRPr lang="sr-Latn-CS"/>
          </a:p>
          <a:p>
            <a:endParaRPr lang="sr-Latn-CS"/>
          </a:p>
          <a:p>
            <a:endParaRPr lang="sr-Latn-CS"/>
          </a:p>
          <a:p>
            <a:endParaRPr lang="sr-Latn-CS"/>
          </a:p>
          <a:p>
            <a:endParaRPr lang="sr-Latn-CS"/>
          </a:p>
          <a:p>
            <a:endParaRPr lang="sr-Latn-CS"/>
          </a:p>
          <a:p>
            <a:r>
              <a:rPr lang="sr-Latn-CS"/>
              <a:t>EKONOMIČNOST</a:t>
            </a:r>
          </a:p>
          <a:p>
            <a:endParaRPr lang="sr-Latn-CS"/>
          </a:p>
          <a:p>
            <a:endParaRPr lang="sr-Latn-CS"/>
          </a:p>
          <a:p>
            <a:endParaRPr lang="sr-Latn-CS"/>
          </a:p>
          <a:p>
            <a:endParaRPr lang="sr-Latn-CS"/>
          </a:p>
          <a:p>
            <a:endParaRPr lang="sr-Latn-CS"/>
          </a:p>
          <a:p>
            <a:endParaRPr lang="sr-Latn-CS"/>
          </a:p>
          <a:p>
            <a:endParaRPr lang="sr-Latn-CS"/>
          </a:p>
          <a:p>
            <a:r>
              <a:rPr lang="sr-Latn-CS"/>
              <a:t>RENTABILNOST</a:t>
            </a:r>
            <a:endParaRPr lang="en-US"/>
          </a:p>
        </p:txBody>
      </p:sp>
    </p:spTree>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ChangeArrowheads="1"/>
          </p:cNvSpPr>
          <p:nvPr/>
        </p:nvSpPr>
        <p:spPr bwMode="auto">
          <a:xfrm>
            <a:off x="0" y="0"/>
            <a:ext cx="8972550" cy="6683375"/>
          </a:xfrm>
          <a:prstGeom prst="rect">
            <a:avLst/>
          </a:prstGeom>
          <a:noFill/>
          <a:ln w="9525">
            <a:noFill/>
            <a:miter lim="800000"/>
            <a:headEnd/>
            <a:tailEnd/>
          </a:ln>
        </p:spPr>
        <p:txBody>
          <a:bodyPr anchor="ctr">
            <a:spAutoFit/>
          </a:bodyPr>
          <a:lstStyle/>
          <a:p>
            <a:pPr>
              <a:tabLst>
                <a:tab pos="228600" algn="l"/>
              </a:tabLst>
            </a:pPr>
            <a:r>
              <a:rPr lang="sl-SI" sz="1800"/>
              <a:t>Proizvodnja mesa</a:t>
            </a:r>
            <a:endParaRPr lang="en-US" sz="1800"/>
          </a:p>
          <a:p>
            <a:pPr>
              <a:tabLst>
                <a:tab pos="228600" algn="l"/>
              </a:tabLst>
            </a:pPr>
            <a:endParaRPr lang="en-US" sz="1800" b="0"/>
          </a:p>
          <a:p>
            <a:pPr>
              <a:tabLst>
                <a:tab pos="228600" algn="l"/>
              </a:tabLst>
            </a:pPr>
            <a:r>
              <a:rPr lang="sl-SI" sz="1800" b="0"/>
              <a:t>   Kad je ovčarska proizvodnja svedena na tip proizvodnje mesa, ovaj proizvod se </a:t>
            </a:r>
            <a:endParaRPr lang="en-US" sz="1800" b="0"/>
          </a:p>
          <a:p>
            <a:pPr>
              <a:tabLst>
                <a:tab pos="228600" algn="l"/>
              </a:tabLst>
            </a:pPr>
            <a:r>
              <a:rPr lang="sl-SI" sz="1800" b="0"/>
              <a:t>pojavljuje na tržištu najčešće kao jagnjetina.</a:t>
            </a:r>
            <a:endParaRPr lang="en-US" sz="1800" b="0"/>
          </a:p>
          <a:p>
            <a:pPr>
              <a:tabLst>
                <a:tab pos="228600" algn="l"/>
              </a:tabLst>
            </a:pPr>
            <a:r>
              <a:rPr lang="sr-Cyrl-CS" sz="1800" b="0"/>
              <a:t>   U zavisnosti od uzrasta kada se grla podvrgavaju posebnom režimu držanja i ishrane</a:t>
            </a:r>
            <a:endParaRPr lang="en-US" sz="1800" b="0"/>
          </a:p>
          <a:p>
            <a:pPr>
              <a:tabLst>
                <a:tab pos="228600" algn="l"/>
              </a:tabLst>
            </a:pPr>
            <a:r>
              <a:rPr lang="sr-Cyrl-CS" sz="1800" b="0"/>
              <a:t> radi ubrzanog prirastanja, odnosno proizvodnje mesa, razlikuje se:</a:t>
            </a:r>
            <a:endParaRPr lang="en-US" sz="1800" b="0"/>
          </a:p>
          <a:p>
            <a:pPr>
              <a:tabLst>
                <a:tab pos="228600" algn="l"/>
              </a:tabLst>
            </a:pPr>
            <a:endParaRPr lang="en-US" sz="1800" b="0"/>
          </a:p>
          <a:p>
            <a:pPr>
              <a:tabLst>
                <a:tab pos="228600" algn="l"/>
              </a:tabLst>
            </a:pPr>
            <a:r>
              <a:rPr lang="en-US" sz="1800" b="0"/>
              <a:t>                          -  </a:t>
            </a:r>
            <a:r>
              <a:rPr lang="sr-Cyrl-CS" sz="1800" b="0"/>
              <a:t>tov odraslih grla i</a:t>
            </a:r>
            <a:endParaRPr lang="en-US" sz="1800" b="0"/>
          </a:p>
          <a:p>
            <a:pPr>
              <a:tabLst>
                <a:tab pos="228600" algn="l"/>
              </a:tabLst>
            </a:pPr>
            <a:r>
              <a:rPr lang="en-US" sz="1800" b="0"/>
              <a:t>                          -  </a:t>
            </a:r>
            <a:r>
              <a:rPr lang="sr-Cyrl-CS" sz="1800" b="0"/>
              <a:t>tov jagnjadi.</a:t>
            </a:r>
            <a:endParaRPr lang="en-US" sz="1800" b="0"/>
          </a:p>
          <a:p>
            <a:pPr>
              <a:tabLst>
                <a:tab pos="228600" algn="l"/>
              </a:tabLst>
            </a:pPr>
            <a:endParaRPr lang="en-US" sz="1800" b="0"/>
          </a:p>
          <a:p>
            <a:pPr>
              <a:tabLst>
                <a:tab pos="228600" algn="l"/>
              </a:tabLst>
            </a:pPr>
            <a:r>
              <a:rPr lang="sr-Cyrl-CS" sz="1800" b="0"/>
              <a:t>    Tov odraslih grla, koji uključuje i tov izupotrebljenih grla, organizuje se obično </a:t>
            </a:r>
            <a:endParaRPr lang="en-US" sz="1800" b="0"/>
          </a:p>
          <a:p>
            <a:pPr>
              <a:tabLst>
                <a:tab pos="228600" algn="l"/>
              </a:tabLst>
            </a:pPr>
            <a:r>
              <a:rPr lang="sr-Cyrl-CS" sz="1800" b="0"/>
              <a:t>na pašnjacima. Po završetku paše grla se prodaju. Za ovaj tov mogu poslužiti i druga </a:t>
            </a:r>
            <a:endParaRPr lang="en-US" sz="1800" b="0"/>
          </a:p>
          <a:p>
            <a:pPr>
              <a:tabLst>
                <a:tab pos="228600" algn="l"/>
              </a:tabLst>
            </a:pPr>
            <a:r>
              <a:rPr lang="sr-Cyrl-CS" sz="1800" b="0"/>
              <a:t>voluminozna hraniva oskudna belančevinama. Tov odraslih grla je ekstenzivan vid</a:t>
            </a:r>
            <a:endParaRPr lang="en-US" sz="1800" b="0"/>
          </a:p>
          <a:p>
            <a:pPr>
              <a:tabLst>
                <a:tab pos="228600" algn="l"/>
              </a:tabLst>
            </a:pPr>
            <a:r>
              <a:rPr lang="sr-Cyrl-CS" sz="1800" b="0"/>
              <a:t> proizvodnje ovčijeg mesa i sprovodi se tamo gde su koncentrati skupi i gde tržište</a:t>
            </a:r>
            <a:endParaRPr lang="en-US" sz="1800" b="0"/>
          </a:p>
          <a:p>
            <a:pPr>
              <a:tabLst>
                <a:tab pos="228600" algn="l"/>
              </a:tabLst>
            </a:pPr>
            <a:r>
              <a:rPr lang="sr-Cyrl-CS" sz="1800" b="0"/>
              <a:t>pokazuje interes za utovljenim ovcama.</a:t>
            </a:r>
            <a:endParaRPr lang="en-US" sz="1800" b="0"/>
          </a:p>
          <a:p>
            <a:pPr>
              <a:tabLst>
                <a:tab pos="228600" algn="l"/>
              </a:tabLst>
            </a:pPr>
            <a:r>
              <a:rPr lang="sr-Cyrl-CS" sz="1800" b="0"/>
              <a:t>   Pod tovom jagnjadi se podrazumevaju postupci držanja i ishrane mladih grla, </a:t>
            </a:r>
            <a:endParaRPr lang="en-US" sz="1800" b="0"/>
          </a:p>
          <a:p>
            <a:pPr>
              <a:tabLst>
                <a:tab pos="228600" algn="l"/>
              </a:tabLst>
            </a:pPr>
            <a:r>
              <a:rPr lang="sr-Cyrl-CS" sz="1800" b="0"/>
              <a:t>tako da za 3-4 meseca jagnjad dostignu telesnu masu 25-30 kg žive vage ili</a:t>
            </a:r>
            <a:endParaRPr lang="en-US" sz="1800" b="0"/>
          </a:p>
          <a:p>
            <a:pPr>
              <a:tabLst>
                <a:tab pos="228600" algn="l"/>
              </a:tabLst>
            </a:pPr>
            <a:r>
              <a:rPr lang="sr-Cyrl-CS" sz="1800" b="0"/>
              <a:t>za 8-10 meseci oko 45 kg. Od utovljenih grla se zahteva da su im polutke dobro </a:t>
            </a:r>
            <a:endParaRPr lang="en-US" sz="1800" b="0"/>
          </a:p>
          <a:p>
            <a:pPr>
              <a:tabLst>
                <a:tab pos="228600" algn="l"/>
              </a:tabLst>
            </a:pPr>
            <a:r>
              <a:rPr lang="sr-Cyrl-CS" sz="1800" b="0"/>
              <a:t>popunjene mesom, po spoljnoj površini presvučene tankim slojem loja, sa umerenim </a:t>
            </a:r>
            <a:endParaRPr lang="en-US" sz="1800" b="0"/>
          </a:p>
          <a:p>
            <a:pPr>
              <a:tabLst>
                <a:tab pos="228600" algn="l"/>
              </a:tabLst>
            </a:pPr>
            <a:r>
              <a:rPr lang="sr-Cyrl-CS" sz="1800" b="0"/>
              <a:t>naslagama loja oko bubrega i randmanom 46-55%.</a:t>
            </a:r>
            <a:endParaRPr lang="en-US" sz="1800" b="0"/>
          </a:p>
          <a:p>
            <a:pPr>
              <a:tabLst>
                <a:tab pos="228600" algn="l"/>
              </a:tabLst>
            </a:pPr>
            <a:r>
              <a:rPr lang="sr-Cyrl-CS" sz="1800" b="0"/>
              <a:t>   U praksi su se izdiferencirala tri najvažnija tipa tova jagnjadi:</a:t>
            </a:r>
            <a:endParaRPr lang="en-US" sz="1800" b="0"/>
          </a:p>
          <a:p>
            <a:pPr>
              <a:tabLst>
                <a:tab pos="228600" algn="l"/>
              </a:tabLst>
            </a:pPr>
            <a:r>
              <a:rPr lang="sr-Cyrl-CS" sz="1800" b="0"/>
              <a:t>tov jagnjadi na mleku,</a:t>
            </a:r>
            <a:endParaRPr lang="en-US" sz="1800" b="0"/>
          </a:p>
          <a:p>
            <a:pPr>
              <a:tabLst>
                <a:tab pos="228600" algn="l"/>
              </a:tabLst>
            </a:pPr>
            <a:r>
              <a:rPr lang="sr-Cyrl-CS" sz="1800" b="0"/>
              <a:t>tov odbijene jagnjadi na paši,</a:t>
            </a:r>
            <a:endParaRPr lang="en-US" sz="1800" b="0"/>
          </a:p>
          <a:p>
            <a:pPr>
              <a:tabLst>
                <a:tab pos="228600" algn="l"/>
              </a:tabLst>
            </a:pPr>
            <a:r>
              <a:rPr lang="sr-Cyrl-CS" sz="1800" b="0"/>
              <a:t>tov odbijene jagnjadi u zatvorenom prostoru.</a:t>
            </a:r>
          </a:p>
        </p:txBody>
      </p:sp>
    </p:spTree>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4"/>
          <p:cNvSpPr>
            <a:spLocks noChangeArrowheads="1"/>
          </p:cNvSpPr>
          <p:nvPr/>
        </p:nvSpPr>
        <p:spPr bwMode="auto">
          <a:xfrm>
            <a:off x="0" y="-114300"/>
            <a:ext cx="8807450" cy="6683375"/>
          </a:xfrm>
          <a:prstGeom prst="rect">
            <a:avLst/>
          </a:prstGeom>
          <a:noFill/>
          <a:ln w="9525">
            <a:noFill/>
            <a:miter lim="800000"/>
            <a:headEnd/>
            <a:tailEnd/>
          </a:ln>
        </p:spPr>
        <p:txBody>
          <a:bodyPr wrap="none" anchor="ctr">
            <a:spAutoFit/>
          </a:bodyPr>
          <a:lstStyle/>
          <a:p>
            <a:r>
              <a:rPr lang="sr-Cyrl-CS" sz="1800"/>
              <a:t>  </a:t>
            </a:r>
            <a:r>
              <a:rPr lang="sr-Cyrl-CS" sz="1800" u="sng"/>
              <a:t>Veličina ovčarske farme i korišćenje njenog kapaciteta</a:t>
            </a:r>
            <a:endParaRPr lang="en-US" sz="1800" b="0"/>
          </a:p>
          <a:p>
            <a:r>
              <a:rPr lang="sr-Cyrl-CS" sz="1800" b="0"/>
              <a:t>   </a:t>
            </a:r>
            <a:endParaRPr lang="en-US" sz="1800" b="0"/>
          </a:p>
          <a:p>
            <a:r>
              <a:rPr lang="sr-Cyrl-CS" sz="1800" b="0"/>
              <a:t>   </a:t>
            </a:r>
            <a:r>
              <a:rPr lang="sl-SI" sz="1800" b="0"/>
              <a:t>U našoj praksi porodična gazdinstva usmerena na ovčarsku proizvodnju </a:t>
            </a:r>
            <a:r>
              <a:rPr lang="sr-Cyrl-CS" sz="1800" b="0"/>
              <a:t>g</a:t>
            </a:r>
            <a:r>
              <a:rPr lang="sl-SI" sz="1800" b="0"/>
              <a:t>aje</a:t>
            </a:r>
            <a:endParaRPr lang="en-US" sz="1800" b="0"/>
          </a:p>
          <a:p>
            <a:r>
              <a:rPr lang="sl-SI" sz="1800" b="0"/>
              <a:t> 20-200 priplodnih ovaca. </a:t>
            </a:r>
            <a:endParaRPr lang="en-US" sz="1800" b="0"/>
          </a:p>
          <a:p>
            <a:r>
              <a:rPr lang="sr-Cyrl-CS" sz="1800" b="0"/>
              <a:t>  </a:t>
            </a:r>
            <a:endParaRPr lang="en-US" sz="1800" b="0"/>
          </a:p>
          <a:p>
            <a:r>
              <a:rPr lang="sr-Cyrl-CS" sz="1800" b="0"/>
              <a:t> </a:t>
            </a:r>
            <a:r>
              <a:rPr lang="sl-SI" sz="1800" b="0"/>
              <a:t>Rezultati proučavanja pokazuju da pri povećanju broja priplodnih ovaca na farmi</a:t>
            </a:r>
            <a:endParaRPr lang="en-US" sz="1800" b="0"/>
          </a:p>
          <a:p>
            <a:r>
              <a:rPr lang="sl-SI" sz="1800" b="0"/>
              <a:t> od 100 na 300 grla, smanjuju se troškovi proizvodnje za 17-25%, a utrošak rada</a:t>
            </a:r>
            <a:endParaRPr lang="en-US" sz="1800" b="0"/>
          </a:p>
          <a:p>
            <a:r>
              <a:rPr lang="sl-SI" sz="1800" b="0"/>
              <a:t> za 36-40% po uslovnom grlu. Kao posledica toga, povećava se ekonomičnost</a:t>
            </a:r>
            <a:endParaRPr lang="en-US" sz="1800" b="0"/>
          </a:p>
          <a:p>
            <a:r>
              <a:rPr lang="sl-SI" sz="1800" b="0"/>
              <a:t> proizvodnje za 21-31% ako se utrostruči broj ovaca na farmi. </a:t>
            </a:r>
            <a:endParaRPr lang="en-US" sz="1800" b="0"/>
          </a:p>
          <a:p>
            <a:r>
              <a:rPr lang="sr-Cyrl-CS" sz="1800" b="0"/>
              <a:t>   </a:t>
            </a:r>
            <a:endParaRPr lang="en-US" sz="1800" b="0"/>
          </a:p>
          <a:p>
            <a:r>
              <a:rPr lang="sr-Cyrl-CS" sz="1800" b="0"/>
              <a:t>Za stado od 100 ovaca, prema istraživanju modela farmi, </a:t>
            </a:r>
            <a:endParaRPr lang="en-US" sz="1800" b="0"/>
          </a:p>
          <a:p>
            <a:r>
              <a:rPr lang="sr-Cyrl-CS" sz="1800" b="0"/>
              <a:t>potrebno je 1.930-2.036 časova rada godišnje, a za 300 ovaca 3.007-3.298 radnih </a:t>
            </a:r>
            <a:endParaRPr lang="en-US" sz="1800" b="0"/>
          </a:p>
          <a:p>
            <a:r>
              <a:rPr lang="sr-Cyrl-CS" sz="1800" b="0"/>
              <a:t>časova godišnje.</a:t>
            </a:r>
            <a:endParaRPr lang="en-US" sz="1800" b="0"/>
          </a:p>
          <a:p>
            <a:r>
              <a:rPr lang="sr-Cyrl-CS" sz="1800" b="0"/>
              <a:t>   </a:t>
            </a:r>
            <a:endParaRPr lang="en-US" sz="1800" b="0"/>
          </a:p>
          <a:p>
            <a:r>
              <a:rPr lang="sr-Cyrl-CS" sz="1800" b="0"/>
              <a:t>Istraživanje na modelima pokazuje da gazdinstvo treba da gaji 150-300 </a:t>
            </a:r>
            <a:endParaRPr lang="en-US" sz="1800" b="0"/>
          </a:p>
          <a:p>
            <a:r>
              <a:rPr lang="sr-Cyrl-CS" sz="1800" b="0"/>
              <a:t>priplodnih ovaca sa odgovarajućim podmlatkom da bi dohotkom specijalizovane </a:t>
            </a:r>
            <a:endParaRPr lang="en-US" sz="1800" b="0"/>
          </a:p>
          <a:p>
            <a:r>
              <a:rPr lang="sr-Cyrl-CS" sz="1800" b="0"/>
              <a:t>farme pokrilo troškove života četvoročlane porodice. Ovako širok raspon broja ovaca </a:t>
            </a:r>
            <a:endParaRPr lang="en-US" sz="1800" b="0"/>
          </a:p>
          <a:p>
            <a:r>
              <a:rPr lang="sr-Cyrl-CS" sz="1800" b="0"/>
              <a:t>na farmi uslovljen je različitim intenzitetom ovčarske proizvodnje i proizvodnje stočne </a:t>
            </a:r>
            <a:endParaRPr lang="en-US" sz="1800" b="0"/>
          </a:p>
          <a:p>
            <a:r>
              <a:rPr lang="sr-Cyrl-CS" sz="1800" b="0"/>
              <a:t>hrane na gazdinstvu.</a:t>
            </a:r>
            <a:endParaRPr lang="en-US" sz="1800" b="0"/>
          </a:p>
          <a:p>
            <a:r>
              <a:rPr lang="sr-Cyrl-CS" sz="1800" b="0"/>
              <a:t>   </a:t>
            </a:r>
            <a:endParaRPr lang="en-US" sz="1800" b="0"/>
          </a:p>
          <a:p>
            <a:r>
              <a:rPr lang="sr-Cyrl-CS" sz="1800" b="0"/>
              <a:t>   Prema projektima krupnih farmi gornja granica veličine dostizala je </a:t>
            </a:r>
            <a:endParaRPr lang="en-US" sz="1800" b="0"/>
          </a:p>
          <a:p>
            <a:r>
              <a:rPr lang="sr-Cyrl-CS" sz="1800" b="0"/>
              <a:t>7.000 priplodnih ovaca. Praksa je tu granicu pomerila na 4-5 hiljada grla. </a:t>
            </a:r>
            <a:endParaRPr lang="en-US" sz="1800" b="0"/>
          </a:p>
          <a:p>
            <a:r>
              <a:rPr lang="sr-Cyrl-CS" sz="1800" b="0"/>
              <a:t>a donja granica iznosi nekoliko stotina grla.</a:t>
            </a:r>
            <a:endParaRPr lang="en-US" sz="1800" b="0"/>
          </a:p>
          <a:p>
            <a:pPr eaLnBrk="0" hangingPunct="0"/>
            <a:endParaRPr lang="en-US" sz="1800" b="0"/>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4"/>
          <p:cNvSpPr>
            <a:spLocks noChangeArrowheads="1"/>
          </p:cNvSpPr>
          <p:nvPr/>
        </p:nvSpPr>
        <p:spPr bwMode="auto">
          <a:xfrm>
            <a:off x="0" y="144463"/>
            <a:ext cx="9150350" cy="6683375"/>
          </a:xfrm>
          <a:prstGeom prst="rect">
            <a:avLst/>
          </a:prstGeom>
          <a:noFill/>
          <a:ln w="9525">
            <a:noFill/>
            <a:miter lim="800000"/>
            <a:headEnd/>
            <a:tailEnd/>
          </a:ln>
        </p:spPr>
        <p:txBody>
          <a:bodyPr wrap="none" anchor="ctr">
            <a:spAutoFit/>
          </a:bodyPr>
          <a:lstStyle/>
          <a:p>
            <a:pPr>
              <a:tabLst>
                <a:tab pos="228600" algn="l"/>
              </a:tabLst>
            </a:pPr>
            <a:r>
              <a:rPr lang="sr-Latn-CS" sz="1800" u="sng"/>
              <a:t>Organizacija i produktivnost rada u ovčarstvu</a:t>
            </a:r>
            <a:endParaRPr lang="en-US" sz="1800" u="sng"/>
          </a:p>
          <a:p>
            <a:pPr>
              <a:tabLst>
                <a:tab pos="228600" algn="l"/>
              </a:tabLst>
            </a:pPr>
            <a:endParaRPr lang="en-US" sz="1800" b="0"/>
          </a:p>
          <a:p>
            <a:pPr>
              <a:tabLst>
                <a:tab pos="228600" algn="l"/>
              </a:tabLst>
            </a:pPr>
            <a:r>
              <a:rPr lang="sr-Cyrl-CS" sz="1800" b="0"/>
              <a:t>   </a:t>
            </a:r>
            <a:r>
              <a:rPr lang="sl-SI" sz="1800" b="0"/>
              <a:t>S obzirom da se u ovčarstvu jednim tehnološkim procesom dobija veliki broj proizvoda,</a:t>
            </a:r>
            <a:endParaRPr lang="en-US" sz="1800" b="0"/>
          </a:p>
          <a:p>
            <a:pPr>
              <a:tabLst>
                <a:tab pos="228600" algn="l"/>
              </a:tabLst>
            </a:pPr>
            <a:r>
              <a:rPr lang="sl-SI" sz="1800" b="0"/>
              <a:t> struktura utrošenog rada je složenija nego u drugim linijama stočarske proizvodnje. </a:t>
            </a:r>
            <a:endParaRPr lang="en-US" sz="1800" b="0"/>
          </a:p>
          <a:p>
            <a:pPr>
              <a:tabLst>
                <a:tab pos="228600" algn="l"/>
              </a:tabLst>
            </a:pPr>
            <a:r>
              <a:rPr lang="sr-Cyrl-CS" sz="1800" b="0"/>
              <a:t>  </a:t>
            </a:r>
            <a:endParaRPr lang="en-US" sz="1800" b="0"/>
          </a:p>
          <a:p>
            <a:pPr>
              <a:tabLst>
                <a:tab pos="228600" algn="l"/>
              </a:tabLst>
            </a:pPr>
            <a:r>
              <a:rPr lang="sr-Cyrl-CS" sz="1800" b="0"/>
              <a:t> </a:t>
            </a:r>
            <a:r>
              <a:rPr lang="sl-SI" sz="1800" b="0"/>
              <a:t>Sa tog stanovišta razlikuju se </a:t>
            </a:r>
            <a:r>
              <a:rPr lang="sl-SI" sz="1800" b="0">
                <a:solidFill>
                  <a:srgbClr val="FF0000"/>
                </a:solidFill>
              </a:rPr>
              <a:t>stalne i povremene radne operacije</a:t>
            </a:r>
            <a:r>
              <a:rPr lang="sl-SI" sz="1800" b="0"/>
              <a:t>. Stalne se</a:t>
            </a:r>
            <a:endParaRPr lang="en-US" sz="1800" b="0"/>
          </a:p>
          <a:p>
            <a:pPr>
              <a:tabLst>
                <a:tab pos="228600" algn="l"/>
              </a:tabLst>
            </a:pPr>
            <a:r>
              <a:rPr lang="sl-SI" sz="1800" b="0"/>
              <a:t> izvode svakodnevno a povremene (sezonske) samo u određenim proizvodnim </a:t>
            </a:r>
            <a:endParaRPr lang="en-US" sz="1800" b="0"/>
          </a:p>
          <a:p>
            <a:pPr>
              <a:tabLst>
                <a:tab pos="228600" algn="l"/>
              </a:tabLst>
            </a:pPr>
            <a:r>
              <a:rPr lang="sl-SI" sz="1800" b="0"/>
              <a:t>fazama, odnosno u pojedinim delovima godine. Učešće jedne i druge grupe u ukupnom</a:t>
            </a:r>
            <a:endParaRPr lang="en-US" sz="1800" b="0"/>
          </a:p>
          <a:p>
            <a:pPr>
              <a:tabLst>
                <a:tab pos="228600" algn="l"/>
              </a:tabLst>
            </a:pPr>
            <a:r>
              <a:rPr lang="sl-SI" sz="1800" b="0"/>
              <a:t> utrošku rada menja se u zavisnosti od</a:t>
            </a:r>
            <a:r>
              <a:rPr lang="sr-Cyrl-CS" sz="1800" b="0"/>
              <a:t>:</a:t>
            </a:r>
            <a:endParaRPr lang="en-US" sz="1800" b="0"/>
          </a:p>
          <a:p>
            <a:pPr>
              <a:tabLst>
                <a:tab pos="228600" algn="l"/>
              </a:tabLst>
            </a:pPr>
            <a:endParaRPr lang="en-US" sz="1800" b="0"/>
          </a:p>
          <a:p>
            <a:pPr>
              <a:tabLst>
                <a:tab pos="228600" algn="l"/>
              </a:tabLst>
            </a:pPr>
            <a:r>
              <a:rPr lang="sl-SI" sz="1800" b="0"/>
              <a:t>veličine farme, </a:t>
            </a:r>
            <a:endParaRPr lang="en-US" sz="1800" b="0"/>
          </a:p>
          <a:p>
            <a:pPr>
              <a:tabLst>
                <a:tab pos="228600" algn="l"/>
              </a:tabLst>
            </a:pPr>
            <a:r>
              <a:rPr lang="sl-SI" sz="1800" b="0"/>
              <a:t>nivoa intenzivnosti proizvodnje, </a:t>
            </a:r>
            <a:endParaRPr lang="en-US" sz="1800" b="0"/>
          </a:p>
          <a:p>
            <a:pPr>
              <a:tabLst>
                <a:tab pos="228600" algn="l"/>
              </a:tabLst>
            </a:pPr>
            <a:r>
              <a:rPr lang="sl-SI" sz="1800" b="0"/>
              <a:t>stepena mehanizovanosti radnih procesa, </a:t>
            </a:r>
            <a:endParaRPr lang="en-US" sz="1800" b="0"/>
          </a:p>
          <a:p>
            <a:pPr>
              <a:tabLst>
                <a:tab pos="228600" algn="l"/>
              </a:tabLst>
            </a:pPr>
            <a:r>
              <a:rPr lang="sl-SI" sz="1800" b="0"/>
              <a:t>tehnoloških obeležja proizvodnje i drugih faktora.</a:t>
            </a:r>
            <a:endParaRPr lang="en-US" sz="1800" b="0"/>
          </a:p>
          <a:p>
            <a:pPr>
              <a:tabLst>
                <a:tab pos="228600" algn="l"/>
              </a:tabLst>
            </a:pPr>
            <a:endParaRPr lang="en-US" sz="1800" b="0"/>
          </a:p>
          <a:p>
            <a:pPr>
              <a:tabLst>
                <a:tab pos="228600" algn="l"/>
              </a:tabLst>
            </a:pPr>
            <a:r>
              <a:rPr lang="sr-Cyrl-CS" sz="1800"/>
              <a:t>     </a:t>
            </a:r>
            <a:r>
              <a:rPr lang="sl-SI" sz="1800"/>
              <a:t>Organizacija ishrane i napajanja vodom</a:t>
            </a:r>
            <a:r>
              <a:rPr lang="sl-SI" sz="1800" b="0"/>
              <a:t> zasniva se na grupnom držanju ovaca. </a:t>
            </a:r>
            <a:endParaRPr lang="en-US" sz="1800" b="0"/>
          </a:p>
          <a:p>
            <a:pPr>
              <a:tabLst>
                <a:tab pos="228600" algn="l"/>
              </a:tabLst>
            </a:pPr>
            <a:r>
              <a:rPr lang="sl-SI" sz="1800" b="0"/>
              <a:t>Tokom leta, na pašnjacima jedan radnik čuva 250-350 grla. Na krupnim farmama </a:t>
            </a:r>
            <a:endParaRPr lang="en-US" sz="1800" b="0"/>
          </a:p>
          <a:p>
            <a:pPr>
              <a:tabLst>
                <a:tab pos="228600" algn="l"/>
              </a:tabLst>
            </a:pPr>
            <a:r>
              <a:rPr lang="sl-SI" sz="1800" b="0"/>
              <a:t>ovce se grupišu u:</a:t>
            </a:r>
            <a:endParaRPr lang="en-US" sz="1800" b="0"/>
          </a:p>
          <a:p>
            <a:pPr>
              <a:tabLst>
                <a:tab pos="228600" algn="l"/>
              </a:tabLst>
            </a:pPr>
            <a:endParaRPr lang="en-US" sz="1800" b="0"/>
          </a:p>
          <a:p>
            <a:pPr>
              <a:tabLst>
                <a:tab pos="228600" algn="l"/>
              </a:tabLst>
            </a:pPr>
            <a:r>
              <a:rPr lang="sr-Cyrl-CS" sz="1800" b="0"/>
              <a:t>stada priplodnih ovaca,</a:t>
            </a:r>
            <a:endParaRPr lang="en-US" sz="1800" b="0"/>
          </a:p>
          <a:p>
            <a:pPr>
              <a:tabLst>
                <a:tab pos="228600" algn="l"/>
              </a:tabLst>
            </a:pPr>
            <a:r>
              <a:rPr lang="sr-Cyrl-CS" sz="1800" b="0"/>
              <a:t>stada priplodnih ovnova,</a:t>
            </a:r>
            <a:endParaRPr lang="en-US" sz="1800" b="0"/>
          </a:p>
          <a:p>
            <a:pPr>
              <a:tabLst>
                <a:tab pos="228600" algn="l"/>
              </a:tabLst>
            </a:pPr>
            <a:r>
              <a:rPr lang="sr-Cyrl-CS" sz="1800" b="0"/>
              <a:t>podmladak,</a:t>
            </a:r>
            <a:endParaRPr lang="en-US" sz="1800" b="0"/>
          </a:p>
          <a:p>
            <a:pPr>
              <a:tabLst>
                <a:tab pos="228600" algn="l"/>
              </a:tabLst>
            </a:pPr>
            <a:r>
              <a:rPr lang="sr-Cyrl-CS" sz="1800" b="0"/>
              <a:t>ovce u tovu.</a:t>
            </a:r>
            <a:endParaRPr lang="en-US" sz="1800" b="0"/>
          </a:p>
          <a:p>
            <a:pPr>
              <a:tabLst>
                <a:tab pos="228600" algn="l"/>
              </a:tabLst>
            </a:pPr>
            <a:r>
              <a:rPr lang="sr-Cyrl-CS" sz="1800"/>
              <a:t>    </a:t>
            </a:r>
            <a:endParaRPr lang="sr-Cyrl-CS" sz="1800" b="0"/>
          </a:p>
        </p:txBody>
      </p:sp>
    </p:spTree>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4"/>
          <p:cNvSpPr>
            <a:spLocks noChangeArrowheads="1"/>
          </p:cNvSpPr>
          <p:nvPr/>
        </p:nvSpPr>
        <p:spPr bwMode="auto">
          <a:xfrm>
            <a:off x="0" y="0"/>
            <a:ext cx="9144000" cy="5632450"/>
          </a:xfrm>
          <a:prstGeom prst="rect">
            <a:avLst/>
          </a:prstGeom>
          <a:noFill/>
          <a:ln w="9525">
            <a:noFill/>
            <a:miter lim="800000"/>
            <a:headEnd/>
            <a:tailEnd/>
          </a:ln>
        </p:spPr>
        <p:txBody>
          <a:bodyPr>
            <a:spAutoFit/>
          </a:bodyPr>
          <a:lstStyle/>
          <a:p>
            <a:endParaRPr lang="en-US" sz="1800"/>
          </a:p>
          <a:p>
            <a:r>
              <a:rPr lang="sr-Cyrl-CS" sz="1800"/>
              <a:t>Organizacija muže ovaca</a:t>
            </a:r>
            <a:r>
              <a:rPr lang="sr-Cyrl-CS" sz="1800" b="0"/>
              <a:t> može se zasnivati na ručnom radu ili na korišćenju uređaja za mužu. Utrošak rada za ovu operaciju uslovljen je:</a:t>
            </a:r>
            <a:endParaRPr lang="en-US" sz="1800" b="0"/>
          </a:p>
          <a:p>
            <a:endParaRPr lang="en-US" sz="1800" b="0"/>
          </a:p>
          <a:p>
            <a:r>
              <a:rPr lang="sr-Cyrl-CS" sz="1800" b="0"/>
              <a:t>dužinom laktacije,odnosno muznog perioda, </a:t>
            </a:r>
            <a:endParaRPr lang="en-US" sz="1800" b="0"/>
          </a:p>
          <a:p>
            <a:r>
              <a:rPr lang="sr-Cyrl-CS" sz="1800" b="0"/>
              <a:t>mlečnošću ovaca, </a:t>
            </a:r>
            <a:endParaRPr lang="en-US" sz="1800" b="0"/>
          </a:p>
          <a:p>
            <a:r>
              <a:rPr lang="sr-Cyrl-CS" sz="1800" b="0"/>
              <a:t>načinom muže i drugim faktorima.</a:t>
            </a:r>
            <a:endParaRPr lang="en-US" sz="1800" b="0"/>
          </a:p>
          <a:p>
            <a:r>
              <a:rPr lang="sr-Cyrl-CS" sz="1800"/>
              <a:t>   </a:t>
            </a:r>
            <a:endParaRPr lang="en-US" sz="1800"/>
          </a:p>
          <a:p>
            <a:r>
              <a:rPr lang="sr-Cyrl-CS" sz="1800"/>
              <a:t>Organizacija striže</a:t>
            </a:r>
            <a:r>
              <a:rPr lang="sr-Cyrl-CS" sz="1800" b="0"/>
              <a:t> zasniva se na ručnom ili mašinskom obavljanju. Izvodi se po pravilu jedanput godišnje (u proleće) u približno isto vreme.</a:t>
            </a:r>
            <a:endParaRPr lang="en-US" sz="1800" b="0"/>
          </a:p>
          <a:p>
            <a:r>
              <a:rPr lang="sr-Cyrl-CS" sz="1800" b="0"/>
              <a:t>   </a:t>
            </a:r>
            <a:endParaRPr lang="en-US" sz="1800" b="0"/>
          </a:p>
          <a:p>
            <a:r>
              <a:rPr lang="sr-Cyrl-CS" sz="1800" b="0"/>
              <a:t> Pri ručnoj striži upotrebljavaju se ručne makaze, a učinak je 25-35 grla na dan, odnosno 6-7 minuta po kg vune.</a:t>
            </a:r>
            <a:endParaRPr lang="en-US" sz="1800" b="0"/>
          </a:p>
          <a:p>
            <a:r>
              <a:rPr lang="sr-Cyrl-CS" sz="1800" b="0"/>
              <a:t>   </a:t>
            </a:r>
            <a:endParaRPr lang="en-US" sz="1800" b="0"/>
          </a:p>
          <a:p>
            <a:r>
              <a:rPr lang="sr-Cyrl-CS" sz="1800" b="0"/>
              <a:t>Mašinska striža omogućuje povećanje produktivnosti rada 80-150 ovaca dnevno </a:t>
            </a:r>
            <a:endParaRPr lang="en-US" sz="1800" b="0"/>
          </a:p>
          <a:p>
            <a:r>
              <a:rPr lang="sr-Cyrl-CS" sz="1800" b="0"/>
              <a:t>ili 1 - 3 minuta po kg vune.</a:t>
            </a:r>
            <a:endParaRPr lang="en-US" sz="1800" b="0"/>
          </a:p>
          <a:p>
            <a:r>
              <a:rPr lang="sr-Cyrl-CS" sz="1800" b="0"/>
              <a:t> </a:t>
            </a:r>
            <a:endParaRPr lang="en-US" sz="1800" b="0"/>
          </a:p>
          <a:p>
            <a:r>
              <a:rPr lang="sr-Cyrl-CS" sz="1800" b="0"/>
              <a:t>   Sa gledišta podele rada razlikuju se individualna i kontinuirana striža. U prvom slučaju isti radnik obavlja sve operacije, a u drugom izvedena je podela rada koja omogućuje postizanje veće proizvo-dnosti rada.</a:t>
            </a:r>
          </a:p>
        </p:txBody>
      </p:sp>
    </p:spTree>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4"/>
          <p:cNvSpPr>
            <a:spLocks noChangeArrowheads="1"/>
          </p:cNvSpPr>
          <p:nvPr/>
        </p:nvSpPr>
        <p:spPr bwMode="auto">
          <a:xfrm>
            <a:off x="0" y="92075"/>
            <a:ext cx="8997950" cy="6408738"/>
          </a:xfrm>
          <a:prstGeom prst="rect">
            <a:avLst/>
          </a:prstGeom>
          <a:noFill/>
          <a:ln w="9525">
            <a:noFill/>
            <a:miter lim="800000"/>
            <a:headEnd/>
            <a:tailEnd/>
          </a:ln>
        </p:spPr>
        <p:txBody>
          <a:bodyPr anchor="ctr">
            <a:spAutoFit/>
          </a:bodyPr>
          <a:lstStyle/>
          <a:p>
            <a:pPr>
              <a:tabLst>
                <a:tab pos="228600" algn="l"/>
              </a:tabLst>
            </a:pPr>
            <a:r>
              <a:rPr lang="sr-Cyrl-CS" sz="1800" b="0"/>
              <a:t>   Rad na striži obuhvata:</a:t>
            </a:r>
            <a:endParaRPr lang="en-US" sz="1800" b="0"/>
          </a:p>
          <a:p>
            <a:pPr>
              <a:tabLst>
                <a:tab pos="228600" algn="l"/>
              </a:tabLst>
            </a:pPr>
            <a:r>
              <a:rPr lang="sr-Cyrl-CS" sz="1800" b="0"/>
              <a:t>privođenje ovaca,</a:t>
            </a:r>
            <a:endParaRPr lang="en-US" sz="1800" b="0"/>
          </a:p>
          <a:p>
            <a:pPr>
              <a:tabLst>
                <a:tab pos="228600" algn="l"/>
              </a:tabLst>
            </a:pPr>
            <a:r>
              <a:rPr lang="sr-Cyrl-CS" sz="1800" b="0"/>
              <a:t>strižu u užem smislu,</a:t>
            </a:r>
            <a:endParaRPr lang="en-US" sz="1800" b="0"/>
          </a:p>
          <a:p>
            <a:pPr>
              <a:tabLst>
                <a:tab pos="228600" algn="l"/>
              </a:tabLst>
            </a:pPr>
            <a:r>
              <a:rPr lang="sr-Cyrl-CS" sz="1800" b="0"/>
              <a:t>sakupljanje runa,</a:t>
            </a:r>
            <a:endParaRPr lang="en-US" sz="1800" b="0"/>
          </a:p>
          <a:p>
            <a:pPr>
              <a:tabLst>
                <a:tab pos="228600" algn="l"/>
              </a:tabLst>
            </a:pPr>
            <a:r>
              <a:rPr lang="sr-Cyrl-CS" sz="1800" b="0"/>
              <a:t>klasiranje i pakovanje vune i</a:t>
            </a:r>
            <a:endParaRPr lang="en-US" sz="1800" b="0"/>
          </a:p>
          <a:p>
            <a:pPr>
              <a:tabLst>
                <a:tab pos="228600" algn="l"/>
              </a:tabLst>
            </a:pPr>
            <a:r>
              <a:rPr lang="sr-Cyrl-CS" sz="1800" b="0"/>
              <a:t>evidentiranje nastriga.</a:t>
            </a:r>
            <a:endParaRPr lang="en-US" sz="1800" b="0"/>
          </a:p>
          <a:p>
            <a:pPr>
              <a:tabLst>
                <a:tab pos="228600" algn="l"/>
              </a:tabLst>
            </a:pPr>
            <a:r>
              <a:rPr lang="sr-Cyrl-CS" sz="1800"/>
              <a:t>    </a:t>
            </a:r>
            <a:endParaRPr lang="en-US" sz="1800"/>
          </a:p>
          <a:p>
            <a:pPr>
              <a:tabLst>
                <a:tab pos="228600" algn="l"/>
              </a:tabLst>
            </a:pPr>
            <a:r>
              <a:rPr lang="sr-Cyrl-CS" sz="1800"/>
              <a:t> Organizacija čišćenja</a:t>
            </a:r>
            <a:r>
              <a:rPr lang="sr-Cyrl-CS" sz="1800" b="0"/>
              <a:t> ovčarnika uslovljena je tipom objekata i mogućnošću </a:t>
            </a:r>
            <a:endParaRPr lang="en-US" sz="1800" b="0"/>
          </a:p>
          <a:p>
            <a:pPr>
              <a:tabLst>
                <a:tab pos="228600" algn="l"/>
              </a:tabLst>
            </a:pPr>
            <a:r>
              <a:rPr lang="sr-Cyrl-CS" sz="1800" b="0"/>
              <a:t>pristupa sredstvima mehanizacije u ovčarnik. Ova se operacija izvodi, po pravilu, </a:t>
            </a:r>
            <a:endParaRPr lang="en-US" sz="1800" b="0"/>
          </a:p>
          <a:p>
            <a:pPr>
              <a:tabLst>
                <a:tab pos="228600" algn="l"/>
              </a:tabLst>
            </a:pPr>
            <a:r>
              <a:rPr lang="sr-Cyrl-CS" sz="1800" b="0"/>
              <a:t>jedanput godišnje, kad ovce izađu na pašu. Može se izvoditi ručno, polumehanizovano </a:t>
            </a:r>
            <a:endParaRPr lang="en-US" sz="1800" b="0"/>
          </a:p>
          <a:p>
            <a:pPr>
              <a:tabLst>
                <a:tab pos="228600" algn="l"/>
              </a:tabLst>
            </a:pPr>
            <a:r>
              <a:rPr lang="sr-Cyrl-CS" sz="1800" b="0"/>
              <a:t>i mehanizovano.</a:t>
            </a:r>
            <a:endParaRPr lang="en-US" sz="1800" b="0"/>
          </a:p>
          <a:p>
            <a:pPr>
              <a:tabLst>
                <a:tab pos="228600" algn="l"/>
              </a:tabLst>
            </a:pPr>
            <a:r>
              <a:rPr lang="sr-Cyrl-CS" sz="1800"/>
              <a:t>    </a:t>
            </a:r>
            <a:endParaRPr lang="en-US" sz="1800"/>
          </a:p>
          <a:p>
            <a:pPr>
              <a:tabLst>
                <a:tab pos="228600" algn="l"/>
              </a:tabLst>
            </a:pPr>
            <a:r>
              <a:rPr lang="en-US" sz="1800"/>
              <a:t>Ostale radne operacije</a:t>
            </a:r>
            <a:r>
              <a:rPr lang="sr-Cyrl-CS" sz="1800" b="0"/>
              <a:t> obuhvataju:</a:t>
            </a:r>
            <a:endParaRPr lang="en-US" sz="1800" b="0"/>
          </a:p>
          <a:p>
            <a:pPr>
              <a:tabLst>
                <a:tab pos="228600" algn="l"/>
              </a:tabLst>
            </a:pPr>
            <a:r>
              <a:rPr lang="sr-Cyrl-CS" sz="1800" b="0"/>
              <a:t>negu ovaca, </a:t>
            </a:r>
            <a:endParaRPr lang="en-US" sz="1800" b="0"/>
          </a:p>
          <a:p>
            <a:pPr>
              <a:tabLst>
                <a:tab pos="228600" algn="l"/>
              </a:tabLst>
            </a:pPr>
            <a:r>
              <a:rPr lang="sr-Cyrl-CS" sz="1800" b="0"/>
              <a:t>veštačko osemenjavanje, </a:t>
            </a:r>
            <a:endParaRPr lang="en-US" sz="1800" b="0"/>
          </a:p>
          <a:p>
            <a:pPr>
              <a:tabLst>
                <a:tab pos="228600" algn="l"/>
              </a:tabLst>
            </a:pPr>
            <a:r>
              <a:rPr lang="sr-Cyrl-CS" sz="1800" b="0"/>
              <a:t>jagnjenje, </a:t>
            </a:r>
            <a:endParaRPr lang="en-US" sz="1800" b="0"/>
          </a:p>
          <a:p>
            <a:pPr>
              <a:tabLst>
                <a:tab pos="228600" algn="l"/>
              </a:tabLst>
            </a:pPr>
            <a:r>
              <a:rPr lang="sr-Cyrl-CS" sz="1800" b="0"/>
              <a:t>zdravstvenu zaštitu, </a:t>
            </a:r>
            <a:endParaRPr lang="en-US" sz="1800" b="0"/>
          </a:p>
          <a:p>
            <a:pPr>
              <a:tabLst>
                <a:tab pos="228600" algn="l"/>
              </a:tabLst>
            </a:pPr>
            <a:r>
              <a:rPr lang="sr-Cyrl-CS" sz="1800" b="0"/>
              <a:t>pregrupisavanje, </a:t>
            </a:r>
            <a:endParaRPr lang="en-US" sz="1800" b="0"/>
          </a:p>
          <a:p>
            <a:pPr>
              <a:tabLst>
                <a:tab pos="228600" algn="l"/>
              </a:tabLst>
            </a:pPr>
            <a:r>
              <a:rPr lang="sr-Cyrl-CS" sz="1800" b="0"/>
              <a:t>merenje i utovar u transportno sredstvo, </a:t>
            </a:r>
            <a:endParaRPr lang="en-US" sz="1800" b="0"/>
          </a:p>
          <a:p>
            <a:pPr>
              <a:tabLst>
                <a:tab pos="228600" algn="l"/>
              </a:tabLst>
            </a:pPr>
            <a:r>
              <a:rPr lang="sr-Cyrl-CS" sz="1800" b="0"/>
              <a:t>održavanje objekata, </a:t>
            </a:r>
            <a:endParaRPr lang="en-US" sz="1800" b="0"/>
          </a:p>
          <a:p>
            <a:pPr>
              <a:tabLst>
                <a:tab pos="228600" algn="l"/>
              </a:tabLst>
            </a:pPr>
            <a:r>
              <a:rPr lang="sr-Cyrl-CS" sz="1800" b="0"/>
              <a:t>izgradnja i </a:t>
            </a:r>
            <a:endParaRPr lang="en-US" sz="1800" b="0"/>
          </a:p>
          <a:p>
            <a:pPr>
              <a:tabLst>
                <a:tab pos="228600" algn="l"/>
              </a:tabLst>
            </a:pPr>
            <a:r>
              <a:rPr lang="sr-Cyrl-CS" sz="1800" b="0"/>
              <a:t>premeštanje torova i td.</a:t>
            </a:r>
            <a:endParaRPr lang="en-US" sz="1800" b="0"/>
          </a:p>
          <a:p>
            <a:pPr>
              <a:tabLst>
                <a:tab pos="228600" algn="l"/>
              </a:tabLst>
            </a:pPr>
            <a:r>
              <a:rPr lang="sr-Cyrl-CS" sz="1800" b="0"/>
              <a:t>    </a:t>
            </a:r>
          </a:p>
        </p:txBody>
      </p:sp>
    </p:spTree>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4"/>
          <p:cNvSpPr>
            <a:spLocks noChangeArrowheads="1"/>
          </p:cNvSpPr>
          <p:nvPr/>
        </p:nvSpPr>
        <p:spPr bwMode="auto">
          <a:xfrm>
            <a:off x="0" y="0"/>
            <a:ext cx="9144000" cy="4246563"/>
          </a:xfrm>
          <a:prstGeom prst="rect">
            <a:avLst/>
          </a:prstGeom>
          <a:noFill/>
          <a:ln w="9525">
            <a:noFill/>
            <a:miter lim="800000"/>
            <a:headEnd/>
            <a:tailEnd/>
          </a:ln>
        </p:spPr>
        <p:txBody>
          <a:bodyPr>
            <a:spAutoFit/>
          </a:bodyPr>
          <a:lstStyle/>
          <a:p>
            <a:endParaRPr lang="sr-Latn-CS" sz="1800" b="0"/>
          </a:p>
          <a:p>
            <a:endParaRPr lang="sr-Latn-CS" sz="1800" b="0"/>
          </a:p>
          <a:p>
            <a:r>
              <a:rPr lang="sr-Cyrl-CS" sz="1800" b="0"/>
              <a:t>Na produktivnost rada u ovčarstvu  naročito utiču: </a:t>
            </a:r>
            <a:endParaRPr lang="en-US" sz="1800" b="0"/>
          </a:p>
          <a:p>
            <a:endParaRPr lang="en-US" sz="1800" b="0"/>
          </a:p>
          <a:p>
            <a:r>
              <a:rPr lang="sr-Cyrl-CS" sz="1800" b="0"/>
              <a:t>veličina farme, </a:t>
            </a:r>
            <a:endParaRPr lang="en-US" sz="1800" b="0"/>
          </a:p>
          <a:p>
            <a:r>
              <a:rPr lang="sr-Cyrl-CS" sz="1800" b="0"/>
              <a:t>ostvaren prinos po jedinici kapaciteta, </a:t>
            </a:r>
            <a:endParaRPr lang="en-US" sz="1800" b="0"/>
          </a:p>
          <a:p>
            <a:r>
              <a:rPr lang="sr-Cyrl-CS" sz="1800" b="0"/>
              <a:t>odnosno vrednost proizvodnje po ovci, </a:t>
            </a:r>
            <a:endParaRPr lang="en-US" sz="1800" b="0"/>
          </a:p>
          <a:p>
            <a:r>
              <a:rPr lang="sr-Cyrl-CS" sz="1800" b="0"/>
              <a:t>struktura stada (učešće priplodnih u ukupnom broju ovaca),</a:t>
            </a:r>
            <a:endParaRPr lang="en-US" sz="1800" b="0"/>
          </a:p>
          <a:p>
            <a:r>
              <a:rPr lang="sr-Cyrl-CS" sz="1800" b="0"/>
              <a:t>intenzitet plodnosti, </a:t>
            </a:r>
            <a:endParaRPr lang="en-US" sz="1800" b="0"/>
          </a:p>
          <a:p>
            <a:r>
              <a:rPr lang="sr-Cyrl-CS" sz="1800" b="0"/>
              <a:t>gubici jagnjadi,</a:t>
            </a:r>
            <a:endParaRPr lang="en-US" sz="1800" b="0"/>
          </a:p>
          <a:p>
            <a:r>
              <a:rPr lang="sr-Cyrl-CS" sz="1800" b="0"/>
              <a:t>masa jagnjadi pri realizaciji, </a:t>
            </a:r>
            <a:endParaRPr lang="en-US" sz="1800" b="0"/>
          </a:p>
          <a:p>
            <a:r>
              <a:rPr lang="sr-Cyrl-CS" sz="1800" b="0"/>
              <a:t>odnos pašnog i stajskog perioda, </a:t>
            </a:r>
            <a:endParaRPr lang="en-US" sz="1800" b="0"/>
          </a:p>
          <a:p>
            <a:r>
              <a:rPr lang="sr-Cyrl-CS" sz="1800" b="0"/>
              <a:t>tip obroka, </a:t>
            </a:r>
            <a:endParaRPr lang="en-US" sz="1800" b="0"/>
          </a:p>
          <a:p>
            <a:r>
              <a:rPr lang="sr-Cyrl-CS" sz="1800" b="0"/>
              <a:t>tip ovčarnika, </a:t>
            </a:r>
            <a:endParaRPr lang="en-US" sz="1800" b="0"/>
          </a:p>
          <a:p>
            <a:r>
              <a:rPr lang="sr-Cyrl-CS" sz="1800" b="0"/>
              <a:t>opremljenost farme sredstvima mehanizacije itd.</a:t>
            </a:r>
            <a:endParaRPr lang="en-US" sz="1800" b="0"/>
          </a:p>
        </p:txBody>
      </p:sp>
    </p:spTree>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4"/>
          <p:cNvSpPr>
            <a:spLocks noChangeArrowheads="1"/>
          </p:cNvSpPr>
          <p:nvPr/>
        </p:nvSpPr>
        <p:spPr bwMode="auto">
          <a:xfrm>
            <a:off x="0" y="0"/>
            <a:ext cx="9144000" cy="5908675"/>
          </a:xfrm>
          <a:prstGeom prst="rect">
            <a:avLst/>
          </a:prstGeom>
          <a:noFill/>
          <a:ln w="9525">
            <a:noFill/>
            <a:miter lim="800000"/>
            <a:headEnd/>
            <a:tailEnd/>
          </a:ln>
        </p:spPr>
        <p:txBody>
          <a:bodyPr>
            <a:spAutoFit/>
          </a:bodyPr>
          <a:lstStyle/>
          <a:p>
            <a:r>
              <a:rPr lang="sr-Cyrl-CS" sz="1800"/>
              <a:t> </a:t>
            </a:r>
            <a:endParaRPr lang="en-US" sz="1800" b="0"/>
          </a:p>
          <a:p>
            <a:r>
              <a:rPr lang="en-US" sz="1800" b="0"/>
              <a:t>    Na kretanje ekonomičnosti ovčarske proizvodnje deluju </a:t>
            </a:r>
            <a:r>
              <a:rPr lang="sr-Latn-CS" sz="1800" b="0"/>
              <a:t>dve</a:t>
            </a:r>
            <a:r>
              <a:rPr lang="en-US" sz="1800" b="0"/>
              <a:t> grupe faktora.</a:t>
            </a:r>
          </a:p>
          <a:p>
            <a:r>
              <a:rPr lang="sr-Cyrl-CS" sz="1800" b="0"/>
              <a:t>  </a:t>
            </a:r>
            <a:endParaRPr lang="en-US" sz="1800" b="0"/>
          </a:p>
          <a:p>
            <a:r>
              <a:rPr lang="sr-Cyrl-CS" sz="1800" b="0"/>
              <a:t> Prvu čine oni koji neposredno utiču na strukturu i visinu vrednosti proizvodnje. </a:t>
            </a:r>
            <a:endParaRPr lang="en-US" sz="1800" b="0"/>
          </a:p>
          <a:p>
            <a:r>
              <a:rPr lang="sr-Cyrl-CS" sz="1800" b="0"/>
              <a:t>  </a:t>
            </a:r>
            <a:endParaRPr lang="en-US" sz="1800" b="0"/>
          </a:p>
          <a:p>
            <a:r>
              <a:rPr lang="sr-Cyrl-CS" sz="1800" b="0"/>
              <a:t> </a:t>
            </a:r>
            <a:r>
              <a:rPr lang="sr-Latn-CS" sz="1800" b="0"/>
              <a:t>Naveće  u</a:t>
            </a:r>
            <a:r>
              <a:rPr lang="sr-Cyrl-CS" sz="1800" b="0"/>
              <a:t>češće u ukupnoj vrednosti proizvodnje imala vrednost žive mere (72%), zatim mleko (22%), vuna 4% i stajnjak (2%). Visina vrednosti proizvodnje se po pravilu izražava po priplodnoj ovci.</a:t>
            </a:r>
            <a:endParaRPr lang="en-US" sz="1800" b="0"/>
          </a:p>
          <a:p>
            <a:r>
              <a:rPr lang="sr-Cyrl-CS" sz="1800" b="0"/>
              <a:t>   </a:t>
            </a:r>
            <a:endParaRPr lang="en-US" sz="1800" b="0"/>
          </a:p>
          <a:p>
            <a:r>
              <a:rPr lang="sr-Cyrl-CS" sz="1800" b="0"/>
              <a:t>Drugu grupu faktora čine oni koji neposredno deluju na strukturu i visinu troškova proizvodnje.</a:t>
            </a:r>
            <a:endParaRPr lang="en-US" sz="1800" b="0"/>
          </a:p>
          <a:p>
            <a:endParaRPr lang="en-US" sz="1800" b="0"/>
          </a:p>
          <a:p>
            <a:r>
              <a:rPr lang="sr-Cyrl-CS" sz="1800" b="0"/>
              <a:t> Promenom genetskog potencijala, primenomm organizovane selekcije i ukrštanja, uz korišćenje savremenih saznanja iz oblasti genetike i reprodukcije uz poboljšanje uslove ishrane trebalo bi istovremeno i podizati nivo proizvodnje mesa, mleka i vune po grlu.</a:t>
            </a:r>
          </a:p>
          <a:p>
            <a:r>
              <a:rPr lang="sr-Cyrl-CS" sz="1800" b="0"/>
              <a:t>  </a:t>
            </a:r>
            <a:endParaRPr lang="en-US" sz="1800" b="0"/>
          </a:p>
          <a:p>
            <a:r>
              <a:rPr lang="sr-Cyrl-CS" sz="1800" b="0"/>
              <a:t> Organizovanim tovom jagnjadi, treba težiti na tome da se poveća mera jagnjadi pri klanju, a time i neto težina, uz znatno povećanje mase ovaca za klanje, na taj način bi se i ukupna količina jagnjećeg i ovčijeg mesa mogla povećati.</a:t>
            </a:r>
          </a:p>
          <a:p>
            <a:r>
              <a:rPr lang="sr-Cyrl-CS" sz="1800" b="0"/>
              <a:t>    </a:t>
            </a:r>
          </a:p>
          <a:p>
            <a:r>
              <a:rPr lang="sr-Cyrl-CS" sz="1800" b="0"/>
              <a:t>    </a:t>
            </a:r>
          </a:p>
        </p:txBody>
      </p:sp>
    </p:spTree>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4"/>
          <p:cNvSpPr>
            <a:spLocks noChangeArrowheads="1"/>
          </p:cNvSpPr>
          <p:nvPr/>
        </p:nvSpPr>
        <p:spPr bwMode="auto">
          <a:xfrm>
            <a:off x="0" y="381000"/>
            <a:ext cx="9144000" cy="3113088"/>
          </a:xfrm>
          <a:prstGeom prst="rect">
            <a:avLst/>
          </a:prstGeom>
          <a:noFill/>
          <a:ln w="9525">
            <a:noFill/>
            <a:miter lim="800000"/>
            <a:headEnd/>
            <a:tailEnd/>
          </a:ln>
        </p:spPr>
        <p:txBody>
          <a:bodyPr>
            <a:spAutoFit/>
          </a:bodyPr>
          <a:lstStyle/>
          <a:p>
            <a:r>
              <a:rPr lang="sl-SI" sz="1800" b="0"/>
              <a:t>Najnovija istraživanja pokazala su da predmet racionalizacije na našim ovčarskim farmama treba da bude ustanovljavanje optimalnih rešenja u pogledu: </a:t>
            </a:r>
          </a:p>
          <a:p>
            <a:r>
              <a:rPr lang="sl-SI" sz="1800" b="0"/>
              <a:t> dužine iskorišćavanja ovaca u priplodu, </a:t>
            </a:r>
          </a:p>
          <a:p>
            <a:r>
              <a:rPr lang="sl-SI" sz="1800" b="0"/>
              <a:t> intenziteta plodnosti ovaca, </a:t>
            </a:r>
          </a:p>
          <a:p>
            <a:r>
              <a:rPr lang="sl-SI" sz="1800" b="0"/>
              <a:t> procenta izlučivanja i gubitaka priplodnog podmlatka i</a:t>
            </a:r>
          </a:p>
          <a:p>
            <a:r>
              <a:rPr lang="sl-SI" sz="1800" b="0"/>
              <a:t> ustanovljavanja odgovarajuće telesne mase pojedinih tipova</a:t>
            </a:r>
          </a:p>
          <a:p>
            <a:r>
              <a:rPr lang="sl-SI" sz="1800" b="0"/>
              <a:t>  ovaca.</a:t>
            </a:r>
          </a:p>
          <a:p>
            <a:r>
              <a:rPr lang="sl-SI" sz="1800" b="0"/>
              <a:t>    </a:t>
            </a:r>
          </a:p>
          <a:p>
            <a:r>
              <a:rPr lang="sl-SI" sz="1800" b="0"/>
              <a:t>   Podrazumeva se da rešavanje ovih pitanja na odgovarajući način prati usaglašavanje ishrane, uslova smeštaja i veterinarske zaštite ovaca na način koji doprinosi uspešnom ustanovljavanju pomenutih optimalnih rešenja.</a:t>
            </a:r>
            <a:endParaRPr lang="sr-Cyrl-CS" sz="1800" b="0"/>
          </a:p>
        </p:txBody>
      </p:sp>
    </p:spTree>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4"/>
          <p:cNvSpPr>
            <a:spLocks noChangeArrowheads="1"/>
          </p:cNvSpPr>
          <p:nvPr/>
        </p:nvSpPr>
        <p:spPr bwMode="auto">
          <a:xfrm>
            <a:off x="0" y="434975"/>
            <a:ext cx="13789025" cy="5078413"/>
          </a:xfrm>
          <a:prstGeom prst="rect">
            <a:avLst/>
          </a:prstGeom>
          <a:noFill/>
          <a:ln w="9525">
            <a:noFill/>
            <a:miter lim="800000"/>
            <a:headEnd/>
            <a:tailEnd/>
          </a:ln>
        </p:spPr>
        <p:txBody>
          <a:bodyPr anchor="ctr">
            <a:spAutoFit/>
          </a:bodyPr>
          <a:lstStyle/>
          <a:p>
            <a:pPr>
              <a:tabLst>
                <a:tab pos="228600" algn="l"/>
              </a:tabLst>
            </a:pPr>
            <a:r>
              <a:rPr lang="sr-Cyrl-CS" sz="1800" u="sng"/>
              <a:t>Razvojne karakteristike i proizvodno-ekonomski</a:t>
            </a:r>
            <a:endParaRPr lang="en-US" sz="1800" b="0"/>
          </a:p>
          <a:p>
            <a:pPr>
              <a:tabLst>
                <a:tab pos="228600" algn="l"/>
              </a:tabLst>
            </a:pPr>
            <a:r>
              <a:rPr lang="sr-Cyrl-CS" sz="1800"/>
              <a:t>       </a:t>
            </a:r>
            <a:r>
              <a:rPr lang="sr-Cyrl-CS" sz="1800" u="sng"/>
              <a:t>položaj svinjarske proizvodnje</a:t>
            </a:r>
            <a:endParaRPr lang="en-US" sz="1800" b="0"/>
          </a:p>
          <a:p>
            <a:pPr>
              <a:tabLst>
                <a:tab pos="228600" algn="l"/>
              </a:tabLst>
            </a:pPr>
            <a:r>
              <a:rPr lang="en-US" sz="1800" b="0"/>
              <a:t>     </a:t>
            </a:r>
          </a:p>
          <a:p>
            <a:pPr>
              <a:tabLst>
                <a:tab pos="228600" algn="l"/>
              </a:tabLst>
            </a:pPr>
            <a:r>
              <a:rPr lang="en-US" sz="1800" b="0"/>
              <a:t>    Uzgoj svinja karakteriše se velikom nestabilnošću u pogledu broja grla, obima</a:t>
            </a:r>
          </a:p>
          <a:p>
            <a:pPr>
              <a:tabLst>
                <a:tab pos="228600" algn="l"/>
              </a:tabLst>
            </a:pPr>
            <a:r>
              <a:rPr lang="en-US" sz="1800" b="0"/>
              <a:t> proizvodnje i finansijskih rezultata. Takvo kretanje posledica je, s jedne strane:</a:t>
            </a:r>
          </a:p>
          <a:p>
            <a:pPr>
              <a:tabLst>
                <a:tab pos="228600" algn="l"/>
              </a:tabLst>
            </a:pPr>
            <a:r>
              <a:rPr lang="en-US" sz="1800" b="0"/>
              <a:t>bioloških obeležja svinjarske proizvodnje i mesta ove grane u sistemu poljoprivredne</a:t>
            </a:r>
            <a:endParaRPr lang="sr-Latn-CS" sz="1800" b="0"/>
          </a:p>
          <a:p>
            <a:pPr>
              <a:tabLst>
                <a:tab pos="228600" algn="l"/>
              </a:tabLst>
            </a:pPr>
            <a:r>
              <a:rPr lang="en-US" sz="1800" b="0"/>
              <a:t> proizvodnje u celini,a s druge strane ekonomskih uslova razvoja poljoprivrede.</a:t>
            </a:r>
          </a:p>
          <a:p>
            <a:pPr>
              <a:tabLst>
                <a:tab pos="228600" algn="l"/>
              </a:tabLst>
            </a:pPr>
            <a:endParaRPr lang="en-US" sz="1800" b="0"/>
          </a:p>
          <a:p>
            <a:pPr>
              <a:tabLst>
                <a:tab pos="228600" algn="l"/>
              </a:tabLst>
            </a:pPr>
            <a:r>
              <a:rPr lang="sl-SI" sz="1800" b="0"/>
              <a:t> Gajenjem svinja dobija se uži asortiman proizvoda nego u govedarstvu i ovčarstvu.</a:t>
            </a:r>
            <a:endParaRPr lang="en-US" sz="1800" b="0"/>
          </a:p>
          <a:p>
            <a:pPr>
              <a:tabLst>
                <a:tab pos="228600" algn="l"/>
              </a:tabLst>
            </a:pPr>
            <a:r>
              <a:rPr lang="sl-SI" sz="1800" b="0"/>
              <a:t>   </a:t>
            </a:r>
            <a:endParaRPr lang="en-US" sz="1800" b="0"/>
          </a:p>
          <a:p>
            <a:pPr>
              <a:tabLst>
                <a:tab pos="228600" algn="l"/>
              </a:tabLst>
            </a:pPr>
            <a:r>
              <a:rPr lang="sl-SI" sz="1800" b="0"/>
              <a:t> Sastav obroka za svinje čini njihovo gajenje manje zavisnim od sopstvene </a:t>
            </a:r>
            <a:endParaRPr lang="en-US" sz="1800" b="0"/>
          </a:p>
          <a:p>
            <a:pPr>
              <a:tabLst>
                <a:tab pos="228600" algn="l"/>
              </a:tabLst>
            </a:pPr>
            <a:r>
              <a:rPr lang="sl-SI" sz="1800" b="0"/>
              <a:t>poljoprivredne površine date proizvodne jedinice. Svinje za relativno kratko vreme</a:t>
            </a:r>
            <a:endParaRPr lang="en-US" sz="1800" b="0"/>
          </a:p>
          <a:p>
            <a:pPr>
              <a:tabLst>
                <a:tab pos="228600" algn="l"/>
              </a:tabLst>
            </a:pPr>
            <a:r>
              <a:rPr lang="sl-SI" sz="1800" b="0"/>
              <a:t> dostižu uzrast za priplod i odlikuju se visokom plodnošću.</a:t>
            </a:r>
            <a:endParaRPr lang="en-US" sz="1800" b="0"/>
          </a:p>
          <a:p>
            <a:pPr>
              <a:tabLst>
                <a:tab pos="228600" algn="l"/>
              </a:tabLst>
            </a:pPr>
            <a:r>
              <a:rPr lang="sl-SI" sz="1800" b="0"/>
              <a:t> </a:t>
            </a:r>
            <a:endParaRPr lang="en-US" sz="1800" b="0"/>
          </a:p>
          <a:p>
            <a:pPr>
              <a:tabLst>
                <a:tab pos="228600" algn="l"/>
              </a:tabLst>
            </a:pPr>
            <a:r>
              <a:rPr lang="sl-SI" sz="1800" b="0"/>
              <a:t>    U tehnologiji svinjarske proizvodnje tokom poslednjih nekoliko decenija osnovni </a:t>
            </a:r>
            <a:endParaRPr lang="en-US" sz="1800" b="0"/>
          </a:p>
          <a:p>
            <a:pPr>
              <a:tabLst>
                <a:tab pos="228600" algn="l"/>
              </a:tabLst>
            </a:pPr>
            <a:r>
              <a:rPr lang="sl-SI" sz="1800" b="0"/>
              <a:t>pečat svim promenama dalo je povećanje intenzivnosti proizvodnje. </a:t>
            </a:r>
            <a:endParaRPr lang="en-US" sz="1800" b="0"/>
          </a:p>
          <a:p>
            <a:pPr>
              <a:tabLst>
                <a:tab pos="228600" algn="l"/>
              </a:tabLst>
            </a:pPr>
            <a:r>
              <a:rPr lang="sl-SI" sz="1800" b="0"/>
              <a:t>Sredinom devedesetih godina u Srbiji su mesnate rase svinja predstavljale 40%,</a:t>
            </a:r>
            <a:endParaRPr lang="en-US" sz="1800" b="0"/>
          </a:p>
          <a:p>
            <a:pPr>
              <a:tabLst>
                <a:tab pos="228600" algn="l"/>
              </a:tabLst>
            </a:pPr>
            <a:r>
              <a:rPr lang="sl-SI" sz="1800" b="0"/>
              <a:t> prelazne rase 50% i primitivne rase 10% ukupnog broja priplodnih grla.</a:t>
            </a:r>
          </a:p>
        </p:txBody>
      </p:sp>
    </p:spTree>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26"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205827" name="Title 5"/>
          <p:cNvSpPr>
            <a:spLocks noGrp="1"/>
          </p:cNvSpPr>
          <p:nvPr>
            <p:ph type="ctrTitle"/>
          </p:nvPr>
        </p:nvSpPr>
        <p:spPr>
          <a:xfrm>
            <a:off x="928688" y="785813"/>
            <a:ext cx="8215312" cy="482600"/>
          </a:xfrm>
        </p:spPr>
        <p:txBody>
          <a:bodyPr/>
          <a:lstStyle/>
          <a:p>
            <a:pPr>
              <a:lnSpc>
                <a:spcPts val="4500"/>
              </a:lnSpc>
            </a:pPr>
            <a:r>
              <a:rPr lang="sr-Cyrl-CS" altLang="en-US" smtClean="0"/>
              <a:t>Свињарство</a:t>
            </a:r>
            <a:endParaRPr lang="sr-Latn-CS" altLang="en-US" smtClean="0"/>
          </a:p>
        </p:txBody>
      </p:sp>
      <p:sp>
        <p:nvSpPr>
          <p:cNvPr id="205828" name="Subtitle 6"/>
          <p:cNvSpPr>
            <a:spLocks noGrp="1"/>
          </p:cNvSpPr>
          <p:nvPr>
            <p:ph type="subTitle" idx="1"/>
          </p:nvPr>
        </p:nvSpPr>
        <p:spPr>
          <a:xfrm>
            <a:off x="533400" y="1295400"/>
            <a:ext cx="8324850" cy="4919663"/>
          </a:xfrm>
        </p:spPr>
        <p:txBody>
          <a:bodyPr/>
          <a:lstStyle/>
          <a:p>
            <a:pPr marL="341313" indent="-341313" algn="l">
              <a:lnSpc>
                <a:spcPct val="80000"/>
              </a:lnSpc>
              <a:buFontTx/>
              <a:buChar char="•"/>
            </a:pPr>
            <a:r>
              <a:rPr lang="sr-Latn-CS" altLang="en-US" sz="2800" smtClean="0"/>
              <a:t>1960</a:t>
            </a:r>
            <a:r>
              <a:rPr lang="sr-Cyrl-CS" altLang="en-US" sz="2800" smtClean="0"/>
              <a:t>: 825 </a:t>
            </a:r>
            <a:r>
              <a:rPr lang="sr-Latn-CS" altLang="en-US" sz="2800" smtClean="0"/>
              <a:t>хиљада ПГ</a:t>
            </a:r>
            <a:r>
              <a:rPr lang="sr-Cyrl-CS" altLang="en-US" sz="2800" smtClean="0"/>
              <a:t> </a:t>
            </a:r>
            <a:endParaRPr lang="sr-Latn-CS" altLang="en-US" sz="2800" smtClean="0"/>
          </a:p>
          <a:p>
            <a:pPr marL="341313" indent="-341313" algn="l">
              <a:lnSpc>
                <a:spcPct val="80000"/>
              </a:lnSpc>
              <a:buFontTx/>
              <a:buChar char="•"/>
            </a:pPr>
            <a:r>
              <a:rPr lang="sr-Latn-CS" altLang="en-US" sz="2800" smtClean="0"/>
              <a:t>2012</a:t>
            </a:r>
            <a:r>
              <a:rPr lang="sr-Cyrl-CS" altLang="en-US" sz="2800" smtClean="0"/>
              <a:t>: 355 </a:t>
            </a:r>
            <a:r>
              <a:rPr lang="sr-Latn-CS" altLang="en-US" sz="2800" smtClean="0"/>
              <a:t>хиљада ПГ са </a:t>
            </a:r>
            <a:r>
              <a:rPr lang="sr-Cyrl-CS" altLang="en-US" sz="2800" smtClean="0"/>
              <a:t>3,4</a:t>
            </a:r>
            <a:r>
              <a:rPr lang="sr-Latn-CS" altLang="en-US" sz="2800" smtClean="0"/>
              <a:t> милиона грла </a:t>
            </a:r>
            <a:r>
              <a:rPr lang="sr-Cyrl-CS" altLang="en-US" sz="2800" smtClean="0"/>
              <a:t>свиња</a:t>
            </a:r>
            <a:endParaRPr lang="sr-Latn-CS" altLang="en-US" sz="2800" smtClean="0"/>
          </a:p>
          <a:p>
            <a:pPr marL="341313" indent="-341313" algn="l">
              <a:lnSpc>
                <a:spcPct val="80000"/>
              </a:lnSpc>
              <a:buFontTx/>
              <a:buChar char="•"/>
            </a:pPr>
            <a:r>
              <a:rPr lang="sr-Cyrl-CS" altLang="en-US" sz="2800" smtClean="0"/>
              <a:t>Уравнотежен број грла свиња између региона Србија – север и Србија – југ</a:t>
            </a:r>
            <a:endParaRPr lang="sr-Latn-CS" altLang="en-US" sz="2800" smtClean="0"/>
          </a:p>
          <a:p>
            <a:pPr marL="341313" indent="-341313" algn="l">
              <a:lnSpc>
                <a:spcPct val="80000"/>
              </a:lnSpc>
              <a:buFontTx/>
              <a:buChar char="•"/>
            </a:pPr>
            <a:r>
              <a:rPr lang="sr-Latn-CS" altLang="en-US" sz="2800" smtClean="0"/>
              <a:t>ПГ у </a:t>
            </a:r>
            <a:r>
              <a:rPr lang="sr-Cyrl-CS" altLang="en-US" sz="2800" smtClean="0"/>
              <a:t>Р</a:t>
            </a:r>
            <a:r>
              <a:rPr lang="sr-Latn-CS" altLang="en-US" sz="2800" smtClean="0"/>
              <a:t>егиону </a:t>
            </a:r>
            <a:r>
              <a:rPr lang="sr-Cyrl-CS" altLang="en-US" sz="2800" smtClean="0"/>
              <a:t>Војводине узгајају 41%, а у </a:t>
            </a:r>
            <a:r>
              <a:rPr lang="sr-Latn-CS" altLang="en-US" sz="2800" smtClean="0"/>
              <a:t>Шумадији</a:t>
            </a:r>
            <a:r>
              <a:rPr lang="sr-Cyrl-CS" altLang="en-US" sz="2800" smtClean="0"/>
              <a:t> и з</a:t>
            </a:r>
            <a:r>
              <a:rPr lang="sr-Latn-CS" altLang="en-US" sz="2800" smtClean="0"/>
              <a:t>ападн</a:t>
            </a:r>
            <a:r>
              <a:rPr lang="sr-Cyrl-CS" altLang="en-US" sz="2800" smtClean="0"/>
              <a:t>ој</a:t>
            </a:r>
            <a:r>
              <a:rPr lang="sr-Latn-CS" altLang="en-US" sz="2800" smtClean="0"/>
              <a:t> Србиј</a:t>
            </a:r>
            <a:r>
              <a:rPr lang="sr-Cyrl-CS" altLang="en-US" sz="2800" smtClean="0"/>
              <a:t>и</a:t>
            </a:r>
            <a:r>
              <a:rPr lang="sr-Latn-CS" altLang="en-US" sz="2800" smtClean="0"/>
              <a:t> </a:t>
            </a:r>
            <a:r>
              <a:rPr lang="sr-Cyrl-CS" altLang="en-US" sz="2800" smtClean="0"/>
              <a:t>33</a:t>
            </a:r>
            <a:r>
              <a:rPr lang="sr-Latn-CS" altLang="en-US" sz="2800" smtClean="0"/>
              <a:t>,</a:t>
            </a:r>
            <a:r>
              <a:rPr lang="sr-Cyrl-CS" altLang="en-US" sz="2800" smtClean="0"/>
              <a:t>8</a:t>
            </a:r>
            <a:r>
              <a:rPr lang="sr-Latn-CS" altLang="en-US" sz="2800" smtClean="0"/>
              <a:t>% грла </a:t>
            </a:r>
            <a:r>
              <a:rPr lang="sr-Cyrl-CS" altLang="en-US" sz="2800" smtClean="0"/>
              <a:t>свиња</a:t>
            </a:r>
          </a:p>
          <a:p>
            <a:pPr marL="341313" indent="-341313" algn="l">
              <a:lnSpc>
                <a:spcPct val="80000"/>
              </a:lnSpc>
              <a:buFontTx/>
              <a:buChar char="•"/>
            </a:pPr>
            <a:r>
              <a:rPr lang="sr-Cyrl-CS" altLang="en-US" sz="2800" smtClean="0"/>
              <a:t>ПГ правна лица и предузетници узгајају 20% грла</a:t>
            </a:r>
            <a:endParaRPr lang="sr-Latn-CS" altLang="en-US" sz="2800" smtClean="0"/>
          </a:p>
          <a:p>
            <a:pPr marL="341313" indent="-341313" algn="l">
              <a:lnSpc>
                <a:spcPct val="80000"/>
              </a:lnSpc>
              <a:buFontTx/>
              <a:buChar char="•"/>
            </a:pPr>
            <a:r>
              <a:rPr lang="sr-Cyrl-CS" altLang="en-US" sz="2800" smtClean="0"/>
              <a:t>Водећи значај у производњи меса са уделом од преко 55%</a:t>
            </a:r>
          </a:p>
          <a:p>
            <a:pPr marL="341313" indent="-341313" algn="l">
              <a:lnSpc>
                <a:spcPct val="80000"/>
              </a:lnSpc>
              <a:buFontTx/>
              <a:buChar char="•"/>
            </a:pPr>
            <a:r>
              <a:rPr lang="sr-Cyrl-CS" altLang="en-US" sz="2800" smtClean="0"/>
              <a:t>42% удео у вредности сточарске производње</a:t>
            </a:r>
            <a:endParaRPr lang="sr-Latn-CS" altLang="en-US" sz="2800" smtClean="0"/>
          </a:p>
          <a:p>
            <a:pPr marL="341313" indent="-341313" algn="l">
              <a:lnSpc>
                <a:spcPct val="80000"/>
              </a:lnSpc>
              <a:buFontTx/>
              <a:buChar char="•"/>
            </a:pPr>
            <a:endParaRPr lang="sr-Latn-CS" altLang="en-US" sz="280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0" y="0"/>
            <a:ext cx="11795125" cy="6556375"/>
          </a:xfrm>
          <a:prstGeom prst="rect">
            <a:avLst/>
          </a:prstGeom>
          <a:noFill/>
          <a:ln w="9525">
            <a:noFill/>
            <a:miter lim="800000"/>
            <a:headEnd/>
            <a:tailEnd/>
          </a:ln>
        </p:spPr>
        <p:txBody>
          <a:bodyPr>
            <a:spAutoFit/>
          </a:bodyPr>
          <a:lstStyle/>
          <a:p>
            <a:endParaRPr lang="sr-Latn-CS" sz="2800"/>
          </a:p>
          <a:p>
            <a:r>
              <a:rPr lang="sr-Latn-CS" sz="2800"/>
              <a:t>MENADŽMENT - naučna disciplina multidisciplinarnog </a:t>
            </a:r>
          </a:p>
          <a:p>
            <a:r>
              <a:rPr lang="sr-Latn-CS" sz="2800"/>
              <a:t>karaktera koja se bavi  problemima </a:t>
            </a:r>
            <a:r>
              <a:rPr lang="sr-Latn-CS" sz="2800">
                <a:solidFill>
                  <a:srgbClr val="FF0000"/>
                </a:solidFill>
              </a:rPr>
              <a:t>upravljanja</a:t>
            </a:r>
          </a:p>
          <a:p>
            <a:r>
              <a:rPr lang="sr-Latn-CS" sz="2800"/>
              <a:t> poslovima, poduhvatima i drustvenim sistemima.</a:t>
            </a:r>
          </a:p>
          <a:p>
            <a:endParaRPr lang="sr-Latn-CS" sz="2800"/>
          </a:p>
          <a:p>
            <a:r>
              <a:rPr lang="sr-Latn-CS" sz="2800"/>
              <a:t>FUNKCIJA MENADŽMENTA – aktivnosti usmerene na</a:t>
            </a:r>
          </a:p>
          <a:p>
            <a:r>
              <a:rPr lang="sr-Latn-CS" sz="2800"/>
              <a:t>efikasno obezbedjivanje, rasporedjivanje i korišćenje</a:t>
            </a:r>
          </a:p>
          <a:p>
            <a:r>
              <a:rPr lang="sr-Latn-CS" sz="2800"/>
              <a:t>ljudskih i materijalnih resursa radi postizanja datog </a:t>
            </a:r>
          </a:p>
          <a:p>
            <a:r>
              <a:rPr lang="sr-Latn-CS" sz="2800"/>
              <a:t>cilja.   </a:t>
            </a:r>
          </a:p>
          <a:p>
            <a:endParaRPr lang="sr-Latn-CS" sz="2800"/>
          </a:p>
          <a:p>
            <a:endParaRPr lang="sr-Latn-CS" sz="2800"/>
          </a:p>
          <a:p>
            <a:r>
              <a:rPr lang="en-US" sz="2800">
                <a:solidFill>
                  <a:srgbClr val="FF0000"/>
                </a:solidFill>
              </a:rPr>
              <a:t>Farm</a:t>
            </a:r>
            <a:r>
              <a:rPr lang="sr-Latn-CS" sz="2800">
                <a:solidFill>
                  <a:srgbClr val="FF0000"/>
                </a:solidFill>
              </a:rPr>
              <a:t> menadžment </a:t>
            </a:r>
            <a:r>
              <a:rPr lang="sr-Latn-CS" sz="2800"/>
              <a:t>– delatnost koja se bavi</a:t>
            </a:r>
          </a:p>
          <a:p>
            <a:r>
              <a:rPr lang="sr-Latn-CS" sz="2800"/>
              <a:t> donošenjem odluka koje uslovljavaju ( utiču) na </a:t>
            </a:r>
          </a:p>
          <a:p>
            <a:r>
              <a:rPr lang="sr-Latn-CS" sz="2800"/>
              <a:t> ekonomske rezultate (profitabilnost) poljoprivrednog</a:t>
            </a:r>
          </a:p>
          <a:p>
            <a:r>
              <a:rPr lang="sr-Latn-CS" sz="2800"/>
              <a:t> gazdinstva </a:t>
            </a:r>
            <a:endParaRPr lang="en-US" sz="2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914400"/>
            <a:ext cx="3989388" cy="3970338"/>
          </a:xfrm>
          <a:prstGeom prst="rect">
            <a:avLst/>
          </a:prstGeom>
          <a:noFill/>
        </p:spPr>
        <p:txBody>
          <a:bodyPr wrap="none">
            <a:spAutoFit/>
          </a:bodyPr>
          <a:lstStyle/>
          <a:p>
            <a:pPr>
              <a:defRPr/>
            </a:pPr>
            <a:r>
              <a:rPr lang="sr-Latn-CS" dirty="0"/>
              <a:t>FAKTORI PRODUKTIVNOSTI RADA</a:t>
            </a:r>
          </a:p>
          <a:p>
            <a:pPr>
              <a:defRPr/>
            </a:pPr>
            <a:endParaRPr lang="sr-Latn-CS" dirty="0"/>
          </a:p>
          <a:p>
            <a:pPr marL="342900" indent="-342900">
              <a:buFontTx/>
              <a:buAutoNum type="alphaUcParenR"/>
              <a:defRPr/>
            </a:pPr>
            <a:r>
              <a:rPr lang="sr-Latn-CS" dirty="0"/>
              <a:t>OBJEKTIVNE PRIRODE</a:t>
            </a:r>
          </a:p>
          <a:p>
            <a:pPr marL="342900" indent="-342900">
              <a:defRPr/>
            </a:pPr>
            <a:r>
              <a:rPr lang="sr-Latn-CS" dirty="0"/>
              <a:t>       - </a:t>
            </a:r>
            <a:r>
              <a:rPr lang="sr-Latn-CS" dirty="0">
                <a:solidFill>
                  <a:srgbClr val="FF0000"/>
                </a:solidFill>
              </a:rPr>
              <a:t>OPREMLJENOST RADA</a:t>
            </a:r>
          </a:p>
          <a:p>
            <a:pPr marL="342900" indent="-342900">
              <a:defRPr/>
            </a:pPr>
            <a:r>
              <a:rPr lang="sr-Latn-CS" dirty="0"/>
              <a:t>       - PRIRODNI USLOVI</a:t>
            </a:r>
          </a:p>
          <a:p>
            <a:pPr marL="342900" indent="-342900">
              <a:defRPr/>
            </a:pPr>
            <a:r>
              <a:rPr lang="sr-Latn-CS" dirty="0"/>
              <a:t>       - OPŠTI EKONOMSKI USLOVI</a:t>
            </a:r>
          </a:p>
          <a:p>
            <a:pPr marL="342900" indent="-342900">
              <a:defRPr/>
            </a:pPr>
            <a:endParaRPr lang="sr-Latn-CS" dirty="0"/>
          </a:p>
          <a:p>
            <a:pPr marL="342900" indent="-342900">
              <a:defRPr/>
            </a:pPr>
            <a:r>
              <a:rPr lang="sr-Latn-CS" dirty="0"/>
              <a:t>B) SUBJEKTIVNE PRIRODE</a:t>
            </a:r>
          </a:p>
          <a:p>
            <a:pPr marL="342900" indent="-342900">
              <a:defRPr/>
            </a:pPr>
            <a:r>
              <a:rPr lang="sr-Latn-CS" dirty="0"/>
              <a:t>        - </a:t>
            </a:r>
            <a:r>
              <a:rPr lang="sr-Latn-CS" dirty="0">
                <a:solidFill>
                  <a:srgbClr val="FF0000"/>
                </a:solidFill>
              </a:rPr>
              <a:t>STRUČNOST</a:t>
            </a:r>
          </a:p>
          <a:p>
            <a:pPr marL="342900" indent="-342900">
              <a:defRPr/>
            </a:pPr>
            <a:r>
              <a:rPr lang="sr-Latn-CS" dirty="0">
                <a:solidFill>
                  <a:srgbClr val="FF0000"/>
                </a:solidFill>
              </a:rPr>
              <a:t>        - UVEŽBANOST</a:t>
            </a:r>
          </a:p>
          <a:p>
            <a:pPr marL="342900" indent="-342900">
              <a:defRPr/>
            </a:pPr>
            <a:r>
              <a:rPr lang="sr-Latn-CS" dirty="0">
                <a:solidFill>
                  <a:srgbClr val="FF0000"/>
                </a:solidFill>
              </a:rPr>
              <a:t>        - ZALAGANJE</a:t>
            </a:r>
          </a:p>
          <a:p>
            <a:pPr marL="342900" indent="-342900">
              <a:defRPr/>
            </a:pPr>
            <a:r>
              <a:rPr lang="sr-Latn-CS" dirty="0">
                <a:solidFill>
                  <a:srgbClr val="FF0000"/>
                </a:solidFill>
              </a:rPr>
              <a:t>        - ORGANIZACIJA RADA  </a:t>
            </a:r>
          </a:p>
          <a:p>
            <a:pPr marL="342900" indent="-342900">
              <a:defRPr/>
            </a:pPr>
            <a:endParaRPr lang="sr-Latn-CS" dirty="0"/>
          </a:p>
          <a:p>
            <a:pPr marL="342900" indent="-342900">
              <a:defRPr/>
            </a:pPr>
            <a:r>
              <a:rPr lang="sr-Latn-CS" dirty="0"/>
              <a:t>    </a:t>
            </a:r>
          </a:p>
        </p:txBody>
      </p:sp>
    </p:spTree>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6850"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206851" name="Title 5"/>
          <p:cNvSpPr>
            <a:spLocks noGrp="1"/>
          </p:cNvSpPr>
          <p:nvPr>
            <p:ph type="ctrTitle"/>
          </p:nvPr>
        </p:nvSpPr>
        <p:spPr>
          <a:xfrm>
            <a:off x="928688" y="785813"/>
            <a:ext cx="8215312" cy="482600"/>
          </a:xfrm>
        </p:spPr>
        <p:txBody>
          <a:bodyPr/>
          <a:lstStyle/>
          <a:p>
            <a:pPr>
              <a:lnSpc>
                <a:spcPts val="4500"/>
              </a:lnSpc>
            </a:pPr>
            <a:r>
              <a:rPr lang="sr-Latn-CS" altLang="en-US" smtClean="0"/>
              <a:t>Економска величина ПГ са линијама производње</a:t>
            </a:r>
            <a:r>
              <a:rPr lang="sr-Cyrl-CS" altLang="en-US" smtClean="0"/>
              <a:t> свиња</a:t>
            </a:r>
            <a:endParaRPr lang="sr-Latn-CS" altLang="en-US" smtClean="0"/>
          </a:p>
        </p:txBody>
      </p:sp>
      <p:sp>
        <p:nvSpPr>
          <p:cNvPr id="206852" name="Subtitle 6"/>
          <p:cNvSpPr>
            <a:spLocks noGrp="1"/>
          </p:cNvSpPr>
          <p:nvPr>
            <p:ph type="subTitle" idx="1"/>
          </p:nvPr>
        </p:nvSpPr>
        <p:spPr>
          <a:xfrm>
            <a:off x="684213" y="1785938"/>
            <a:ext cx="7959725" cy="4429125"/>
          </a:xfrm>
        </p:spPr>
        <p:txBody>
          <a:bodyPr/>
          <a:lstStyle/>
          <a:p>
            <a:pPr marL="341313" indent="-341313" algn="l">
              <a:lnSpc>
                <a:spcPct val="80000"/>
              </a:lnSpc>
              <a:buFontTx/>
              <a:buChar char="•"/>
            </a:pPr>
            <a:endParaRPr lang="sr-Latn-CS" altLang="en-US" sz="2800" smtClean="0"/>
          </a:p>
        </p:txBody>
      </p:sp>
      <p:pic>
        <p:nvPicPr>
          <p:cNvPr id="206853" name="Picture 6"/>
          <p:cNvPicPr>
            <a:picLocks noChangeAspect="1" noChangeArrowheads="1"/>
          </p:cNvPicPr>
          <p:nvPr/>
        </p:nvPicPr>
        <p:blipFill>
          <a:blip r:embed="rId3" cstate="print"/>
          <a:srcRect/>
          <a:stretch>
            <a:fillRect/>
          </a:stretch>
        </p:blipFill>
        <p:spPr bwMode="auto">
          <a:xfrm>
            <a:off x="242888" y="1571625"/>
            <a:ext cx="8686800" cy="4713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7874"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207875" name="Title 5"/>
          <p:cNvSpPr>
            <a:spLocks noGrp="1"/>
          </p:cNvSpPr>
          <p:nvPr>
            <p:ph type="ctrTitle"/>
          </p:nvPr>
        </p:nvSpPr>
        <p:spPr>
          <a:xfrm>
            <a:off x="928688" y="785813"/>
            <a:ext cx="8215312" cy="482600"/>
          </a:xfrm>
        </p:spPr>
        <p:txBody>
          <a:bodyPr/>
          <a:lstStyle/>
          <a:p>
            <a:pPr>
              <a:lnSpc>
                <a:spcPts val="4500"/>
              </a:lnSpc>
            </a:pPr>
            <a:r>
              <a:rPr lang="sr-Cyrl-CS" altLang="en-US" smtClean="0"/>
              <a:t>Структура ПГ са узгојем свиња према КПЗ</a:t>
            </a:r>
            <a:endParaRPr lang="sr-Latn-CS" altLang="en-US" smtClean="0"/>
          </a:p>
        </p:txBody>
      </p:sp>
      <p:sp>
        <p:nvSpPr>
          <p:cNvPr id="207876" name="Subtitle 6"/>
          <p:cNvSpPr>
            <a:spLocks noGrp="1"/>
          </p:cNvSpPr>
          <p:nvPr>
            <p:ph type="subTitle" idx="1"/>
          </p:nvPr>
        </p:nvSpPr>
        <p:spPr>
          <a:xfrm>
            <a:off x="684213" y="1785938"/>
            <a:ext cx="7959725" cy="4429125"/>
          </a:xfrm>
        </p:spPr>
        <p:txBody>
          <a:bodyPr/>
          <a:lstStyle/>
          <a:p>
            <a:pPr marL="341313" indent="-341313" algn="l">
              <a:lnSpc>
                <a:spcPct val="80000"/>
              </a:lnSpc>
              <a:buFontTx/>
              <a:buChar char="•"/>
            </a:pPr>
            <a:endParaRPr lang="sr-Latn-CS" altLang="en-US" sz="2800" smtClean="0"/>
          </a:p>
        </p:txBody>
      </p:sp>
      <p:pic>
        <p:nvPicPr>
          <p:cNvPr id="207877" name="Picture 5"/>
          <p:cNvPicPr>
            <a:picLocks noChangeAspect="1" noChangeArrowheads="1"/>
          </p:cNvPicPr>
          <p:nvPr/>
        </p:nvPicPr>
        <p:blipFill>
          <a:blip r:embed="rId3" cstate="print"/>
          <a:srcRect/>
          <a:stretch>
            <a:fillRect/>
          </a:stretch>
        </p:blipFill>
        <p:spPr bwMode="auto">
          <a:xfrm>
            <a:off x="642938" y="1500188"/>
            <a:ext cx="8072437" cy="4857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2754313"/>
          <a:ext cx="6096000" cy="2453640"/>
        </p:xfrm>
        <a:graphic>
          <a:graphicData uri="http://schemas.openxmlformats.org/drawingml/2006/table">
            <a:tbl>
              <a:tblPr/>
              <a:tblGrid>
                <a:gridCol w="2031789"/>
                <a:gridCol w="2031789"/>
                <a:gridCol w="2032422"/>
              </a:tblGrid>
              <a:tr h="192345">
                <a:tc>
                  <a:txBody>
                    <a:bodyPr/>
                    <a:lstStyle/>
                    <a:p>
                      <a:pPr>
                        <a:lnSpc>
                          <a:spcPct val="115000"/>
                        </a:lnSpc>
                        <a:spcAft>
                          <a:spcPts val="0"/>
                        </a:spcAft>
                      </a:pPr>
                      <a:endParaRPr lang="en-U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SRBIJA</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VOJVODINA</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dirty="0" err="1">
                          <a:latin typeface="Calibri"/>
                          <a:ea typeface="Calibri"/>
                          <a:cs typeface="Times New Roman"/>
                        </a:rPr>
                        <a:t>Goveda</a:t>
                      </a:r>
                      <a:r>
                        <a:rPr lang="en-US" sz="2000" dirty="0">
                          <a:latin typeface="Calibri"/>
                          <a:ea typeface="Calibri"/>
                          <a:cs typeface="Times New Roman"/>
                        </a:rPr>
                        <a:t> </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921</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251</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dirty="0" err="1">
                          <a:solidFill>
                            <a:srgbClr val="FF0000"/>
                          </a:solidFill>
                          <a:latin typeface="Calibri"/>
                          <a:ea typeface="Calibri"/>
                          <a:cs typeface="Times New Roman"/>
                        </a:rPr>
                        <a:t>Svinje</a:t>
                      </a:r>
                      <a:endParaRPr lang="sr-Latn-CS" sz="2000" dirty="0">
                        <a:solidFill>
                          <a:srgbClr val="FF0000"/>
                        </a:solidFill>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solidFill>
                            <a:srgbClr val="FF0000"/>
                          </a:solidFill>
                          <a:latin typeface="Calibri"/>
                          <a:ea typeface="Calibri"/>
                          <a:cs typeface="Times New Roman"/>
                        </a:rPr>
                        <a:t>3139</a:t>
                      </a:r>
                      <a:endParaRPr lang="sr-Latn-CS" sz="2000" dirty="0">
                        <a:solidFill>
                          <a:srgbClr val="FF0000"/>
                        </a:solidFill>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solidFill>
                            <a:srgbClr val="FF0000"/>
                          </a:solidFill>
                          <a:latin typeface="Calibri"/>
                          <a:ea typeface="Calibri"/>
                          <a:cs typeface="Times New Roman"/>
                        </a:rPr>
                        <a:t>1278</a:t>
                      </a:r>
                      <a:endParaRPr lang="sr-Latn-CS" sz="2000" dirty="0">
                        <a:solidFill>
                          <a:srgbClr val="FF0000"/>
                        </a:solidFill>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Ovce</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1635</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255</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Koze</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232</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60</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Konji</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17</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7</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Živina</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24175</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10791</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08932" name="Rectangle 1"/>
          <p:cNvSpPr>
            <a:spLocks noChangeArrowheads="1"/>
          </p:cNvSpPr>
          <p:nvPr/>
        </p:nvSpPr>
        <p:spPr bwMode="auto">
          <a:xfrm>
            <a:off x="1714500" y="1785938"/>
            <a:ext cx="5011738" cy="708025"/>
          </a:xfrm>
          <a:prstGeom prst="rect">
            <a:avLst/>
          </a:prstGeom>
          <a:noFill/>
          <a:ln w="9525">
            <a:noFill/>
            <a:miter lim="800000"/>
            <a:headEnd/>
            <a:tailEnd/>
          </a:ln>
        </p:spPr>
        <p:txBody>
          <a:bodyPr wrap="none" anchor="ctr">
            <a:spAutoFit/>
          </a:bodyPr>
          <a:lstStyle/>
          <a:p>
            <a:r>
              <a:rPr lang="en-US" b="0">
                <a:latin typeface="Times New Roman" pitchFamily="18" charset="0"/>
                <a:ea typeface="Calibri" pitchFamily="34" charset="0"/>
                <a:cs typeface="Times New Roman" pitchFamily="18" charset="0"/>
              </a:rPr>
              <a:t>Fizički broj grla stoke ( popis 2012)  (000 grla)</a:t>
            </a:r>
            <a:endParaRPr lang="sr-Latn-CS" b="0">
              <a:ea typeface="Calibri" pitchFamily="34" charset="0"/>
              <a:cs typeface="Times New Roman" pitchFamily="18" charset="0"/>
            </a:endParaRPr>
          </a:p>
          <a:p>
            <a:pPr eaLnBrk="0" hangingPunct="0"/>
            <a:r>
              <a:rPr lang="en-US" b="0">
                <a:latin typeface="Calibri" pitchFamily="34" charset="0"/>
                <a:ea typeface="Calibri" pitchFamily="34" charset="0"/>
                <a:cs typeface="Times New Roman" pitchFamily="18" charset="0"/>
              </a:rPr>
              <a:t> </a:t>
            </a:r>
            <a:endParaRPr lang="en-US" b="0">
              <a:ea typeface="Calibri" pitchFamily="34" charset="0"/>
              <a:cs typeface="Times New Roman" pitchFamily="18" charset="0"/>
            </a:endParaRP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2"/>
          <p:cNvSpPr>
            <a:spLocks noChangeArrowheads="1"/>
          </p:cNvSpPr>
          <p:nvPr/>
        </p:nvSpPr>
        <p:spPr bwMode="auto">
          <a:xfrm>
            <a:off x="381000" y="457200"/>
            <a:ext cx="8382000" cy="5632450"/>
          </a:xfrm>
          <a:prstGeom prst="rect">
            <a:avLst/>
          </a:prstGeom>
          <a:noFill/>
          <a:ln w="9525">
            <a:noFill/>
            <a:miter lim="800000"/>
            <a:headEnd/>
            <a:tailEnd/>
          </a:ln>
        </p:spPr>
        <p:txBody>
          <a:bodyPr>
            <a:spAutoFit/>
          </a:bodyPr>
          <a:lstStyle/>
          <a:p>
            <a:r>
              <a:rPr lang="ru-RU"/>
              <a:t>Заступљеност производње свиња по регионима</a:t>
            </a:r>
          </a:p>
          <a:p>
            <a:endParaRPr lang="ru-RU"/>
          </a:p>
          <a:p>
            <a:r>
              <a:rPr lang="ru-RU"/>
              <a:t>Региону Војводине   41% грла </a:t>
            </a:r>
          </a:p>
          <a:p>
            <a:r>
              <a:rPr lang="ru-RU"/>
              <a:t>Регион Шумадије и Западне Србије (33,8%),</a:t>
            </a:r>
          </a:p>
          <a:p>
            <a:r>
              <a:rPr lang="ru-RU"/>
              <a:t> Регион Јужне и Источне Србије (19,2%) </a:t>
            </a:r>
          </a:p>
          <a:p>
            <a:r>
              <a:rPr lang="ru-RU"/>
              <a:t>и Београдски регион  (6%). </a:t>
            </a:r>
          </a:p>
          <a:p>
            <a:endParaRPr lang="ru-RU"/>
          </a:p>
          <a:p>
            <a:r>
              <a:rPr lang="ru-RU"/>
              <a:t>Број грла свиња по хектару обрадивих површина </a:t>
            </a:r>
          </a:p>
          <a:p>
            <a:r>
              <a:rPr lang="ru-RU"/>
              <a:t>Највећу густину производње свиња (2,2 грла/ha) има Регион Шумадије и Западне Србије, а затим следе:</a:t>
            </a:r>
          </a:p>
          <a:p>
            <a:r>
              <a:rPr lang="ru-RU"/>
              <a:t>Београдски регион (1,9 грла/ha), Регион Јужне и Источне Србије (1,6 грла/ha) и Регион</a:t>
            </a:r>
          </a:p>
          <a:p>
            <a:r>
              <a:rPr lang="ru-RU"/>
              <a:t>Војводине (1 грло/ha). </a:t>
            </a:r>
          </a:p>
          <a:p>
            <a:endParaRPr lang="ru-RU"/>
          </a:p>
          <a:p>
            <a:r>
              <a:rPr lang="ru-RU"/>
              <a:t>На нивоу области, највећа густина производње свиња постоји у</a:t>
            </a:r>
          </a:p>
          <a:p>
            <a:r>
              <a:rPr lang="ru-RU"/>
              <a:t>Мачванској области, где се узгаја 3,1 грло/ha, а најмања у Средњобанатској области, свега 0,4 грла/ha обрадивих површина</a:t>
            </a:r>
            <a:endParaRPr lang="sr-Latn-CS"/>
          </a:p>
        </p:txBody>
      </p:sp>
    </p:spTree>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4"/>
          <p:cNvSpPr>
            <a:spLocks noChangeArrowheads="1"/>
          </p:cNvSpPr>
          <p:nvPr/>
        </p:nvSpPr>
        <p:spPr bwMode="auto">
          <a:xfrm>
            <a:off x="0" y="725488"/>
            <a:ext cx="2286000" cy="2838450"/>
          </a:xfrm>
          <a:prstGeom prst="rect">
            <a:avLst/>
          </a:prstGeom>
          <a:noFill/>
          <a:ln w="9525">
            <a:noFill/>
            <a:miter lim="800000"/>
            <a:headEnd/>
            <a:tailEnd/>
          </a:ln>
        </p:spPr>
        <p:txBody>
          <a:bodyPr anchor="ctr">
            <a:spAutoFit/>
          </a:bodyPr>
          <a:lstStyle/>
          <a:p>
            <a:pPr indent="228600" algn="ctr">
              <a:tabLst>
                <a:tab pos="895350" algn="l"/>
              </a:tabLst>
            </a:pPr>
            <a:r>
              <a:rPr lang="sr-Latn-CS" sz="1800" b="0"/>
              <a:t>Tabela 2. Broj i kretanje fizičkih grla stoke po okruzima u Srbiji</a:t>
            </a:r>
            <a:endParaRPr lang="en-US" sz="1800" b="0"/>
          </a:p>
          <a:p>
            <a:pPr indent="228600" algn="ctr">
              <a:tabLst>
                <a:tab pos="895350" algn="l"/>
              </a:tabLst>
            </a:pPr>
            <a:endParaRPr lang="en-US" sz="1800" b="0" i="1"/>
          </a:p>
          <a:p>
            <a:pPr indent="228600" algn="ctr">
              <a:tabLst>
                <a:tab pos="895350" algn="l"/>
              </a:tabLst>
            </a:pPr>
            <a:r>
              <a:rPr lang="en-US" sz="1800" b="0" i="1"/>
              <a:t>Table 2.  Number and dynamics of head per counties in Serbia</a:t>
            </a:r>
            <a:endParaRPr lang="en-US" sz="1800" b="0"/>
          </a:p>
          <a:p>
            <a:pPr indent="228600" eaLnBrk="0" hangingPunct="0">
              <a:tabLst>
                <a:tab pos="895350" algn="l"/>
              </a:tabLst>
            </a:pPr>
            <a:endParaRPr lang="en-US" sz="1800" b="0"/>
          </a:p>
        </p:txBody>
      </p:sp>
      <p:graphicFrame>
        <p:nvGraphicFramePr>
          <p:cNvPr id="128614" name="Group 1638"/>
          <p:cNvGraphicFramePr>
            <a:graphicFrameLocks noGrp="1"/>
          </p:cNvGraphicFramePr>
          <p:nvPr/>
        </p:nvGraphicFramePr>
        <p:xfrm>
          <a:off x="2514600" y="0"/>
          <a:ext cx="5257800" cy="6732591"/>
        </p:xfrm>
        <a:graphic>
          <a:graphicData uri="http://schemas.openxmlformats.org/drawingml/2006/table">
            <a:tbl>
              <a:tblPr/>
              <a:tblGrid>
                <a:gridCol w="1008063"/>
                <a:gridCol w="531812"/>
                <a:gridCol w="531813"/>
                <a:gridCol w="530225"/>
                <a:gridCol w="531812"/>
                <a:gridCol w="530225"/>
                <a:gridCol w="531813"/>
                <a:gridCol w="530225"/>
                <a:gridCol w="531812"/>
              </a:tblGrid>
              <a:tr h="238125">
                <a:tc rowSpan="2">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 Okruzi- Counties</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Goveda-</a:t>
                      </a:r>
                      <a:r>
                        <a:rPr kumimoji="0" lang="sr-Latn-CS" sz="900" b="0" i="1" u="none" strike="noStrike" cap="none" normalizeH="0" baseline="0" smtClean="0">
                          <a:ln>
                            <a:noFill/>
                          </a:ln>
                          <a:solidFill>
                            <a:schemeClr val="tx1"/>
                          </a:solidFill>
                          <a:effectLst/>
                          <a:latin typeface="Times New Roman" pitchFamily="18" charset="0"/>
                          <a:cs typeface="Times New Roman" pitchFamily="18" charset="0"/>
                        </a:rPr>
                        <a:t>Cattle</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r-Latn-C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Svinje-</a:t>
                      </a:r>
                      <a:r>
                        <a:rPr kumimoji="0" lang="sr-Latn-CS" sz="900" b="0" i="1" u="none" strike="noStrike" cap="none" normalizeH="0" baseline="0" smtClean="0">
                          <a:ln>
                            <a:noFill/>
                          </a:ln>
                          <a:solidFill>
                            <a:schemeClr val="tx1"/>
                          </a:solidFill>
                          <a:effectLst/>
                          <a:latin typeface="Times New Roman" pitchFamily="18" charset="0"/>
                          <a:cs typeface="Times New Roman" pitchFamily="18" charset="0"/>
                        </a:rPr>
                        <a:t>Pigs</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hMerge="1">
                  <a:txBody>
                    <a:bodyPr/>
                    <a:lstStyle/>
                    <a:p>
                      <a:endParaRPr lang="sr-Latn-C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Ovce-</a:t>
                      </a:r>
                      <a:r>
                        <a:rPr kumimoji="0" lang="sr-Latn-CS" sz="900" b="0" i="1" u="none" strike="noStrike" cap="none" normalizeH="0" baseline="0" smtClean="0">
                          <a:ln>
                            <a:noFill/>
                          </a:ln>
                          <a:solidFill>
                            <a:schemeClr val="tx1"/>
                          </a:solidFill>
                          <a:effectLst/>
                          <a:latin typeface="Times New Roman" pitchFamily="18" charset="0"/>
                          <a:cs typeface="Times New Roman" pitchFamily="18" charset="0"/>
                        </a:rPr>
                        <a:t>Sheep</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r-Latn-C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900" b="0" i="1" u="none" strike="noStrike" cap="none" normalizeH="0" baseline="0" smtClean="0">
                          <a:ln>
                            <a:noFill/>
                          </a:ln>
                          <a:solidFill>
                            <a:schemeClr val="tx1"/>
                          </a:solidFill>
                          <a:effectLst/>
                          <a:latin typeface="Times New Roman" pitchFamily="18" charset="0"/>
                          <a:cs typeface="Times New Roman" pitchFamily="18" charset="0"/>
                        </a:rPr>
                        <a:t>Živina-Poultry</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r-Latn-CS"/>
                    </a:p>
                  </a:txBody>
                  <a:tcPr/>
                </a:tc>
              </a:tr>
              <a:tr h="236538">
                <a:tc vMerge="1">
                  <a:txBody>
                    <a:bodyPr/>
                    <a:lstStyle/>
                    <a:p>
                      <a:endParaRPr lang="sr-Latn-C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X</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S</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X</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S</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X</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S</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X</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S</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2873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Sev. Bačka</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8,46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145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-3,05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-14,34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888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-2,97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Srednji Banat</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2,53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128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-2,03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14,54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1188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16,09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Severni Banat</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1,66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168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-5,64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2,84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481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-4,65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7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Južni Banat</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0,23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191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-4,20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2,38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974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-9,36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Zap. Ba</a:t>
                      </a:r>
                      <a:r>
                        <a:rPr kumimoji="0" lang="sr-Cyrl-CS" sz="900" b="0" i="0" u="none" strike="noStrike" cap="none" normalizeH="0" baseline="0" smtClean="0">
                          <a:ln>
                            <a:noFill/>
                          </a:ln>
                          <a:solidFill>
                            <a:schemeClr val="tx1"/>
                          </a:solidFill>
                          <a:effectLst/>
                          <a:latin typeface="Times New Roman" pitchFamily="18" charset="0"/>
                          <a:cs typeface="Times New Roman" pitchFamily="18" charset="0"/>
                        </a:rPr>
                        <a:t>čka</a:t>
                      </a:r>
                      <a:endParaRPr kumimoji="0" lang="sr-Cyrl-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-1,09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149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-2,64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1,29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858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-5,70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Juž. Bačka</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-2,59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307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-4,02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17,63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1158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-2,44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Sremski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-4,51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236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-0,43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17,48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919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-4,16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Grad Beograd</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68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-3,39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244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-5,51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55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5,31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1049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-0,83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Mačvanski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94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-3,26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380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-3,21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136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2,63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1369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-3,73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7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Kolubarski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72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-0,57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144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-3,05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131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4,72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789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1,61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62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Podunavski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-4,25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-4,07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344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-1,20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549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-17,43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94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Braničevski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61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-4,77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263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-4,17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folHlink"/>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99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-0,43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916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-12,76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Šumadijski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-1,08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132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-8,68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116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4,32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730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-6,16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7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Pomoravski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-3,47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160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-3,94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63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4,80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955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8,52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492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Borski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13,40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62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-20,54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-8,91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441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-19,02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97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Zaječarski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-6,53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71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-4,26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69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-4,38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366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-4,41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Zlatiborski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105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-2,74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-3,81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222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-0,31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505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-2,44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Moravički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58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-2,13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72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2,76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104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4,82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509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-3,35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Raški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61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1,40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-8,74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74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-3,87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383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1,05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Rasinski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58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4,38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150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8,37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57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0,53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748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-1,66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35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Nišavski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-8,57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110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-5,33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-11,78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661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-8,01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Toplički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-7,97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54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-6,51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-9,81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275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-10,04</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048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Pirotski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-8,12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-10,59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66</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-9,80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280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-11,89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Jablanički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47</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-1,91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68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-3,68</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4,19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705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-3,53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381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Pčinjski</a:t>
                      </a:r>
                      <a:endParaRPr kumimoji="0" lang="sr-Latn-CS" sz="1800" b="0" i="0" u="none" strike="noStrike" cap="none" normalizeH="0" baseline="0" smtClean="0">
                        <a:ln>
                          <a:noFill/>
                        </a:ln>
                        <a:solidFill>
                          <a:schemeClr val="tx1"/>
                        </a:solidFill>
                        <a:effectLst/>
                        <a:latin typeface="Arial"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43</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-5,72</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31</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0,90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39</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-6,20</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365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900" b="0" i="0" u="none" strike="noStrike" cap="none" normalizeH="0" baseline="0" smtClean="0">
                          <a:ln>
                            <a:noFill/>
                          </a:ln>
                          <a:solidFill>
                            <a:schemeClr val="tx1"/>
                          </a:solidFill>
                          <a:effectLst/>
                          <a:latin typeface="Times New Roman" pitchFamily="18" charset="0"/>
                          <a:cs typeface="Times New Roman" pitchFamily="18" charset="0"/>
                        </a:rPr>
                        <a:t>-1,15</a:t>
                      </a:r>
                      <a:endParaRPr kumimoji="0" lang="sr-Latn-CS" sz="1800" b="0"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11224" name="Rectangle 1623"/>
          <p:cNvSpPr>
            <a:spLocks noChangeArrowheads="1"/>
          </p:cNvSpPr>
          <p:nvPr/>
        </p:nvSpPr>
        <p:spPr bwMode="auto">
          <a:xfrm>
            <a:off x="0" y="7323138"/>
            <a:ext cx="9144000" cy="0"/>
          </a:xfrm>
          <a:prstGeom prst="rect">
            <a:avLst/>
          </a:prstGeom>
          <a:noFill/>
          <a:ln w="9525">
            <a:noFill/>
            <a:miter lim="800000"/>
            <a:headEnd/>
            <a:tailEnd/>
          </a:ln>
        </p:spPr>
        <p:txBody>
          <a:bodyPr wrap="none" anchor="ctr">
            <a:spAutoFit/>
          </a:bodyPr>
          <a:lstStyle/>
          <a:p>
            <a:endParaRPr lang="sr-Latn-CS" sz="1800" b="0"/>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4"/>
          <p:cNvSpPr>
            <a:spLocks noChangeArrowheads="1"/>
          </p:cNvSpPr>
          <p:nvPr/>
        </p:nvSpPr>
        <p:spPr bwMode="auto">
          <a:xfrm>
            <a:off x="0" y="155575"/>
            <a:ext cx="12893675" cy="7016750"/>
          </a:xfrm>
          <a:prstGeom prst="rect">
            <a:avLst/>
          </a:prstGeom>
          <a:noFill/>
          <a:ln w="9525">
            <a:noFill/>
            <a:miter lim="800000"/>
            <a:headEnd/>
            <a:tailEnd/>
          </a:ln>
        </p:spPr>
        <p:txBody>
          <a:bodyPr anchor="ctr">
            <a:spAutoFit/>
          </a:bodyPr>
          <a:lstStyle/>
          <a:p>
            <a:pPr>
              <a:tabLst>
                <a:tab pos="479425" algn="l"/>
              </a:tabLst>
            </a:pPr>
            <a:r>
              <a:rPr lang="sl-SI" sz="1800" u="sng"/>
              <a:t>Tipovi farmi i linije svinjarske proizvodnje</a:t>
            </a:r>
          </a:p>
          <a:p>
            <a:pPr>
              <a:tabLst>
                <a:tab pos="479425" algn="l"/>
              </a:tabLst>
            </a:pPr>
            <a:endParaRPr lang="sl-SI" sz="1800" u="sng"/>
          </a:p>
          <a:p>
            <a:pPr>
              <a:tabLst>
                <a:tab pos="479425" algn="l"/>
              </a:tabLst>
            </a:pPr>
            <a:r>
              <a:rPr lang="sl-SI" sz="1800" u="sng"/>
              <a:t>Estenzivna proizvodnja </a:t>
            </a:r>
            <a:r>
              <a:rPr lang="sl-SI" sz="1800"/>
              <a:t>-  svinjarstvo se ne diferencira na linije proizvodnje</a:t>
            </a:r>
          </a:p>
          <a:p>
            <a:pPr>
              <a:tabLst>
                <a:tab pos="479425" algn="l"/>
              </a:tabLst>
            </a:pPr>
            <a:endParaRPr lang="sl-SI" sz="1800"/>
          </a:p>
          <a:p>
            <a:pPr>
              <a:tabLst>
                <a:tab pos="479425" algn="l"/>
              </a:tabLst>
            </a:pPr>
            <a:r>
              <a:rPr lang="sl-SI" sz="1800" u="sng"/>
              <a:t>Intenzivna proizvodnja  - </a:t>
            </a:r>
            <a:r>
              <a:rPr lang="sl-SI" sz="1800"/>
              <a:t> </a:t>
            </a:r>
            <a:endParaRPr lang="en-US" sz="1800" u="sng"/>
          </a:p>
          <a:p>
            <a:pPr algn="ctr">
              <a:tabLst>
                <a:tab pos="479425" algn="l"/>
              </a:tabLst>
            </a:pPr>
            <a:endParaRPr lang="en-US" sz="1800" b="0"/>
          </a:p>
          <a:p>
            <a:pPr>
              <a:tabLst>
                <a:tab pos="479425" algn="l"/>
              </a:tabLst>
            </a:pPr>
            <a:r>
              <a:rPr lang="sr-Cyrl-CS" sz="1800" b="0"/>
              <a:t>U zavisnosti od toga </a:t>
            </a:r>
            <a:r>
              <a:rPr lang="sr-Cyrl-CS" sz="1800" b="0">
                <a:solidFill>
                  <a:srgbClr val="FF0000"/>
                </a:solidFill>
              </a:rPr>
              <a:t>koje su faze zastupljene </a:t>
            </a:r>
            <a:r>
              <a:rPr lang="sr-Cyrl-CS" sz="1800" b="0"/>
              <a:t>na određenoj farmi, </a:t>
            </a:r>
            <a:endParaRPr lang="en-US" sz="1800" b="0"/>
          </a:p>
          <a:p>
            <a:pPr>
              <a:tabLst>
                <a:tab pos="479425" algn="l"/>
              </a:tabLst>
            </a:pPr>
            <a:r>
              <a:rPr lang="sr-Cyrl-CS" sz="1800" b="0"/>
              <a:t>nastala su dva tipa svinjarskih farmi:</a:t>
            </a:r>
            <a:endParaRPr lang="en-US" sz="1800" b="0"/>
          </a:p>
          <a:p>
            <a:pPr>
              <a:tabLst>
                <a:tab pos="479425" algn="l"/>
              </a:tabLst>
            </a:pPr>
            <a:endParaRPr lang="en-US" sz="1800" b="0"/>
          </a:p>
          <a:p>
            <a:pPr>
              <a:tabLst>
                <a:tab pos="479425" algn="l"/>
              </a:tabLst>
            </a:pPr>
            <a:r>
              <a:rPr lang="en-US" sz="1800" b="0"/>
              <a:t>a)</a:t>
            </a:r>
            <a:r>
              <a:rPr lang="sr-Latn-CS" sz="1800" b="0">
                <a:solidFill>
                  <a:srgbClr val="FF0000"/>
                </a:solidFill>
              </a:rPr>
              <a:t>Farme </a:t>
            </a:r>
            <a:r>
              <a:rPr lang="sr-Cyrl-CS" sz="1800" b="0">
                <a:solidFill>
                  <a:srgbClr val="FF0000"/>
                </a:solidFill>
              </a:rPr>
              <a:t>sa zatvorenim ciklusom proizvodnje</a:t>
            </a:r>
            <a:endParaRPr lang="en-US" sz="1800" b="0">
              <a:solidFill>
                <a:srgbClr val="FF0000"/>
              </a:solidFill>
            </a:endParaRPr>
          </a:p>
          <a:p>
            <a:pPr>
              <a:tabLst>
                <a:tab pos="479425" algn="l"/>
              </a:tabLst>
            </a:pPr>
            <a:r>
              <a:rPr lang="en-US" sz="1800" b="0"/>
              <a:t>   (obuhvataju sve faze procesa proizvodnje</a:t>
            </a:r>
            <a:r>
              <a:rPr lang="sr-Latn-CS" sz="1800" b="0"/>
              <a:t> od prašenja preko odgoja prasadi do tova)</a:t>
            </a:r>
            <a:endParaRPr lang="en-US" sz="1800" b="0"/>
          </a:p>
          <a:p>
            <a:pPr>
              <a:tabLst>
                <a:tab pos="479425" algn="l"/>
              </a:tabLst>
            </a:pPr>
            <a:endParaRPr lang="sl-SI" sz="1800" b="0"/>
          </a:p>
          <a:p>
            <a:pPr>
              <a:tabLst>
                <a:tab pos="479425" algn="l"/>
              </a:tabLst>
            </a:pPr>
            <a:r>
              <a:rPr lang="sl-SI" sz="1800" b="0">
                <a:solidFill>
                  <a:srgbClr val="FF0000"/>
                </a:solidFill>
              </a:rPr>
              <a:t>b)Farme sa otvorenim ciklusom proizvodnje.</a:t>
            </a:r>
            <a:endParaRPr lang="en-US" sz="1800" b="0">
              <a:solidFill>
                <a:srgbClr val="FF0000"/>
              </a:solidFill>
            </a:endParaRPr>
          </a:p>
          <a:p>
            <a:pPr>
              <a:tabLst>
                <a:tab pos="479425" algn="l"/>
              </a:tabLst>
            </a:pPr>
            <a:r>
              <a:rPr lang="sr-Latn-CS" sz="1800" b="0"/>
              <a:t>  (obuhvataju deo proizvodnog procesa,ne mogu se samostalno razvijati)</a:t>
            </a:r>
          </a:p>
          <a:p>
            <a:pPr>
              <a:tabLst>
                <a:tab pos="479425" algn="l"/>
              </a:tabLst>
            </a:pPr>
            <a:endParaRPr lang="sr-Latn-CS" sz="1800" b="0"/>
          </a:p>
          <a:p>
            <a:pPr>
              <a:tabLst>
                <a:tab pos="479425" algn="l"/>
              </a:tabLst>
            </a:pPr>
            <a:r>
              <a:rPr lang="sr-Latn-CS" sz="1800" b="0"/>
              <a:t>Razlikuju se a)reprodukcione farme</a:t>
            </a:r>
          </a:p>
          <a:p>
            <a:pPr>
              <a:tabLst>
                <a:tab pos="479425" algn="l"/>
              </a:tabLst>
            </a:pPr>
            <a:r>
              <a:rPr lang="sr-Latn-CS" sz="1800" b="0"/>
              <a:t>                    b)farme za tov svinja</a:t>
            </a:r>
            <a:endParaRPr lang="en-US" sz="1800" b="0"/>
          </a:p>
          <a:p>
            <a:pPr>
              <a:tabLst>
                <a:tab pos="479425" algn="l"/>
              </a:tabLst>
            </a:pPr>
            <a:endParaRPr lang="en-US" sz="1800" b="0"/>
          </a:p>
          <a:p>
            <a:pPr>
              <a:tabLst>
                <a:tab pos="479425" algn="l"/>
              </a:tabLst>
            </a:pPr>
            <a:r>
              <a:rPr lang="sr-Cyrl-CS" sz="1800" b="0"/>
              <a:t>    Prema </a:t>
            </a:r>
            <a:r>
              <a:rPr lang="sr-Cyrl-CS" sz="1800" b="0">
                <a:solidFill>
                  <a:srgbClr val="FF0000"/>
                </a:solidFill>
              </a:rPr>
              <a:t>načinu punjenja i pražnjenja objekata na farmi </a:t>
            </a:r>
            <a:r>
              <a:rPr lang="sr-Cyrl-CS" sz="1800" b="0"/>
              <a:t>razvila su se </a:t>
            </a:r>
            <a:endParaRPr lang="en-US" sz="1800" b="0"/>
          </a:p>
          <a:p>
            <a:pPr>
              <a:tabLst>
                <a:tab pos="479425" algn="l"/>
              </a:tabLst>
            </a:pPr>
            <a:r>
              <a:rPr lang="sr-Cyrl-CS" sz="1800" b="0"/>
              <a:t>dva osnovna tipa farmi:</a:t>
            </a:r>
            <a:endParaRPr lang="en-US" sz="1800" b="0"/>
          </a:p>
          <a:p>
            <a:pPr>
              <a:tabLst>
                <a:tab pos="479425" algn="l"/>
              </a:tabLst>
            </a:pPr>
            <a:endParaRPr lang="en-US" sz="1800" b="0"/>
          </a:p>
          <a:p>
            <a:pPr>
              <a:tabLst>
                <a:tab pos="479425" algn="l"/>
              </a:tabLst>
            </a:pPr>
            <a:r>
              <a:rPr lang="sr-Latn-CS" sz="1800" b="0"/>
              <a:t>           a)</a:t>
            </a:r>
            <a:r>
              <a:rPr lang="sr-Cyrl-CS" sz="1800" b="0"/>
              <a:t>tunelski ili lego sistem i</a:t>
            </a:r>
            <a:endParaRPr lang="en-US" sz="1800" b="0"/>
          </a:p>
          <a:p>
            <a:pPr>
              <a:tabLst>
                <a:tab pos="479425" algn="l"/>
              </a:tabLst>
            </a:pPr>
            <a:r>
              <a:rPr lang="sr-Latn-CS" sz="1800" b="0"/>
              <a:t>           b)</a:t>
            </a:r>
            <a:r>
              <a:rPr lang="sr-Cyrl-CS" sz="1800" b="0"/>
              <a:t>sistem “sve unutra – sve napolje”</a:t>
            </a:r>
            <a:endParaRPr lang="sr-Latn-CS" sz="1800" b="0"/>
          </a:p>
          <a:p>
            <a:pPr>
              <a:tabLst>
                <a:tab pos="479425" algn="l"/>
              </a:tabLst>
            </a:pPr>
            <a:r>
              <a:rPr lang="sr-Latn-CS" sz="1800" b="0"/>
              <a:t>           </a:t>
            </a:r>
            <a:endParaRPr lang="en-US" sz="1800" b="0"/>
          </a:p>
          <a:p>
            <a:pPr>
              <a:tabLst>
                <a:tab pos="479425" algn="l"/>
              </a:tabLst>
            </a:pPr>
            <a:r>
              <a:rPr lang="en-US" sz="1800" b="0"/>
              <a:t>    </a:t>
            </a:r>
          </a:p>
        </p:txBody>
      </p:sp>
    </p:spTree>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4"/>
          <p:cNvSpPr>
            <a:spLocks noChangeArrowheads="1"/>
          </p:cNvSpPr>
          <p:nvPr/>
        </p:nvSpPr>
        <p:spPr bwMode="auto">
          <a:xfrm>
            <a:off x="0" y="304800"/>
            <a:ext cx="8763000" cy="7016750"/>
          </a:xfrm>
          <a:prstGeom prst="rect">
            <a:avLst/>
          </a:prstGeom>
          <a:noFill/>
          <a:ln w="9525">
            <a:noFill/>
            <a:miter lim="800000"/>
            <a:headEnd/>
            <a:tailEnd/>
          </a:ln>
        </p:spPr>
        <p:txBody>
          <a:bodyPr>
            <a:spAutoFit/>
          </a:bodyPr>
          <a:lstStyle/>
          <a:p>
            <a:r>
              <a:rPr lang="sr-Latn-CS" sz="1800" b="0"/>
              <a:t>1.T</a:t>
            </a:r>
            <a:r>
              <a:rPr lang="sr-Cyrl-CS" sz="1800" b="0"/>
              <a:t>unelski ili lego sistem</a:t>
            </a:r>
            <a:endParaRPr lang="sr-Latn-CS" sz="1800" b="0"/>
          </a:p>
          <a:p>
            <a:endParaRPr lang="sr-Latn-CS" sz="1800" b="0"/>
          </a:p>
          <a:p>
            <a:r>
              <a:rPr lang="sr-Latn-CS" sz="1800" b="0"/>
              <a:t>Sve faze proizvodnog procesa se obavljaju u jednom objektu,pri čemu pojedine faze mogu biti smeštene u posebnim odeljenjima)</a:t>
            </a:r>
          </a:p>
          <a:p>
            <a:r>
              <a:rPr lang="sr-Latn-CS" sz="1800" b="0">
                <a:solidFill>
                  <a:srgbClr val="FF0000"/>
                </a:solidFill>
              </a:rPr>
              <a:t>Prednosti</a:t>
            </a:r>
            <a:r>
              <a:rPr lang="sr-Latn-CS" sz="1800" b="0"/>
              <a:t> -  smanjenje investicionoh troškova</a:t>
            </a:r>
          </a:p>
          <a:p>
            <a:r>
              <a:rPr lang="sr-Latn-CS" sz="1800" b="0">
                <a:solidFill>
                  <a:srgbClr val="FF0000"/>
                </a:solidFill>
              </a:rPr>
              <a:t>Nedostaci </a:t>
            </a:r>
            <a:r>
              <a:rPr lang="sr-Latn-CS" sz="1800" b="0"/>
              <a:t>– veći rizik,slabije iskoriščavanje hrane,i sporiji prirast</a:t>
            </a:r>
          </a:p>
          <a:p>
            <a:endParaRPr lang="sr-Latn-CS" sz="1800" b="0"/>
          </a:p>
          <a:p>
            <a:r>
              <a:rPr lang="sr-Latn-CS" sz="1800" b="0"/>
              <a:t>2.S</a:t>
            </a:r>
            <a:r>
              <a:rPr lang="sr-Cyrl-CS" sz="1800" b="0"/>
              <a:t>istem “sve unutra – sve napolje”</a:t>
            </a:r>
            <a:endParaRPr lang="sr-Latn-CS" sz="1800" b="0"/>
          </a:p>
          <a:p>
            <a:endParaRPr lang="sr-Latn-CS" sz="1800" b="0"/>
          </a:p>
          <a:p>
            <a:r>
              <a:rPr lang="sr-Latn-CS" sz="1800" b="0"/>
              <a:t>Prati biološki ciklus svinja,od pripusta do isporuke utovljenih svinja pri čemu su pojedine faze smeštene u posebne objekte)</a:t>
            </a:r>
          </a:p>
          <a:p>
            <a:r>
              <a:rPr lang="sr-Latn-CS" sz="1800" b="0">
                <a:solidFill>
                  <a:srgbClr val="FF0000"/>
                </a:solidFill>
              </a:rPr>
              <a:t>Prednosti</a:t>
            </a:r>
            <a:r>
              <a:rPr lang="sr-Latn-CS" sz="1800" b="0"/>
              <a:t> -jednostavnija organizacija rada,lakša prevencija bolesti i uspešnija kontrola ambijenta. </a:t>
            </a:r>
          </a:p>
          <a:p>
            <a:r>
              <a:rPr lang="sr-Latn-CS" sz="1800" b="0">
                <a:solidFill>
                  <a:srgbClr val="FF0000"/>
                </a:solidFill>
              </a:rPr>
              <a:t>Nedostaci</a:t>
            </a:r>
            <a:r>
              <a:rPr lang="sr-Latn-CS" sz="1800" b="0"/>
              <a:t>- veći investicioni troškovi,mogućnost pojave stresa</a:t>
            </a:r>
          </a:p>
          <a:p>
            <a:endParaRPr lang="sr-Latn-CS" sz="1800" b="0"/>
          </a:p>
          <a:p>
            <a:r>
              <a:rPr lang="sr-Latn-CS" sz="1800" b="0"/>
              <a:t>3. Kombinacija lego i sistema sve unutra – sve napolje</a:t>
            </a:r>
          </a:p>
          <a:p>
            <a:endParaRPr lang="sr-Latn-CS" sz="1800" b="0"/>
          </a:p>
          <a:p>
            <a:r>
              <a:rPr lang="sr-Latn-CS" sz="1800" b="0"/>
              <a:t>     Spajanje pojedinih proizvodnih faza u cilju racionalnijeg investiranja s jedne i zadržavanje prednosti sistema sve unutra – sve napolje s druge strane. </a:t>
            </a:r>
          </a:p>
          <a:p>
            <a:endParaRPr lang="sr-Latn-CS" sz="1800" b="0"/>
          </a:p>
          <a:p>
            <a:endParaRPr lang="sr-Latn-CS" sz="1800" b="0"/>
          </a:p>
          <a:p>
            <a:endParaRPr lang="sr-Latn-CS" sz="1800" b="0"/>
          </a:p>
          <a:p>
            <a:endParaRPr lang="sr-Latn-CS" sz="1800" b="0"/>
          </a:p>
          <a:p>
            <a:endParaRPr lang="sr-Latn-CS" sz="1800" b="0"/>
          </a:p>
          <a:p>
            <a:r>
              <a:rPr lang="sr-Latn-CS" sz="1800" b="0"/>
              <a:t> </a:t>
            </a:r>
          </a:p>
        </p:txBody>
      </p:sp>
    </p:spTree>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4"/>
          <p:cNvSpPr>
            <a:spLocks noChangeArrowheads="1"/>
          </p:cNvSpPr>
          <p:nvPr/>
        </p:nvSpPr>
        <p:spPr bwMode="auto">
          <a:xfrm>
            <a:off x="0" y="228600"/>
            <a:ext cx="9144000" cy="6186488"/>
          </a:xfrm>
          <a:prstGeom prst="rect">
            <a:avLst/>
          </a:prstGeom>
          <a:noFill/>
          <a:ln w="9525">
            <a:noFill/>
            <a:miter lim="800000"/>
            <a:headEnd/>
            <a:tailEnd/>
          </a:ln>
        </p:spPr>
        <p:txBody>
          <a:bodyPr>
            <a:spAutoFit/>
          </a:bodyPr>
          <a:lstStyle/>
          <a:p>
            <a:r>
              <a:rPr lang="sr-Latn-CS" sz="1800" b="0"/>
              <a:t>                    LINIJE PROIZVODNJE U SVINJARSTVU</a:t>
            </a:r>
          </a:p>
          <a:p>
            <a:endParaRPr lang="sr-Latn-CS" sz="1800" b="0"/>
          </a:p>
          <a:p>
            <a:r>
              <a:rPr lang="sr-Latn-CS" sz="1800" b="0">
                <a:solidFill>
                  <a:srgbClr val="FF0000"/>
                </a:solidFill>
              </a:rPr>
              <a:t>Liniju proizvodnje definiše  faza proizvodnje</a:t>
            </a:r>
          </a:p>
          <a:p>
            <a:endParaRPr lang="sr-Latn-CS" sz="1800" b="0"/>
          </a:p>
          <a:p>
            <a:r>
              <a:rPr lang="sr-Latn-CS" sz="1800" b="0"/>
              <a:t>    Linija proizvodnje prasadi                              Linija tova svinja                                              </a:t>
            </a:r>
          </a:p>
          <a:p>
            <a:r>
              <a:rPr lang="sr-Latn-CS" sz="1800" b="0"/>
              <a:t>    </a:t>
            </a:r>
          </a:p>
          <a:p>
            <a:endParaRPr lang="sr-Latn-CS" sz="1800" b="0"/>
          </a:p>
          <a:p>
            <a:r>
              <a:rPr lang="sr-Latn-CS" sz="1800" b="0">
                <a:solidFill>
                  <a:srgbClr val="FF0000"/>
                </a:solidFill>
              </a:rPr>
              <a:t>Linija proizvodnje prasadi</a:t>
            </a:r>
          </a:p>
          <a:p>
            <a:r>
              <a:rPr lang="sr-Latn-CS" sz="1800" b="0"/>
              <a:t>-početna faza svinjarske proizvodnje</a:t>
            </a:r>
          </a:p>
          <a:p>
            <a:r>
              <a:rPr lang="sr-Latn-CS" sz="1800" b="0"/>
              <a:t>-uspeh u ovoj fazi zavisi od veličine legla oprašenih krmača i indeksa prašenja</a:t>
            </a:r>
          </a:p>
          <a:p>
            <a:endParaRPr lang="sr-Latn-CS" sz="1800" b="0"/>
          </a:p>
          <a:p>
            <a:r>
              <a:rPr lang="en-US" sz="1800" b="0"/>
              <a:t>Sa stanovi</a:t>
            </a:r>
            <a:r>
              <a:rPr lang="sr-Latn-CS" sz="1800" b="0"/>
              <a:t>št</a:t>
            </a:r>
            <a:r>
              <a:rPr lang="en-US" sz="1800" b="0"/>
              <a:t>a rasporeda pra</a:t>
            </a:r>
            <a:r>
              <a:rPr lang="sr-Latn-CS" sz="1800" b="0"/>
              <a:t>š</a:t>
            </a:r>
            <a:r>
              <a:rPr lang="en-US" sz="1800" b="0"/>
              <a:t>enja krmača tokom godine javljaju se</a:t>
            </a:r>
          </a:p>
          <a:p>
            <a:r>
              <a:rPr lang="en-US" sz="1800" b="0"/>
              <a:t> dva organizaciona resenja:</a:t>
            </a:r>
          </a:p>
          <a:p>
            <a:r>
              <a:rPr lang="sr-Latn-CS" sz="1800" b="0"/>
              <a:t>                                            a)</a:t>
            </a:r>
            <a:r>
              <a:rPr lang="sr-Cyrl-CS" sz="1800" b="0"/>
              <a:t>sezonsko (turnusno) i</a:t>
            </a:r>
            <a:endParaRPr lang="en-US" sz="1800" b="0"/>
          </a:p>
          <a:p>
            <a:r>
              <a:rPr lang="sr-Latn-CS" sz="1800" b="0"/>
              <a:t>                                            b)</a:t>
            </a:r>
            <a:r>
              <a:rPr lang="sr-Cyrl-CS" sz="1800" b="0"/>
              <a:t>ravnomerno (kontinuirano) pra</a:t>
            </a:r>
            <a:r>
              <a:rPr lang="sr-Latn-CS" sz="1800" b="0"/>
              <a:t>š</a:t>
            </a:r>
            <a:r>
              <a:rPr lang="sr-Cyrl-CS" sz="1800" b="0"/>
              <a:t>enje.</a:t>
            </a:r>
            <a:endParaRPr lang="sr-Latn-CS" sz="1800" b="0"/>
          </a:p>
          <a:p>
            <a:endParaRPr lang="sr-Latn-CS" sz="1800" b="0"/>
          </a:p>
          <a:p>
            <a:r>
              <a:rPr lang="sr-Latn-CS" sz="1800" b="0"/>
              <a:t>Sezonsko prašenje:</a:t>
            </a:r>
          </a:p>
          <a:p>
            <a:r>
              <a:rPr lang="sr-Latn-CS" sz="1800" b="0"/>
              <a:t>Ekstenzivno gajenje svinja</a:t>
            </a:r>
          </a:p>
          <a:p>
            <a:r>
              <a:rPr lang="sr-Latn-CS" sz="1800" b="0"/>
              <a:t>Nedostaci- smanjenje koeficijenta prašenja i broja prasadi po krmači</a:t>
            </a:r>
          </a:p>
          <a:p>
            <a:r>
              <a:rPr lang="sr-Latn-CS" sz="1800" b="0"/>
              <a:t>                                  - nepotpuno korišćenje kapaciteta </a:t>
            </a:r>
          </a:p>
          <a:p>
            <a:r>
              <a:rPr lang="sr-Latn-CS" sz="1800" b="0"/>
              <a:t>                                  - neravnomerno snabdevanje tržišta</a:t>
            </a:r>
          </a:p>
          <a:p>
            <a:endParaRPr lang="sr-Latn-CS" sz="1800" b="0"/>
          </a:p>
        </p:txBody>
      </p:sp>
      <p:cxnSp>
        <p:nvCxnSpPr>
          <p:cNvPr id="214019" name="Straight Arrow Connector 3"/>
          <p:cNvCxnSpPr>
            <a:cxnSpLocks noChangeShapeType="1"/>
          </p:cNvCxnSpPr>
          <p:nvPr/>
        </p:nvCxnSpPr>
        <p:spPr bwMode="auto">
          <a:xfrm rot="10800000" flipV="1">
            <a:off x="1600200" y="1143000"/>
            <a:ext cx="685800" cy="228600"/>
          </a:xfrm>
          <a:prstGeom prst="straightConnector1">
            <a:avLst/>
          </a:prstGeom>
          <a:noFill/>
          <a:ln w="9525" algn="ctr">
            <a:solidFill>
              <a:schemeClr val="tx1"/>
            </a:solidFill>
            <a:round/>
            <a:headEnd/>
            <a:tailEnd type="arrow" w="med" len="med"/>
          </a:ln>
        </p:spPr>
      </p:cxnSp>
      <p:cxnSp>
        <p:nvCxnSpPr>
          <p:cNvPr id="214020" name="Straight Arrow Connector 6"/>
          <p:cNvCxnSpPr>
            <a:cxnSpLocks noChangeShapeType="1"/>
          </p:cNvCxnSpPr>
          <p:nvPr/>
        </p:nvCxnSpPr>
        <p:spPr bwMode="auto">
          <a:xfrm>
            <a:off x="2362200" y="1143000"/>
            <a:ext cx="2819400" cy="228600"/>
          </a:xfrm>
          <a:prstGeom prst="straightConnector1">
            <a:avLst/>
          </a:prstGeom>
          <a:noFill/>
          <a:ln w="9525" algn="ctr">
            <a:solidFill>
              <a:schemeClr val="tx1"/>
            </a:solidFill>
            <a:round/>
            <a:headEnd/>
            <a:tailEnd type="arrow" w="med" len="med"/>
          </a:ln>
        </p:spPr>
      </p:cxn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TextBox 1"/>
          <p:cNvSpPr txBox="1">
            <a:spLocks noChangeArrowheads="1"/>
          </p:cNvSpPr>
          <p:nvPr/>
        </p:nvSpPr>
        <p:spPr bwMode="auto">
          <a:xfrm>
            <a:off x="381000" y="533400"/>
            <a:ext cx="8804275" cy="5016500"/>
          </a:xfrm>
          <a:prstGeom prst="rect">
            <a:avLst/>
          </a:prstGeom>
          <a:noFill/>
          <a:ln w="9525">
            <a:noFill/>
            <a:miter lim="800000"/>
            <a:headEnd/>
            <a:tailEnd/>
          </a:ln>
        </p:spPr>
        <p:txBody>
          <a:bodyPr>
            <a:spAutoFit/>
          </a:bodyPr>
          <a:lstStyle/>
          <a:p>
            <a:r>
              <a:rPr lang="sr-Latn-CS"/>
              <a:t>Kontinuirano prašenje:</a:t>
            </a:r>
          </a:p>
          <a:p>
            <a:pPr>
              <a:buFontTx/>
              <a:buChar char="-"/>
            </a:pPr>
            <a:r>
              <a:rPr lang="sr-Latn-CS"/>
              <a:t>Intenzivno industrijski organizovano svinjarstvo</a:t>
            </a:r>
          </a:p>
          <a:p>
            <a:pPr>
              <a:buFontTx/>
              <a:buChar char="-"/>
            </a:pPr>
            <a:r>
              <a:rPr lang="sr-Latn-CS"/>
              <a:t>Pripust i prašenje ravnomerno u toku godine</a:t>
            </a:r>
          </a:p>
          <a:p>
            <a:r>
              <a:rPr lang="sr-Latn-CS"/>
              <a:t>Prednosti: </a:t>
            </a:r>
          </a:p>
          <a:p>
            <a:r>
              <a:rPr lang="sr-Latn-CS"/>
              <a:t>                 - povećanje kojeficijenta prašenja</a:t>
            </a:r>
          </a:p>
          <a:p>
            <a:r>
              <a:rPr lang="sr-Latn-CS"/>
              <a:t>                 - potpunije korišćenje kapaciteta</a:t>
            </a:r>
          </a:p>
          <a:p>
            <a:r>
              <a:rPr lang="sr-Latn-CS"/>
              <a:t>                 - ravnomernije snabdevanje tržišta</a:t>
            </a:r>
          </a:p>
          <a:p>
            <a:endParaRPr lang="sr-Latn-CS"/>
          </a:p>
          <a:p>
            <a:r>
              <a:rPr lang="sr-Latn-CS"/>
              <a:t>Zahtevi: -  povećane potrebe za investicijama</a:t>
            </a:r>
          </a:p>
          <a:p>
            <a:r>
              <a:rPr lang="sr-Latn-CS"/>
              <a:t>               - org. rada složenija </a:t>
            </a:r>
          </a:p>
          <a:p>
            <a:endParaRPr lang="sr-Latn-CS"/>
          </a:p>
          <a:p>
            <a:endParaRPr lang="sr-Latn-CS"/>
          </a:p>
          <a:p>
            <a:endParaRPr lang="sr-Latn-CS"/>
          </a:p>
          <a:p>
            <a:endParaRPr lang="sr-Latn-CS"/>
          </a:p>
          <a:p>
            <a:endParaRPr lang="sr-Latn-CS"/>
          </a:p>
          <a:p>
            <a:r>
              <a:rPr lang="sr-Latn-CS"/>
              <a:t>                 </a:t>
            </a:r>
          </a:p>
        </p:txBody>
      </p:sp>
    </p:spTree>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38200" y="1524000"/>
          <a:ext cx="5703570" cy="2772540"/>
        </p:xfrm>
        <a:graphic>
          <a:graphicData uri="http://schemas.openxmlformats.org/drawingml/2006/table">
            <a:tbl>
              <a:tblPr/>
              <a:tblGrid>
                <a:gridCol w="3878685"/>
                <a:gridCol w="1824885"/>
              </a:tblGrid>
              <a:tr h="308060">
                <a:tc>
                  <a:txBody>
                    <a:bodyPr/>
                    <a:lstStyle/>
                    <a:p>
                      <a:pPr>
                        <a:lnSpc>
                          <a:spcPct val="115000"/>
                        </a:lnSpc>
                        <a:spcAft>
                          <a:spcPts val="0"/>
                        </a:spcAft>
                      </a:pPr>
                      <a:r>
                        <a:rPr lang="sr-Latn-CS" sz="1600" dirty="0">
                          <a:latin typeface="Times New Roman" pitchFamily="18" charset="0"/>
                          <a:ea typeface="Calibri"/>
                          <a:cs typeface="Times New Roman" pitchFamily="18" charset="0"/>
                        </a:rPr>
                        <a:t>VRSTA TROŠKOVA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600" dirty="0">
                          <a:latin typeface="Times New Roman" pitchFamily="18" charset="0"/>
                          <a:ea typeface="Calibri"/>
                          <a:cs typeface="Times New Roman"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120">
                <a:tc>
                  <a:txBody>
                    <a:bodyPr/>
                    <a:lstStyle/>
                    <a:p>
                      <a:pPr>
                        <a:lnSpc>
                          <a:spcPct val="115000"/>
                        </a:lnSpc>
                        <a:spcAft>
                          <a:spcPts val="0"/>
                        </a:spcAft>
                      </a:pPr>
                      <a:r>
                        <a:rPr lang="sr-Latn-CS" sz="1600" dirty="0">
                          <a:latin typeface="Times New Roman" pitchFamily="18" charset="0"/>
                          <a:ea typeface="Calibri"/>
                          <a:cs typeface="Times New Roman" pitchFamily="18" charset="0"/>
                        </a:rPr>
                        <a:t>HRANA ZA KRMAČE I NERASTOVE PO  PRASETU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600" dirty="0">
                          <a:latin typeface="Times New Roman" pitchFamily="18" charset="0"/>
                          <a:ea typeface="Calibri"/>
                          <a:cs typeface="Times New Roman" pitchFamily="18" charset="0"/>
                        </a:rPr>
                        <a:t>34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060">
                <a:tc>
                  <a:txBody>
                    <a:bodyPr/>
                    <a:lstStyle/>
                    <a:p>
                      <a:pPr>
                        <a:lnSpc>
                          <a:spcPct val="115000"/>
                        </a:lnSpc>
                        <a:spcAft>
                          <a:spcPts val="0"/>
                        </a:spcAft>
                      </a:pPr>
                      <a:r>
                        <a:rPr lang="sr-Latn-CS" sz="1600">
                          <a:latin typeface="Times New Roman" pitchFamily="18" charset="0"/>
                          <a:ea typeface="Calibri"/>
                          <a:cs typeface="Times New Roman" pitchFamily="18" charset="0"/>
                        </a:rPr>
                        <a:t>HRANA ZA PRASAD  DO 15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600" dirty="0">
                          <a:latin typeface="Times New Roman" pitchFamily="18" charset="0"/>
                          <a:ea typeface="Calibri"/>
                          <a:cs typeface="Times New Roman" pitchFamily="18" charset="0"/>
                        </a:rPr>
                        <a:t>18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060">
                <a:tc>
                  <a:txBody>
                    <a:bodyPr/>
                    <a:lstStyle/>
                    <a:p>
                      <a:pPr>
                        <a:lnSpc>
                          <a:spcPct val="115000"/>
                        </a:lnSpc>
                        <a:spcAft>
                          <a:spcPts val="0"/>
                        </a:spcAft>
                      </a:pPr>
                      <a:r>
                        <a:rPr lang="sr-Latn-CS" sz="1600">
                          <a:latin typeface="Times New Roman" pitchFamily="18" charset="0"/>
                          <a:ea typeface="Calibri"/>
                          <a:cs typeface="Times New Roman" pitchFamily="18" charset="0"/>
                        </a:rPr>
                        <a:t>HRANA ZA PRASAD  OD 15-25KG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600" dirty="0">
                          <a:latin typeface="Times New Roman" pitchFamily="18" charset="0"/>
                          <a:ea typeface="Calibri"/>
                          <a:cs typeface="Times New Roman" pitchFamily="18" charset="0"/>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060">
                <a:tc>
                  <a:txBody>
                    <a:bodyPr/>
                    <a:lstStyle/>
                    <a:p>
                      <a:pPr>
                        <a:lnSpc>
                          <a:spcPct val="115000"/>
                        </a:lnSpc>
                        <a:spcAft>
                          <a:spcPts val="0"/>
                        </a:spcAft>
                      </a:pPr>
                      <a:r>
                        <a:rPr lang="sr-Latn-CS" sz="1600">
                          <a:latin typeface="Times New Roman" pitchFamily="18" charset="0"/>
                          <a:ea typeface="Calibri"/>
                          <a:cs typeface="Times New Roman" pitchFamily="18" charset="0"/>
                        </a:rPr>
                        <a:t>VETERINARSKE USLUGE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600" dirty="0">
                          <a:latin typeface="Times New Roman" pitchFamily="18" charset="0"/>
                          <a:ea typeface="Calibri"/>
                          <a:cs typeface="Times New Roman"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060">
                <a:tc>
                  <a:txBody>
                    <a:bodyPr/>
                    <a:lstStyle/>
                    <a:p>
                      <a:pPr>
                        <a:lnSpc>
                          <a:spcPct val="115000"/>
                        </a:lnSpc>
                        <a:spcAft>
                          <a:spcPts val="0"/>
                        </a:spcAft>
                      </a:pPr>
                      <a:r>
                        <a:rPr lang="sr-Latn-CS" sz="1600">
                          <a:latin typeface="Times New Roman" pitchFamily="18" charset="0"/>
                          <a:ea typeface="Calibri"/>
                          <a:cs typeface="Times New Roman" pitchFamily="18" charset="0"/>
                        </a:rPr>
                        <a:t>TROŠKOVI ENERGIJE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600" dirty="0">
                          <a:latin typeface="Times New Roman" pitchFamily="18" charset="0"/>
                          <a:ea typeface="Calibri"/>
                          <a:cs typeface="Times New Roman"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060">
                <a:tc>
                  <a:txBody>
                    <a:bodyPr/>
                    <a:lstStyle/>
                    <a:p>
                      <a:pPr>
                        <a:lnSpc>
                          <a:spcPct val="115000"/>
                        </a:lnSpc>
                        <a:spcAft>
                          <a:spcPts val="0"/>
                        </a:spcAft>
                      </a:pPr>
                      <a:r>
                        <a:rPr lang="sr-Latn-CS" sz="1600">
                          <a:latin typeface="Times New Roman" pitchFamily="18" charset="0"/>
                          <a:ea typeface="Calibri"/>
                          <a:cs typeface="Times New Roman" pitchFamily="18" charset="0"/>
                        </a:rPr>
                        <a:t>GUBICI PRASADI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600" dirty="0">
                          <a:latin typeface="Times New Roman" pitchFamily="18" charset="0"/>
                          <a:ea typeface="Calibri"/>
                          <a:cs typeface="Times New Roman" pitchFamily="18" charset="0"/>
                        </a:rPr>
                        <a:t>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8060">
                <a:tc>
                  <a:txBody>
                    <a:bodyPr/>
                    <a:lstStyle/>
                    <a:p>
                      <a:pPr>
                        <a:lnSpc>
                          <a:spcPct val="115000"/>
                        </a:lnSpc>
                        <a:spcAft>
                          <a:spcPts val="0"/>
                        </a:spcAft>
                      </a:pPr>
                      <a:r>
                        <a:rPr lang="sr-Latn-CS" sz="1600">
                          <a:latin typeface="Times New Roman" pitchFamily="18" charset="0"/>
                          <a:ea typeface="Calibri"/>
                          <a:cs typeface="Times New Roman" pitchFamily="18" charset="0"/>
                        </a:rPr>
                        <a:t>UKUPNO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600" dirty="0">
                          <a:latin typeface="Times New Roman" pitchFamily="18" charset="0"/>
                          <a:ea typeface="Calibri"/>
                          <a:cs typeface="Times New Roman" pitchFamily="18" charset="0"/>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16095" name="Rectangle 1"/>
          <p:cNvSpPr>
            <a:spLocks noChangeArrowheads="1"/>
          </p:cNvSpPr>
          <p:nvPr/>
        </p:nvSpPr>
        <p:spPr bwMode="auto">
          <a:xfrm>
            <a:off x="762000" y="228600"/>
            <a:ext cx="6096000" cy="646113"/>
          </a:xfrm>
          <a:prstGeom prst="rect">
            <a:avLst/>
          </a:prstGeom>
          <a:noFill/>
          <a:ln w="9525">
            <a:noFill/>
            <a:miter lim="800000"/>
            <a:headEnd/>
            <a:tailEnd/>
          </a:ln>
        </p:spPr>
        <p:txBody>
          <a:bodyPr anchor="ctr">
            <a:spAutoFit/>
          </a:bodyPr>
          <a:lstStyle/>
          <a:p>
            <a:pPr algn="ctr" eaLnBrk="0" hangingPunct="0"/>
            <a:r>
              <a:rPr lang="sr-Latn-CS" sz="1800">
                <a:latin typeface="Calibri" pitchFamily="34" charset="0"/>
                <a:ea typeface="Calibri" pitchFamily="34" charset="0"/>
                <a:cs typeface="Times New Roman" pitchFamily="18" charset="0"/>
              </a:rPr>
              <a:t>PORODIČNA GAZDINSTVA</a:t>
            </a:r>
            <a:endParaRPr lang="sr-Latn-CS" sz="1800">
              <a:ea typeface="Calibri" pitchFamily="34" charset="0"/>
              <a:cs typeface="Times New Roman" pitchFamily="18" charset="0"/>
            </a:endParaRPr>
          </a:p>
          <a:p>
            <a:pPr algn="ctr" eaLnBrk="0" hangingPunct="0"/>
            <a:r>
              <a:rPr lang="sr-Latn-CS" sz="1800">
                <a:latin typeface="Calibri" pitchFamily="34" charset="0"/>
                <a:ea typeface="Calibri" pitchFamily="34" charset="0"/>
                <a:cs typeface="Times New Roman" pitchFamily="18" charset="0"/>
              </a:rPr>
              <a:t>STRUKTURA TROŠKOVA PROIZVODNJE PRASADI</a:t>
            </a:r>
            <a:endParaRPr lang="sr-Latn-CS" sz="1800">
              <a:ea typeface="Calibri" pitchFamily="34"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142875" y="714375"/>
            <a:ext cx="8786813" cy="5908675"/>
          </a:xfrm>
          <a:prstGeom prst="rect">
            <a:avLst/>
          </a:prstGeom>
          <a:noFill/>
          <a:ln w="9525">
            <a:noFill/>
            <a:miter lim="800000"/>
            <a:headEnd/>
            <a:tailEnd/>
          </a:ln>
        </p:spPr>
        <p:txBody>
          <a:bodyPr>
            <a:spAutoFit/>
          </a:bodyPr>
          <a:lstStyle/>
          <a:p>
            <a:r>
              <a:rPr lang="sr-Latn-CS"/>
              <a:t>VELIČINA PROIZVODNIH JEDINICA</a:t>
            </a:r>
          </a:p>
          <a:p>
            <a:endParaRPr lang="sr-Latn-CS"/>
          </a:p>
          <a:p>
            <a:endParaRPr lang="sr-Latn-CS"/>
          </a:p>
          <a:p>
            <a:pPr>
              <a:buFontTx/>
              <a:buChar char="-"/>
            </a:pPr>
            <a:r>
              <a:rPr lang="sr-Latn-CS"/>
              <a:t>Veličina proizvodne jedinice ima uticaja na stepen korišćenja faktora proizvodnje i time  utiče na efikasnost proizvodnog procesa</a:t>
            </a:r>
          </a:p>
          <a:p>
            <a:pPr>
              <a:buFontTx/>
              <a:buChar char="-"/>
            </a:pPr>
            <a:r>
              <a:rPr lang="sr-Latn-CS"/>
              <a:t> Idealna veličina je ona kod koje se svi faktori maksimalno koriste.</a:t>
            </a:r>
          </a:p>
          <a:p>
            <a:pPr>
              <a:buFontTx/>
              <a:buChar char="-"/>
            </a:pPr>
            <a:r>
              <a:rPr lang="sr-Latn-CS"/>
              <a:t> Specifičnosti poljoprivrede utiču na to da u poljoprivredi nije moguće govoriti o idealnoj veličini, već se teži odredjivanju optimalne veličine.</a:t>
            </a:r>
          </a:p>
          <a:p>
            <a:pPr>
              <a:buFontTx/>
              <a:buChar char="-"/>
            </a:pPr>
            <a:endParaRPr lang="sr-Latn-CS"/>
          </a:p>
          <a:p>
            <a:r>
              <a:rPr lang="sr-Latn-CS"/>
              <a:t>OPTIMALNA VELIČINA PROIZVODNE JEDINICE JE ONA KOJA OMOGUĆAVA MAKSIMALNO KORIŠĆENJE EKONOMSKI NAJZNAČAJNIJIH FAKTORA PROIZVODNJE.</a:t>
            </a:r>
          </a:p>
          <a:p>
            <a:endParaRPr lang="sr-Latn-CS"/>
          </a:p>
          <a:p>
            <a:r>
              <a:rPr lang="sr-Latn-CS"/>
              <a:t>Kako  je </a:t>
            </a:r>
            <a:r>
              <a:rPr lang="sr-Latn-CS">
                <a:solidFill>
                  <a:srgbClr val="FF0000"/>
                </a:solidFill>
              </a:rPr>
              <a:t>zemljište </a:t>
            </a:r>
            <a:r>
              <a:rPr lang="sr-Latn-CS"/>
              <a:t>najznačajnije osnovno sredstvo u poljoprivredi , ono je osnovni indikator veličine proizvodne jedinice i prema njemu se odredjije obim ostalih faktora proizvodnje. </a:t>
            </a:r>
          </a:p>
          <a:p>
            <a:endParaRPr lang="sr-Latn-CS"/>
          </a:p>
          <a:p>
            <a:r>
              <a:rPr lang="sr-Latn-CS"/>
              <a:t>Tehnički progres uslovljava promenu tehnike i tehnologije proizvodnje u poljoprivredi  pa samim tim se i oprimalna veličina proizvodnih jedinica stalno povećava. </a:t>
            </a:r>
          </a:p>
          <a:p>
            <a:endParaRPr lang="sr-Latn-CS"/>
          </a:p>
          <a:p>
            <a:r>
              <a:rPr lang="sr-Latn-CS"/>
              <a:t>Male proizvodne jedinice nisu u mogućnosti da racionalno koriste pre svega fiksne faktore proizvodnje što smanjuje njihovu efikasnost a samim tim i konkurentnost.  </a:t>
            </a:r>
          </a:p>
          <a:p>
            <a:pPr>
              <a:buFontTx/>
              <a:buChar char="-"/>
            </a:pPr>
            <a:endParaRPr lang="sr-Latn-CS"/>
          </a:p>
        </p:txBody>
      </p:sp>
    </p:spTree>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1"/>
          <p:cNvSpPr>
            <a:spLocks noChangeArrowheads="1"/>
          </p:cNvSpPr>
          <p:nvPr/>
        </p:nvSpPr>
        <p:spPr bwMode="auto">
          <a:xfrm>
            <a:off x="304800" y="228600"/>
            <a:ext cx="8839200" cy="5324475"/>
          </a:xfrm>
          <a:prstGeom prst="rect">
            <a:avLst/>
          </a:prstGeom>
          <a:noFill/>
          <a:ln w="9525">
            <a:noFill/>
            <a:miter lim="800000"/>
            <a:headEnd/>
            <a:tailEnd/>
          </a:ln>
        </p:spPr>
        <p:txBody>
          <a:bodyPr>
            <a:spAutoFit/>
          </a:bodyPr>
          <a:lstStyle/>
          <a:p>
            <a:r>
              <a:rPr lang="sr-Latn-CS" b="0"/>
              <a:t>Uspešno upravljanje reprodukcionom farmom svinja podrazumeva </a:t>
            </a:r>
          </a:p>
          <a:p>
            <a:r>
              <a:rPr lang="sr-Latn-CS" b="0"/>
              <a:t>vremensko i prostorno  usklađivanje mnogih zootehničkih i </a:t>
            </a:r>
          </a:p>
          <a:p>
            <a:r>
              <a:rPr lang="sr-Latn-CS" b="0"/>
              <a:t>organizacionih aktivnosti vezanih za racionalno iskorišćavanje </a:t>
            </a:r>
          </a:p>
          <a:p>
            <a:r>
              <a:rPr lang="sr-Latn-CS" b="0"/>
              <a:t>priplodnih životinja,kapitala i rada. </a:t>
            </a:r>
          </a:p>
          <a:p>
            <a:r>
              <a:rPr lang="sr-Latn-CS" b="0"/>
              <a:t>Na većim farmama broj i učestalost ovih aktivnosti nameću potrebu vođenja odgovarajuće evidencije. U te svrhe postoje različiti tipovi kalendara .</a:t>
            </a:r>
          </a:p>
          <a:p>
            <a:r>
              <a:rPr lang="sr-Latn-CS" b="0"/>
              <a:t>Efikasno upravljanje na farmi podrazumeva i vođenje matičnog knjigovodstva. </a:t>
            </a:r>
          </a:p>
          <a:p>
            <a:endParaRPr lang="sr-Latn-CS" b="0"/>
          </a:p>
          <a:p>
            <a:endParaRPr lang="sr-Latn-CS" b="0"/>
          </a:p>
          <a:p>
            <a:endParaRPr lang="sr-Latn-CS" b="0"/>
          </a:p>
          <a:p>
            <a:endParaRPr lang="sr-Latn-CS" b="0"/>
          </a:p>
          <a:p>
            <a:endParaRPr lang="sr-Latn-CS" b="0"/>
          </a:p>
          <a:p>
            <a:endParaRPr lang="sr-Latn-CS" b="0"/>
          </a:p>
          <a:p>
            <a:endParaRPr lang="sr-Latn-CS" b="0"/>
          </a:p>
          <a:p>
            <a:endParaRPr lang="sr-Latn-CS" b="0"/>
          </a:p>
          <a:p>
            <a:r>
              <a:rPr lang="sr-Latn-CS" b="0"/>
              <a:t> </a:t>
            </a:r>
          </a:p>
        </p:txBody>
      </p:sp>
      <p:sp>
        <p:nvSpPr>
          <p:cNvPr id="217091" name="Rectangle 2"/>
          <p:cNvSpPr>
            <a:spLocks noChangeArrowheads="1"/>
          </p:cNvSpPr>
          <p:nvPr/>
        </p:nvSpPr>
        <p:spPr bwMode="auto">
          <a:xfrm>
            <a:off x="228600" y="4876800"/>
            <a:ext cx="8534400" cy="1016000"/>
          </a:xfrm>
          <a:prstGeom prst="rect">
            <a:avLst/>
          </a:prstGeom>
          <a:noFill/>
          <a:ln w="9525">
            <a:noFill/>
            <a:miter lim="800000"/>
            <a:headEnd/>
            <a:tailEnd/>
          </a:ln>
        </p:spPr>
        <p:txBody>
          <a:bodyPr>
            <a:spAutoFit/>
          </a:bodyPr>
          <a:lstStyle/>
          <a:p>
            <a:endParaRPr lang="sr-Latn-CS"/>
          </a:p>
          <a:p>
            <a:endParaRPr lang="sr-Latn-CS"/>
          </a:p>
          <a:p>
            <a:endParaRPr lang="sr-Latn-CS"/>
          </a:p>
        </p:txBody>
      </p:sp>
      <p:sp>
        <p:nvSpPr>
          <p:cNvPr id="217092" name="Rectangle 4"/>
          <p:cNvSpPr>
            <a:spLocks noChangeArrowheads="1"/>
          </p:cNvSpPr>
          <p:nvPr/>
        </p:nvSpPr>
        <p:spPr bwMode="auto">
          <a:xfrm>
            <a:off x="304800" y="2895600"/>
            <a:ext cx="8610600" cy="1631950"/>
          </a:xfrm>
          <a:prstGeom prst="rect">
            <a:avLst/>
          </a:prstGeom>
          <a:noFill/>
          <a:ln w="9525">
            <a:noFill/>
            <a:miter lim="800000"/>
            <a:headEnd/>
            <a:tailEnd/>
          </a:ln>
        </p:spPr>
        <p:txBody>
          <a:bodyPr>
            <a:spAutoFit/>
          </a:bodyPr>
          <a:lstStyle/>
          <a:p>
            <a:r>
              <a:rPr lang="sr-Latn-CS"/>
              <a:t>Maticno knjigovodstvo cini vise razlicitih knjiga, od kojih svaka sluzi za odredjenu srhu. U njih se upisuje, pre svega, podaci o grlima koji se nameravaju korstiti ili koriste u priplodu, a neophodni su da bi se ona mogla tacno identifikovali i pravilno oceniti, odnosno odabrati za dalju reprodukciju. </a:t>
            </a:r>
          </a:p>
        </p:txBody>
      </p:sp>
    </p:spTree>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1"/>
          <p:cNvSpPr>
            <a:spLocks noChangeArrowheads="1"/>
          </p:cNvSpPr>
          <p:nvPr/>
        </p:nvSpPr>
        <p:spPr bwMode="auto">
          <a:xfrm>
            <a:off x="0" y="304800"/>
            <a:ext cx="9144000" cy="3170238"/>
          </a:xfrm>
          <a:prstGeom prst="rect">
            <a:avLst/>
          </a:prstGeom>
          <a:noFill/>
          <a:ln w="9525">
            <a:noFill/>
            <a:miter lim="800000"/>
            <a:headEnd/>
            <a:tailEnd/>
          </a:ln>
        </p:spPr>
        <p:txBody>
          <a:bodyPr>
            <a:spAutoFit/>
          </a:bodyPr>
          <a:lstStyle/>
          <a:p>
            <a:r>
              <a:rPr lang="sr-Latn-CS"/>
              <a:t>Danasnje stanje maticnog knjigovostva u svetu je u direktnoj vezi sa stepenom razvoja stocarske proizvodne. </a:t>
            </a:r>
          </a:p>
          <a:p>
            <a:r>
              <a:rPr lang="sr-Latn-CS"/>
              <a:t>U zemljama sa naprednom-modernom, stocarskom proizvodnjom njemu se posvecuje veoma velika paznja, dok u zemljama sa slabijim ili slabo razvijenim stocarstvom, maticnom knjigovodstvu se jos ne poklanja potrebna paznja. </a:t>
            </a:r>
          </a:p>
          <a:p>
            <a:endParaRPr lang="sr-Latn-CS"/>
          </a:p>
          <a:p>
            <a:r>
              <a:rPr lang="sr-Latn-CS"/>
              <a:t>Važan  preduslov za uspesan razvoj maticnog knjigovodstva je uniformnost  pojedinih maticnih knjiga u okviru svake vrse domacih zivotinja i metode njihovog vodjenja.</a:t>
            </a:r>
          </a:p>
        </p:txBody>
      </p:sp>
      <p:sp>
        <p:nvSpPr>
          <p:cNvPr id="218115" name="Rectangle 2"/>
          <p:cNvSpPr>
            <a:spLocks noChangeArrowheads="1"/>
          </p:cNvSpPr>
          <p:nvPr/>
        </p:nvSpPr>
        <p:spPr bwMode="auto">
          <a:xfrm>
            <a:off x="152400" y="3657600"/>
            <a:ext cx="8686800" cy="1323975"/>
          </a:xfrm>
          <a:prstGeom prst="rect">
            <a:avLst/>
          </a:prstGeom>
          <a:noFill/>
          <a:ln w="9525">
            <a:noFill/>
            <a:miter lim="800000"/>
            <a:headEnd/>
            <a:tailEnd/>
          </a:ln>
        </p:spPr>
        <p:txBody>
          <a:bodyPr>
            <a:spAutoFit/>
          </a:bodyPr>
          <a:lstStyle/>
          <a:p>
            <a:r>
              <a:rPr lang="sr-Latn-CS"/>
              <a:t>Maticno knjigovodstvo treba da pruzi verodostojne i sigurne podatke o poreklu i starosti priplidnih grla, o njihovom zdravlju, razvijenosti, produktivinosti, plodnosti i naslednim sposobnostima. </a:t>
            </a:r>
            <a:r>
              <a:rPr lang="sr-Latn-CS">
                <a:solidFill>
                  <a:srgbClr val="FF0000"/>
                </a:solidFill>
              </a:rPr>
              <a:t>Ono daje vernu sliku o vrednosti nekog grla. </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1"/>
          <p:cNvSpPr>
            <a:spLocks noChangeArrowheads="1"/>
          </p:cNvSpPr>
          <p:nvPr/>
        </p:nvSpPr>
        <p:spPr bwMode="auto">
          <a:xfrm>
            <a:off x="152400" y="304800"/>
            <a:ext cx="8991600" cy="2554288"/>
          </a:xfrm>
          <a:prstGeom prst="rect">
            <a:avLst/>
          </a:prstGeom>
          <a:noFill/>
          <a:ln w="9525">
            <a:noFill/>
            <a:miter lim="800000"/>
            <a:headEnd/>
            <a:tailEnd/>
          </a:ln>
        </p:spPr>
        <p:txBody>
          <a:bodyPr>
            <a:spAutoFit/>
          </a:bodyPr>
          <a:lstStyle/>
          <a:p>
            <a:endParaRPr lang="sr-Latn-CS"/>
          </a:p>
          <a:p>
            <a:endParaRPr lang="sr-Latn-CS"/>
          </a:p>
          <a:p>
            <a:r>
              <a:rPr lang="sr-Latn-CS"/>
              <a:t>Na osnovu podataka iz maticne knjige treba obezbediti da ne dodje do nezeljenog uzgoja u srodstvu. Ono treba omoguci svrstavanje grla u linije, redove i familije. Maticne knjige imaju u savremenoj zootehnici izvanredno veliki znacaj, jer je tacno, uredno i strucno njihovo vodjenje, jedan od uslova za uspesno sprovodjenje selekcije i unapredjenja stocarstva.</a:t>
            </a:r>
          </a:p>
        </p:txBody>
      </p:sp>
    </p:spTree>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
          <p:cNvSpPr>
            <a:spLocks noChangeArrowheads="1"/>
          </p:cNvSpPr>
          <p:nvPr/>
        </p:nvSpPr>
        <p:spPr bwMode="auto">
          <a:xfrm>
            <a:off x="228600" y="533400"/>
            <a:ext cx="8686800" cy="3786188"/>
          </a:xfrm>
          <a:prstGeom prst="rect">
            <a:avLst/>
          </a:prstGeom>
          <a:noFill/>
          <a:ln w="9525">
            <a:noFill/>
            <a:miter lim="800000"/>
            <a:headEnd/>
            <a:tailEnd/>
          </a:ln>
        </p:spPr>
        <p:txBody>
          <a:bodyPr>
            <a:spAutoFit/>
          </a:bodyPr>
          <a:lstStyle/>
          <a:p>
            <a:r>
              <a:rPr lang="sr-Latn-CS" b="0"/>
              <a:t>Linija tova svinja</a:t>
            </a:r>
          </a:p>
          <a:p>
            <a:endParaRPr lang="sr-Latn-CS" b="0"/>
          </a:p>
          <a:p>
            <a:r>
              <a:rPr lang="sr-Latn-CS" b="0"/>
              <a:t>Završna faza svinjarske proizvodnje</a:t>
            </a:r>
          </a:p>
          <a:p>
            <a:r>
              <a:rPr lang="sr-Latn-CS" b="0"/>
              <a:t>Uspeh zavisi od izbora tipa tova</a:t>
            </a:r>
          </a:p>
          <a:p>
            <a:endParaRPr lang="sr-Latn-CS" b="0"/>
          </a:p>
          <a:p>
            <a:r>
              <a:rPr lang="sr-Latn-CS" b="0"/>
              <a:t>Tip tova je odredjen završnom masom i odnosom mesa i masti utovljenog grla,tako da se razlikuju dva tipa tova i to :                                         </a:t>
            </a:r>
          </a:p>
          <a:p>
            <a:r>
              <a:rPr lang="sr-Latn-CS" b="0"/>
              <a:t>                                                 a) tov za mast </a:t>
            </a:r>
          </a:p>
          <a:p>
            <a:r>
              <a:rPr lang="sr-Latn-CS" b="0"/>
              <a:t>                                                 b) tov za meso </a:t>
            </a:r>
          </a:p>
          <a:p>
            <a:endParaRPr lang="sr-Latn-CS" b="0"/>
          </a:p>
          <a:p>
            <a:endParaRPr lang="sr-Latn-CS" b="0"/>
          </a:p>
          <a:p>
            <a:r>
              <a:rPr lang="sr-Latn-CS" b="0"/>
              <a:t>                                       </a:t>
            </a:r>
            <a:endParaRPr lang="sr-Cyrl-CS" b="0"/>
          </a:p>
        </p:txBody>
      </p:sp>
    </p:spTree>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0" y="1905000"/>
          <a:ext cx="5779770" cy="3153102"/>
        </p:xfrm>
        <a:graphic>
          <a:graphicData uri="http://schemas.openxmlformats.org/drawingml/2006/table">
            <a:tbl>
              <a:tblPr/>
              <a:tblGrid>
                <a:gridCol w="3930504"/>
                <a:gridCol w="1849266"/>
              </a:tblGrid>
              <a:tr h="261399">
                <a:tc>
                  <a:txBody>
                    <a:bodyPr/>
                    <a:lstStyle/>
                    <a:p>
                      <a:pPr>
                        <a:lnSpc>
                          <a:spcPct val="115000"/>
                        </a:lnSpc>
                        <a:spcAft>
                          <a:spcPts val="0"/>
                        </a:spcAft>
                      </a:pPr>
                      <a:r>
                        <a:rPr lang="sr-Latn-CS" sz="1400" dirty="0">
                          <a:latin typeface="Calibri"/>
                          <a:ea typeface="Calibri"/>
                          <a:cs typeface="Times New Roman"/>
                        </a:rPr>
                        <a:t>VRSTA TROŠKOVA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400" dirty="0">
                          <a:latin typeface="Calibri"/>
                          <a:ea typeface="Calibri"/>
                          <a:cs typeface="Times New Roman"/>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99">
                <a:tc>
                  <a:txBody>
                    <a:bodyPr/>
                    <a:lstStyle/>
                    <a:p>
                      <a:pPr>
                        <a:lnSpc>
                          <a:spcPct val="115000"/>
                        </a:lnSpc>
                        <a:spcAft>
                          <a:spcPts val="0"/>
                        </a:spcAft>
                      </a:pPr>
                      <a:r>
                        <a:rPr lang="sr-Latn-CS" sz="1400" dirty="0">
                          <a:latin typeface="Calibri"/>
                          <a:ea typeface="Calibri"/>
                          <a:cs typeface="Times New Roman"/>
                        </a:rPr>
                        <a:t>PRASAD ZA TOV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400" dirty="0">
                          <a:latin typeface="Calibri"/>
                          <a:ea typeface="Calibri"/>
                          <a:cs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99">
                <a:tc>
                  <a:txBody>
                    <a:bodyPr/>
                    <a:lstStyle/>
                    <a:p>
                      <a:pPr>
                        <a:lnSpc>
                          <a:spcPct val="115000"/>
                        </a:lnSpc>
                        <a:spcAft>
                          <a:spcPts val="0"/>
                        </a:spcAft>
                      </a:pPr>
                      <a:r>
                        <a:rPr lang="sr-Latn-CS" sz="1400" dirty="0">
                          <a:latin typeface="Calibri"/>
                          <a:ea typeface="Calibri"/>
                          <a:cs typeface="Times New Roman"/>
                        </a:rPr>
                        <a:t>HRANA ZA TOV OD 25-60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400" dirty="0">
                          <a:latin typeface="Calibri"/>
                          <a:ea typeface="Calibri"/>
                          <a:cs typeface="Times New Roman"/>
                        </a:rPr>
                        <a:t>19</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99">
                <a:tc>
                  <a:txBody>
                    <a:bodyPr/>
                    <a:lstStyle/>
                    <a:p>
                      <a:pPr>
                        <a:lnSpc>
                          <a:spcPct val="115000"/>
                        </a:lnSpc>
                        <a:spcAft>
                          <a:spcPts val="0"/>
                        </a:spcAft>
                      </a:pPr>
                      <a:r>
                        <a:rPr lang="sr-Latn-CS" sz="1400" dirty="0">
                          <a:latin typeface="Calibri"/>
                          <a:ea typeface="Calibri"/>
                          <a:cs typeface="Times New Roman"/>
                        </a:rPr>
                        <a:t>HRANA ZA TOV OD 60-100 KG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400" dirty="0">
                          <a:latin typeface="Calibri"/>
                          <a:ea typeface="Calibri"/>
                          <a:cs typeface="Times New Roman"/>
                        </a:rPr>
                        <a:t>35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99">
                <a:tc>
                  <a:txBody>
                    <a:bodyPr/>
                    <a:lstStyle/>
                    <a:p>
                      <a:pPr>
                        <a:lnSpc>
                          <a:spcPct val="115000"/>
                        </a:lnSpc>
                        <a:spcAft>
                          <a:spcPts val="0"/>
                        </a:spcAft>
                      </a:pPr>
                      <a:r>
                        <a:rPr lang="sr-Latn-CS" sz="1400">
                          <a:latin typeface="Calibri"/>
                          <a:ea typeface="Calibri"/>
                          <a:cs typeface="Times New Roman"/>
                        </a:rPr>
                        <a:t>VETERINARSKE USLUGE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400" dirty="0">
                          <a:latin typeface="Calibri"/>
                          <a:ea typeface="Calibri"/>
                          <a:cs typeface="Times New Roman"/>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99">
                <a:tc>
                  <a:txBody>
                    <a:bodyPr/>
                    <a:lstStyle/>
                    <a:p>
                      <a:pPr>
                        <a:lnSpc>
                          <a:spcPct val="115000"/>
                        </a:lnSpc>
                        <a:spcAft>
                          <a:spcPts val="0"/>
                        </a:spcAft>
                      </a:pPr>
                      <a:r>
                        <a:rPr lang="sr-Latn-CS" sz="1400">
                          <a:latin typeface="Calibri"/>
                          <a:ea typeface="Calibri"/>
                          <a:cs typeface="Times New Roman"/>
                        </a:rPr>
                        <a:t>TROŠKOVI VODE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400" dirty="0">
                          <a:latin typeface="Calibri"/>
                          <a:ea typeface="Calibri"/>
                          <a:cs typeface="Times New Roman"/>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99">
                <a:tc>
                  <a:txBody>
                    <a:bodyPr/>
                    <a:lstStyle/>
                    <a:p>
                      <a:pPr>
                        <a:lnSpc>
                          <a:spcPct val="115000"/>
                        </a:lnSpc>
                        <a:spcAft>
                          <a:spcPts val="0"/>
                        </a:spcAft>
                      </a:pPr>
                      <a:r>
                        <a:rPr lang="sr-Latn-CS" sz="1400">
                          <a:latin typeface="Calibri"/>
                          <a:ea typeface="Calibri"/>
                          <a:cs typeface="Times New Roman"/>
                        </a:rPr>
                        <a:t>TROŠKOVI  EL. ENERGIJE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400" dirty="0">
                          <a:latin typeface="Calibri"/>
                          <a:ea typeface="Calibri"/>
                          <a:cs typeface="Times New Roman"/>
                        </a:rPr>
                        <a:t>0.5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99">
                <a:tc>
                  <a:txBody>
                    <a:bodyPr/>
                    <a:lstStyle/>
                    <a:p>
                      <a:pPr>
                        <a:lnSpc>
                          <a:spcPct val="115000"/>
                        </a:lnSpc>
                        <a:spcAft>
                          <a:spcPts val="0"/>
                        </a:spcAft>
                      </a:pPr>
                      <a:r>
                        <a:rPr lang="sr-Latn-CS" sz="1400">
                          <a:latin typeface="Calibri"/>
                          <a:ea typeface="Calibri"/>
                          <a:cs typeface="Times New Roman"/>
                        </a:rPr>
                        <a:t>AMORTIZACIJA OBJEKTA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400" dirty="0">
                          <a:latin typeface="Calibri"/>
                          <a:ea typeface="Calibri"/>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9112">
                <a:tc>
                  <a:txBody>
                    <a:bodyPr/>
                    <a:lstStyle/>
                    <a:p>
                      <a:pPr>
                        <a:lnSpc>
                          <a:spcPct val="115000"/>
                        </a:lnSpc>
                        <a:spcAft>
                          <a:spcPts val="0"/>
                        </a:spcAft>
                      </a:pPr>
                      <a:r>
                        <a:rPr lang="sr-Latn-CS" sz="1400">
                          <a:latin typeface="Calibri"/>
                          <a:ea typeface="Calibri"/>
                          <a:cs typeface="Times New Roman"/>
                        </a:rPr>
                        <a:t>AMORTIZACIJA OPREME I OSNOVNOG STADA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400"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99">
                <a:tc>
                  <a:txBody>
                    <a:bodyPr/>
                    <a:lstStyle/>
                    <a:p>
                      <a:pPr>
                        <a:lnSpc>
                          <a:spcPct val="115000"/>
                        </a:lnSpc>
                        <a:spcAft>
                          <a:spcPts val="0"/>
                        </a:spcAft>
                      </a:pPr>
                      <a:r>
                        <a:rPr lang="sr-Latn-CS" sz="1400">
                          <a:latin typeface="Calibri"/>
                          <a:ea typeface="Calibri"/>
                          <a:cs typeface="Times New Roman"/>
                        </a:rPr>
                        <a:t>GUBICI U TOVU</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400" dirty="0">
                          <a:latin typeface="Calibri"/>
                          <a:ea typeface="Calibri"/>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399">
                <a:tc>
                  <a:txBody>
                    <a:bodyPr/>
                    <a:lstStyle/>
                    <a:p>
                      <a:pPr>
                        <a:lnSpc>
                          <a:spcPct val="115000"/>
                        </a:lnSpc>
                        <a:spcAft>
                          <a:spcPts val="0"/>
                        </a:spcAft>
                      </a:pPr>
                      <a:r>
                        <a:rPr lang="sr-Latn-CS" sz="1400">
                          <a:latin typeface="Calibri"/>
                          <a:ea typeface="Calibri"/>
                          <a:cs typeface="Times New Roman"/>
                        </a:rPr>
                        <a:t>UKUPNO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1400" dirty="0">
                          <a:latin typeface="Calibri"/>
                          <a:ea typeface="Calibri"/>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21224" name="Rectangle 1"/>
          <p:cNvSpPr>
            <a:spLocks noChangeArrowheads="1"/>
          </p:cNvSpPr>
          <p:nvPr/>
        </p:nvSpPr>
        <p:spPr bwMode="auto">
          <a:xfrm>
            <a:off x="228600" y="1219200"/>
            <a:ext cx="7635875" cy="677863"/>
          </a:xfrm>
          <a:prstGeom prst="rect">
            <a:avLst/>
          </a:prstGeom>
          <a:noFill/>
          <a:ln w="9525">
            <a:noFill/>
            <a:miter lim="800000"/>
            <a:headEnd/>
            <a:tailEnd/>
          </a:ln>
        </p:spPr>
        <p:txBody>
          <a:bodyPr wrap="none" anchor="ctr">
            <a:spAutoFit/>
          </a:bodyPr>
          <a:lstStyle/>
          <a:p>
            <a:pPr eaLnBrk="0" hangingPunct="0"/>
            <a:r>
              <a:rPr lang="sr-Latn-CS" sz="1800">
                <a:latin typeface="Calibri" pitchFamily="34" charset="0"/>
                <a:ea typeface="Calibri" pitchFamily="34" charset="0"/>
                <a:cs typeface="Times New Roman" pitchFamily="18" charset="0"/>
              </a:rPr>
              <a:t>STRUKTURA TROŠKOVA PROIZVODNJE PO JEDNOM TOVLJENIKU MASE 100 KG</a:t>
            </a:r>
            <a:endParaRPr lang="sr-Latn-CS" sz="1800">
              <a:ea typeface="Calibri" pitchFamily="34" charset="0"/>
              <a:cs typeface="Times New Roman" pitchFamily="18" charset="0"/>
            </a:endParaRPr>
          </a:p>
          <a:p>
            <a:pPr eaLnBrk="0" hangingPunct="0"/>
            <a:endParaRPr lang="sr-Latn-CS">
              <a:ea typeface="Calibri" pitchFamily="34" charset="0"/>
              <a:cs typeface="Times New Roman" pitchFamily="18" charset="0"/>
            </a:endParaRPr>
          </a:p>
        </p:txBody>
      </p:sp>
    </p:spTree>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4"/>
          <p:cNvSpPr>
            <a:spLocks noChangeArrowheads="1"/>
          </p:cNvSpPr>
          <p:nvPr/>
        </p:nvSpPr>
        <p:spPr bwMode="auto">
          <a:xfrm>
            <a:off x="0" y="996950"/>
            <a:ext cx="13782675" cy="5310188"/>
          </a:xfrm>
          <a:prstGeom prst="rect">
            <a:avLst/>
          </a:prstGeom>
          <a:noFill/>
          <a:ln w="9525">
            <a:noFill/>
            <a:miter lim="800000"/>
            <a:headEnd/>
            <a:tailEnd/>
          </a:ln>
        </p:spPr>
        <p:txBody>
          <a:bodyPr anchor="ctr">
            <a:spAutoFit/>
          </a:bodyPr>
          <a:lstStyle/>
          <a:p>
            <a:pPr>
              <a:tabLst>
                <a:tab pos="228600" algn="l"/>
              </a:tabLst>
            </a:pPr>
            <a:r>
              <a:rPr lang="sr-Cyrl-CS" sz="1800" u="sng"/>
              <a:t>Veličina i lokacija svinjarske farme</a:t>
            </a:r>
            <a:endParaRPr lang="en-US" sz="1800" b="0"/>
          </a:p>
          <a:p>
            <a:pPr>
              <a:tabLst>
                <a:tab pos="228600" algn="l"/>
              </a:tabLst>
            </a:pPr>
            <a:r>
              <a:rPr lang="en-US" sz="1800" b="0"/>
              <a:t>    Među faktorima koji utiču na veličinu svinjarske farme ističu se : </a:t>
            </a:r>
          </a:p>
          <a:p>
            <a:pPr>
              <a:tabLst>
                <a:tab pos="228600" algn="l"/>
              </a:tabLst>
            </a:pPr>
            <a:endParaRPr lang="en-US" sz="1800" b="0"/>
          </a:p>
          <a:p>
            <a:pPr>
              <a:tabLst>
                <a:tab pos="228600" algn="l"/>
              </a:tabLst>
            </a:pPr>
            <a:r>
              <a:rPr lang="sl-SI" sz="1800" b="0"/>
              <a:t>  -mogućnost racionalnog iskorišćavanja opreme i radne snage</a:t>
            </a:r>
            <a:r>
              <a:rPr lang="en-US" sz="1800" b="0"/>
              <a:t>, </a:t>
            </a:r>
          </a:p>
          <a:p>
            <a:pPr>
              <a:tabLst>
                <a:tab pos="228600" algn="l"/>
              </a:tabLst>
            </a:pPr>
            <a:r>
              <a:rPr lang="sl-SI" sz="1800" b="0"/>
              <a:t>  -kretanje investicionih troškova po jedinici kapaciteta</a:t>
            </a:r>
            <a:r>
              <a:rPr lang="en-US" sz="1800" b="0"/>
              <a:t>, </a:t>
            </a:r>
          </a:p>
          <a:p>
            <a:pPr>
              <a:tabLst>
                <a:tab pos="228600" algn="l"/>
              </a:tabLst>
            </a:pPr>
            <a:r>
              <a:rPr lang="sl-SI" sz="1800" b="0"/>
              <a:t>  -kretanje troškova transporta</a:t>
            </a:r>
            <a:r>
              <a:rPr lang="en-US" sz="1800" b="0"/>
              <a:t>, </a:t>
            </a:r>
          </a:p>
          <a:p>
            <a:pPr>
              <a:tabLst>
                <a:tab pos="228600" algn="l"/>
              </a:tabLst>
            </a:pPr>
            <a:r>
              <a:rPr lang="sl-SI" sz="1800" b="0"/>
              <a:t>  -karakteristike terena na kome se farma podiže</a:t>
            </a:r>
            <a:r>
              <a:rPr lang="en-US" sz="1800" b="0"/>
              <a:t>,</a:t>
            </a:r>
          </a:p>
          <a:p>
            <a:pPr>
              <a:tabLst>
                <a:tab pos="228600" algn="l"/>
              </a:tabLst>
            </a:pPr>
            <a:r>
              <a:rPr lang="sl-SI" sz="1800" b="0"/>
              <a:t>  -ekološki uslovi itd</a:t>
            </a:r>
            <a:r>
              <a:rPr lang="en-US" sz="1800" b="0"/>
              <a:t>.</a:t>
            </a:r>
            <a:r>
              <a:rPr lang="sr-Cyrl-CS" sz="1800" b="0"/>
              <a:t> </a:t>
            </a:r>
            <a:endParaRPr lang="en-US" sz="1800" b="0"/>
          </a:p>
          <a:p>
            <a:pPr>
              <a:tabLst>
                <a:tab pos="228600" algn="l"/>
              </a:tabLst>
            </a:pPr>
            <a:r>
              <a:rPr lang="sr-Cyrl-CS" sz="1800" b="0"/>
              <a:t>  </a:t>
            </a:r>
            <a:endParaRPr lang="en-US" sz="1800" b="0"/>
          </a:p>
          <a:p>
            <a:pPr>
              <a:tabLst>
                <a:tab pos="228600" algn="l"/>
              </a:tabLst>
            </a:pPr>
            <a:r>
              <a:rPr lang="sr-Cyrl-CS" sz="1800" b="0"/>
              <a:t> Najčešće korišćeni pristup za određivanje najpovoljnije veličine svinjarske farme </a:t>
            </a:r>
            <a:endParaRPr lang="en-US" sz="1800" b="0"/>
          </a:p>
          <a:p>
            <a:pPr>
              <a:tabLst>
                <a:tab pos="228600" algn="l"/>
              </a:tabLst>
            </a:pPr>
            <a:r>
              <a:rPr lang="sr-Cyrl-CS" sz="1800" b="0"/>
              <a:t>sastoji se u praćenju rezultata poslovanja farmi različite veličine i njihova analiza</a:t>
            </a:r>
            <a:endParaRPr lang="en-US" sz="1800" b="0"/>
          </a:p>
          <a:p>
            <a:pPr>
              <a:tabLst>
                <a:tab pos="228600" algn="l"/>
              </a:tabLst>
            </a:pPr>
            <a:r>
              <a:rPr lang="sr-Cyrl-CS" sz="1800" b="0"/>
              <a:t> pomoću nekog od poznatih metoda bilo tradicionalnih ili savremenih.</a:t>
            </a:r>
            <a:endParaRPr lang="en-US" sz="1800" b="0"/>
          </a:p>
          <a:p>
            <a:pPr>
              <a:tabLst>
                <a:tab pos="228600" algn="l"/>
              </a:tabLst>
            </a:pPr>
            <a:r>
              <a:rPr lang="sr-Cyrl-CS" sz="1800" b="0"/>
              <a:t>   </a:t>
            </a:r>
            <a:endParaRPr lang="en-US" sz="1800" b="0"/>
          </a:p>
          <a:p>
            <a:pPr>
              <a:tabLst>
                <a:tab pos="228600" algn="l"/>
              </a:tabLst>
            </a:pPr>
            <a:r>
              <a:rPr lang="sr-Cyrl-CS" sz="1800" b="0"/>
              <a:t>Za izražavanje veličine farme koriste se ovi pokazatelji: </a:t>
            </a:r>
            <a:endParaRPr lang="en-US" sz="1800" b="0"/>
          </a:p>
          <a:p>
            <a:pPr>
              <a:tabLst>
                <a:tab pos="228600" algn="l"/>
              </a:tabLst>
            </a:pPr>
            <a:r>
              <a:rPr lang="sr-Cyrl-CS" sz="1800" b="0"/>
              <a:t>  broj krmača, </a:t>
            </a:r>
            <a:endParaRPr lang="en-US" sz="1800" b="0"/>
          </a:p>
          <a:p>
            <a:pPr>
              <a:tabLst>
                <a:tab pos="228600" algn="l"/>
              </a:tabLst>
            </a:pPr>
            <a:r>
              <a:rPr lang="sr-Cyrl-CS" sz="1800" b="0"/>
              <a:t>  prosečan broj tovljenika (broj tovljenika u turnusu),</a:t>
            </a:r>
            <a:endParaRPr lang="en-US" sz="1800" b="0"/>
          </a:p>
          <a:p>
            <a:pPr>
              <a:tabLst>
                <a:tab pos="228600" algn="l"/>
              </a:tabLst>
            </a:pPr>
            <a:r>
              <a:rPr lang="sr-Cyrl-CS" sz="1800" b="0"/>
              <a:t>  broj isporučenih tovljenika godišnje, </a:t>
            </a:r>
            <a:endParaRPr lang="en-US" sz="1800" b="0"/>
          </a:p>
          <a:p>
            <a:pPr>
              <a:tabLst>
                <a:tab pos="228600" algn="l"/>
              </a:tabLst>
            </a:pPr>
            <a:r>
              <a:rPr lang="sr-Cyrl-CS" sz="1800" b="0"/>
              <a:t>  obim i vrednost godišnje proizvodnje.</a:t>
            </a:r>
            <a:endParaRPr lang="en-US" sz="1800" b="0"/>
          </a:p>
          <a:p>
            <a:pPr>
              <a:tabLst>
                <a:tab pos="228600" algn="l"/>
              </a:tabLst>
            </a:pPr>
            <a:r>
              <a:rPr lang="en-US" sz="1800" b="0"/>
              <a:t>   </a:t>
            </a:r>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p:cNvSpPr>
            <a:spLocks noChangeArrowheads="1"/>
          </p:cNvSpPr>
          <p:nvPr/>
        </p:nvSpPr>
        <p:spPr bwMode="auto">
          <a:xfrm>
            <a:off x="0" y="304800"/>
            <a:ext cx="9144000" cy="1754188"/>
          </a:xfrm>
          <a:prstGeom prst="rect">
            <a:avLst/>
          </a:prstGeom>
          <a:noFill/>
          <a:ln w="9525">
            <a:noFill/>
            <a:miter lim="800000"/>
            <a:headEnd/>
            <a:tailEnd/>
          </a:ln>
        </p:spPr>
        <p:txBody>
          <a:bodyPr>
            <a:spAutoFit/>
          </a:bodyPr>
          <a:lstStyle/>
          <a:p>
            <a:r>
              <a:rPr lang="en-US" sz="1800" b="0"/>
              <a:t>Prema dosadašnjim iskustvima, kad se radi o krupnim farmama, smatra se da je</a:t>
            </a:r>
          </a:p>
          <a:p>
            <a:r>
              <a:rPr lang="en-US" sz="1800" b="0"/>
              <a:t> donja granica veličine oko 150 krmača (sa prasadima), odnosno oko 1.500 tovljenika</a:t>
            </a:r>
          </a:p>
          <a:p>
            <a:r>
              <a:rPr lang="en-US" sz="1800" b="0"/>
              <a:t> u turnusu. Analiza modela krupne svinjarske proizvodnje pokazala je da minimalna </a:t>
            </a:r>
          </a:p>
          <a:p>
            <a:r>
              <a:rPr lang="en-US" sz="1800" b="0"/>
              <a:t>veličina farme koja obezbeđuje pozitivan rezultat iznosi 568 priplodnih krmača, </a:t>
            </a:r>
          </a:p>
          <a:p>
            <a:r>
              <a:rPr lang="en-US" sz="1800" b="0"/>
              <a:t>dok maksimalna veličina nije utvrđena. </a:t>
            </a:r>
          </a:p>
          <a:p>
            <a:endParaRPr lang="sr-Latn-CS" sz="1800" b="0"/>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4"/>
          <p:cNvSpPr>
            <a:spLocks noChangeArrowheads="1"/>
          </p:cNvSpPr>
          <p:nvPr/>
        </p:nvSpPr>
        <p:spPr bwMode="auto">
          <a:xfrm>
            <a:off x="0" y="762000"/>
            <a:ext cx="8923338" cy="4800600"/>
          </a:xfrm>
          <a:prstGeom prst="rect">
            <a:avLst/>
          </a:prstGeom>
          <a:noFill/>
          <a:ln w="9525">
            <a:noFill/>
            <a:miter lim="800000"/>
            <a:headEnd/>
            <a:tailEnd/>
          </a:ln>
        </p:spPr>
        <p:txBody>
          <a:bodyPr wrap="none" anchor="ctr">
            <a:spAutoFit/>
          </a:bodyPr>
          <a:lstStyle/>
          <a:p>
            <a:pPr indent="47625">
              <a:tabLst>
                <a:tab pos="228600" algn="l"/>
              </a:tabLst>
            </a:pPr>
            <a:r>
              <a:rPr lang="sl-SI" sz="1800"/>
              <a:t> Izbor tehnološkog procesa, objekata i opreme na</a:t>
            </a:r>
            <a:endParaRPr lang="en-US" sz="1800" b="0"/>
          </a:p>
          <a:p>
            <a:pPr indent="47625">
              <a:tabLst>
                <a:tab pos="228600" algn="l"/>
              </a:tabLst>
            </a:pPr>
            <a:r>
              <a:rPr lang="sr-Cyrl-CS" sz="1800"/>
              <a:t>       svinjarskoj farmi</a:t>
            </a:r>
            <a:endParaRPr lang="en-US" sz="1800"/>
          </a:p>
          <a:p>
            <a:pPr indent="47625">
              <a:tabLst>
                <a:tab pos="228600" algn="l"/>
              </a:tabLst>
            </a:pPr>
            <a:endParaRPr lang="en-US" sz="1800" b="0"/>
          </a:p>
          <a:p>
            <a:pPr indent="47625">
              <a:tabLst>
                <a:tab pos="228600" algn="l"/>
              </a:tabLst>
            </a:pPr>
            <a:r>
              <a:rPr lang="sl-SI" sz="1800" b="0"/>
              <a:t> Tehnološki proces u svinjarstvu u najvećoj meri je vezan za intenzivnost proizvodnje.</a:t>
            </a:r>
            <a:endParaRPr lang="en-US" sz="1800" b="0"/>
          </a:p>
          <a:p>
            <a:pPr indent="47625">
              <a:tabLst>
                <a:tab pos="228600" algn="l"/>
              </a:tabLst>
            </a:pPr>
            <a:r>
              <a:rPr lang="sl-SI" sz="1800" b="0"/>
              <a:t> Prema tome, uslovljava pre svega:</a:t>
            </a:r>
            <a:endParaRPr lang="en-US" sz="1800" b="0"/>
          </a:p>
          <a:p>
            <a:pPr indent="47625">
              <a:tabLst>
                <a:tab pos="228600" algn="l"/>
              </a:tabLst>
            </a:pPr>
            <a:endParaRPr lang="en-US" sz="1800" b="0"/>
          </a:p>
          <a:p>
            <a:pPr indent="47625">
              <a:tabLst>
                <a:tab pos="228600" algn="l"/>
              </a:tabLst>
            </a:pPr>
            <a:r>
              <a:rPr lang="sl-SI" sz="1800" b="0"/>
              <a:t>  izbor rase, </a:t>
            </a:r>
            <a:endParaRPr lang="en-US" sz="1800" b="0"/>
          </a:p>
          <a:p>
            <a:pPr indent="47625">
              <a:tabLst>
                <a:tab pos="228600" algn="l"/>
              </a:tabLst>
            </a:pPr>
            <a:r>
              <a:rPr lang="sl-SI" sz="1800" b="0"/>
              <a:t>  nivo ulaganja sredstava i rada, </a:t>
            </a:r>
            <a:endParaRPr lang="en-US" sz="1800" b="0"/>
          </a:p>
          <a:p>
            <a:pPr indent="47625">
              <a:tabLst>
                <a:tab pos="228600" algn="l"/>
              </a:tabLst>
            </a:pPr>
            <a:r>
              <a:rPr lang="sl-SI" sz="1800" b="0"/>
              <a:t>  visina dnevnog prirasta, </a:t>
            </a:r>
            <a:endParaRPr lang="en-US" sz="1800" b="0"/>
          </a:p>
          <a:p>
            <a:pPr indent="47625">
              <a:tabLst>
                <a:tab pos="228600" algn="l"/>
              </a:tabLst>
            </a:pPr>
            <a:r>
              <a:rPr lang="sl-SI" sz="1800" b="0"/>
              <a:t>  tip obroka i drugi faktori</a:t>
            </a:r>
            <a:endParaRPr lang="en-US" sz="1800" b="0"/>
          </a:p>
          <a:p>
            <a:pPr indent="47625">
              <a:tabLst>
                <a:tab pos="228600" algn="l"/>
              </a:tabLst>
            </a:pPr>
            <a:endParaRPr lang="en-US" sz="1800" b="0"/>
          </a:p>
          <a:p>
            <a:pPr indent="47625">
              <a:tabLst>
                <a:tab pos="228600" algn="l"/>
              </a:tabLst>
            </a:pPr>
            <a:r>
              <a:rPr lang="sr-Cyrl-CS" sz="1800" b="0"/>
              <a:t>   </a:t>
            </a:r>
            <a:endParaRPr lang="en-US" sz="1800" b="0"/>
          </a:p>
          <a:p>
            <a:pPr indent="47625">
              <a:tabLst>
                <a:tab pos="228600" algn="l"/>
              </a:tabLst>
            </a:pPr>
            <a:r>
              <a:rPr lang="sr-Cyrl-CS" sz="1800" b="0"/>
              <a:t>Polazeći od </a:t>
            </a:r>
            <a:r>
              <a:rPr lang="sr-Latn-CS" sz="1800" b="0"/>
              <a:t>spomenutih faktora </a:t>
            </a:r>
            <a:r>
              <a:rPr lang="sr-Cyrl-CS" sz="1800" b="0"/>
              <a:t>postoje tri osnovna oblika tehnološkog procesa,</a:t>
            </a:r>
            <a:r>
              <a:rPr lang="sr-Latn-CS" sz="1800" b="0"/>
              <a:t>i to:</a:t>
            </a:r>
          </a:p>
          <a:p>
            <a:pPr indent="47625">
              <a:tabLst>
                <a:tab pos="228600" algn="l"/>
              </a:tabLst>
            </a:pPr>
            <a:r>
              <a:rPr lang="sr-Latn-CS" sz="1800" b="0"/>
              <a:t>                            -ekstenzivni</a:t>
            </a:r>
          </a:p>
          <a:p>
            <a:pPr indent="47625">
              <a:tabLst>
                <a:tab pos="228600" algn="l"/>
              </a:tabLst>
            </a:pPr>
            <a:r>
              <a:rPr lang="sr-Latn-CS" sz="1800" b="0"/>
              <a:t>                            - poluintenzivni</a:t>
            </a:r>
          </a:p>
          <a:p>
            <a:pPr indent="47625">
              <a:tabLst>
                <a:tab pos="228600" algn="l"/>
              </a:tabLst>
            </a:pPr>
            <a:r>
              <a:rPr lang="sr-Latn-CS" sz="1800" b="0"/>
              <a:t>                            - intenzivni</a:t>
            </a:r>
            <a:endParaRPr lang="en-US" sz="1800" b="0"/>
          </a:p>
          <a:p>
            <a:pPr indent="47625">
              <a:tabLst>
                <a:tab pos="228600" algn="l"/>
              </a:tabLst>
            </a:pPr>
            <a:r>
              <a:rPr lang="sr-Cyrl-CS" sz="1800" b="0"/>
              <a:t> </a:t>
            </a:r>
            <a:endParaRPr lang="en-US" sz="1800" b="0"/>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4"/>
          <p:cNvSpPr>
            <a:spLocks noChangeArrowheads="1"/>
          </p:cNvSpPr>
          <p:nvPr/>
        </p:nvSpPr>
        <p:spPr bwMode="auto">
          <a:xfrm>
            <a:off x="0" y="228600"/>
            <a:ext cx="8642350" cy="6408738"/>
          </a:xfrm>
          <a:prstGeom prst="rect">
            <a:avLst/>
          </a:prstGeom>
          <a:noFill/>
          <a:ln w="9525">
            <a:noFill/>
            <a:miter lim="800000"/>
            <a:headEnd/>
            <a:tailEnd/>
          </a:ln>
        </p:spPr>
        <p:txBody>
          <a:bodyPr wrap="none" anchor="ctr">
            <a:spAutoFit/>
          </a:bodyPr>
          <a:lstStyle/>
          <a:p>
            <a:pPr>
              <a:tabLst>
                <a:tab pos="228600" algn="l"/>
              </a:tabLst>
            </a:pPr>
            <a:r>
              <a:rPr lang="sr-Cyrl-CS" sz="1800" u="sng"/>
              <a:t>Избор објеката и опреме</a:t>
            </a:r>
            <a:endParaRPr lang="en-US" sz="1800" b="0"/>
          </a:p>
          <a:p>
            <a:pPr>
              <a:tabLst>
                <a:tab pos="228600" algn="l"/>
              </a:tabLst>
            </a:pPr>
            <a:r>
              <a:rPr lang="sr-Cyrl-CS" sz="1800" b="0"/>
              <a:t>   Na izbor objekata za svinjarsku farmu naročito utiču veličina</a:t>
            </a:r>
            <a:endParaRPr lang="en-US" sz="1800" b="0"/>
          </a:p>
          <a:p>
            <a:pPr>
              <a:tabLst>
                <a:tab pos="228600" algn="l"/>
              </a:tabLst>
            </a:pPr>
            <a:r>
              <a:rPr lang="sr-Cyrl-CS" sz="1800" b="0"/>
              <a:t> farme i intenzivnost proizvodnje.</a:t>
            </a:r>
            <a:endParaRPr lang="en-US" sz="1800" b="0"/>
          </a:p>
          <a:p>
            <a:pPr>
              <a:tabLst>
                <a:tab pos="228600" algn="l"/>
              </a:tabLst>
            </a:pPr>
            <a:r>
              <a:rPr lang="sr-Cyrl-CS" sz="1800" b="0"/>
              <a:t>   Savremene krupne farme svinja sastoje se od 4 ili 5 grupa objekata koji su </a:t>
            </a:r>
            <a:endParaRPr lang="en-US" sz="1800" b="0"/>
          </a:p>
          <a:p>
            <a:pPr>
              <a:tabLst>
                <a:tab pos="228600" algn="l"/>
              </a:tabLst>
            </a:pPr>
            <a:r>
              <a:rPr lang="sr-Cyrl-CS" sz="1800" b="0"/>
              <a:t>međusobno povezani u jedinstveni funkcionalni sistem, a to su:</a:t>
            </a:r>
            <a:endParaRPr lang="en-US" sz="1800" b="0"/>
          </a:p>
          <a:p>
            <a:pPr>
              <a:tabLst>
                <a:tab pos="228600" algn="l"/>
              </a:tabLst>
            </a:pPr>
            <a:endParaRPr lang="en-US" sz="1800" b="0"/>
          </a:p>
          <a:p>
            <a:pPr>
              <a:tabLst>
                <a:tab pos="228600" algn="l"/>
              </a:tabLst>
            </a:pPr>
            <a:r>
              <a:rPr lang="sr-Cyrl-CS" sz="1800" b="0"/>
              <a:t>proizvodni objekti,</a:t>
            </a:r>
            <a:endParaRPr lang="en-US" sz="1800" b="0"/>
          </a:p>
          <a:p>
            <a:pPr>
              <a:tabLst>
                <a:tab pos="228600" algn="l"/>
              </a:tabLst>
            </a:pPr>
            <a:r>
              <a:rPr lang="sr-Cyrl-CS" sz="1800" b="0"/>
              <a:t>skladište stajnjaka,</a:t>
            </a:r>
            <a:endParaRPr lang="en-US" sz="1800" b="0"/>
          </a:p>
          <a:p>
            <a:pPr>
              <a:tabLst>
                <a:tab pos="228600" algn="l"/>
              </a:tabLst>
            </a:pPr>
            <a:r>
              <a:rPr lang="sr-Cyrl-CS" sz="1800" b="0"/>
              <a:t>siloobjekti,</a:t>
            </a:r>
            <a:endParaRPr lang="en-US" sz="1800" b="0"/>
          </a:p>
          <a:p>
            <a:pPr>
              <a:tabLst>
                <a:tab pos="228600" algn="l"/>
              </a:tabLst>
            </a:pPr>
            <a:r>
              <a:rPr lang="sr-Cyrl-CS" sz="1800" b="0"/>
              <a:t>upravno-tehnički objekti, i</a:t>
            </a:r>
            <a:endParaRPr lang="en-US" sz="1800" b="0"/>
          </a:p>
          <a:p>
            <a:pPr>
              <a:tabLst>
                <a:tab pos="228600" algn="l"/>
              </a:tabLst>
            </a:pPr>
            <a:r>
              <a:rPr lang="sr-Cyrl-CS" sz="1800" b="0"/>
              <a:t>ostali objekti</a:t>
            </a:r>
            <a:endParaRPr lang="en-US" sz="1800" b="0"/>
          </a:p>
          <a:p>
            <a:pPr>
              <a:tabLst>
                <a:tab pos="228600" algn="l"/>
              </a:tabLst>
            </a:pPr>
            <a:endParaRPr lang="en-US" sz="1800" b="0"/>
          </a:p>
          <a:p>
            <a:pPr>
              <a:tabLst>
                <a:tab pos="228600" algn="l"/>
              </a:tabLst>
            </a:pPr>
            <a:r>
              <a:rPr lang="sr-Cyrl-CS" sz="1800" b="0"/>
              <a:t>    Povezanost proizvodnih objekata i opreme u njima, sa životnim ciklusom svinja</a:t>
            </a:r>
            <a:endParaRPr lang="en-US" sz="1800" b="0"/>
          </a:p>
          <a:p>
            <a:pPr>
              <a:tabLst>
                <a:tab pos="228600" algn="l"/>
              </a:tabLst>
            </a:pPr>
            <a:r>
              <a:rPr lang="sr-Cyrl-CS" sz="1800" b="0"/>
              <a:t> znatno je više izražena nego u slučaju goveda i ovaca.</a:t>
            </a:r>
            <a:endParaRPr lang="en-US" sz="1800" b="0"/>
          </a:p>
          <a:p>
            <a:pPr>
              <a:tabLst>
                <a:tab pos="228600" algn="l"/>
              </a:tabLst>
            </a:pPr>
            <a:r>
              <a:rPr lang="sr-Cyrl-CS" sz="1800" b="0"/>
              <a:t>    Na krupnim farmama grade se, po pravilu posebni objekti za pojedine proizvodne</a:t>
            </a:r>
            <a:endParaRPr lang="en-US" sz="1800" b="0"/>
          </a:p>
          <a:p>
            <a:pPr>
              <a:tabLst>
                <a:tab pos="228600" algn="l"/>
              </a:tabLst>
            </a:pPr>
            <a:r>
              <a:rPr lang="sr-Cyrl-CS" sz="1800" b="0"/>
              <a:t> faze, čije su karakteristike sledeće:</a:t>
            </a:r>
            <a:endParaRPr lang="en-US" sz="1800" b="0"/>
          </a:p>
          <a:p>
            <a:pPr>
              <a:tabLst>
                <a:tab pos="228600" algn="l"/>
              </a:tabLst>
            </a:pPr>
            <a:endParaRPr lang="en-US" sz="1800" b="0"/>
          </a:p>
          <a:p>
            <a:pPr>
              <a:tabLst>
                <a:tab pos="228600" algn="l"/>
              </a:tabLst>
            </a:pPr>
            <a:r>
              <a:rPr lang="sr-Cyrl-CS" sz="1800" b="0"/>
              <a:t>Pripustilište</a:t>
            </a:r>
            <a:endParaRPr lang="en-US" sz="1800" b="0"/>
          </a:p>
          <a:p>
            <a:pPr>
              <a:tabLst>
                <a:tab pos="228600" algn="l"/>
              </a:tabLst>
            </a:pPr>
            <a:r>
              <a:rPr lang="sr-Cyrl-CS" sz="1800" b="0"/>
              <a:t>Čekalište</a:t>
            </a:r>
            <a:endParaRPr lang="en-US" sz="1800" b="0"/>
          </a:p>
          <a:p>
            <a:pPr>
              <a:tabLst>
                <a:tab pos="228600" algn="l"/>
              </a:tabLst>
            </a:pPr>
            <a:r>
              <a:rPr lang="sr-Cyrl-CS" sz="1800" b="0"/>
              <a:t>Prasilište</a:t>
            </a:r>
            <a:endParaRPr lang="en-US" sz="1800" b="0"/>
          </a:p>
          <a:p>
            <a:pPr>
              <a:tabLst>
                <a:tab pos="228600" algn="l"/>
              </a:tabLst>
            </a:pPr>
            <a:r>
              <a:rPr lang="sr-Cyrl-CS" sz="1800" b="0"/>
              <a:t>Odgajivalište</a:t>
            </a:r>
            <a:endParaRPr lang="en-US" sz="1800" b="0"/>
          </a:p>
          <a:p>
            <a:pPr>
              <a:tabLst>
                <a:tab pos="228600" algn="l"/>
              </a:tabLst>
            </a:pPr>
            <a:r>
              <a:rPr lang="sr-Cyrl-CS" sz="1800" b="0"/>
              <a:t>Tovilište</a:t>
            </a:r>
            <a:endParaRPr lang="en-US" sz="1800" b="0"/>
          </a:p>
          <a:p>
            <a:pPr>
              <a:tabLst>
                <a:tab pos="228600" algn="l"/>
              </a:tabLst>
            </a:pPr>
            <a:r>
              <a:rPr lang="sr-Cyrl-CS" sz="1800" b="0"/>
              <a:t>Objekti za odgoj nazimica i test nerasta</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4"/>
          <p:cNvSpPr>
            <a:spLocks noChangeArrowheads="1"/>
          </p:cNvSpPr>
          <p:nvPr/>
        </p:nvSpPr>
        <p:spPr bwMode="auto">
          <a:xfrm>
            <a:off x="0" y="793750"/>
            <a:ext cx="8886825" cy="2014538"/>
          </a:xfrm>
          <a:prstGeom prst="rect">
            <a:avLst/>
          </a:prstGeom>
          <a:noFill/>
          <a:ln w="9525">
            <a:noFill/>
            <a:miter lim="800000"/>
            <a:headEnd/>
            <a:tailEnd/>
          </a:ln>
        </p:spPr>
        <p:txBody>
          <a:bodyPr anchor="ctr">
            <a:spAutoFit/>
          </a:bodyPr>
          <a:lstStyle/>
          <a:p>
            <a:r>
              <a:rPr lang="sr-Cyrl-CS" sz="1800" b="0"/>
              <a:t>    U grupu ostalih objekata ubrajaju se: </a:t>
            </a:r>
            <a:endParaRPr lang="en-US" sz="1800" b="0"/>
          </a:p>
          <a:p>
            <a:r>
              <a:rPr lang="sr-Cyrl-CS" sz="1800" b="0"/>
              <a:t>hidroforska stanica, trafostanica, utovarna rampa, komora za rashlađivanje leševa, a u nekim slučajevima i mešaona stočne hrane. Ovi objekti se grade uglavnom na krupnim farmama, dok se na manjim farmama, koje se grade u ekonomskom dvorištu porodičnog gazdinstva, većina od njih izostavlja. Sličan princip važi i za upravno-tehničke objekte.</a:t>
            </a:r>
            <a:endParaRPr lang="en-US" sz="1800" b="0"/>
          </a:p>
          <a:p>
            <a:pPr eaLnBrk="0" hangingPunct="0"/>
            <a:endParaRPr lang="en-US" sz="1800" b="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1"/>
          <p:cNvSpPr txBox="1">
            <a:spLocks noChangeArrowheads="1"/>
          </p:cNvSpPr>
          <p:nvPr/>
        </p:nvSpPr>
        <p:spPr bwMode="auto">
          <a:xfrm>
            <a:off x="0" y="714375"/>
            <a:ext cx="8702675" cy="4094163"/>
          </a:xfrm>
          <a:prstGeom prst="rect">
            <a:avLst/>
          </a:prstGeom>
          <a:noFill/>
          <a:ln w="9525">
            <a:noFill/>
            <a:miter lim="800000"/>
            <a:headEnd/>
            <a:tailEnd/>
          </a:ln>
        </p:spPr>
        <p:txBody>
          <a:bodyPr>
            <a:spAutoFit/>
          </a:bodyPr>
          <a:lstStyle/>
          <a:p>
            <a:r>
              <a:rPr lang="sr-Latn-CS">
                <a:latin typeface="Times New Roman" pitchFamily="18" charset="0"/>
                <a:cs typeface="Times New Roman" pitchFamily="18" charset="0"/>
              </a:rPr>
              <a:t>Prednosti većih proizvodnih jedinica</a:t>
            </a:r>
          </a:p>
          <a:p>
            <a:pPr>
              <a:buFontTx/>
              <a:buChar char="-"/>
            </a:pPr>
            <a:r>
              <a:rPr lang="sr-Latn-CS">
                <a:latin typeface="Times New Roman" pitchFamily="18" charset="0"/>
                <a:cs typeface="Times New Roman" pitchFamily="18" charset="0"/>
              </a:rPr>
              <a:t>Veća produktivnost rada</a:t>
            </a:r>
          </a:p>
          <a:p>
            <a:pPr>
              <a:buFontTx/>
              <a:buChar char="-"/>
            </a:pPr>
            <a:r>
              <a:rPr lang="sr-Latn-CS">
                <a:latin typeface="Times New Roman" pitchFamily="18" charset="0"/>
                <a:cs typeface="Times New Roman" pitchFamily="18" charset="0"/>
              </a:rPr>
              <a:t>Niži troškovi proizvodnje</a:t>
            </a:r>
          </a:p>
          <a:p>
            <a:pPr>
              <a:buFontTx/>
              <a:buChar char="-"/>
            </a:pPr>
            <a:r>
              <a:rPr lang="sr-Latn-CS">
                <a:latin typeface="Times New Roman" pitchFamily="18" charset="0"/>
                <a:cs typeface="Times New Roman" pitchFamily="18" charset="0"/>
              </a:rPr>
              <a:t>Veća mogućnost primene savremene tehnike i tehnologije proizvodnje</a:t>
            </a:r>
          </a:p>
          <a:p>
            <a:pPr>
              <a:buFontTx/>
              <a:buChar char="-"/>
            </a:pPr>
            <a:r>
              <a:rPr lang="sr-Latn-CS">
                <a:latin typeface="Times New Roman" pitchFamily="18" charset="0"/>
                <a:cs typeface="Times New Roman" pitchFamily="18" charset="0"/>
              </a:rPr>
              <a:t>Viši stepen specijalizacije i stručnosti radnika</a:t>
            </a:r>
          </a:p>
          <a:p>
            <a:pPr>
              <a:buFontTx/>
              <a:buChar char="-"/>
            </a:pPr>
            <a:r>
              <a:rPr lang="sr-Latn-CS">
                <a:latin typeface="Times New Roman" pitchFamily="18" charset="0"/>
                <a:cs typeface="Times New Roman" pitchFamily="18" charset="0"/>
              </a:rPr>
              <a:t>Veća mogućnost koncentracije i specijalizacije proizvodnje</a:t>
            </a:r>
          </a:p>
          <a:p>
            <a:pPr>
              <a:buFontTx/>
              <a:buChar char="-"/>
            </a:pPr>
            <a:endParaRPr lang="sr-Latn-CS">
              <a:latin typeface="Times New Roman" pitchFamily="18" charset="0"/>
              <a:cs typeface="Times New Roman" pitchFamily="18" charset="0"/>
            </a:endParaRPr>
          </a:p>
          <a:p>
            <a:r>
              <a:rPr lang="sr-Latn-CS">
                <a:latin typeface="Times New Roman" pitchFamily="18" charset="0"/>
                <a:cs typeface="Times New Roman" pitchFamily="18" charset="0"/>
              </a:rPr>
              <a:t>Optimalna veličina proizvodne jedinice je ona pri kojoj su ukupni troškovi po jedinici kapaciteta minimalni. Ona se odredjuje faktorskom analizom koja podrazumeva kretanje troškova pojedinih faktora proizvodnje u zavisnosti od povećanja površine odnosno kapaciteta proizvodne jedinice. Sama analiza zahteva primenu diferencijalnih kalkulacija kako bi se definisali odredjeni modeli uz primenu računarske tehnike.</a:t>
            </a:r>
          </a:p>
        </p:txBody>
      </p:sp>
    </p:spTree>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4"/>
          <p:cNvSpPr>
            <a:spLocks noChangeArrowheads="1"/>
          </p:cNvSpPr>
          <p:nvPr/>
        </p:nvSpPr>
        <p:spPr bwMode="auto">
          <a:xfrm>
            <a:off x="0" y="412750"/>
            <a:ext cx="12442825" cy="6408738"/>
          </a:xfrm>
          <a:prstGeom prst="rect">
            <a:avLst/>
          </a:prstGeom>
          <a:noFill/>
          <a:ln w="9525">
            <a:noFill/>
            <a:miter lim="800000"/>
            <a:headEnd/>
            <a:tailEnd/>
          </a:ln>
        </p:spPr>
        <p:txBody>
          <a:bodyPr anchor="ctr">
            <a:spAutoFit/>
          </a:bodyPr>
          <a:lstStyle/>
          <a:p>
            <a:pPr>
              <a:tabLst>
                <a:tab pos="228600" algn="l"/>
              </a:tabLst>
            </a:pPr>
            <a:endParaRPr lang="sl-SI" sz="1800" u="sng"/>
          </a:p>
          <a:p>
            <a:pPr>
              <a:tabLst>
                <a:tab pos="228600" algn="l"/>
              </a:tabLst>
            </a:pPr>
            <a:endParaRPr lang="sl-SI" sz="1800" u="sng"/>
          </a:p>
          <a:p>
            <a:pPr>
              <a:tabLst>
                <a:tab pos="228600" algn="l"/>
              </a:tabLst>
            </a:pPr>
            <a:r>
              <a:rPr lang="sl-SI" sz="1800" u="sng"/>
              <a:t>Organizacija rada u svinjarstvu</a:t>
            </a:r>
            <a:endParaRPr lang="en-US" sz="1800" b="0"/>
          </a:p>
          <a:p>
            <a:pPr>
              <a:tabLst>
                <a:tab pos="228600" algn="l"/>
              </a:tabLst>
            </a:pPr>
            <a:r>
              <a:rPr lang="sl-SI" sz="1800" b="0"/>
              <a:t>   U zavisnosti od intenzivnosti proizvodnje i tipa farme, u svinjarstvu se izvodi različit </a:t>
            </a:r>
            <a:endParaRPr lang="en-US" sz="1800" b="0"/>
          </a:p>
          <a:p>
            <a:pPr>
              <a:tabLst>
                <a:tab pos="228600" algn="l"/>
              </a:tabLst>
            </a:pPr>
            <a:r>
              <a:rPr lang="sl-SI" sz="1800" b="0"/>
              <a:t>broj radnih operacija. One se najčešće razvrstavaju u sledeće grupe:</a:t>
            </a:r>
            <a:endParaRPr lang="en-US" sz="1800" b="0"/>
          </a:p>
          <a:p>
            <a:pPr>
              <a:tabLst>
                <a:tab pos="228600" algn="l"/>
              </a:tabLst>
            </a:pPr>
            <a:endParaRPr lang="en-US" sz="1800" b="0"/>
          </a:p>
          <a:p>
            <a:pPr>
              <a:tabLst>
                <a:tab pos="228600" algn="l"/>
              </a:tabLst>
            </a:pPr>
            <a:r>
              <a:rPr lang="sr-Cyrl-CS" sz="1800" b="0"/>
              <a:t>Ishrana svinja,</a:t>
            </a:r>
            <a:endParaRPr lang="en-US" sz="1800" b="0"/>
          </a:p>
          <a:p>
            <a:pPr>
              <a:tabLst>
                <a:tab pos="228600" algn="l"/>
              </a:tabLst>
            </a:pPr>
            <a:r>
              <a:rPr lang="sr-Cyrl-CS" sz="1800" b="0"/>
              <a:t>Napajanje vodom,</a:t>
            </a:r>
            <a:endParaRPr lang="en-US" sz="1800" b="0"/>
          </a:p>
          <a:p>
            <a:pPr>
              <a:tabLst>
                <a:tab pos="228600" algn="l"/>
              </a:tabLst>
            </a:pPr>
            <a:r>
              <a:rPr lang="sr-Cyrl-CS" sz="1800" b="0"/>
              <a:t> Čišćenje objekata,</a:t>
            </a:r>
            <a:endParaRPr lang="en-US" sz="1800" b="0"/>
          </a:p>
          <a:p>
            <a:pPr>
              <a:tabLst>
                <a:tab pos="228600" algn="l"/>
              </a:tabLst>
            </a:pPr>
            <a:r>
              <a:rPr lang="sr-Cyrl-CS" sz="1800" b="0"/>
              <a:t>Ostali poslovi i operacije.</a:t>
            </a:r>
            <a:endParaRPr lang="en-US" sz="1800" b="0"/>
          </a:p>
          <a:p>
            <a:pPr>
              <a:tabLst>
                <a:tab pos="228600" algn="l"/>
              </a:tabLst>
            </a:pPr>
            <a:endParaRPr lang="en-US" sz="1800" b="0"/>
          </a:p>
          <a:p>
            <a:pPr>
              <a:tabLst>
                <a:tab pos="228600" algn="l"/>
              </a:tabLst>
            </a:pPr>
            <a:r>
              <a:rPr lang="sl-SI" sz="1800" b="0"/>
              <a:t>Organizacija ishrane svinja, osim veličine farme, u velikoj je meri uslovljena tipom obroka.</a:t>
            </a:r>
            <a:endParaRPr lang="en-US" sz="1800" b="0"/>
          </a:p>
          <a:p>
            <a:pPr>
              <a:tabLst>
                <a:tab pos="228600" algn="l"/>
              </a:tabLst>
            </a:pPr>
            <a:r>
              <a:rPr lang="sl-SI" sz="1800" b="0"/>
              <a:t> Za ishranu svinja mogu se koristiti sledeći tipovi obroka:</a:t>
            </a:r>
            <a:endParaRPr lang="en-US" sz="1800" b="0"/>
          </a:p>
          <a:p>
            <a:pPr>
              <a:tabLst>
                <a:tab pos="228600" algn="l"/>
              </a:tabLst>
            </a:pPr>
            <a:endParaRPr lang="en-US" sz="1800" b="0"/>
          </a:p>
          <a:p>
            <a:pPr>
              <a:tabLst>
                <a:tab pos="228600" algn="l"/>
              </a:tabLst>
            </a:pPr>
            <a:r>
              <a:rPr lang="sl-SI" sz="1800" b="0"/>
              <a:t>suva hrana u brašnastom ili presovanom stanju,</a:t>
            </a:r>
            <a:endParaRPr lang="en-US" sz="1800" b="0"/>
          </a:p>
          <a:p>
            <a:pPr>
              <a:tabLst>
                <a:tab pos="228600" algn="l"/>
              </a:tabLst>
            </a:pPr>
            <a:r>
              <a:rPr lang="sl-SI" sz="1800" b="0"/>
              <a:t>kvašena brašnasta hrana, sa različitim odnosom brašnaste hrane i tečnosti</a:t>
            </a:r>
            <a:endParaRPr lang="en-US" sz="1800" b="0"/>
          </a:p>
          <a:p>
            <a:pPr>
              <a:tabLst>
                <a:tab pos="228600" algn="l"/>
              </a:tabLst>
            </a:pPr>
            <a:r>
              <a:rPr lang="sl-SI" sz="1800" b="0"/>
              <a:t> (a tečnost može biti: voda, surutka, </a:t>
            </a:r>
            <a:endParaRPr lang="en-US" sz="1800" b="0"/>
          </a:p>
          <a:p>
            <a:pPr>
              <a:tabLst>
                <a:tab pos="228600" algn="l"/>
              </a:tabLst>
            </a:pPr>
            <a:r>
              <a:rPr lang="sl-SI" sz="1800" b="0"/>
              <a:t>obrađeni konfiskati klanične industrije),</a:t>
            </a:r>
            <a:endParaRPr lang="en-US" sz="1800" b="0"/>
          </a:p>
          <a:p>
            <a:pPr>
              <a:tabLst>
                <a:tab pos="228600" algn="l"/>
              </a:tabLst>
            </a:pPr>
            <a:r>
              <a:rPr lang="sl-SI" sz="1800" b="0"/>
              <a:t>poluvlažna hrana,</a:t>
            </a:r>
            <a:endParaRPr lang="en-US" sz="1800" b="0"/>
          </a:p>
          <a:p>
            <a:pPr>
              <a:tabLst>
                <a:tab pos="228600" algn="l"/>
              </a:tabLst>
            </a:pPr>
            <a:r>
              <a:rPr lang="sl-SI" sz="1800" b="0"/>
              <a:t>tečna hrana,</a:t>
            </a:r>
            <a:endParaRPr lang="en-US" sz="1800" b="0"/>
          </a:p>
          <a:p>
            <a:pPr>
              <a:tabLst>
                <a:tab pos="228600" algn="l"/>
              </a:tabLst>
            </a:pPr>
            <a:r>
              <a:rPr lang="sl-SI" sz="1800" b="0"/>
              <a:t>kombinacija ovih obroka sa drugim hranivima (korenasto-krtolasto bilje i sl.).</a:t>
            </a:r>
            <a:endParaRPr lang="en-US" sz="1800" b="0"/>
          </a:p>
          <a:p>
            <a:pPr>
              <a:tabLst>
                <a:tab pos="228600" algn="l"/>
              </a:tabLst>
            </a:pPr>
            <a:endParaRPr lang="en-US" sz="1800" b="0"/>
          </a:p>
          <a:p>
            <a:pPr>
              <a:tabLst>
                <a:tab pos="228600" algn="l"/>
              </a:tabLst>
            </a:pPr>
            <a:r>
              <a:rPr lang="sl-SI" sz="1800" b="0"/>
              <a:t>     </a:t>
            </a:r>
            <a:endParaRPr lang="en-US" sz="1800" b="0"/>
          </a:p>
        </p:txBody>
      </p:sp>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4"/>
          <p:cNvSpPr>
            <a:spLocks noChangeArrowheads="1"/>
          </p:cNvSpPr>
          <p:nvPr/>
        </p:nvSpPr>
        <p:spPr bwMode="auto">
          <a:xfrm>
            <a:off x="0" y="0"/>
            <a:ext cx="9144000" cy="7507288"/>
          </a:xfrm>
          <a:prstGeom prst="rect">
            <a:avLst/>
          </a:prstGeom>
          <a:noFill/>
          <a:ln w="9525">
            <a:noFill/>
            <a:miter lim="800000"/>
            <a:headEnd/>
            <a:tailEnd/>
          </a:ln>
        </p:spPr>
        <p:txBody>
          <a:bodyPr>
            <a:spAutoFit/>
          </a:bodyPr>
          <a:lstStyle/>
          <a:p>
            <a:pPr marL="342900" indent="-342900"/>
            <a:r>
              <a:rPr lang="sl-SI" sz="1800" b="0"/>
              <a:t>Bez obzira na  tip obroka, ishrana se može obavljati ručno i mehanizovano. </a:t>
            </a:r>
            <a:endParaRPr lang="en-US" sz="1800" b="0"/>
          </a:p>
          <a:p>
            <a:pPr marL="342900" indent="-342900"/>
            <a:r>
              <a:rPr lang="sl-SI" sz="1800" b="0"/>
              <a:t>Ručno je izvođenje više vezano za male, a mehanizovano za velike farme.</a:t>
            </a:r>
            <a:endParaRPr lang="en-US" sz="1800" b="0"/>
          </a:p>
          <a:p>
            <a:pPr marL="342900" indent="-342900"/>
            <a:r>
              <a:rPr lang="sl-SI" sz="1800" b="0"/>
              <a:t> </a:t>
            </a:r>
            <a:r>
              <a:rPr lang="en-US" sz="1800" b="0"/>
              <a:t>Organi</a:t>
            </a:r>
            <a:r>
              <a:rPr lang="sr-Latn-CS" sz="1800" b="0"/>
              <a:t>zaciju ishrane treba uskladiti sa načinom nuđenja i tipom obroka</a:t>
            </a:r>
          </a:p>
          <a:p>
            <a:pPr marL="342900" indent="-342900"/>
            <a:endParaRPr lang="en-US" sz="1800" b="0"/>
          </a:p>
          <a:p>
            <a:pPr marL="342900" indent="-342900"/>
            <a:r>
              <a:rPr lang="sl-SI" sz="1800" b="0"/>
              <a:t>Prema praktičnim iskustvima, preporučljivo je da se hrana nudi:</a:t>
            </a:r>
            <a:endParaRPr lang="en-US" sz="1800" b="0"/>
          </a:p>
          <a:p>
            <a:pPr marL="342900" indent="-342900"/>
            <a:r>
              <a:rPr lang="sr-Cyrl-CS" sz="1800" b="0"/>
              <a:t>prasadima – po volji (ad libitum),</a:t>
            </a:r>
            <a:endParaRPr lang="en-US" sz="1800" b="0"/>
          </a:p>
          <a:p>
            <a:pPr marL="342900" indent="-342900"/>
            <a:r>
              <a:rPr lang="sr-Cyrl-CS" sz="1800" b="0"/>
              <a:t>tovljenicima – po volji ili ograničeno,</a:t>
            </a:r>
            <a:endParaRPr lang="en-US" sz="1800" b="0"/>
          </a:p>
          <a:p>
            <a:pPr marL="342900" indent="-342900"/>
            <a:r>
              <a:rPr lang="sr-Cyrl-CS" sz="1800" b="0"/>
              <a:t>priplodnim svinjama – ograničeno.</a:t>
            </a:r>
            <a:endParaRPr lang="en-US" sz="1800" b="0"/>
          </a:p>
          <a:p>
            <a:pPr marL="342900" indent="-342900"/>
            <a:endParaRPr lang="sr-Latn-CS" sz="1800" b="0"/>
          </a:p>
          <a:p>
            <a:pPr marL="342900" indent="-342900"/>
            <a:endParaRPr lang="sr-Latn-CS" sz="1800" b="0"/>
          </a:p>
          <a:p>
            <a:pPr marL="342900" indent="-342900"/>
            <a:r>
              <a:rPr lang="sr-Cyrl-CS" sz="1800" b="0"/>
              <a:t>U pogledu tipa obroka, preporučuje se:</a:t>
            </a:r>
            <a:endParaRPr lang="en-US" sz="1800" b="0"/>
          </a:p>
          <a:p>
            <a:pPr marL="342900" indent="-342900"/>
            <a:endParaRPr lang="en-US" sz="1800" b="0"/>
          </a:p>
          <a:p>
            <a:pPr marL="342900" indent="-342900"/>
            <a:r>
              <a:rPr lang="sr-Latn-CS" sz="1800" b="0"/>
              <a:t>*</a:t>
            </a:r>
            <a:r>
              <a:rPr lang="sr-Cyrl-CS" sz="1800" b="0"/>
              <a:t>prasadima davati suvu hranu,</a:t>
            </a:r>
            <a:endParaRPr lang="en-US" sz="1800" b="0"/>
          </a:p>
          <a:p>
            <a:pPr marL="342900" indent="-342900"/>
            <a:r>
              <a:rPr lang="sr-Latn-CS" sz="1800" b="0"/>
              <a:t>*</a:t>
            </a:r>
            <a:r>
              <a:rPr lang="sr-Cyrl-CS" sz="1800" b="0"/>
              <a:t>tovljenici se mogu hraniti i suvom i vlažnom, ali se vlažna hrana daje u ograničenoj količini,</a:t>
            </a:r>
            <a:endParaRPr lang="sr-Latn-CS" sz="1800" b="0"/>
          </a:p>
          <a:p>
            <a:pPr marL="342900" indent="-342900"/>
            <a:r>
              <a:rPr lang="sr-Latn-CS" sz="1800" b="0"/>
              <a:t>*priplodne svinje</a:t>
            </a:r>
            <a:r>
              <a:rPr lang="sr-Cyrl-CS" sz="1800" b="0"/>
              <a:t>se mogu hraniti i suvom i vlažnom, ali se vlažna hrana daje u ograničenoj količini,</a:t>
            </a:r>
            <a:endParaRPr lang="sr-Latn-CS" sz="1800" b="0"/>
          </a:p>
          <a:p>
            <a:pPr marL="342900" indent="-342900"/>
            <a:endParaRPr lang="en-US" sz="1800" b="0"/>
          </a:p>
          <a:p>
            <a:pPr marL="342900" indent="-342900"/>
            <a:r>
              <a:rPr lang="sr-Latn-CS" sz="1800" b="0" u="sng"/>
              <a:t>Mehanizovana ishrana suvom hranom</a:t>
            </a:r>
            <a:r>
              <a:rPr lang="sr-Latn-CS" sz="1800" b="0"/>
              <a:t> </a:t>
            </a:r>
            <a:r>
              <a:rPr lang="sr-Latn-CS" sz="1800" b="0" u="sng"/>
              <a:t>po volji</a:t>
            </a:r>
          </a:p>
          <a:p>
            <a:pPr marL="342900" indent="-342900">
              <a:buFontTx/>
              <a:buChar char="-"/>
            </a:pPr>
            <a:r>
              <a:rPr lang="sr-Latn-CS" sz="1800" b="0"/>
              <a:t>Jednostavan proces</a:t>
            </a:r>
          </a:p>
          <a:p>
            <a:pPr marL="342900" indent="-342900">
              <a:buFontTx/>
              <a:buChar char="-"/>
            </a:pPr>
            <a:r>
              <a:rPr lang="sr-Latn-CS" sz="1800" b="0"/>
              <a:t>Koriste se različiti transporteri kojima se hrana prevozi od binciklona do mesta potrošnje (korita,aut.hranilice,pod)</a:t>
            </a:r>
          </a:p>
          <a:p>
            <a:pPr marL="342900" indent="-342900"/>
            <a:endParaRPr lang="sr-Latn-CS" sz="1800" b="0"/>
          </a:p>
          <a:p>
            <a:pPr marL="342900" indent="-342900"/>
            <a:endParaRPr lang="en-US" sz="1800" b="0"/>
          </a:p>
          <a:p>
            <a:pPr marL="342900" indent="-342900"/>
            <a:endParaRPr lang="sr-Cyrl-CS" sz="1800" b="0"/>
          </a:p>
          <a:p>
            <a:pPr marL="342900" indent="-342900"/>
            <a:endParaRPr lang="en-US" sz="1800" b="0"/>
          </a:p>
          <a:p>
            <a:pPr marL="342900" indent="-342900"/>
            <a:r>
              <a:rPr lang="sr-Cyrl-CS" sz="1800" b="0"/>
              <a:t> </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4"/>
          <p:cNvSpPr>
            <a:spLocks noChangeArrowheads="1"/>
          </p:cNvSpPr>
          <p:nvPr/>
        </p:nvSpPr>
        <p:spPr bwMode="auto">
          <a:xfrm>
            <a:off x="0" y="152400"/>
            <a:ext cx="8991600" cy="5859463"/>
          </a:xfrm>
          <a:prstGeom prst="rect">
            <a:avLst/>
          </a:prstGeom>
          <a:noFill/>
          <a:ln w="9525">
            <a:noFill/>
            <a:miter lim="800000"/>
            <a:headEnd/>
            <a:tailEnd/>
          </a:ln>
        </p:spPr>
        <p:txBody>
          <a:bodyPr>
            <a:spAutoFit/>
          </a:bodyPr>
          <a:lstStyle/>
          <a:p>
            <a:r>
              <a:rPr lang="sr-Latn-CS" sz="1800" b="0" u="sng"/>
              <a:t>Mehanizovana ishrana suvom hranom u ograničenoj količini</a:t>
            </a:r>
          </a:p>
          <a:p>
            <a:r>
              <a:rPr lang="sr-Latn-CS" sz="1800" b="0"/>
              <a:t>Koriste se isti uredjaji</a:t>
            </a:r>
            <a:r>
              <a:rPr lang="sr-Latn-CS" sz="1800" b="0" u="sng"/>
              <a:t> </a:t>
            </a:r>
          </a:p>
          <a:p>
            <a:r>
              <a:rPr lang="sr-Latn-CS" sz="1800" b="0"/>
              <a:t>Javlja se nova operacija –odmeravanje hrane , što zahteva dodatnu opremu – dozator</a:t>
            </a:r>
          </a:p>
          <a:p>
            <a:endParaRPr lang="sr-Latn-CS" sz="1800" b="0"/>
          </a:p>
          <a:p>
            <a:r>
              <a:rPr lang="sr-Latn-CS" sz="1800" b="0"/>
              <a:t>Koriste se razni dozatori koji rade na jednom od sledećih principa:</a:t>
            </a:r>
          </a:p>
          <a:p>
            <a:r>
              <a:rPr lang="sr-Latn-CS" sz="1800" b="0"/>
              <a:t>  - dužina vremena rada uredjaja  (jeftini)</a:t>
            </a:r>
          </a:p>
          <a:p>
            <a:r>
              <a:rPr lang="sr-Latn-CS" sz="1800" b="0"/>
              <a:t>  - odredjivanje zapremine suda za doziranje ( pogodni za  odmeravanje)</a:t>
            </a:r>
          </a:p>
          <a:p>
            <a:r>
              <a:rPr lang="sr-Latn-CS" sz="1800" b="0"/>
              <a:t> - odredjivanje mase hraniva na mestu korišćenja (visoka preciznost)</a:t>
            </a:r>
          </a:p>
          <a:p>
            <a:endParaRPr lang="sr-Latn-CS" sz="1800" b="0"/>
          </a:p>
          <a:p>
            <a:r>
              <a:rPr lang="sr-Cyrl-CS" sz="1800"/>
              <a:t>Organizacija napajanja svinja vodom</a:t>
            </a:r>
            <a:endParaRPr lang="sr-Latn-CS" sz="1800"/>
          </a:p>
          <a:p>
            <a:endParaRPr lang="sr-Latn-CS" sz="1800"/>
          </a:p>
          <a:p>
            <a:pPr>
              <a:buFontTx/>
              <a:buChar char="-"/>
            </a:pPr>
            <a:r>
              <a:rPr lang="sr-Latn-CS" sz="1800" b="0"/>
              <a:t>Obezbediti dovoljne količine vode</a:t>
            </a:r>
          </a:p>
          <a:p>
            <a:pPr>
              <a:buFontTx/>
              <a:buChar char="-"/>
            </a:pPr>
            <a:r>
              <a:rPr lang="sr-Latn-CS" sz="1800" b="0"/>
              <a:t>Potreba se povećava sa uzrastom ( do 15 kg -1 l  sa 90 kg-5 l )</a:t>
            </a:r>
          </a:p>
          <a:p>
            <a:pPr>
              <a:buFontTx/>
              <a:buChar char="-"/>
            </a:pPr>
            <a:r>
              <a:rPr lang="sr-Latn-CS" sz="1800" b="0"/>
              <a:t>Kod sistema vlažne ishrane voda se obezbedjuje obrokom</a:t>
            </a:r>
          </a:p>
          <a:p>
            <a:r>
              <a:rPr lang="sr-Latn-CS" sz="1800"/>
              <a:t>Organizacija napajanja vodom uslovljena je snabdevanjem farme vodom</a:t>
            </a:r>
          </a:p>
          <a:p>
            <a:r>
              <a:rPr lang="sr-Latn-CS" sz="1800" b="0"/>
              <a:t>Napajanje je ručno ako farma nije priključena na vodovodnu mrežu</a:t>
            </a:r>
          </a:p>
          <a:p>
            <a:r>
              <a:rPr lang="sr-Latn-CS" sz="1800" b="0"/>
              <a:t>Ako je farma ima mogućnost da koristi vodu iz vodovoda  može se koristiti plastično crevo ili automatske pojilice (šolja ili sisaljka) Pojilice treba postaviti na pravu visinu prema kategoriji svinja.</a:t>
            </a:r>
          </a:p>
          <a:p>
            <a:endParaRPr lang="en-US" sz="1800" b="0"/>
          </a:p>
          <a:p>
            <a:r>
              <a:rPr lang="sl-SI" sz="1800" b="0"/>
              <a:t> </a:t>
            </a:r>
          </a:p>
        </p:txBody>
      </p:sp>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4"/>
          <p:cNvSpPr>
            <a:spLocks noChangeArrowheads="1"/>
          </p:cNvSpPr>
          <p:nvPr/>
        </p:nvSpPr>
        <p:spPr bwMode="auto">
          <a:xfrm>
            <a:off x="0" y="381000"/>
            <a:ext cx="9144000" cy="5316538"/>
          </a:xfrm>
          <a:prstGeom prst="rect">
            <a:avLst/>
          </a:prstGeom>
          <a:noFill/>
          <a:ln w="9525">
            <a:noFill/>
            <a:miter lim="800000"/>
            <a:headEnd/>
            <a:tailEnd/>
          </a:ln>
        </p:spPr>
        <p:txBody>
          <a:bodyPr>
            <a:spAutoFit/>
          </a:bodyPr>
          <a:lstStyle/>
          <a:p>
            <a:r>
              <a:rPr lang="sl-SI" sz="1800" b="0"/>
              <a:t>Organizacija čišćenja objekata</a:t>
            </a:r>
          </a:p>
          <a:p>
            <a:pPr>
              <a:spcBef>
                <a:spcPct val="50000"/>
              </a:spcBef>
            </a:pPr>
            <a:r>
              <a:rPr lang="sr-Latn-CS" sz="1800" b="0"/>
              <a:t>Zavisi od : veličine farme,tipa objekta,tehnologije proizvodnje stajnjaka,načina držanja pojedinih kategorija svinja i drugih faktora.</a:t>
            </a:r>
          </a:p>
          <a:p>
            <a:pPr>
              <a:spcBef>
                <a:spcPct val="50000"/>
              </a:spcBef>
            </a:pPr>
            <a:r>
              <a:rPr lang="sr-Latn-CS" sz="1800" b="0"/>
              <a:t>Male farme – čvrst stajnjak,ručno čišćenje objekta uz korišćenje jednostavnih alata</a:t>
            </a:r>
          </a:p>
          <a:p>
            <a:pPr>
              <a:spcBef>
                <a:spcPct val="50000"/>
              </a:spcBef>
            </a:pPr>
            <a:r>
              <a:rPr lang="sr-Latn-CS" sz="1800" b="0"/>
              <a:t>Na velikim farmama -  ručno i mehanizovanao</a:t>
            </a:r>
          </a:p>
          <a:p>
            <a:pPr>
              <a:spcBef>
                <a:spcPct val="50000"/>
              </a:spcBef>
            </a:pPr>
            <a:r>
              <a:rPr lang="sr-Latn-CS" sz="1800" b="0"/>
              <a:t>Proizvodnja tečnog stajnjaka – deo poda ili cela površina poda je izradjena u vidu rešetkekroz koju stajnjak propada u prostor ispod rešetke, a zatim se sistemom bazena,kanala i pumpi odvodi do deponije.</a:t>
            </a:r>
          </a:p>
          <a:p>
            <a:pPr>
              <a:spcBef>
                <a:spcPct val="50000"/>
              </a:spcBef>
            </a:pPr>
            <a:endParaRPr lang="sr-Latn-CS" sz="1800" b="0"/>
          </a:p>
          <a:p>
            <a:pPr>
              <a:spcBef>
                <a:spcPct val="50000"/>
              </a:spcBef>
            </a:pPr>
            <a:r>
              <a:rPr lang="sr-Latn-CS" sz="1800" b="0"/>
              <a:t>Svinjski stajnjak se smatra ozbiljnim zagadjivačem okoline tako da se sve veća pažnja posvećuje njegovoj mehanizovanoj i biološkoj obradi.</a:t>
            </a:r>
          </a:p>
          <a:p>
            <a:pPr>
              <a:spcBef>
                <a:spcPct val="50000"/>
              </a:spcBef>
            </a:pPr>
            <a:r>
              <a:rPr lang="sr-Cyrl-CS" sz="1800" b="0"/>
              <a:t>Ostale  operacije u svinjarstvu obuhvataju: zdravstvenu  zaštitu, dežurstvo  u prasilištu, prihvatanje i negu prasadi prvih dana nakon prašenja, grupisanje i razmeštaj svinja po objektima i boksovima, merenje i utovar grla u transportna sredstva</a:t>
            </a:r>
          </a:p>
          <a:p>
            <a:pPr>
              <a:spcBef>
                <a:spcPct val="50000"/>
              </a:spcBef>
            </a:pPr>
            <a:endParaRPr lang="en-US" sz="1800" b="0"/>
          </a:p>
        </p:txBody>
      </p:sp>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4"/>
          <p:cNvSpPr>
            <a:spLocks noChangeArrowheads="1"/>
          </p:cNvSpPr>
          <p:nvPr/>
        </p:nvSpPr>
        <p:spPr bwMode="auto">
          <a:xfrm>
            <a:off x="215900" y="111125"/>
            <a:ext cx="9013825" cy="6637338"/>
          </a:xfrm>
          <a:prstGeom prst="rect">
            <a:avLst/>
          </a:prstGeom>
          <a:noFill/>
          <a:ln w="9525">
            <a:noFill/>
            <a:miter lim="800000"/>
            <a:headEnd/>
            <a:tailEnd/>
          </a:ln>
        </p:spPr>
        <p:txBody>
          <a:bodyPr wrap="none" lIns="22218" bIns="0" anchor="ctr">
            <a:spAutoFit/>
          </a:bodyPr>
          <a:lstStyle/>
          <a:p>
            <a:pPr indent="22225"/>
            <a:r>
              <a:rPr lang="sr-Cyrl-CS" sz="1800" u="sng"/>
              <a:t>Produktivnost rada u svinjarstvu</a:t>
            </a:r>
            <a:endParaRPr lang="sr-Cyrl-CS" sz="1800"/>
          </a:p>
          <a:p>
            <a:pPr indent="22225"/>
            <a:r>
              <a:rPr lang="sl-SI" sz="1800" b="0"/>
              <a:t>     Na kretanje produktivnosti rada u svinjarstvu deluju sledeći faktori: tip proizvodnje, </a:t>
            </a:r>
            <a:endParaRPr lang="en-US" sz="1800" b="0"/>
          </a:p>
          <a:p>
            <a:pPr indent="22225"/>
            <a:r>
              <a:rPr lang="sl-SI" sz="1800" b="0"/>
              <a:t>način držanja, tip obroka, tip objekta za smeštaj svinja, stepen mehanizovanosti radnih </a:t>
            </a:r>
            <a:endParaRPr lang="en-US" sz="1800" b="0"/>
          </a:p>
          <a:p>
            <a:pPr indent="22225"/>
            <a:r>
              <a:rPr lang="sl-SI" sz="1800" b="0"/>
              <a:t>procesa, sistem vezane i nevezane opreme na farmi, veličina farme, intenzivnost </a:t>
            </a:r>
            <a:endParaRPr lang="en-US" sz="1800" b="0"/>
          </a:p>
          <a:p>
            <a:pPr indent="22225"/>
            <a:r>
              <a:rPr lang="sl-SI" sz="1800" b="0"/>
              <a:t>proizvodnje itd.</a:t>
            </a:r>
            <a:endParaRPr lang="en-US" sz="1800" b="0"/>
          </a:p>
          <a:p>
            <a:pPr indent="22225"/>
            <a:r>
              <a:rPr lang="sr-Cyrl-CS" sz="1800" b="0"/>
              <a:t>   Izbor pokazatelja za merenje produktivnosti rada:</a:t>
            </a:r>
            <a:endParaRPr lang="sr-Latn-CS" sz="1800" b="0"/>
          </a:p>
          <a:p>
            <a:pPr indent="22225"/>
            <a:endParaRPr lang="en-US" sz="1800" b="0"/>
          </a:p>
          <a:p>
            <a:pPr indent="22225"/>
            <a:r>
              <a:rPr lang="sr-Cyrl-CS" sz="1800" b="0"/>
              <a:t>    -  na farmama sa zatvorenim ciklusom</a:t>
            </a:r>
            <a:r>
              <a:rPr lang="sr-Latn-CS" sz="1800" b="0"/>
              <a:t> finalni proizvod je utovljeno grlo</a:t>
            </a:r>
            <a:r>
              <a:rPr lang="sr-Latn-CS" sz="1800"/>
              <a:t>(utrošak rada </a:t>
            </a:r>
          </a:p>
          <a:p>
            <a:pPr indent="22225"/>
            <a:r>
              <a:rPr lang="sr-Latn-CS" sz="1800"/>
              <a:t>       po kilogramu prirasta) </a:t>
            </a:r>
            <a:r>
              <a:rPr lang="sr-Latn-CS" sz="1800" b="0"/>
              <a:t>utrošak rada za sve kategorije opterećuje</a:t>
            </a:r>
          </a:p>
          <a:p>
            <a:pPr indent="22225"/>
            <a:r>
              <a:rPr lang="sr-Latn-CS" sz="1800" b="0"/>
              <a:t>         samo utovljeno grlo</a:t>
            </a:r>
          </a:p>
          <a:p>
            <a:pPr indent="22225"/>
            <a:endParaRPr lang="en-US" sz="1800" b="0"/>
          </a:p>
          <a:p>
            <a:pPr indent="22225"/>
            <a:r>
              <a:rPr lang="sr-Cyrl-CS" sz="1800" b="0"/>
              <a:t>   -  na farmama sa otvorenim ciklusom </a:t>
            </a:r>
            <a:r>
              <a:rPr lang="sr-Latn-CS" sz="1800" b="0"/>
              <a:t>grlo</a:t>
            </a:r>
            <a:r>
              <a:rPr lang="sr-Latn-CS" sz="1800"/>
              <a:t>(utrošak rada </a:t>
            </a:r>
          </a:p>
          <a:p>
            <a:pPr indent="22225"/>
            <a:r>
              <a:rPr lang="sr-Latn-CS" sz="1800"/>
              <a:t>       po kilogramu prirasta) </a:t>
            </a:r>
            <a:r>
              <a:rPr lang="sr-Latn-CS" sz="1800" b="0"/>
              <a:t>rad vezan samo za tov svinja</a:t>
            </a:r>
          </a:p>
          <a:p>
            <a:pPr indent="22225"/>
            <a:r>
              <a:rPr lang="sr-Latn-CS" sz="1800" b="0"/>
              <a:t>Kod specijalizovanih farmi za proizvodnju prasadi utrošak rada se svodi</a:t>
            </a:r>
          </a:p>
          <a:p>
            <a:pPr indent="22225"/>
            <a:r>
              <a:rPr lang="sr-Latn-CS" sz="1800" b="0"/>
              <a:t> na odlučeno prase.Kod ovih farmi produktivnost se meri i sledečim pokazateljima:</a:t>
            </a:r>
          </a:p>
          <a:p>
            <a:pPr indent="22225"/>
            <a:r>
              <a:rPr lang="sr-Latn-CS" sz="1800" b="0"/>
              <a:t>a)Utrošak rada po krmači godišnje</a:t>
            </a:r>
          </a:p>
          <a:p>
            <a:pPr indent="22225"/>
            <a:r>
              <a:rPr lang="sr-Latn-CS" sz="1800" b="0"/>
              <a:t>b)Broj krmača po radniku</a:t>
            </a:r>
          </a:p>
          <a:p>
            <a:pPr indent="22225"/>
            <a:r>
              <a:rPr lang="sr-Latn-CS" sz="1800" b="0"/>
              <a:t>c)Utrošak rada po prosečnom ili isporučenom tovljeniku</a:t>
            </a:r>
          </a:p>
          <a:p>
            <a:pPr indent="22225"/>
            <a:r>
              <a:rPr lang="sr-Latn-CS" sz="1800" b="0"/>
              <a:t>d) Broj tovljenika po radniku                                 </a:t>
            </a:r>
          </a:p>
          <a:p>
            <a:pPr indent="22225"/>
            <a:r>
              <a:rPr lang="sr-Cyrl-CS" sz="1800" b="0"/>
              <a:t>  Od vrednosnih pokazatelja mogu se koristiti: vrednost proizvodnje na 100 dinara </a:t>
            </a:r>
            <a:endParaRPr lang="en-US" sz="1800" b="0"/>
          </a:p>
          <a:p>
            <a:pPr indent="22225"/>
            <a:r>
              <a:rPr lang="sr-Cyrl-CS" sz="1800" b="0"/>
              <a:t>zarada, dohodak po radniku i dohodak po radnom času, uz napomenu da je njihova </a:t>
            </a:r>
            <a:endParaRPr lang="en-US" sz="1800" b="0"/>
          </a:p>
          <a:p>
            <a:pPr indent="22225"/>
            <a:r>
              <a:rPr lang="sr-Cyrl-CS" sz="1800" b="0"/>
              <a:t>upotreba ograničena u uslovima značajnih kolebanja odnosa cena.</a:t>
            </a:r>
            <a:endParaRPr lang="en-US" sz="1800" b="0"/>
          </a:p>
          <a:p>
            <a:pPr indent="22225"/>
            <a:endParaRPr lang="en-US" sz="1800" b="0"/>
          </a:p>
          <a:p>
            <a:pPr indent="22225"/>
            <a:r>
              <a:rPr lang="sr-Cyrl-CS" sz="1800" b="0"/>
              <a:t>       </a:t>
            </a:r>
          </a:p>
        </p:txBody>
      </p:sp>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5"/>
          <p:cNvSpPr>
            <a:spLocks noChangeArrowheads="1"/>
          </p:cNvSpPr>
          <p:nvPr/>
        </p:nvSpPr>
        <p:spPr bwMode="auto">
          <a:xfrm>
            <a:off x="0" y="533400"/>
            <a:ext cx="8991600" cy="3416300"/>
          </a:xfrm>
          <a:prstGeom prst="rect">
            <a:avLst/>
          </a:prstGeom>
          <a:noFill/>
          <a:ln w="9525">
            <a:noFill/>
            <a:miter lim="800000"/>
            <a:headEnd/>
            <a:tailEnd/>
          </a:ln>
        </p:spPr>
        <p:txBody>
          <a:bodyPr>
            <a:spAutoFit/>
          </a:bodyPr>
          <a:lstStyle/>
          <a:p>
            <a:r>
              <a:rPr lang="sr-Cyrl-CS" sz="1800" b="0"/>
              <a:t>Utvrđeni  pokazatelji ispoljavaju znatno variranje iz godine u godinu, ali je dugoročna</a:t>
            </a:r>
            <a:endParaRPr lang="en-US" sz="1800" b="0"/>
          </a:p>
          <a:p>
            <a:r>
              <a:rPr lang="sr-Cyrl-CS" sz="1800" b="0"/>
              <a:t> tendencija vrlo povoljna, tako da je tokom četvrt veka proizvodnja prirasta po radnom </a:t>
            </a:r>
            <a:endParaRPr lang="en-US" sz="1800" b="0"/>
          </a:p>
          <a:p>
            <a:r>
              <a:rPr lang="sr-Cyrl-CS" sz="1800" b="0"/>
              <a:t>času povećana sa 9 na 54 kg, a utrošak radnih časova na 100 kg prirasta </a:t>
            </a:r>
            <a:endParaRPr lang="en-US" sz="1800" b="0"/>
          </a:p>
          <a:p>
            <a:r>
              <a:rPr lang="sr-Cyrl-CS" sz="1800" b="0"/>
              <a:t>smanjen sa 11 na ispod 2.</a:t>
            </a:r>
            <a:endParaRPr lang="en-US" sz="1800" b="0"/>
          </a:p>
          <a:p>
            <a:endParaRPr lang="sr-Latn-CS" sz="1800" b="0"/>
          </a:p>
          <a:p>
            <a:r>
              <a:rPr lang="sr-Cyrl-CS" sz="1800" b="0"/>
              <a:t>Na krupnim farmama za proizvodnju prasadi, utrošak rada, pored ostalih faktora,</a:t>
            </a:r>
            <a:endParaRPr lang="en-US" sz="1800" b="0"/>
          </a:p>
          <a:p>
            <a:r>
              <a:rPr lang="sr-Cyrl-CS" sz="1800" b="0"/>
              <a:t> uslovljen je tipom prasilišta i brojem prasadi po krmači godišnje. Pri držanju krmača</a:t>
            </a:r>
            <a:endParaRPr lang="en-US" sz="1800" b="0"/>
          </a:p>
          <a:p>
            <a:r>
              <a:rPr lang="sr-Cyrl-CS" sz="1800" b="0"/>
              <a:t> u boksovima bez uklještenja, troši se u našim uslovima oko 170 časova po krmači </a:t>
            </a:r>
            <a:endParaRPr lang="en-US" sz="1800" b="0"/>
          </a:p>
          <a:p>
            <a:r>
              <a:rPr lang="sr-Cyrl-CS" sz="1800" b="0"/>
              <a:t>godišnje, a sa uklještenjem od 70 do 150 časova, zavisno od površine boksa, </a:t>
            </a:r>
            <a:endParaRPr lang="en-US" sz="1800" b="0"/>
          </a:p>
          <a:p>
            <a:r>
              <a:rPr lang="sr-Cyrl-CS" sz="1800" b="0"/>
              <a:t>odnosno od postojanja i korišćenja ispusta za krmaču. Po odlučenom prasetu troši se</a:t>
            </a:r>
            <a:endParaRPr lang="en-US" sz="1800" b="0"/>
          </a:p>
          <a:p>
            <a:r>
              <a:rPr lang="sr-Cyrl-CS" sz="1800" b="0"/>
              <a:t> od 4 do 10 časova rada.</a:t>
            </a:r>
            <a:endParaRPr lang="sr-Latn-CS" sz="1800" b="0"/>
          </a:p>
          <a:p>
            <a:endParaRPr lang="sr-Latn-CS" sz="1800" b="0"/>
          </a:p>
        </p:txBody>
      </p:sp>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4"/>
          <p:cNvSpPr>
            <a:spLocks noChangeArrowheads="1"/>
          </p:cNvSpPr>
          <p:nvPr/>
        </p:nvSpPr>
        <p:spPr bwMode="auto">
          <a:xfrm>
            <a:off x="0" y="244475"/>
            <a:ext cx="13700125" cy="6408738"/>
          </a:xfrm>
          <a:prstGeom prst="rect">
            <a:avLst/>
          </a:prstGeom>
          <a:noFill/>
          <a:ln w="9525">
            <a:noFill/>
            <a:miter lim="800000"/>
            <a:headEnd/>
            <a:tailEnd/>
          </a:ln>
        </p:spPr>
        <p:txBody>
          <a:bodyPr anchor="ctr">
            <a:spAutoFit/>
          </a:bodyPr>
          <a:lstStyle/>
          <a:p>
            <a:pPr indent="1588">
              <a:tabLst>
                <a:tab pos="250825" algn="l"/>
              </a:tabLst>
            </a:pPr>
            <a:r>
              <a:rPr lang="sl-SI" sz="1800"/>
              <a:t> </a:t>
            </a:r>
            <a:r>
              <a:rPr lang="sl-SI" sz="1800" u="sng"/>
              <a:t>Ocena rezultata i mere za unapređenje</a:t>
            </a:r>
            <a:endParaRPr lang="en-US" sz="1800" b="0"/>
          </a:p>
          <a:p>
            <a:pPr indent="1588">
              <a:tabLst>
                <a:tab pos="250825" algn="l"/>
              </a:tabLst>
            </a:pPr>
            <a:r>
              <a:rPr lang="sl-SI" sz="1800"/>
              <a:t>       </a:t>
            </a:r>
            <a:r>
              <a:rPr lang="sl-SI" sz="1800" u="sng"/>
              <a:t>svinjarske proizvodnje</a:t>
            </a:r>
            <a:endParaRPr lang="en-US" sz="1800" b="0"/>
          </a:p>
          <a:p>
            <a:pPr indent="1588">
              <a:tabLst>
                <a:tab pos="250825" algn="l"/>
              </a:tabLst>
            </a:pPr>
            <a:r>
              <a:rPr lang="sl-SI" sz="1800" b="0"/>
              <a:t> </a:t>
            </a:r>
            <a:endParaRPr lang="en-US" sz="1800" b="0"/>
          </a:p>
          <a:p>
            <a:pPr indent="1588">
              <a:tabLst>
                <a:tab pos="250825" algn="l"/>
              </a:tabLst>
            </a:pPr>
            <a:r>
              <a:rPr lang="sl-SI" sz="1800" b="0"/>
              <a:t>    Objašnjenja ostvarenih rezultata najčešće se vezuju za sledeće pokazatelje</a:t>
            </a:r>
            <a:endParaRPr lang="en-US" sz="1800" b="0"/>
          </a:p>
          <a:p>
            <a:pPr indent="1588">
              <a:tabLst>
                <a:tab pos="250825" algn="l"/>
              </a:tabLst>
            </a:pPr>
            <a:r>
              <a:rPr lang="sl-SI" sz="1800" b="0"/>
              <a:t> uslova proizvodnje: </a:t>
            </a:r>
            <a:endParaRPr lang="en-US" sz="1800" b="0"/>
          </a:p>
          <a:p>
            <a:pPr indent="1588">
              <a:tabLst>
                <a:tab pos="250825" algn="l"/>
              </a:tabLst>
            </a:pPr>
            <a:endParaRPr lang="en-US" sz="1800" b="0"/>
          </a:p>
          <a:p>
            <a:pPr indent="1588">
              <a:tabLst>
                <a:tab pos="250825" algn="l"/>
              </a:tabLst>
            </a:pPr>
            <a:r>
              <a:rPr lang="sl-SI" sz="1800" b="0"/>
              <a:t>lokacija i prostorna organizacija farme, </a:t>
            </a:r>
            <a:endParaRPr lang="en-US" sz="1800" b="0"/>
          </a:p>
          <a:p>
            <a:pPr indent="1588">
              <a:tabLst>
                <a:tab pos="250825" algn="l"/>
              </a:tabLst>
            </a:pPr>
            <a:r>
              <a:rPr lang="sl-SI" sz="1800" b="0"/>
              <a:t>veličina i iskorišćavanje kapaciteta farme, </a:t>
            </a:r>
            <a:endParaRPr lang="en-US" sz="1800" b="0"/>
          </a:p>
          <a:p>
            <a:pPr indent="1588">
              <a:tabLst>
                <a:tab pos="250825" algn="l"/>
              </a:tabLst>
            </a:pPr>
            <a:r>
              <a:rPr lang="sl-SI" sz="1800" b="0"/>
              <a:t>opremljenost farme osnovnim sredstvima, </a:t>
            </a:r>
            <a:endParaRPr lang="en-US" sz="1800" b="0"/>
          </a:p>
          <a:p>
            <a:pPr indent="1588">
              <a:tabLst>
                <a:tab pos="250825" algn="l"/>
              </a:tabLst>
            </a:pPr>
            <a:r>
              <a:rPr lang="sl-SI" sz="1800" b="0"/>
              <a:t>tehnologija proizvodnje (rasa svinja, kategorizacija), </a:t>
            </a:r>
            <a:endParaRPr lang="en-US" sz="1800" b="0"/>
          </a:p>
          <a:p>
            <a:pPr indent="1588">
              <a:tabLst>
                <a:tab pos="250825" algn="l"/>
              </a:tabLst>
            </a:pPr>
            <a:r>
              <a:rPr lang="sl-SI" sz="1800" b="0"/>
              <a:t>vreme zadržavanja u pojedinim proizvodnim fazama, </a:t>
            </a:r>
            <a:endParaRPr lang="en-US" sz="1800" b="0"/>
          </a:p>
          <a:p>
            <a:pPr indent="1588">
              <a:tabLst>
                <a:tab pos="250825" algn="l"/>
              </a:tabLst>
            </a:pPr>
            <a:r>
              <a:rPr lang="sl-SI" sz="1800" b="0"/>
              <a:t>uzrast i telesna masa pri prevođenju iz jedne u drugu</a:t>
            </a:r>
            <a:endParaRPr lang="en-US" sz="1800" b="0"/>
          </a:p>
          <a:p>
            <a:pPr indent="1588">
              <a:tabLst>
                <a:tab pos="250825" algn="l"/>
              </a:tabLst>
            </a:pPr>
            <a:r>
              <a:rPr lang="sl-SI" sz="1800" b="0"/>
              <a:t>kategoriju, mere nege i zdravstvene zaštite grla, </a:t>
            </a:r>
            <a:endParaRPr lang="en-US" sz="1800" b="0"/>
          </a:p>
          <a:p>
            <a:pPr indent="1588">
              <a:tabLst>
                <a:tab pos="250825" algn="l"/>
              </a:tabLst>
            </a:pPr>
            <a:r>
              <a:rPr lang="sl-SI" sz="1800" b="0"/>
              <a:t>način držanja, </a:t>
            </a:r>
            <a:endParaRPr lang="en-US" sz="1800" b="0"/>
          </a:p>
          <a:p>
            <a:pPr indent="1588">
              <a:tabLst>
                <a:tab pos="250825" algn="l"/>
              </a:tabLst>
            </a:pPr>
            <a:r>
              <a:rPr lang="sl-SI" sz="1800" b="0"/>
              <a:t>tip, </a:t>
            </a:r>
            <a:endParaRPr lang="en-US" sz="1800" b="0"/>
          </a:p>
          <a:p>
            <a:pPr indent="1588">
              <a:tabLst>
                <a:tab pos="250825" algn="l"/>
              </a:tabLst>
            </a:pPr>
            <a:r>
              <a:rPr lang="sl-SI" sz="1800" b="0"/>
              <a:t>struktura i </a:t>
            </a:r>
            <a:endParaRPr lang="en-US" sz="1800" b="0"/>
          </a:p>
          <a:p>
            <a:pPr indent="1588">
              <a:tabLst>
                <a:tab pos="250825" algn="l"/>
              </a:tabLst>
            </a:pPr>
            <a:r>
              <a:rPr lang="sl-SI" sz="1800" b="0"/>
              <a:t>sastav obroka i sl.).</a:t>
            </a:r>
            <a:endParaRPr lang="en-US" sz="1800" b="0"/>
          </a:p>
          <a:p>
            <a:pPr indent="1588">
              <a:tabLst>
                <a:tab pos="250825" algn="l"/>
              </a:tabLst>
            </a:pPr>
            <a:r>
              <a:rPr lang="sl-SI" sz="1800" b="0"/>
              <a:t>    </a:t>
            </a:r>
            <a:endParaRPr lang="en-US" sz="1800" b="0"/>
          </a:p>
          <a:p>
            <a:pPr indent="1588">
              <a:tabLst>
                <a:tab pos="250825" algn="l"/>
              </a:tabLst>
            </a:pPr>
            <a:r>
              <a:rPr lang="sl-SI" sz="1800" b="0"/>
              <a:t> Faktori promene poslovnog uspeha svrstani su u tri grupe:</a:t>
            </a:r>
            <a:endParaRPr lang="en-US" sz="1800" b="0"/>
          </a:p>
          <a:p>
            <a:pPr indent="1588">
              <a:tabLst>
                <a:tab pos="250825" algn="l"/>
              </a:tabLst>
            </a:pPr>
            <a:r>
              <a:rPr lang="sl-SI" sz="1800" b="0"/>
              <a:t>produktivnost rada, </a:t>
            </a:r>
            <a:endParaRPr lang="en-US" sz="1800" b="0"/>
          </a:p>
          <a:p>
            <a:pPr indent="1588">
              <a:tabLst>
                <a:tab pos="250825" algn="l"/>
              </a:tabLst>
            </a:pPr>
            <a:r>
              <a:rPr lang="sl-SI" sz="1800" b="0"/>
              <a:t>troškovi proizvodnje i </a:t>
            </a:r>
            <a:endParaRPr lang="en-US" sz="1800" b="0"/>
          </a:p>
          <a:p>
            <a:pPr indent="1588">
              <a:tabLst>
                <a:tab pos="250825" algn="l"/>
              </a:tabLst>
            </a:pPr>
            <a:r>
              <a:rPr lang="sl-SI" sz="1800" b="0"/>
              <a:t>odnosi cena. </a:t>
            </a:r>
            <a:endParaRPr lang="en-US" sz="1800" b="0"/>
          </a:p>
          <a:p>
            <a:pPr indent="1588">
              <a:tabLst>
                <a:tab pos="250825" algn="l"/>
              </a:tabLst>
            </a:pPr>
            <a:r>
              <a:rPr lang="sl-SI" sz="1800" b="0"/>
              <a:t>    </a:t>
            </a:r>
          </a:p>
        </p:txBody>
      </p:sp>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4"/>
          <p:cNvSpPr>
            <a:spLocks noChangeArrowheads="1"/>
          </p:cNvSpPr>
          <p:nvPr/>
        </p:nvSpPr>
        <p:spPr bwMode="auto">
          <a:xfrm>
            <a:off x="0" y="838200"/>
            <a:ext cx="13573125" cy="915988"/>
          </a:xfrm>
          <a:prstGeom prst="rect">
            <a:avLst/>
          </a:prstGeom>
          <a:noFill/>
          <a:ln w="9525">
            <a:noFill/>
            <a:miter lim="800000"/>
            <a:headEnd/>
            <a:tailEnd/>
          </a:ln>
        </p:spPr>
        <p:txBody>
          <a:bodyPr>
            <a:spAutoFit/>
          </a:bodyPr>
          <a:lstStyle/>
          <a:p>
            <a:r>
              <a:rPr lang="sl-SI" sz="1800" b="0"/>
              <a:t>Najniži uticaj na  promenu poslovnog uspeha ispoljila je produktivnost rada, oko 4%.</a:t>
            </a:r>
            <a:endParaRPr lang="en-US" sz="1800" b="0"/>
          </a:p>
          <a:p>
            <a:r>
              <a:rPr lang="sl-SI" sz="1800" b="0"/>
              <a:t> Najviši uticaj imaju troškovi proizvodnje, u proseku 53%, a između ova dva faktora</a:t>
            </a:r>
            <a:endParaRPr lang="en-US" sz="1800" b="0"/>
          </a:p>
          <a:p>
            <a:r>
              <a:rPr lang="sl-SI" sz="1800" b="0"/>
              <a:t> nalazi se uticaj odnosa cena sa 43%.</a:t>
            </a:r>
          </a:p>
        </p:txBody>
      </p:sp>
    </p:spTree>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22"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235523" name="Title 5"/>
          <p:cNvSpPr>
            <a:spLocks noGrp="1"/>
          </p:cNvSpPr>
          <p:nvPr>
            <p:ph type="ctrTitle"/>
          </p:nvPr>
        </p:nvSpPr>
        <p:spPr>
          <a:xfrm>
            <a:off x="928688" y="533400"/>
            <a:ext cx="7910512" cy="735013"/>
          </a:xfrm>
        </p:spPr>
        <p:txBody>
          <a:bodyPr/>
          <a:lstStyle/>
          <a:p>
            <a:pPr>
              <a:lnSpc>
                <a:spcPts val="4500"/>
              </a:lnSpc>
            </a:pPr>
            <a:r>
              <a:rPr lang="sr-Latn-CS" altLang="en-US" smtClean="0"/>
              <a:t>Перспективе развоја </a:t>
            </a:r>
            <a:r>
              <a:rPr lang="sr-Cyrl-CS" altLang="en-US" smtClean="0"/>
              <a:t>свињарства</a:t>
            </a:r>
            <a:endParaRPr lang="sr-Latn-CS" altLang="en-US" smtClean="0"/>
          </a:p>
        </p:txBody>
      </p:sp>
      <p:sp>
        <p:nvSpPr>
          <p:cNvPr id="235524" name="Subtitle 6"/>
          <p:cNvSpPr>
            <a:spLocks noGrp="1"/>
          </p:cNvSpPr>
          <p:nvPr>
            <p:ph type="subTitle" idx="1"/>
          </p:nvPr>
        </p:nvSpPr>
        <p:spPr>
          <a:xfrm>
            <a:off x="609600" y="1447800"/>
            <a:ext cx="8034338" cy="4767263"/>
          </a:xfrm>
        </p:spPr>
        <p:txBody>
          <a:bodyPr/>
          <a:lstStyle/>
          <a:p>
            <a:pPr marL="341313" indent="-341313" algn="l">
              <a:lnSpc>
                <a:spcPct val="80000"/>
              </a:lnSpc>
              <a:buFontTx/>
              <a:buChar char="•"/>
            </a:pPr>
            <a:r>
              <a:rPr lang="sr-Cyrl-CS" altLang="en-US" sz="2800" smtClean="0"/>
              <a:t>Виши ниво специјализације у региону Србија – север</a:t>
            </a:r>
          </a:p>
          <a:p>
            <a:pPr marL="341313" indent="-341313" algn="l">
              <a:lnSpc>
                <a:spcPct val="80000"/>
              </a:lnSpc>
              <a:buFontTx/>
              <a:buChar char="•"/>
            </a:pPr>
            <a:r>
              <a:rPr lang="sr-Latn-CS" altLang="en-US" sz="2800" smtClean="0"/>
              <a:t>64% </a:t>
            </a:r>
            <a:r>
              <a:rPr lang="sr-Cyrl-CS" altLang="en-US" sz="2800" smtClean="0"/>
              <a:t>ППГ нема наследника и има на располагању 61% грла свиња у власништву ППГ</a:t>
            </a:r>
          </a:p>
          <a:p>
            <a:pPr marL="341313" indent="-341313" algn="l">
              <a:lnSpc>
                <a:spcPct val="80000"/>
              </a:lnSpc>
              <a:buFontTx/>
              <a:buChar char="•"/>
            </a:pPr>
            <a:r>
              <a:rPr lang="sr-Cyrl-CS" altLang="en-US" sz="2800" smtClean="0"/>
              <a:t>Пољопривредници старости </a:t>
            </a:r>
            <a:r>
              <a:rPr lang="sr-Latn-CS" altLang="en-US" sz="2800" smtClean="0"/>
              <a:t>≥65 година </a:t>
            </a:r>
            <a:r>
              <a:rPr lang="sr-Cyrl-CS" altLang="en-US" sz="2800" smtClean="0"/>
              <a:t>имају на </a:t>
            </a:r>
            <a:r>
              <a:rPr lang="sr-Latn-CS" altLang="en-US" sz="2800" smtClean="0"/>
              <a:t>распола</a:t>
            </a:r>
            <a:r>
              <a:rPr lang="sr-Cyrl-CS" altLang="en-US" sz="2800" smtClean="0"/>
              <a:t>гању</a:t>
            </a:r>
            <a:r>
              <a:rPr lang="sr-Latn-CS" altLang="en-US" sz="2800" smtClean="0"/>
              <a:t> </a:t>
            </a:r>
            <a:r>
              <a:rPr lang="sr-Cyrl-CS" altLang="en-US" sz="2800" smtClean="0"/>
              <a:t>47</a:t>
            </a:r>
            <a:r>
              <a:rPr lang="sr-Latn-CS" altLang="en-US" sz="2800" smtClean="0"/>
              <a:t>% грла</a:t>
            </a:r>
            <a:r>
              <a:rPr lang="sr-Cyrl-CS" altLang="en-US" sz="2800" smtClean="0"/>
              <a:t> свиња</a:t>
            </a:r>
          </a:p>
          <a:p>
            <a:pPr marL="341313" indent="-341313" algn="l">
              <a:lnSpc>
                <a:spcPct val="80000"/>
              </a:lnSpc>
              <a:buFontTx/>
              <a:buChar char="•"/>
            </a:pPr>
            <a:r>
              <a:rPr lang="sr-Cyrl-CS" altLang="en-US" sz="2800" smtClean="0"/>
              <a:t>Од 28.777 ПГ специјализованих за свињарство:</a:t>
            </a:r>
          </a:p>
          <a:p>
            <a:pPr marL="798513" lvl="1" indent="-341313" algn="l">
              <a:lnSpc>
                <a:spcPct val="80000"/>
              </a:lnSpc>
              <a:buFont typeface="Arial" charset="0"/>
              <a:buChar char="•"/>
            </a:pPr>
            <a:r>
              <a:rPr lang="sr-Cyrl-CS" altLang="en-US" sz="2400" smtClean="0"/>
              <a:t>15% је регистровано</a:t>
            </a:r>
          </a:p>
          <a:p>
            <a:pPr marL="798513" lvl="1" indent="-341313" algn="l">
              <a:lnSpc>
                <a:spcPct val="80000"/>
              </a:lnSpc>
              <a:buFont typeface="Arial" charset="0"/>
              <a:buChar char="•"/>
            </a:pPr>
            <a:r>
              <a:rPr lang="sr-Cyrl-CS" altLang="en-US" sz="2400" smtClean="0"/>
              <a:t>5,6% користи услуге Пољопривредне саветодавне службе</a:t>
            </a:r>
          </a:p>
          <a:p>
            <a:pPr marL="798513" lvl="1" indent="-341313" algn="l">
              <a:lnSpc>
                <a:spcPct val="80000"/>
              </a:lnSpc>
              <a:buFont typeface="Arial" charset="0"/>
              <a:buChar char="•"/>
            </a:pPr>
            <a:r>
              <a:rPr lang="sr-Cyrl-CS" altLang="en-US" sz="2400" smtClean="0"/>
              <a:t>1% користи рачунар</a:t>
            </a:r>
            <a:endParaRPr lang="sr-Latn-CS" altLang="en-US" smtClean="0"/>
          </a:p>
        </p:txBody>
      </p:sp>
    </p:spTree>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Rectangle 4"/>
          <p:cNvSpPr>
            <a:spLocks noChangeArrowheads="1"/>
          </p:cNvSpPr>
          <p:nvPr/>
        </p:nvSpPr>
        <p:spPr bwMode="auto">
          <a:xfrm>
            <a:off x="0" y="211138"/>
            <a:ext cx="13744575" cy="5859462"/>
          </a:xfrm>
          <a:prstGeom prst="rect">
            <a:avLst/>
          </a:prstGeom>
          <a:noFill/>
          <a:ln w="9525">
            <a:noFill/>
            <a:miter lim="800000"/>
            <a:headEnd/>
            <a:tailEnd/>
          </a:ln>
        </p:spPr>
        <p:txBody>
          <a:bodyPr anchor="ctr">
            <a:spAutoFit/>
          </a:bodyPr>
          <a:lstStyle/>
          <a:p>
            <a:pPr indent="215900"/>
            <a:r>
              <a:rPr lang="sr-Cyrl-CS" sz="1800" u="sng"/>
              <a:t>Razvojne karakteristike i proizvodno-ekonomski</a:t>
            </a:r>
            <a:endParaRPr lang="en-US" sz="1800" b="0"/>
          </a:p>
          <a:p>
            <a:pPr indent="215900"/>
            <a:r>
              <a:rPr lang="sr-Cyrl-CS" sz="1800"/>
              <a:t>      </a:t>
            </a:r>
            <a:r>
              <a:rPr lang="sr-Cyrl-CS" sz="1800" u="sng"/>
              <a:t>položaj živinarstva</a:t>
            </a:r>
            <a:endParaRPr lang="en-US" sz="1800" b="0"/>
          </a:p>
          <a:p>
            <a:pPr indent="215900"/>
            <a:r>
              <a:rPr lang="sr-Cyrl-CS" sz="1800"/>
              <a:t>     </a:t>
            </a:r>
            <a:endParaRPr lang="sr-Latn-CS" sz="1800"/>
          </a:p>
          <a:p>
            <a:pPr indent="215900"/>
            <a:r>
              <a:rPr lang="sl-SI" sz="1800" b="0"/>
              <a:t>U razvoju živinarstva Jugoslavije mogu se uočiti dve osnovne etape. </a:t>
            </a:r>
            <a:endParaRPr lang="en-US" sz="1800" b="0"/>
          </a:p>
          <a:p>
            <a:pPr indent="215900"/>
            <a:r>
              <a:rPr lang="sl-SI" sz="1800" b="0"/>
              <a:t>      - Prva se karakteriše slabo razvijenom živinarskom proizvodnjom koja ima</a:t>
            </a:r>
          </a:p>
          <a:p>
            <a:pPr indent="215900"/>
            <a:r>
              <a:rPr lang="sl-SI" sz="1800" b="0"/>
              <a:t> karakter sporedne delatnosti porodičnih gazdinstava. Živina je uglavnom gajena u </a:t>
            </a:r>
          </a:p>
          <a:p>
            <a:pPr indent="215900"/>
            <a:r>
              <a:rPr lang="sl-SI" sz="1800" b="0"/>
              <a:t>prirodi, gde je nalazila najveći deo hrane. </a:t>
            </a:r>
            <a:endParaRPr lang="en-US" sz="1800" b="0"/>
          </a:p>
          <a:p>
            <a:pPr indent="215900"/>
            <a:r>
              <a:rPr lang="sl-SI" sz="1800" b="0"/>
              <a:t>     </a:t>
            </a:r>
          </a:p>
          <a:p>
            <a:pPr indent="215900"/>
            <a:r>
              <a:rPr lang="sl-SI" sz="1800" b="0"/>
              <a:t> - Druga etapa započela je početkom šezdesetih godina, kada je u živinarstvu došlo</a:t>
            </a:r>
          </a:p>
          <a:p>
            <a:pPr indent="215900"/>
            <a:r>
              <a:rPr lang="sl-SI" sz="1800" b="0"/>
              <a:t> do primene principa industrijske proizvodnje.</a:t>
            </a:r>
            <a:endParaRPr lang="en-US" sz="1800" b="0"/>
          </a:p>
          <a:p>
            <a:pPr indent="215900"/>
            <a:endParaRPr lang="sl-SI" sz="1800" b="0"/>
          </a:p>
          <a:p>
            <a:pPr indent="215900"/>
            <a:r>
              <a:rPr lang="sl-SI" sz="1800" b="0"/>
              <a:t>Tokom poslednjih dvadeset godina poboljšani su svi pokazatelji kapaciteta i </a:t>
            </a:r>
          </a:p>
          <a:p>
            <a:pPr indent="215900"/>
            <a:r>
              <a:rPr lang="sl-SI" sz="1800" b="0"/>
              <a:t>zastupljenosti živine (</a:t>
            </a:r>
            <a:r>
              <a:rPr lang="sr-Cyrl-CS" sz="1800" b="0"/>
              <a:t>t</a:t>
            </a:r>
            <a:r>
              <a:rPr lang="sl-SI" sz="1800" b="0"/>
              <a:t>ab.7.4)</a:t>
            </a:r>
            <a:r>
              <a:rPr lang="sr-Cyrl-CS" sz="1800" b="0"/>
              <a:t>,</a:t>
            </a:r>
            <a:r>
              <a:rPr lang="sl-SI" sz="1800" b="0"/>
              <a:t> osim učešća nosilja u ukupnom broju grla živine i</a:t>
            </a:r>
          </a:p>
          <a:p>
            <a:pPr indent="215900"/>
            <a:r>
              <a:rPr lang="sl-SI" sz="1800" b="0"/>
              <a:t> njihovog odnosa prema broju stanovnika. Paralelno sa ovim promenama povećavana </a:t>
            </a:r>
          </a:p>
          <a:p>
            <a:pPr indent="215900"/>
            <a:r>
              <a:rPr lang="sl-SI" sz="1800" b="0"/>
              <a:t>je nosivost kokošaka tako da opadanje broja nosilja nije dovelo do smanjenja </a:t>
            </a:r>
          </a:p>
          <a:p>
            <a:pPr indent="215900"/>
            <a:r>
              <a:rPr lang="sl-SI" sz="1800" b="0"/>
              <a:t>ukupne proizvodnje jaja.</a:t>
            </a:r>
            <a:endParaRPr lang="en-US" sz="1800" b="0"/>
          </a:p>
          <a:p>
            <a:pPr indent="215900"/>
            <a:endParaRPr lang="sr-Latn-CS" sz="1800" b="0"/>
          </a:p>
          <a:p>
            <a:pPr indent="215900"/>
            <a:r>
              <a:rPr lang="en-US" sz="1800" b="0"/>
              <a:t>Ove povoljne osobine pojačane su značajnim promenama u tehnologiji gajenja </a:t>
            </a:r>
            <a:endParaRPr lang="sr-Latn-CS" sz="1800" b="0"/>
          </a:p>
          <a:p>
            <a:pPr indent="215900"/>
            <a:r>
              <a:rPr lang="en-US" sz="1800" b="0"/>
              <a:t>živine koje se odnose naročito na</a:t>
            </a:r>
            <a:r>
              <a:rPr lang="sr-Cyrl-CS" sz="1800" b="0"/>
              <a:t> </a:t>
            </a:r>
            <a:r>
              <a:rPr lang="en-US" sz="1800" b="0"/>
              <a:t>selekciju, ishranu, uslove smeštaja I</a:t>
            </a:r>
            <a:endParaRPr lang="sr-Latn-CS" sz="1800" b="0"/>
          </a:p>
          <a:p>
            <a:pPr indent="215900"/>
            <a:r>
              <a:rPr lang="en-US" sz="1800" b="0"/>
              <a:t> veterinarsku zaštitu.</a:t>
            </a:r>
          </a:p>
          <a:p>
            <a:pPr indent="215900" eaLnBrk="0" hangingPunct="0"/>
            <a:endParaRPr lang="en-US" sz="1800" b="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Box 1"/>
          <p:cNvSpPr txBox="1">
            <a:spLocks noChangeArrowheads="1"/>
          </p:cNvSpPr>
          <p:nvPr/>
        </p:nvSpPr>
        <p:spPr bwMode="auto">
          <a:xfrm>
            <a:off x="0" y="0"/>
            <a:ext cx="9144000" cy="6740525"/>
          </a:xfrm>
          <a:prstGeom prst="rect">
            <a:avLst/>
          </a:prstGeom>
          <a:noFill/>
          <a:ln w="9525">
            <a:noFill/>
            <a:miter lim="800000"/>
            <a:headEnd/>
            <a:tailEnd/>
          </a:ln>
        </p:spPr>
        <p:txBody>
          <a:bodyPr>
            <a:spAutoFit/>
          </a:bodyPr>
          <a:lstStyle/>
          <a:p>
            <a:r>
              <a:rPr lang="sr-Latn-CS" sz="2400">
                <a:latin typeface="Times New Roman" pitchFamily="18" charset="0"/>
                <a:cs typeface="Times New Roman" pitchFamily="18" charset="0"/>
              </a:rPr>
              <a:t>IZRAŽAVANJE VELIČINE PROIZVODNE JEDINICE</a:t>
            </a:r>
          </a:p>
          <a:p>
            <a:endParaRPr lang="sr-Latn-CS" sz="2400">
              <a:latin typeface="Times New Roman" pitchFamily="18" charset="0"/>
              <a:cs typeface="Times New Roman" pitchFamily="18" charset="0"/>
            </a:endParaRPr>
          </a:p>
          <a:p>
            <a:endParaRPr lang="sr-Latn-CS" sz="2400">
              <a:latin typeface="Times New Roman" pitchFamily="18" charset="0"/>
              <a:cs typeface="Times New Roman" pitchFamily="18" charset="0"/>
            </a:endParaRPr>
          </a:p>
          <a:p>
            <a:r>
              <a:rPr lang="sr-Latn-CS" sz="2400">
                <a:latin typeface="Times New Roman" pitchFamily="18" charset="0"/>
                <a:cs typeface="Times New Roman" pitchFamily="18" charset="0"/>
              </a:rPr>
              <a:t>Potrebno je razlikovati:</a:t>
            </a:r>
          </a:p>
          <a:p>
            <a:pPr>
              <a:buFontTx/>
              <a:buChar char="-"/>
            </a:pPr>
            <a:r>
              <a:rPr lang="sr-Latn-CS" sz="2400">
                <a:latin typeface="Times New Roman" pitchFamily="18" charset="0"/>
                <a:cs typeface="Times New Roman" pitchFamily="18" charset="0"/>
              </a:rPr>
              <a:t>veličinu proizvodnog sistema i </a:t>
            </a:r>
          </a:p>
          <a:p>
            <a:pPr>
              <a:buFontTx/>
              <a:buChar char="-"/>
            </a:pPr>
            <a:r>
              <a:rPr lang="sr-Latn-CS" sz="2400">
                <a:latin typeface="Times New Roman" pitchFamily="18" charset="0"/>
                <a:cs typeface="Times New Roman" pitchFamily="18" charset="0"/>
              </a:rPr>
              <a:t>veličinu proizvodne jedinice </a:t>
            </a:r>
          </a:p>
          <a:p>
            <a:pPr>
              <a:buFontTx/>
              <a:buChar char="-"/>
            </a:pPr>
            <a:endParaRPr lang="sr-Latn-CS" sz="2400">
              <a:latin typeface="Times New Roman" pitchFamily="18" charset="0"/>
              <a:cs typeface="Times New Roman" pitchFamily="18" charset="0"/>
            </a:endParaRPr>
          </a:p>
          <a:p>
            <a:r>
              <a:rPr lang="sr-Latn-CS" sz="2400">
                <a:latin typeface="Times New Roman" pitchFamily="18" charset="0"/>
                <a:cs typeface="Times New Roman" pitchFamily="18" charset="0"/>
              </a:rPr>
              <a:t>Veličina poslovnih sistema se izražava sledećim pokazateljima:</a:t>
            </a:r>
          </a:p>
          <a:p>
            <a:r>
              <a:rPr lang="sr-Latn-CS" sz="2400">
                <a:latin typeface="Times New Roman" pitchFamily="18" charset="0"/>
                <a:cs typeface="Times New Roman" pitchFamily="18" charset="0"/>
              </a:rPr>
              <a:t>                          -  vrednost kapitala</a:t>
            </a:r>
          </a:p>
          <a:p>
            <a:r>
              <a:rPr lang="sr-Latn-CS" sz="2400">
                <a:latin typeface="Times New Roman" pitchFamily="18" charset="0"/>
                <a:cs typeface="Times New Roman" pitchFamily="18" charset="0"/>
              </a:rPr>
              <a:t>                          -  ukupan prihod</a:t>
            </a:r>
          </a:p>
          <a:p>
            <a:r>
              <a:rPr lang="sr-Latn-CS" sz="2400">
                <a:latin typeface="Times New Roman" pitchFamily="18" charset="0"/>
                <a:cs typeface="Times New Roman" pitchFamily="18" charset="0"/>
              </a:rPr>
              <a:t>                          - profit</a:t>
            </a:r>
          </a:p>
          <a:p>
            <a:r>
              <a:rPr lang="sr-Latn-CS" sz="2400">
                <a:latin typeface="Times New Roman" pitchFamily="18" charset="0"/>
                <a:cs typeface="Times New Roman" pitchFamily="18" charset="0"/>
              </a:rPr>
              <a:t>                          - procentualno učešće na nekom tržišzu i sl.</a:t>
            </a:r>
          </a:p>
          <a:p>
            <a:endParaRPr lang="sr-Latn-CS" sz="2400">
              <a:latin typeface="Times New Roman" pitchFamily="18" charset="0"/>
              <a:cs typeface="Times New Roman" pitchFamily="18" charset="0"/>
            </a:endParaRPr>
          </a:p>
          <a:p>
            <a:r>
              <a:rPr lang="sr-Latn-CS" sz="2400">
                <a:latin typeface="Times New Roman" pitchFamily="18" charset="0"/>
                <a:cs typeface="Times New Roman" pitchFamily="18" charset="0"/>
              </a:rPr>
              <a:t>Veličina poljoprivrednih proizvodnih jedinica najčešće se izražava naturalnim pokazateljima i to:</a:t>
            </a:r>
          </a:p>
          <a:p>
            <a:r>
              <a:rPr lang="sr-Latn-CS" sz="2400">
                <a:latin typeface="Times New Roman" pitchFamily="18" charset="0"/>
                <a:cs typeface="Times New Roman" pitchFamily="18" charset="0"/>
              </a:rPr>
              <a:t>                                     - površinom</a:t>
            </a:r>
          </a:p>
          <a:p>
            <a:r>
              <a:rPr lang="sr-Latn-CS" sz="2400">
                <a:latin typeface="Times New Roman" pitchFamily="18" charset="0"/>
                <a:cs typeface="Times New Roman" pitchFamily="18" charset="0"/>
              </a:rPr>
              <a:t>                                     - redukovanom površinom</a:t>
            </a:r>
          </a:p>
          <a:p>
            <a:r>
              <a:rPr lang="sr-Latn-CS" sz="2400">
                <a:latin typeface="Times New Roman" pitchFamily="18" charset="0"/>
                <a:cs typeface="Times New Roman" pitchFamily="18" charset="0"/>
              </a:rPr>
              <a:t>                                     - uprošćenim pokazateljima veličine</a:t>
            </a:r>
          </a:p>
        </p:txBody>
      </p:sp>
    </p:spTree>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4"/>
          <p:cNvSpPr>
            <a:spLocks noChangeArrowheads="1"/>
          </p:cNvSpPr>
          <p:nvPr/>
        </p:nvSpPr>
        <p:spPr bwMode="auto">
          <a:xfrm>
            <a:off x="152400" y="381000"/>
            <a:ext cx="8991600" cy="3937000"/>
          </a:xfrm>
          <a:prstGeom prst="rect">
            <a:avLst/>
          </a:prstGeom>
          <a:noFill/>
          <a:ln w="9525">
            <a:noFill/>
            <a:miter lim="800000"/>
            <a:headEnd/>
            <a:tailEnd/>
          </a:ln>
        </p:spPr>
        <p:txBody>
          <a:bodyPr>
            <a:spAutoFit/>
          </a:bodyPr>
          <a:lstStyle/>
          <a:p>
            <a:r>
              <a:rPr lang="sr-Cyrl-CS" sz="1800" b="0"/>
              <a:t>Rad na organizovanom unapređenju živinarstva počeo je na prostoru naše zemlje još 1871. godine, kada je u Somboru osnovano Bačko privredno udruženje, koje je u svom sastavu imalo i živinarsku sekciju, a već 1877. godine u Somboru je održana prva izložba živine.</a:t>
            </a:r>
            <a:endParaRPr lang="en-US" sz="1800" b="0"/>
          </a:p>
          <a:p>
            <a:endParaRPr lang="sr-Latn-CS" sz="1800" b="0"/>
          </a:p>
          <a:p>
            <a:r>
              <a:rPr lang="sr-Cyrl-CS" sz="1800" b="0"/>
              <a:t>Značajan napredak u poboljšanju proizvodnih osobina ostvaren je stvaranjem hibridne živine specijalizovane, ili za proizvodnju jaja, ili za tov. To je omogućilo intenziviranje živinarstva koje je danas primilo sva obeležja industrijske proizvodnje. Zahvaljujući tome moguće je po jednoj roditeljskoj kokoški proizvesti 250 kg, a po jednoj roditeljskoj ćurki, plovki ili guski 450-500 kg mesa godišnje.</a:t>
            </a:r>
            <a:endParaRPr lang="en-US" sz="1800" b="0"/>
          </a:p>
          <a:p>
            <a:endParaRPr lang="sr-Latn-CS" sz="1800" b="0"/>
          </a:p>
          <a:p>
            <a:r>
              <a:rPr lang="sr-Cyrl-CS" sz="1800" b="0"/>
              <a:t>Živina se odlikuje visokim procentom jestivih delova u odnosu na bruto masu zaklanih grla, 67%, dok se kod svinja ovaj procenat kreće do 60%, kod goveda 44%, a kod ovaca do 40%.</a:t>
            </a:r>
            <a:endParaRPr lang="en-US" sz="1800" b="0"/>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8594"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238595" name="Title 5"/>
          <p:cNvSpPr>
            <a:spLocks noGrp="1"/>
          </p:cNvSpPr>
          <p:nvPr>
            <p:ph type="ctrTitle"/>
          </p:nvPr>
        </p:nvSpPr>
        <p:spPr>
          <a:xfrm>
            <a:off x="928688" y="785813"/>
            <a:ext cx="8215312" cy="482600"/>
          </a:xfrm>
        </p:spPr>
        <p:txBody>
          <a:bodyPr/>
          <a:lstStyle/>
          <a:p>
            <a:pPr>
              <a:lnSpc>
                <a:spcPts val="4500"/>
              </a:lnSpc>
            </a:pPr>
            <a:r>
              <a:rPr lang="sr-Cyrl-CS" altLang="en-US" smtClean="0"/>
              <a:t>Живинарство</a:t>
            </a:r>
            <a:endParaRPr lang="sr-Latn-CS" altLang="en-US" smtClean="0"/>
          </a:p>
        </p:txBody>
      </p:sp>
      <p:sp>
        <p:nvSpPr>
          <p:cNvPr id="238596" name="Subtitle 6"/>
          <p:cNvSpPr>
            <a:spLocks noGrp="1"/>
          </p:cNvSpPr>
          <p:nvPr>
            <p:ph type="subTitle" idx="1"/>
          </p:nvPr>
        </p:nvSpPr>
        <p:spPr>
          <a:xfrm>
            <a:off x="684213" y="1785938"/>
            <a:ext cx="8174037" cy="4429125"/>
          </a:xfrm>
        </p:spPr>
        <p:txBody>
          <a:bodyPr/>
          <a:lstStyle/>
          <a:p>
            <a:pPr marL="341313" indent="-341313" algn="l">
              <a:lnSpc>
                <a:spcPct val="80000"/>
              </a:lnSpc>
              <a:buFontTx/>
              <a:buChar char="•"/>
            </a:pPr>
            <a:r>
              <a:rPr lang="sr-Latn-CS" altLang="en-US" sz="2800" smtClean="0"/>
              <a:t>1960</a:t>
            </a:r>
            <a:r>
              <a:rPr lang="sr-Cyrl-CS" altLang="en-US" sz="2800" smtClean="0"/>
              <a:t>:</a:t>
            </a:r>
            <a:r>
              <a:rPr lang="sr-Latn-CS" altLang="en-US" sz="2800" smtClean="0"/>
              <a:t> </a:t>
            </a:r>
            <a:r>
              <a:rPr lang="sr-Cyrl-CS" altLang="en-US" sz="2800" smtClean="0"/>
              <a:t>1 милион </a:t>
            </a:r>
            <a:r>
              <a:rPr lang="sr-Latn-CS" altLang="en-US" sz="2800" smtClean="0"/>
              <a:t>ПГ</a:t>
            </a:r>
            <a:r>
              <a:rPr lang="sr-Cyrl-CS" altLang="en-US" sz="2800" smtClean="0"/>
              <a:t> са 11 милиона грла живине</a:t>
            </a:r>
            <a:endParaRPr lang="sr-Latn-CS" altLang="en-US" sz="2800" smtClean="0"/>
          </a:p>
          <a:p>
            <a:pPr marL="341313" indent="-341313" algn="l">
              <a:lnSpc>
                <a:spcPct val="80000"/>
              </a:lnSpc>
              <a:buFontTx/>
              <a:buChar char="•"/>
            </a:pPr>
            <a:r>
              <a:rPr lang="sr-Latn-CS" altLang="en-US" sz="2800" smtClean="0"/>
              <a:t>2012</a:t>
            </a:r>
            <a:r>
              <a:rPr lang="sr-Cyrl-CS" altLang="en-US" sz="2800" smtClean="0"/>
              <a:t>:</a:t>
            </a:r>
            <a:r>
              <a:rPr lang="sr-Latn-CS" altLang="en-US" sz="2800" smtClean="0"/>
              <a:t> </a:t>
            </a:r>
            <a:r>
              <a:rPr lang="sr-Cyrl-CS" altLang="en-US" sz="2800" smtClean="0"/>
              <a:t>414 </a:t>
            </a:r>
            <a:r>
              <a:rPr lang="sr-Latn-CS" altLang="en-US" sz="2800" smtClean="0"/>
              <a:t>хиљада ПГ са </a:t>
            </a:r>
            <a:r>
              <a:rPr lang="sr-Cyrl-CS" altLang="en-US" sz="2800" smtClean="0"/>
              <a:t>26</a:t>
            </a:r>
            <a:r>
              <a:rPr lang="sr-Latn-CS" altLang="en-US" sz="2800" smtClean="0"/>
              <a:t> милиона грла</a:t>
            </a:r>
            <a:r>
              <a:rPr lang="sr-Cyrl-CS" altLang="en-US" sz="2800" smtClean="0"/>
              <a:t> живине</a:t>
            </a:r>
            <a:endParaRPr lang="sr-Latn-CS" altLang="en-US" sz="2800" smtClean="0"/>
          </a:p>
          <a:p>
            <a:pPr marL="341313" indent="-341313" algn="l">
              <a:lnSpc>
                <a:spcPct val="80000"/>
              </a:lnSpc>
              <a:buFontTx/>
              <a:buChar char="•"/>
            </a:pPr>
            <a:r>
              <a:rPr lang="sr-Cyrl-CS" altLang="en-US" sz="2800" smtClean="0"/>
              <a:t>Уравнотежен број грла живине између региона Србија – север и Србија – југ, али неуравнотежен по областима, у 6 од 25 области у Србији сконцентрисано 53% грла</a:t>
            </a:r>
          </a:p>
          <a:p>
            <a:pPr marL="341313" indent="-341313" algn="l">
              <a:lnSpc>
                <a:spcPct val="80000"/>
              </a:lnSpc>
              <a:buFontTx/>
              <a:buChar char="•"/>
            </a:pPr>
            <a:r>
              <a:rPr lang="sr-Cyrl-CS" altLang="en-US" sz="2800" smtClean="0"/>
              <a:t>37% грла се узгаја на 225 ПГ у статусу правног лица и предузетника</a:t>
            </a:r>
          </a:p>
          <a:p>
            <a:pPr marL="341313" indent="-341313" algn="l">
              <a:lnSpc>
                <a:spcPct val="80000"/>
              </a:lnSpc>
              <a:buFontTx/>
              <a:buChar char="•"/>
            </a:pPr>
            <a:r>
              <a:rPr lang="sr-Cyrl-CS" altLang="en-US" sz="2800" smtClean="0"/>
              <a:t>Учествује 4,9% вредности укупне пољопривредне производње</a:t>
            </a:r>
          </a:p>
          <a:p>
            <a:pPr marL="341313" indent="-341313" algn="l">
              <a:lnSpc>
                <a:spcPct val="80000"/>
              </a:lnSpc>
              <a:buFontTx/>
              <a:buChar char="•"/>
            </a:pPr>
            <a:endParaRPr lang="sr-Cyrl-CS" altLang="en-US" sz="2800" smtClean="0"/>
          </a:p>
          <a:p>
            <a:pPr marL="341313" indent="-341313" algn="l">
              <a:lnSpc>
                <a:spcPct val="80000"/>
              </a:lnSpc>
              <a:buFontTx/>
              <a:buChar char="•"/>
            </a:pPr>
            <a:endParaRPr lang="sr-Latn-CS" altLang="en-US" sz="2800" smtClean="0"/>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9618"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239619" name="Title 5"/>
          <p:cNvSpPr>
            <a:spLocks noGrp="1"/>
          </p:cNvSpPr>
          <p:nvPr>
            <p:ph type="ctrTitle"/>
          </p:nvPr>
        </p:nvSpPr>
        <p:spPr>
          <a:xfrm>
            <a:off x="928688" y="785813"/>
            <a:ext cx="8215312" cy="482600"/>
          </a:xfrm>
        </p:spPr>
        <p:txBody>
          <a:bodyPr/>
          <a:lstStyle/>
          <a:p>
            <a:pPr>
              <a:lnSpc>
                <a:spcPts val="4500"/>
              </a:lnSpc>
            </a:pPr>
            <a:r>
              <a:rPr lang="sr-Cyrl-CS" altLang="en-US" smtClean="0"/>
              <a:t>Структура грла живине</a:t>
            </a:r>
            <a:endParaRPr lang="sr-Latn-CS" altLang="en-US" smtClean="0"/>
          </a:p>
        </p:txBody>
      </p:sp>
      <p:sp>
        <p:nvSpPr>
          <p:cNvPr id="239620" name="Subtitle 6"/>
          <p:cNvSpPr>
            <a:spLocks noGrp="1"/>
          </p:cNvSpPr>
          <p:nvPr>
            <p:ph type="subTitle" idx="1"/>
          </p:nvPr>
        </p:nvSpPr>
        <p:spPr>
          <a:xfrm>
            <a:off x="684213" y="1785938"/>
            <a:ext cx="7959725" cy="4429125"/>
          </a:xfrm>
        </p:spPr>
        <p:txBody>
          <a:bodyPr/>
          <a:lstStyle/>
          <a:p>
            <a:pPr marL="341313" indent="-341313" algn="l">
              <a:lnSpc>
                <a:spcPct val="80000"/>
              </a:lnSpc>
              <a:buFontTx/>
              <a:buChar char="•"/>
            </a:pPr>
            <a:endParaRPr lang="sr-Latn-CS" altLang="en-US" sz="2800" smtClean="0"/>
          </a:p>
        </p:txBody>
      </p:sp>
      <p:pic>
        <p:nvPicPr>
          <p:cNvPr id="239621" name="Picture 2"/>
          <p:cNvPicPr>
            <a:picLocks noChangeAspect="1" noChangeArrowheads="1"/>
          </p:cNvPicPr>
          <p:nvPr/>
        </p:nvPicPr>
        <p:blipFill>
          <a:blip r:embed="rId3" cstate="print"/>
          <a:srcRect/>
          <a:stretch>
            <a:fillRect/>
          </a:stretch>
        </p:blipFill>
        <p:spPr bwMode="auto">
          <a:xfrm>
            <a:off x="706438" y="1562100"/>
            <a:ext cx="7866062" cy="4724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Placeholder 4"/>
          <p:cNvPicPr>
            <a:picLocks noGrp="1" noChangeAspect="1"/>
          </p:cNvPicPr>
          <p:nvPr>
            <p:ph type="pic" idx="4294967295"/>
          </p:nvPr>
        </p:nvPicPr>
        <p:blipFill>
          <a:blip r:embed="rId3" cstate="print"/>
          <a:srcRect l="2870" r="2870"/>
          <a:stretch>
            <a:fillRect/>
          </a:stretch>
        </p:blipFill>
        <p:spPr>
          <a:xfrm>
            <a:off x="0" y="0"/>
            <a:ext cx="9144000" cy="6858000"/>
          </a:xfrm>
        </p:spPr>
      </p:pic>
      <p:sp>
        <p:nvSpPr>
          <p:cNvPr id="7172" name="Title 5"/>
          <p:cNvSpPr>
            <a:spLocks noGrp="1"/>
          </p:cNvSpPr>
          <p:nvPr>
            <p:ph type="ctrTitle"/>
          </p:nvPr>
        </p:nvSpPr>
        <p:spPr>
          <a:xfrm>
            <a:off x="928688" y="785813"/>
            <a:ext cx="8215312" cy="482600"/>
          </a:xfrm>
        </p:spPr>
        <p:txBody>
          <a:bodyPr/>
          <a:lstStyle/>
          <a:p>
            <a:pPr>
              <a:lnSpc>
                <a:spcPts val="4500"/>
              </a:lnSpc>
            </a:pPr>
            <a:r>
              <a:rPr lang="sr-Latn-CS" altLang="en-US" smtClean="0"/>
              <a:t>Економска величина ПГ са линијама производње</a:t>
            </a:r>
            <a:r>
              <a:rPr lang="sr-Cyrl-CS" altLang="en-US" smtClean="0"/>
              <a:t> живине</a:t>
            </a:r>
            <a:endParaRPr lang="sr-Latn-CS" altLang="en-US" smtClean="0"/>
          </a:p>
        </p:txBody>
      </p:sp>
      <p:sp>
        <p:nvSpPr>
          <p:cNvPr id="7173" name="Subtitle 6"/>
          <p:cNvSpPr>
            <a:spLocks noGrp="1"/>
          </p:cNvSpPr>
          <p:nvPr>
            <p:ph type="subTitle" idx="1"/>
          </p:nvPr>
        </p:nvSpPr>
        <p:spPr>
          <a:xfrm>
            <a:off x="684213" y="1785938"/>
            <a:ext cx="7959725" cy="4429125"/>
          </a:xfrm>
        </p:spPr>
        <p:txBody>
          <a:bodyPr/>
          <a:lstStyle/>
          <a:p>
            <a:pPr marL="341313" indent="-341313" algn="l">
              <a:lnSpc>
                <a:spcPct val="80000"/>
              </a:lnSpc>
              <a:buFontTx/>
              <a:buChar char="•"/>
            </a:pPr>
            <a:endParaRPr lang="sr-Latn-CS" altLang="en-US" sz="2800" smtClean="0"/>
          </a:p>
        </p:txBody>
      </p:sp>
      <p:sp>
        <p:nvSpPr>
          <p:cNvPr id="717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7170" name="Object 7"/>
          <p:cNvGraphicFramePr>
            <a:graphicFrameLocks noChangeAspect="1"/>
          </p:cNvGraphicFramePr>
          <p:nvPr/>
        </p:nvGraphicFramePr>
        <p:xfrm>
          <a:off x="285750" y="1571625"/>
          <a:ext cx="8429625" cy="4692650"/>
        </p:xfrm>
        <a:graphic>
          <a:graphicData uri="http://schemas.openxmlformats.org/presentationml/2006/ole">
            <p:oleObj spid="_x0000_s7170" name="Visio" r:id="rId4" imgW="5626917" imgH="3130420" progId="Visio.Drawing.11">
              <p:embed/>
            </p:oleObj>
          </a:graphicData>
        </a:graphic>
      </p:graphicFrame>
    </p:spTree>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0642"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240643" name="Title 5"/>
          <p:cNvSpPr>
            <a:spLocks noGrp="1"/>
          </p:cNvSpPr>
          <p:nvPr>
            <p:ph type="ctrTitle"/>
          </p:nvPr>
        </p:nvSpPr>
        <p:spPr>
          <a:xfrm>
            <a:off x="928688" y="785813"/>
            <a:ext cx="8215312" cy="482600"/>
          </a:xfrm>
        </p:spPr>
        <p:txBody>
          <a:bodyPr/>
          <a:lstStyle/>
          <a:p>
            <a:pPr>
              <a:lnSpc>
                <a:spcPts val="4500"/>
              </a:lnSpc>
            </a:pPr>
            <a:r>
              <a:rPr lang="sr-Latn-CS" altLang="en-US" smtClean="0"/>
              <a:t>Перспективе развоја </a:t>
            </a:r>
            <a:r>
              <a:rPr lang="sr-Cyrl-CS" altLang="en-US" smtClean="0"/>
              <a:t>живинарства</a:t>
            </a:r>
            <a:endParaRPr lang="sr-Latn-CS" altLang="en-US" smtClean="0"/>
          </a:p>
        </p:txBody>
      </p:sp>
      <p:sp>
        <p:nvSpPr>
          <p:cNvPr id="240644" name="Subtitle 6"/>
          <p:cNvSpPr>
            <a:spLocks noGrp="1"/>
          </p:cNvSpPr>
          <p:nvPr>
            <p:ph type="subTitle" idx="1"/>
          </p:nvPr>
        </p:nvSpPr>
        <p:spPr>
          <a:xfrm>
            <a:off x="684213" y="1785938"/>
            <a:ext cx="8102600" cy="4429125"/>
          </a:xfrm>
        </p:spPr>
        <p:txBody>
          <a:bodyPr/>
          <a:lstStyle/>
          <a:p>
            <a:pPr marL="341313" indent="-341313" algn="l">
              <a:lnSpc>
                <a:spcPct val="80000"/>
              </a:lnSpc>
              <a:buFontTx/>
              <a:buChar char="•"/>
            </a:pPr>
            <a:r>
              <a:rPr lang="sr-Cyrl-CS" altLang="en-US" sz="2800" smtClean="0"/>
              <a:t>Највиши степен специјализације </a:t>
            </a:r>
            <a:endParaRPr lang="sr-Latn-CS" altLang="en-US" sz="2800" smtClean="0"/>
          </a:p>
          <a:p>
            <a:pPr marL="341313" indent="-341313" algn="l">
              <a:lnSpc>
                <a:spcPct val="80000"/>
              </a:lnSpc>
              <a:buFontTx/>
              <a:buChar char="•"/>
            </a:pPr>
            <a:r>
              <a:rPr lang="sr-Cyrl-CS" altLang="en-US" sz="2800" smtClean="0"/>
              <a:t>61% грла живине узгаја се на великим ПГ</a:t>
            </a:r>
          </a:p>
          <a:p>
            <a:pPr marL="341313" indent="-341313" algn="l">
              <a:lnSpc>
                <a:spcPct val="80000"/>
              </a:lnSpc>
              <a:buFontTx/>
              <a:buChar char="•"/>
            </a:pPr>
            <a:r>
              <a:rPr lang="sr-Latn-CS" altLang="en-US" sz="2800" smtClean="0"/>
              <a:t>6</a:t>
            </a:r>
            <a:r>
              <a:rPr lang="sr-Cyrl-CS" altLang="en-US" sz="2800" smtClean="0"/>
              <a:t>6</a:t>
            </a:r>
            <a:r>
              <a:rPr lang="sr-Latn-CS" altLang="en-US" sz="2800" smtClean="0"/>
              <a:t>% </a:t>
            </a:r>
            <a:r>
              <a:rPr lang="sr-Cyrl-CS" altLang="en-US" sz="2800" smtClean="0"/>
              <a:t>ППГ нема наследника и располаже са 66% грла живине у власништву ППГ</a:t>
            </a:r>
          </a:p>
          <a:p>
            <a:pPr marL="341313" indent="-341313" algn="l">
              <a:lnSpc>
                <a:spcPct val="80000"/>
              </a:lnSpc>
              <a:buFontTx/>
              <a:buChar char="•"/>
            </a:pPr>
            <a:r>
              <a:rPr lang="sr-Cyrl-CS" altLang="en-US" sz="2800" smtClean="0"/>
              <a:t>Пољопривредници старости </a:t>
            </a:r>
            <a:r>
              <a:rPr lang="sr-Latn-CS" altLang="en-US" sz="2800" smtClean="0"/>
              <a:t>≥65 година располажу са </a:t>
            </a:r>
            <a:r>
              <a:rPr lang="sr-Cyrl-CS" altLang="en-US" sz="2800" smtClean="0"/>
              <a:t>45</a:t>
            </a:r>
            <a:r>
              <a:rPr lang="sr-Latn-CS" altLang="en-US" sz="2800" smtClean="0"/>
              <a:t>% грла</a:t>
            </a:r>
            <a:r>
              <a:rPr lang="sr-Cyrl-CS" altLang="en-US" sz="2800" smtClean="0"/>
              <a:t> живине</a:t>
            </a:r>
          </a:p>
          <a:p>
            <a:pPr marL="341313" indent="-341313" algn="l">
              <a:lnSpc>
                <a:spcPct val="80000"/>
              </a:lnSpc>
              <a:buFontTx/>
              <a:buChar char="•"/>
            </a:pPr>
            <a:r>
              <a:rPr lang="sr-Cyrl-CS" altLang="en-US" sz="2800" smtClean="0"/>
              <a:t>Од 10.000 ПГ специјализованих за живинарство:</a:t>
            </a:r>
          </a:p>
          <a:p>
            <a:pPr marL="798513" lvl="1" indent="-341313" algn="l">
              <a:lnSpc>
                <a:spcPct val="80000"/>
              </a:lnSpc>
              <a:buFont typeface="Arial" charset="0"/>
              <a:buChar char="•"/>
            </a:pPr>
            <a:r>
              <a:rPr lang="sr-Cyrl-CS" altLang="en-US" sz="2400" smtClean="0"/>
              <a:t>15,5% је регистровано</a:t>
            </a:r>
          </a:p>
          <a:p>
            <a:pPr marL="798513" lvl="1" indent="-341313" algn="l">
              <a:lnSpc>
                <a:spcPct val="80000"/>
              </a:lnSpc>
              <a:buFont typeface="Arial" charset="0"/>
              <a:buChar char="•"/>
            </a:pPr>
            <a:r>
              <a:rPr lang="sr-Cyrl-CS" altLang="en-US" sz="2400" smtClean="0"/>
              <a:t>5% користи услуге Пољопривредне саветодавне службе</a:t>
            </a:r>
          </a:p>
          <a:p>
            <a:pPr marL="798513" lvl="1" indent="-341313" algn="l">
              <a:lnSpc>
                <a:spcPct val="80000"/>
              </a:lnSpc>
              <a:buFont typeface="Arial" charset="0"/>
              <a:buChar char="•"/>
            </a:pPr>
            <a:r>
              <a:rPr lang="sr-Cyrl-CS" altLang="en-US" sz="2400" smtClean="0"/>
              <a:t>3,3% користи рачунар</a:t>
            </a:r>
            <a:endParaRPr lang="sr-Latn-CS" altLang="en-US" smtClean="0"/>
          </a:p>
        </p:txBody>
      </p:sp>
    </p:spTree>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1"/>
          <p:cNvSpPr>
            <a:spLocks noChangeArrowheads="1"/>
          </p:cNvSpPr>
          <p:nvPr/>
        </p:nvSpPr>
        <p:spPr bwMode="auto">
          <a:xfrm rot="10800000" flipV="1">
            <a:off x="304800" y="-514350"/>
            <a:ext cx="8696325" cy="10002838"/>
          </a:xfrm>
          <a:prstGeom prst="rect">
            <a:avLst/>
          </a:prstGeom>
          <a:noFill/>
          <a:ln w="9525">
            <a:noFill/>
            <a:miter lim="800000"/>
            <a:headEnd/>
            <a:tailEnd/>
          </a:ln>
        </p:spPr>
        <p:txBody>
          <a:bodyPr anchor="ctr">
            <a:spAutoFit/>
          </a:bodyPr>
          <a:lstStyle/>
          <a:p>
            <a:pPr indent="215900"/>
            <a:endParaRPr lang="sr-Latn-CS" sz="1400" b="0">
              <a:cs typeface="Times New Roman" pitchFamily="18" charset="0"/>
            </a:endParaRPr>
          </a:p>
          <a:p>
            <a:pPr indent="215900"/>
            <a:endParaRPr lang="sr-Latn-CS" sz="1400">
              <a:cs typeface="Times New Roman" pitchFamily="18" charset="0"/>
            </a:endParaRPr>
          </a:p>
          <a:p>
            <a:pPr indent="215900"/>
            <a:r>
              <a:rPr lang="sr-Latn-CS">
                <a:cs typeface="Times New Roman" pitchFamily="18" charset="0"/>
              </a:rPr>
              <a:t>Linije i tipovi živinarske proizvodnje</a:t>
            </a:r>
          </a:p>
          <a:p>
            <a:pPr indent="215900"/>
            <a:endParaRPr lang="sr-Latn-CS" sz="1400">
              <a:cs typeface="Times New Roman" pitchFamily="18" charset="0"/>
            </a:endParaRPr>
          </a:p>
          <a:p>
            <a:pPr indent="215900"/>
            <a:endParaRPr lang="sr-Latn-CS" sz="1400" b="0">
              <a:cs typeface="Times New Roman" pitchFamily="18" charset="0"/>
            </a:endParaRPr>
          </a:p>
          <a:p>
            <a:pPr indent="215900"/>
            <a:endParaRPr lang="sr-Latn-CS" sz="1400">
              <a:cs typeface="Times New Roman" pitchFamily="18" charset="0"/>
            </a:endParaRPr>
          </a:p>
          <a:p>
            <a:pPr indent="215900"/>
            <a:r>
              <a:rPr lang="en-US" sz="1400" b="0">
                <a:solidFill>
                  <a:srgbClr val="FF0000"/>
                </a:solidFill>
                <a:cs typeface="Times New Roman" pitchFamily="18" charset="0"/>
              </a:rPr>
              <a:t>Tradicionalna</a:t>
            </a:r>
            <a:r>
              <a:rPr lang="sr-Cyrl-CS" sz="1400" b="0">
                <a:cs typeface="Times New Roman" pitchFamily="18" charset="0"/>
              </a:rPr>
              <a:t> ž</a:t>
            </a:r>
            <a:r>
              <a:rPr lang="en-US" sz="1400" b="0">
                <a:cs typeface="Times New Roman" pitchFamily="18" charset="0"/>
              </a:rPr>
              <a:t>ivinarska proizvodnja</a:t>
            </a:r>
            <a:r>
              <a:rPr lang="sr-Cyrl-CS" sz="1400" b="0">
                <a:cs typeface="Times New Roman" pitchFamily="18" charset="0"/>
              </a:rPr>
              <a:t>, </a:t>
            </a:r>
            <a:r>
              <a:rPr lang="en-US" sz="1400" b="0">
                <a:cs typeface="Times New Roman" pitchFamily="18" charset="0"/>
              </a:rPr>
              <a:t>koja je po pravilu i </a:t>
            </a:r>
            <a:r>
              <a:rPr lang="en-US" sz="1400" b="0">
                <a:solidFill>
                  <a:srgbClr val="FF0000"/>
                </a:solidFill>
                <a:cs typeface="Times New Roman" pitchFamily="18" charset="0"/>
              </a:rPr>
              <a:t>ekstenzivna</a:t>
            </a:r>
            <a:r>
              <a:rPr lang="sr-Cyrl-CS" sz="1400" b="0">
                <a:solidFill>
                  <a:srgbClr val="FF0000"/>
                </a:solidFill>
                <a:cs typeface="Times New Roman" pitchFamily="18" charset="0"/>
              </a:rPr>
              <a:t>,</a:t>
            </a:r>
            <a:r>
              <a:rPr lang="sr-Cyrl-CS" sz="1400" b="0">
                <a:cs typeface="Times New Roman" pitchFamily="18" charset="0"/>
              </a:rPr>
              <a:t> </a:t>
            </a:r>
            <a:r>
              <a:rPr lang="en-US" sz="1400" b="0">
                <a:cs typeface="Times New Roman" pitchFamily="18" charset="0"/>
              </a:rPr>
              <a:t>odlikuje se raznovrsno</a:t>
            </a:r>
            <a:r>
              <a:rPr lang="sr-Cyrl-CS" sz="1400" b="0">
                <a:cs typeface="Times New Roman" pitchFamily="18" charset="0"/>
              </a:rPr>
              <a:t>šć</a:t>
            </a:r>
            <a:r>
              <a:rPr lang="en-US" sz="1400" b="0">
                <a:cs typeface="Times New Roman" pitchFamily="18" charset="0"/>
              </a:rPr>
              <a:t>u u tom smislu da se </a:t>
            </a:r>
            <a:r>
              <a:rPr lang="en-US" sz="1400" b="0">
                <a:solidFill>
                  <a:srgbClr val="FF0000"/>
                </a:solidFill>
                <a:cs typeface="Times New Roman" pitchFamily="18" charset="0"/>
              </a:rPr>
              <a:t>na istom gazdinstvu gaji</a:t>
            </a:r>
            <a:r>
              <a:rPr lang="sr-Cyrl-CS" sz="1400" b="0">
                <a:cs typeface="Times New Roman" pitchFamily="18" charset="0"/>
              </a:rPr>
              <a:t>, </a:t>
            </a:r>
            <a:r>
              <a:rPr lang="en-US" sz="1400" b="0">
                <a:cs typeface="Times New Roman" pitchFamily="18" charset="0"/>
              </a:rPr>
              <a:t>ne samo vi</a:t>
            </a:r>
            <a:r>
              <a:rPr lang="sr-Cyrl-CS" sz="1400" b="0">
                <a:cs typeface="Times New Roman" pitchFamily="18" charset="0"/>
              </a:rPr>
              <a:t>š</a:t>
            </a:r>
            <a:r>
              <a:rPr lang="en-US" sz="1400" b="0">
                <a:cs typeface="Times New Roman" pitchFamily="18" charset="0"/>
              </a:rPr>
              <a:t>e </a:t>
            </a:r>
            <a:r>
              <a:rPr lang="en-US" sz="1400" b="0">
                <a:solidFill>
                  <a:srgbClr val="FF0000"/>
                </a:solidFill>
                <a:cs typeface="Times New Roman" pitchFamily="18" charset="0"/>
              </a:rPr>
              <a:t>kategorija iste vrste</a:t>
            </a:r>
            <a:r>
              <a:rPr lang="sr-Cyrl-CS" sz="1400" b="0">
                <a:solidFill>
                  <a:srgbClr val="FF0000"/>
                </a:solidFill>
                <a:cs typeface="Times New Roman" pitchFamily="18" charset="0"/>
              </a:rPr>
              <a:t> ž</a:t>
            </a:r>
            <a:r>
              <a:rPr lang="en-US" sz="1400" b="0">
                <a:solidFill>
                  <a:srgbClr val="FF0000"/>
                </a:solidFill>
                <a:cs typeface="Times New Roman" pitchFamily="18" charset="0"/>
              </a:rPr>
              <a:t>ivine</a:t>
            </a:r>
            <a:r>
              <a:rPr lang="sr-Cyrl-CS" sz="1400" b="0">
                <a:solidFill>
                  <a:srgbClr val="FF0000"/>
                </a:solidFill>
                <a:cs typeface="Times New Roman" pitchFamily="18" charset="0"/>
              </a:rPr>
              <a:t>, </a:t>
            </a:r>
            <a:r>
              <a:rPr lang="en-US" sz="1400" b="0">
                <a:solidFill>
                  <a:srgbClr val="FF0000"/>
                </a:solidFill>
                <a:cs typeface="Times New Roman" pitchFamily="18" charset="0"/>
              </a:rPr>
              <a:t>nego i vi</a:t>
            </a:r>
            <a:r>
              <a:rPr lang="sr-Cyrl-CS" sz="1400" b="0">
                <a:solidFill>
                  <a:srgbClr val="FF0000"/>
                </a:solidFill>
                <a:cs typeface="Times New Roman" pitchFamily="18" charset="0"/>
              </a:rPr>
              <a:t>š</a:t>
            </a:r>
            <a:r>
              <a:rPr lang="en-US" sz="1400" b="0">
                <a:solidFill>
                  <a:srgbClr val="FF0000"/>
                </a:solidFill>
                <a:cs typeface="Times New Roman" pitchFamily="18" charset="0"/>
              </a:rPr>
              <a:t>e vrsta</a:t>
            </a:r>
            <a:r>
              <a:rPr lang="sr-Cyrl-CS" sz="1400" b="0">
                <a:cs typeface="Times New Roman" pitchFamily="18" charset="0"/>
              </a:rPr>
              <a:t>, </a:t>
            </a:r>
            <a:r>
              <a:rPr lang="en-US" sz="1400" b="0">
                <a:cs typeface="Times New Roman" pitchFamily="18" charset="0"/>
              </a:rPr>
              <a:t>sa zastupljeno</a:t>
            </a:r>
            <a:r>
              <a:rPr lang="sr-Cyrl-CS" sz="1400" b="0">
                <a:cs typeface="Times New Roman" pitchFamily="18" charset="0"/>
              </a:rPr>
              <a:t>šć</a:t>
            </a:r>
            <a:r>
              <a:rPr lang="en-US" sz="1400" b="0">
                <a:cs typeface="Times New Roman" pitchFamily="18" charset="0"/>
              </a:rPr>
              <a:t>u svih proizvodnih faza</a:t>
            </a:r>
            <a:r>
              <a:rPr lang="sr-Cyrl-CS" sz="1400" b="0">
                <a:cs typeface="Times New Roman" pitchFamily="18" charset="0"/>
              </a:rPr>
              <a:t>.</a:t>
            </a:r>
            <a:r>
              <a:rPr lang="sr-Cyrl-CS" sz="1400"/>
              <a:t> </a:t>
            </a:r>
            <a:endParaRPr lang="sr-Latn-CS" sz="1400"/>
          </a:p>
          <a:p>
            <a:pPr indent="215900"/>
            <a:endParaRPr lang="sr-Latn-CS" sz="1400"/>
          </a:p>
          <a:p>
            <a:pPr indent="215900"/>
            <a:r>
              <a:rPr lang="sr-Cyrl-CS">
                <a:cs typeface="Arial" charset="0"/>
              </a:rPr>
              <a:t>Sa razvijanjem </a:t>
            </a:r>
            <a:r>
              <a:rPr lang="sr-Cyrl-CS">
                <a:solidFill>
                  <a:srgbClr val="FF0000"/>
                </a:solidFill>
                <a:cs typeface="Arial" charset="0"/>
              </a:rPr>
              <a:t>intenzivne, industrijski organizovane, </a:t>
            </a:r>
            <a:r>
              <a:rPr lang="sr-Cyrl-CS">
                <a:cs typeface="Arial" charset="0"/>
              </a:rPr>
              <a:t>živinarske proizvodnje dolazi do </a:t>
            </a:r>
            <a:r>
              <a:rPr lang="sr-Cyrl-CS">
                <a:solidFill>
                  <a:srgbClr val="FF0000"/>
                </a:solidFill>
                <a:cs typeface="Arial" charset="0"/>
              </a:rPr>
              <a:t>specijalizacije </a:t>
            </a:r>
            <a:r>
              <a:rPr lang="sr-Cyrl-CS">
                <a:cs typeface="Arial" charset="0"/>
              </a:rPr>
              <a:t>i podele rada, tako da se na određenoj farmi u nekim slučajevima razvija </a:t>
            </a:r>
            <a:r>
              <a:rPr lang="sr-Cyrl-CS">
                <a:solidFill>
                  <a:srgbClr val="FF0000"/>
                </a:solidFill>
                <a:cs typeface="Arial" charset="0"/>
              </a:rPr>
              <a:t>samo jedna linija proizvodnje</a:t>
            </a:r>
            <a:r>
              <a:rPr lang="sr-Cyrl-CS">
                <a:cs typeface="Arial" charset="0"/>
              </a:rPr>
              <a:t>. </a:t>
            </a:r>
            <a:endParaRPr lang="sr-Latn-CS">
              <a:cs typeface="Arial" charset="0"/>
            </a:endParaRPr>
          </a:p>
          <a:p>
            <a:pPr indent="215900"/>
            <a:endParaRPr lang="sr-Latn-CS">
              <a:cs typeface="Arial" charset="0"/>
            </a:endParaRPr>
          </a:p>
          <a:p>
            <a:pPr indent="215900"/>
            <a:r>
              <a:rPr lang="sr-Cyrl-CS"/>
              <a:t>Da bi se omogućilo </a:t>
            </a:r>
            <a:r>
              <a:rPr lang="sr-Cyrl-CS">
                <a:solidFill>
                  <a:srgbClr val="FF0000"/>
                </a:solidFill>
              </a:rPr>
              <a:t>funkcionisanje specijalizovanih farmi</a:t>
            </a:r>
            <a:r>
              <a:rPr lang="sr-Cyrl-CS"/>
              <a:t>, treba kroz podelu rada da budu usklađene sledeće oblasti:</a:t>
            </a:r>
            <a:endParaRPr lang="sr-Latn-CS"/>
          </a:p>
          <a:p>
            <a:pPr indent="215900"/>
            <a:r>
              <a:rPr lang="sr-Latn-CS"/>
              <a:t>-</a:t>
            </a:r>
            <a:r>
              <a:rPr lang="sr-Cyrl-CS"/>
              <a:t>selekcija živine,</a:t>
            </a:r>
            <a:endParaRPr lang="sr-Latn-CS"/>
          </a:p>
          <a:p>
            <a:pPr indent="215900"/>
            <a:r>
              <a:rPr lang="sr-Latn-CS"/>
              <a:t>-</a:t>
            </a:r>
            <a:r>
              <a:rPr lang="sr-Cyrl-CS"/>
              <a:t>proizvodnja jaja za nasad, odnosno jednodnevnih pilića (posebno za proizvodnju brojlera, a posebno za proizvodnju konzumnih jaja),</a:t>
            </a:r>
            <a:endParaRPr lang="sr-Latn-CS"/>
          </a:p>
          <a:p>
            <a:pPr indent="215900"/>
            <a:r>
              <a:rPr lang="sr-Latn-CS"/>
              <a:t>-</a:t>
            </a:r>
            <a:r>
              <a:rPr lang="sr-Cyrl-CS"/>
              <a:t>proizvodnja konzumnih jaja,</a:t>
            </a:r>
            <a:endParaRPr lang="sr-Latn-CS"/>
          </a:p>
          <a:p>
            <a:pPr indent="215900"/>
            <a:r>
              <a:rPr lang="sr-Latn-CS"/>
              <a:t>-</a:t>
            </a:r>
            <a:r>
              <a:rPr lang="sr-Cyrl-CS"/>
              <a:t>proizvodnja živinskog mesa,</a:t>
            </a:r>
            <a:endParaRPr lang="sr-Latn-CS"/>
          </a:p>
          <a:p>
            <a:pPr indent="215900"/>
            <a:r>
              <a:rPr lang="sr-Latn-CS"/>
              <a:t>-</a:t>
            </a:r>
            <a:r>
              <a:rPr lang="sr-Cyrl-CS"/>
              <a:t>proizvodnja krmnih smeša,</a:t>
            </a:r>
            <a:endParaRPr lang="sr-Latn-CS"/>
          </a:p>
          <a:p>
            <a:pPr indent="215900"/>
            <a:r>
              <a:rPr lang="sr-Latn-CS"/>
              <a:t>-</a:t>
            </a:r>
            <a:r>
              <a:rPr lang="sr-Cyrl-CS"/>
              <a:t>zdravstvena zaštita živine,</a:t>
            </a:r>
            <a:endParaRPr lang="sr-Latn-CS"/>
          </a:p>
          <a:p>
            <a:pPr indent="215900"/>
            <a:r>
              <a:rPr lang="sr-Latn-CS"/>
              <a:t>-</a:t>
            </a:r>
            <a:r>
              <a:rPr lang="sr-Cyrl-CS"/>
              <a:t>proizvodnja opreme i uređaja za živinarsku proizvodnju i</a:t>
            </a:r>
            <a:endParaRPr lang="sr-Latn-CS"/>
          </a:p>
          <a:p>
            <a:pPr indent="215900"/>
            <a:r>
              <a:rPr lang="sr-Latn-CS"/>
              <a:t>-</a:t>
            </a:r>
            <a:r>
              <a:rPr lang="sr-Cyrl-CS"/>
              <a:t>prerada živinskih proizvoda.</a:t>
            </a:r>
            <a:endParaRPr lang="sr-Latn-CS"/>
          </a:p>
          <a:p>
            <a:pPr indent="215900"/>
            <a:r>
              <a:rPr lang="en-US"/>
              <a:t> </a:t>
            </a:r>
            <a:endParaRPr lang="sr-Latn-CS"/>
          </a:p>
          <a:p>
            <a:pPr indent="215900"/>
            <a:endParaRPr lang="sr-Latn-CS">
              <a:cs typeface="Arial" charset="0"/>
            </a:endParaRPr>
          </a:p>
          <a:p>
            <a:pPr indent="215900"/>
            <a:r>
              <a:rPr lang="sr-Cyrl-CS" sz="1400">
                <a:cs typeface="Arial" charset="0"/>
              </a:rPr>
              <a:t> </a:t>
            </a:r>
            <a:endParaRPr lang="sr-Latn-CS" sz="1400">
              <a:cs typeface="Arial" charset="0"/>
            </a:endParaRPr>
          </a:p>
          <a:p>
            <a:pPr indent="215900"/>
            <a:r>
              <a:rPr lang="sr-Cyrl-CS" sz="1400"/>
              <a:t> </a:t>
            </a:r>
            <a:endParaRPr lang="sr-Latn-CS" sz="1400"/>
          </a:p>
          <a:p>
            <a:pPr indent="215900"/>
            <a:r>
              <a:rPr lang="sr-Cyrl-CS" sz="1400"/>
              <a:t> </a:t>
            </a:r>
            <a:endParaRPr lang="sr-Latn-CS" sz="1400"/>
          </a:p>
          <a:p>
            <a:pPr indent="215900"/>
            <a:endParaRPr lang="sr-Latn-CS" sz="1400" b="0">
              <a:cs typeface="Times New Roman" pitchFamily="18" charset="0"/>
            </a:endParaRPr>
          </a:p>
          <a:p>
            <a:pPr indent="215900"/>
            <a:endParaRPr lang="sr-Latn-CS" sz="1400"/>
          </a:p>
          <a:p>
            <a:pPr indent="215900"/>
            <a:endParaRPr lang="sr-Latn-CS" sz="1400"/>
          </a:p>
          <a:p>
            <a:pPr indent="215900"/>
            <a:endParaRPr lang="sr-Latn-CS" sz="1400"/>
          </a:p>
          <a:p>
            <a:pPr indent="215900"/>
            <a:endParaRPr lang="sr-Latn-CS" sz="800" b="0"/>
          </a:p>
          <a:p>
            <a:pPr indent="215900" eaLnBrk="0" hangingPunct="0"/>
            <a:endParaRPr lang="sr-Latn-CS" sz="1800" b="0"/>
          </a:p>
        </p:txBody>
      </p:sp>
    </p:spTree>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1"/>
          <p:cNvSpPr>
            <a:spLocks noChangeArrowheads="1"/>
          </p:cNvSpPr>
          <p:nvPr/>
        </p:nvSpPr>
        <p:spPr bwMode="auto">
          <a:xfrm rot="10800000" flipV="1">
            <a:off x="0" y="1462088"/>
            <a:ext cx="9144000" cy="3170237"/>
          </a:xfrm>
          <a:prstGeom prst="rect">
            <a:avLst/>
          </a:prstGeom>
          <a:noFill/>
          <a:ln w="9525">
            <a:noFill/>
            <a:miter lim="800000"/>
            <a:headEnd/>
            <a:tailEnd/>
          </a:ln>
        </p:spPr>
        <p:txBody>
          <a:bodyPr anchor="ctr">
            <a:spAutoFit/>
          </a:bodyPr>
          <a:lstStyle/>
          <a:p>
            <a:pPr indent="215900" algn="just"/>
            <a:r>
              <a:rPr lang="en-US" sz="1400" b="0">
                <a:cs typeface="Times New Roman" pitchFamily="18" charset="0"/>
              </a:rPr>
              <a:t>Kod ovakve podele rada, </a:t>
            </a:r>
            <a:r>
              <a:rPr lang="en-US" sz="1400" b="0">
                <a:solidFill>
                  <a:srgbClr val="FF0000"/>
                </a:solidFill>
                <a:cs typeface="Times New Roman" pitchFamily="18" charset="0"/>
              </a:rPr>
              <a:t>pojedine faze živinarske proizvodnje odvojene su često i u organizacionom i u prostornom smislu, odnosno odvijaju se na specijalizovanim farmama</a:t>
            </a:r>
            <a:r>
              <a:rPr lang="sr-Latn-CS" sz="1400" b="0">
                <a:solidFill>
                  <a:srgbClr val="FF0000"/>
                </a:solidFill>
                <a:cs typeface="Times New Roman" pitchFamily="18" charset="0"/>
              </a:rPr>
              <a:t>.</a:t>
            </a:r>
          </a:p>
          <a:p>
            <a:pPr indent="215900" algn="just"/>
            <a:endParaRPr lang="sr-Latn-CS" sz="1400"/>
          </a:p>
          <a:p>
            <a:pPr indent="215900" algn="just"/>
            <a:endParaRPr lang="sr-Latn-CS" sz="1400" b="0"/>
          </a:p>
          <a:p>
            <a:pPr indent="215900" algn="just"/>
            <a:r>
              <a:rPr lang="sr-Latn-CS" sz="1400"/>
              <a:t>SPECIJALIZOVANE FARME MOGU BITI:</a:t>
            </a:r>
          </a:p>
          <a:p>
            <a:pPr indent="215900" algn="just"/>
            <a:endParaRPr lang="sr-Latn-CS" sz="1400" b="0"/>
          </a:p>
          <a:p>
            <a:pPr indent="215900" algn="just"/>
            <a:endParaRPr lang="sr-Latn-CS" sz="1400"/>
          </a:p>
          <a:p>
            <a:pPr indent="215900" algn="just">
              <a:buFontTx/>
              <a:buAutoNum type="alphaUcParenR"/>
            </a:pPr>
            <a:r>
              <a:rPr lang="sr-Latn-CS" sz="1400"/>
              <a:t> SELEKCIONE FARME ( CENTRI)</a:t>
            </a:r>
          </a:p>
          <a:p>
            <a:pPr indent="215900" algn="just">
              <a:buFontTx/>
              <a:buAutoNum type="alphaUcParenR"/>
            </a:pPr>
            <a:r>
              <a:rPr lang="sr-Latn-CS" sz="1400" b="0"/>
              <a:t> REPRODUKCIONE FARME</a:t>
            </a:r>
          </a:p>
          <a:p>
            <a:pPr indent="215900" algn="just">
              <a:buFontTx/>
              <a:buAutoNum type="alphaUcParenR"/>
            </a:pPr>
            <a:r>
              <a:rPr lang="sr-Latn-CS" sz="1400"/>
              <a:t> PROIZVODNE FARME</a:t>
            </a:r>
          </a:p>
          <a:p>
            <a:pPr indent="215900" algn="just"/>
            <a:endParaRPr lang="sr-Latn-CS" sz="1400"/>
          </a:p>
          <a:p>
            <a:pPr indent="215900" algn="just"/>
            <a:endParaRPr lang="sr-Latn-CS" sz="1400" b="0"/>
          </a:p>
          <a:p>
            <a:pPr indent="215900" algn="just"/>
            <a:endParaRPr lang="sr-Latn-CS" sz="1400"/>
          </a:p>
          <a:p>
            <a:pPr indent="215900" algn="just"/>
            <a:endParaRPr lang="en-US" sz="1800" b="0"/>
          </a:p>
        </p:txBody>
      </p:sp>
      <p:sp>
        <p:nvSpPr>
          <p:cNvPr id="242691" name="Rectangle 2"/>
          <p:cNvSpPr>
            <a:spLocks noChangeArrowheads="1"/>
          </p:cNvSpPr>
          <p:nvPr/>
        </p:nvSpPr>
        <p:spPr bwMode="auto">
          <a:xfrm>
            <a:off x="142875" y="4143375"/>
            <a:ext cx="8643938" cy="2032000"/>
          </a:xfrm>
          <a:prstGeom prst="rect">
            <a:avLst/>
          </a:prstGeom>
          <a:noFill/>
          <a:ln w="9525">
            <a:noFill/>
            <a:miter lim="800000"/>
            <a:headEnd/>
            <a:tailEnd/>
          </a:ln>
        </p:spPr>
        <p:txBody>
          <a:bodyPr>
            <a:spAutoFit/>
          </a:bodyPr>
          <a:lstStyle/>
          <a:p>
            <a:r>
              <a:rPr lang="sr-Latn-CS"/>
              <a:t>SELEKCIONE FARME ( CENTRI)</a:t>
            </a:r>
          </a:p>
          <a:p>
            <a:endParaRPr lang="sr-Latn-CS"/>
          </a:p>
          <a:p>
            <a:r>
              <a:rPr lang="sr-Latn-CS"/>
              <a:t>Zadatak: unapređenje živinarske proizvodnje u genetskom i proizvodnom smislu</a:t>
            </a:r>
          </a:p>
          <a:p>
            <a:r>
              <a:rPr lang="sr-Latn-CS"/>
              <a:t>-Raspolažu sa matičnim jatom testirane živine</a:t>
            </a:r>
          </a:p>
          <a:p>
            <a:r>
              <a:rPr lang="sr-Latn-CS"/>
              <a:t>-Proizvode podmladak za popunu sopstvenog jata i za prodaju reprodukcionim farmama</a:t>
            </a:r>
          </a:p>
          <a:p>
            <a:endParaRPr lang="sr-Latn-CS"/>
          </a:p>
        </p:txBody>
      </p:sp>
    </p:spTree>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1"/>
          <p:cNvSpPr>
            <a:spLocks noChangeArrowheads="1"/>
          </p:cNvSpPr>
          <p:nvPr/>
        </p:nvSpPr>
        <p:spPr bwMode="auto">
          <a:xfrm>
            <a:off x="152400" y="1600200"/>
            <a:ext cx="8839200" cy="2246313"/>
          </a:xfrm>
          <a:prstGeom prst="rect">
            <a:avLst/>
          </a:prstGeom>
          <a:noFill/>
          <a:ln w="9525">
            <a:noFill/>
            <a:miter lim="800000"/>
            <a:headEnd/>
            <a:tailEnd/>
          </a:ln>
        </p:spPr>
        <p:txBody>
          <a:bodyPr>
            <a:spAutoFit/>
          </a:bodyPr>
          <a:lstStyle/>
          <a:p>
            <a:r>
              <a:rPr lang="sr-Latn-CS"/>
              <a:t>REPRODUKCIONE FARME</a:t>
            </a:r>
          </a:p>
          <a:p>
            <a:endParaRPr lang="sr-Latn-CS"/>
          </a:p>
          <a:p>
            <a:r>
              <a:rPr lang="sr-Latn-CS"/>
              <a:t> - Preuzimaju podmladak od selekcionih farmi i popunjavaju postojeća ili formiraju nova matična jata od kojih dobijaju jaja za inkubiranje.</a:t>
            </a:r>
          </a:p>
          <a:p>
            <a:pPr>
              <a:buFontTx/>
              <a:buChar char="-"/>
            </a:pPr>
            <a:r>
              <a:rPr lang="sr-Latn-CS"/>
              <a:t>Poseduju inkubatore i proizvode podmladak u većem obimu nego selekcione farme. </a:t>
            </a:r>
          </a:p>
          <a:p>
            <a:pPr>
              <a:buFontTx/>
              <a:buChar char="-"/>
            </a:pPr>
            <a:r>
              <a:rPr lang="sr-Latn-CS"/>
              <a:t>-Podmladak prodaju proizvodnim farmama</a:t>
            </a:r>
          </a:p>
        </p:txBody>
      </p:sp>
    </p:spTree>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TextBox 1"/>
          <p:cNvSpPr txBox="1">
            <a:spLocks noChangeArrowheads="1"/>
          </p:cNvSpPr>
          <p:nvPr/>
        </p:nvSpPr>
        <p:spPr bwMode="auto">
          <a:xfrm>
            <a:off x="142875" y="500063"/>
            <a:ext cx="9291638" cy="1938337"/>
          </a:xfrm>
          <a:prstGeom prst="rect">
            <a:avLst/>
          </a:prstGeom>
          <a:noFill/>
          <a:ln w="9525">
            <a:noFill/>
            <a:miter lim="800000"/>
            <a:headEnd/>
            <a:tailEnd/>
          </a:ln>
        </p:spPr>
        <p:txBody>
          <a:bodyPr>
            <a:spAutoFit/>
          </a:bodyPr>
          <a:lstStyle/>
          <a:p>
            <a:pPr>
              <a:buFontTx/>
              <a:buChar char="-"/>
            </a:pPr>
            <a:endParaRPr lang="sr-Latn-CS"/>
          </a:p>
          <a:p>
            <a:endParaRPr lang="sr-Latn-CS"/>
          </a:p>
          <a:p>
            <a:endParaRPr lang="sr-Latn-CS"/>
          </a:p>
          <a:p>
            <a:endParaRPr lang="sr-Latn-CS"/>
          </a:p>
          <a:p>
            <a:endParaRPr lang="sr-Latn-CS"/>
          </a:p>
          <a:p>
            <a:r>
              <a:rPr lang="sr-Latn-CS"/>
              <a:t> </a:t>
            </a:r>
          </a:p>
        </p:txBody>
      </p:sp>
      <p:sp>
        <p:nvSpPr>
          <p:cNvPr id="244739" name="TextBox 2"/>
          <p:cNvSpPr txBox="1">
            <a:spLocks noChangeArrowheads="1"/>
          </p:cNvSpPr>
          <p:nvPr/>
        </p:nvSpPr>
        <p:spPr bwMode="auto">
          <a:xfrm>
            <a:off x="142875" y="500063"/>
            <a:ext cx="9291638" cy="3478212"/>
          </a:xfrm>
          <a:prstGeom prst="rect">
            <a:avLst/>
          </a:prstGeom>
          <a:noFill/>
          <a:ln w="9525">
            <a:noFill/>
            <a:miter lim="800000"/>
            <a:headEnd/>
            <a:tailEnd/>
          </a:ln>
        </p:spPr>
        <p:txBody>
          <a:bodyPr>
            <a:spAutoFit/>
          </a:bodyPr>
          <a:lstStyle/>
          <a:p>
            <a:pPr>
              <a:buFontTx/>
              <a:buChar char="-"/>
            </a:pPr>
            <a:endParaRPr lang="sr-Latn-CS"/>
          </a:p>
          <a:p>
            <a:pPr>
              <a:buFontTx/>
              <a:buChar char="-"/>
            </a:pPr>
            <a:endParaRPr lang="sr-Latn-CS"/>
          </a:p>
          <a:p>
            <a:pPr>
              <a:buFontTx/>
              <a:buChar char="-"/>
            </a:pPr>
            <a:endParaRPr lang="sr-Latn-CS"/>
          </a:p>
          <a:p>
            <a:pPr>
              <a:buFontTx/>
              <a:buChar char="-"/>
            </a:pPr>
            <a:endParaRPr lang="sr-Latn-CS"/>
          </a:p>
          <a:p>
            <a:pPr>
              <a:buFontTx/>
              <a:buChar char="-"/>
            </a:pPr>
            <a:endParaRPr lang="sr-Latn-CS"/>
          </a:p>
          <a:p>
            <a:endParaRPr lang="sr-Latn-CS"/>
          </a:p>
          <a:p>
            <a:endParaRPr lang="sr-Latn-CS"/>
          </a:p>
          <a:p>
            <a:endParaRPr lang="sr-Latn-CS"/>
          </a:p>
          <a:p>
            <a:endParaRPr lang="sr-Latn-CS"/>
          </a:p>
          <a:p>
            <a:endParaRPr lang="sr-Latn-CS"/>
          </a:p>
          <a:p>
            <a:r>
              <a:rPr lang="sr-Latn-CS"/>
              <a:t> </a:t>
            </a:r>
          </a:p>
        </p:txBody>
      </p:sp>
      <p:sp>
        <p:nvSpPr>
          <p:cNvPr id="244740" name="TextBox 3"/>
          <p:cNvSpPr txBox="1">
            <a:spLocks noChangeArrowheads="1"/>
          </p:cNvSpPr>
          <p:nvPr/>
        </p:nvSpPr>
        <p:spPr bwMode="auto">
          <a:xfrm>
            <a:off x="0" y="0"/>
            <a:ext cx="9144000" cy="10556875"/>
          </a:xfrm>
          <a:prstGeom prst="rect">
            <a:avLst/>
          </a:prstGeom>
          <a:noFill/>
          <a:ln w="9525">
            <a:noFill/>
            <a:miter lim="800000"/>
            <a:headEnd/>
            <a:tailEnd/>
          </a:ln>
        </p:spPr>
        <p:txBody>
          <a:bodyPr>
            <a:spAutoFit/>
          </a:bodyPr>
          <a:lstStyle/>
          <a:p>
            <a:r>
              <a:rPr lang="sr-Latn-CS"/>
              <a:t>PROIZVODNE FARME</a:t>
            </a:r>
          </a:p>
          <a:p>
            <a:r>
              <a:rPr lang="pl-PL"/>
              <a:t>- usko specijalizovane i usmerene </a:t>
            </a:r>
            <a:r>
              <a:rPr lang="pl-PL">
                <a:solidFill>
                  <a:srgbClr val="FF0000"/>
                </a:solidFill>
              </a:rPr>
              <a:t>samo na  jednu liniju proizvodnje</a:t>
            </a:r>
            <a:r>
              <a:rPr lang="pl-PL"/>
              <a:t>, a to može biti:</a:t>
            </a:r>
            <a:endParaRPr lang="sr-Latn-CS"/>
          </a:p>
          <a:p>
            <a:r>
              <a:rPr lang="sr-Latn-CS"/>
              <a:t>1. O</a:t>
            </a:r>
            <a:r>
              <a:rPr lang="sr-Cyrl-CS"/>
              <a:t>dgajivanje podmlatka,</a:t>
            </a:r>
            <a:endParaRPr lang="sr-Latn-CS"/>
          </a:p>
          <a:p>
            <a:r>
              <a:rPr lang="sr-Latn-CS"/>
              <a:t>2.P</a:t>
            </a:r>
            <a:r>
              <a:rPr lang="sr-Cyrl-CS"/>
              <a:t>roizvodnja jaja za nasad,</a:t>
            </a:r>
            <a:endParaRPr lang="sr-Latn-CS"/>
          </a:p>
          <a:p>
            <a:r>
              <a:rPr lang="sr-Latn-CS"/>
              <a:t>3. P</a:t>
            </a:r>
            <a:r>
              <a:rPr lang="sr-Cyrl-CS"/>
              <a:t>roizvodnja konzumnih jaja, </a:t>
            </a:r>
            <a:endParaRPr lang="sr-Latn-CS"/>
          </a:p>
          <a:p>
            <a:r>
              <a:rPr lang="sr-Latn-CS"/>
              <a:t>4. T</a:t>
            </a:r>
            <a:r>
              <a:rPr lang="sr-Cyrl-CS"/>
              <a:t>ov živine</a:t>
            </a:r>
            <a:endParaRPr lang="sr-Latn-CS"/>
          </a:p>
          <a:p>
            <a:r>
              <a:rPr lang="sr-Latn-CS"/>
              <a:t>                                            1.Odgajivanje  podmladka</a:t>
            </a:r>
          </a:p>
          <a:p>
            <a:pPr>
              <a:buFontTx/>
              <a:buChar char="-"/>
            </a:pPr>
            <a:endParaRPr lang="sr-Latn-CS"/>
          </a:p>
          <a:p>
            <a:r>
              <a:rPr lang="sr-Latn-CS"/>
              <a:t>     PROIZVODNJA JEDNODNEVNIH PILIĆA            PRIPLODNIH KOKICA </a:t>
            </a:r>
          </a:p>
          <a:p>
            <a:r>
              <a:rPr lang="sr-Latn-CS"/>
              <a:t>                                                                                         (PILENKI)</a:t>
            </a:r>
          </a:p>
          <a:p>
            <a:r>
              <a:rPr lang="sr-Latn-CS"/>
              <a:t>     - odvija se u inkubatorskim stanicama              - povezuje inkubatorsku</a:t>
            </a:r>
          </a:p>
          <a:p>
            <a:r>
              <a:rPr lang="sr-Latn-CS"/>
              <a:t>                                                                                       stanicu sa farmom</a:t>
            </a:r>
          </a:p>
          <a:p>
            <a:r>
              <a:rPr lang="sr-Latn-CS"/>
              <a:t>     -jaja se kupuju od reprodukcionih farmi              za proizvodnju jaja</a:t>
            </a:r>
          </a:p>
          <a:p>
            <a:r>
              <a:rPr lang="sr-Latn-CS"/>
              <a:t>     ili proizvodnih farmi usmerenih na proiz- </a:t>
            </a:r>
          </a:p>
          <a:p>
            <a:r>
              <a:rPr lang="sr-Latn-CS"/>
              <a:t>     proizvodnju priplodnih jaja                                  - pilenka (kokica 4-5 </a:t>
            </a:r>
          </a:p>
          <a:p>
            <a:r>
              <a:rPr lang="sr-Latn-CS"/>
              <a:t>                                                                                       meseci uzrasta u fazi </a:t>
            </a:r>
          </a:p>
          <a:p>
            <a:r>
              <a:rPr lang="sr-Latn-CS"/>
              <a:t>                                                                                        pronošenja)</a:t>
            </a:r>
          </a:p>
          <a:p>
            <a:r>
              <a:rPr lang="sr-Latn-CS"/>
              <a:t>   - jednodnevni podmladak prodaju      </a:t>
            </a:r>
          </a:p>
          <a:p>
            <a:r>
              <a:rPr lang="sr-Latn-CS"/>
              <a:t>     proizvodnim farmama                                         - prodaju odgojena grla</a:t>
            </a:r>
          </a:p>
          <a:p>
            <a:r>
              <a:rPr lang="sr-Latn-CS"/>
              <a:t>                                                                                      farmama za  </a:t>
            </a:r>
          </a:p>
          <a:p>
            <a:r>
              <a:rPr lang="sr-Latn-CS"/>
              <a:t>                                                                                      proizvodnju jaja </a:t>
            </a:r>
          </a:p>
          <a:p>
            <a:endParaRPr lang="sr-Latn-CS"/>
          </a:p>
          <a:p>
            <a:pPr>
              <a:buFontTx/>
              <a:buChar char="-"/>
            </a:pPr>
            <a:endParaRPr lang="sr-Latn-CS"/>
          </a:p>
          <a:p>
            <a:pPr>
              <a:buFontTx/>
              <a:buChar char="-"/>
            </a:pPr>
            <a:endParaRPr lang="sr-Latn-CS"/>
          </a:p>
          <a:p>
            <a:pPr>
              <a:buFontTx/>
              <a:buChar char="-"/>
            </a:pPr>
            <a:endParaRPr lang="sr-Latn-CS"/>
          </a:p>
          <a:p>
            <a:pPr>
              <a:buFontTx/>
              <a:buChar char="-"/>
            </a:pPr>
            <a:endParaRPr lang="sr-Latn-CS"/>
          </a:p>
          <a:p>
            <a:pPr>
              <a:buFontTx/>
              <a:buChar char="-"/>
            </a:pPr>
            <a:endParaRPr lang="sr-Latn-CS"/>
          </a:p>
          <a:p>
            <a:endParaRPr lang="sr-Latn-CS"/>
          </a:p>
          <a:p>
            <a:endParaRPr lang="sr-Latn-CS"/>
          </a:p>
          <a:p>
            <a:endParaRPr lang="sr-Latn-CS"/>
          </a:p>
          <a:p>
            <a:endParaRPr lang="sr-Latn-CS"/>
          </a:p>
          <a:p>
            <a:r>
              <a:rPr lang="sr-Latn-CS"/>
              <a:t> </a:t>
            </a:r>
          </a:p>
        </p:txBody>
      </p:sp>
      <p:cxnSp>
        <p:nvCxnSpPr>
          <p:cNvPr id="244741" name="Straight Arrow Connector 7"/>
          <p:cNvCxnSpPr>
            <a:cxnSpLocks noChangeShapeType="1"/>
          </p:cNvCxnSpPr>
          <p:nvPr/>
        </p:nvCxnSpPr>
        <p:spPr bwMode="auto">
          <a:xfrm>
            <a:off x="5562600" y="2438400"/>
            <a:ext cx="914400" cy="381000"/>
          </a:xfrm>
          <a:prstGeom prst="straightConnector1">
            <a:avLst/>
          </a:prstGeom>
          <a:noFill/>
          <a:ln w="9525" algn="ctr">
            <a:solidFill>
              <a:schemeClr val="tx1"/>
            </a:solidFill>
            <a:round/>
            <a:headEnd/>
            <a:tailEnd type="arrow" w="med" len="med"/>
          </a:ln>
        </p:spPr>
      </p:cxnSp>
      <p:cxnSp>
        <p:nvCxnSpPr>
          <p:cNvPr id="244742" name="Straight Arrow Connector 13"/>
          <p:cNvCxnSpPr>
            <a:cxnSpLocks noChangeShapeType="1"/>
          </p:cNvCxnSpPr>
          <p:nvPr/>
        </p:nvCxnSpPr>
        <p:spPr bwMode="auto">
          <a:xfrm rot="10800000" flipV="1">
            <a:off x="3276600" y="2438400"/>
            <a:ext cx="914400" cy="381000"/>
          </a:xfrm>
          <a:prstGeom prst="straightConnector1">
            <a:avLst/>
          </a:prstGeom>
          <a:noFill/>
          <a:ln w="9525" algn="ctr">
            <a:solidFill>
              <a:schemeClr val="tx1"/>
            </a:solidFill>
            <a:round/>
            <a:headEnd/>
            <a:tailEnd type="arrow" w="med" len="med"/>
          </a:ln>
        </p:spPr>
      </p:cxnSp>
    </p:spTree>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1"/>
          <p:cNvSpPr>
            <a:spLocks noChangeArrowheads="1"/>
          </p:cNvSpPr>
          <p:nvPr/>
        </p:nvSpPr>
        <p:spPr bwMode="auto">
          <a:xfrm>
            <a:off x="152400" y="838200"/>
            <a:ext cx="8686800" cy="3789363"/>
          </a:xfrm>
          <a:prstGeom prst="rect">
            <a:avLst/>
          </a:prstGeom>
          <a:noFill/>
          <a:ln w="9525">
            <a:noFill/>
            <a:miter lim="800000"/>
            <a:headEnd/>
            <a:tailEnd/>
          </a:ln>
        </p:spPr>
        <p:txBody>
          <a:bodyPr>
            <a:spAutoFit/>
          </a:bodyPr>
          <a:lstStyle/>
          <a:p>
            <a:r>
              <a:rPr lang="sr-Latn-CS"/>
              <a:t>2.P</a:t>
            </a:r>
            <a:r>
              <a:rPr lang="sr-Cyrl-CS"/>
              <a:t>roizvodnja jaja za nasad</a:t>
            </a:r>
            <a:endParaRPr lang="sr-Latn-CS"/>
          </a:p>
          <a:p>
            <a:pPr>
              <a:buFontTx/>
              <a:buChar char="-"/>
            </a:pPr>
            <a:r>
              <a:rPr lang="sr-Latn-CS"/>
              <a:t> Odvija se na reprodukcijskim farmama i specijalizovanim proizvodnim farmama</a:t>
            </a:r>
          </a:p>
          <a:p>
            <a:pPr>
              <a:buFontTx/>
              <a:buChar char="-"/>
            </a:pPr>
            <a:r>
              <a:rPr lang="sr-Latn-CS"/>
              <a:t>  Jato živine se sastoji od ženki i mužjaka</a:t>
            </a:r>
          </a:p>
          <a:p>
            <a:pPr>
              <a:buFontTx/>
              <a:buChar char="-"/>
            </a:pPr>
            <a:r>
              <a:rPr lang="sr-Latn-CS"/>
              <a:t> Broj grla po polovima zavisi od oblika selekcije i vrste živine</a:t>
            </a:r>
          </a:p>
          <a:p>
            <a:endParaRPr lang="sr-Latn-CS"/>
          </a:p>
          <a:p>
            <a:r>
              <a:rPr lang="sr-Latn-CS"/>
              <a:t>3. P</a:t>
            </a:r>
            <a:r>
              <a:rPr lang="sr-Cyrl-CS"/>
              <a:t>roizvodnja konzumnih jaja</a:t>
            </a:r>
            <a:endParaRPr lang="sr-Latn-CS"/>
          </a:p>
          <a:p>
            <a:r>
              <a:rPr lang="sr-Latn-CS"/>
              <a:t>    - Odvija se na specijalizovanim farmama</a:t>
            </a:r>
          </a:p>
          <a:p>
            <a:r>
              <a:rPr lang="sr-Latn-CS"/>
              <a:t>    - Farme se sastoje samo od ženskih grla</a:t>
            </a:r>
          </a:p>
          <a:p>
            <a:r>
              <a:rPr lang="sr-Latn-CS"/>
              <a:t>    - Početni materijal dobijaju od farmi za proizvodnju priplodnih kokica</a:t>
            </a:r>
          </a:p>
          <a:p>
            <a:r>
              <a:rPr lang="sr-Latn-CS"/>
              <a:t>    - Koriste se 12 a maksimalno 18 meseci</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214313" y="642938"/>
            <a:ext cx="8715375" cy="5354637"/>
          </a:xfrm>
          <a:prstGeom prst="rect">
            <a:avLst/>
          </a:prstGeom>
          <a:noFill/>
          <a:ln w="9525">
            <a:noFill/>
            <a:miter lim="800000"/>
            <a:headEnd/>
            <a:tailEnd/>
          </a:ln>
        </p:spPr>
        <p:txBody>
          <a:bodyPr>
            <a:spAutoFit/>
          </a:bodyPr>
          <a:lstStyle/>
          <a:p>
            <a:r>
              <a:rPr lang="sr-Latn-CS"/>
              <a:t>EKONOMSKA VELIČINA POLJOPRIVREDNIH GAZDINSTAVA</a:t>
            </a:r>
          </a:p>
          <a:p>
            <a:r>
              <a:rPr lang="sr-Latn-CS"/>
              <a:t>Ekonomska veličina gazdinstva predstavlja vrednost ukupnog standardnog autputa (skraćeno SO) ili rezultata na gazdinstvu, odnosno novčanu vrednost bruto poljoprivredne proizvodnje, koju poljoprivrednik može očekivati da potencijalno dobije od svog zemljišta (useva/višegodišnjih zasada/stoke) u datom regionu i „normalnim“ okolnostima proizvodnje. </a:t>
            </a:r>
          </a:p>
          <a:p>
            <a:r>
              <a:rPr lang="sr-Latn-CS">
                <a:solidFill>
                  <a:srgbClr val="FF0000"/>
                </a:solidFill>
              </a:rPr>
              <a:t>Vrednost ukupnog SO na gazdinstvu izražava se u evrima i predstavlja zbir vrednosti pojedinačnih SO svih poljoprivrednih proizvoda (karakteristika) koji se proizvode na gazdinstvu.</a:t>
            </a:r>
          </a:p>
          <a:p>
            <a:endParaRPr lang="sr-Latn-CS"/>
          </a:p>
          <a:p>
            <a:r>
              <a:rPr lang="sr-Latn-CS"/>
              <a:t>Na osnovu podataka RZS Srbije (Popis poljoprivrede 2012.), prosečna ekonomska veličina(snaga)poljoprivrednog gazdinstava u Srbiji u2012. godini iznosi 5.939 eura, a posmatrano prema organizaciono pravnoj formi poljoprivrednih gazdinstava, ovaj indikator iznosi:</a:t>
            </a:r>
          </a:p>
          <a:p>
            <a:r>
              <a:rPr lang="sr-Latn-CS"/>
              <a:t>(a) na sektoru porodičnih gazdinstava      4.990 eura; </a:t>
            </a:r>
          </a:p>
          <a:p>
            <a:r>
              <a:rPr lang="sr-Latn-CS"/>
              <a:t>(b) na sektoru pravnih lica i preduzetnika    204.755 eura. </a:t>
            </a:r>
          </a:p>
          <a:p>
            <a:endParaRPr lang="sr-Latn-CS"/>
          </a:p>
          <a:p>
            <a:endParaRPr lang="sr-Latn-CS"/>
          </a:p>
          <a:p>
            <a:endParaRPr lang="sr-Latn-CS"/>
          </a:p>
        </p:txBody>
      </p:sp>
      <p:sp>
        <p:nvSpPr>
          <p:cNvPr id="32771" name="Rectangle 4"/>
          <p:cNvSpPr>
            <a:spLocks noChangeArrowheads="1"/>
          </p:cNvSpPr>
          <p:nvPr/>
        </p:nvSpPr>
        <p:spPr bwMode="auto">
          <a:xfrm>
            <a:off x="152400" y="6211888"/>
            <a:ext cx="6858000" cy="646112"/>
          </a:xfrm>
          <a:prstGeom prst="rect">
            <a:avLst/>
          </a:prstGeom>
          <a:noFill/>
          <a:ln w="9525">
            <a:noFill/>
            <a:miter lim="800000"/>
            <a:headEnd/>
            <a:tailEnd/>
          </a:ln>
        </p:spPr>
        <p:txBody>
          <a:bodyPr>
            <a:spAutoFit/>
          </a:bodyPr>
          <a:lstStyle/>
          <a:p>
            <a:r>
              <a:rPr lang="sr-Latn-CS" sz="1200"/>
              <a:t>EKONOMSKA VELIČINA POLJOPRIVREDNIH GAZDINSTVA </a:t>
            </a:r>
          </a:p>
          <a:p>
            <a:r>
              <a:rPr lang="sr-Latn-CS" sz="1200"/>
              <a:t>U SRBIJI I PREPORUKA MERA ZA NJIHOVO OSNAŽIVANJE</a:t>
            </a:r>
          </a:p>
          <a:p>
            <a:r>
              <a:rPr lang="sr-Latn-CS" sz="1200"/>
              <a:t>1Vesna Paraušić2, Drago Cvijanović</a:t>
            </a:r>
          </a:p>
        </p:txBody>
      </p:sp>
    </p:spTree>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1"/>
          <p:cNvSpPr>
            <a:spLocks noChangeArrowheads="1"/>
          </p:cNvSpPr>
          <p:nvPr/>
        </p:nvSpPr>
        <p:spPr bwMode="auto">
          <a:xfrm>
            <a:off x="0" y="0"/>
            <a:ext cx="8686800" cy="1938338"/>
          </a:xfrm>
          <a:prstGeom prst="rect">
            <a:avLst/>
          </a:prstGeom>
          <a:noFill/>
          <a:ln w="9525">
            <a:noFill/>
            <a:miter lim="800000"/>
            <a:headEnd/>
            <a:tailEnd/>
          </a:ln>
        </p:spPr>
        <p:txBody>
          <a:bodyPr>
            <a:spAutoFit/>
          </a:bodyPr>
          <a:lstStyle/>
          <a:p>
            <a:endParaRPr lang="sr-Latn-CS"/>
          </a:p>
          <a:p>
            <a:endParaRPr lang="sr-Latn-CS"/>
          </a:p>
          <a:p>
            <a:pPr>
              <a:buFontTx/>
              <a:buChar char="-"/>
            </a:pPr>
            <a:endParaRPr lang="sr-Latn-CS"/>
          </a:p>
          <a:p>
            <a:pPr>
              <a:buFontTx/>
              <a:buChar char="-"/>
            </a:pPr>
            <a:endParaRPr lang="sr-Latn-CS"/>
          </a:p>
          <a:p>
            <a:pPr>
              <a:buFontTx/>
              <a:buChar char="-"/>
            </a:pPr>
            <a:endParaRPr lang="sr-Latn-CS"/>
          </a:p>
          <a:p>
            <a:endParaRPr lang="sr-Latn-CS"/>
          </a:p>
        </p:txBody>
      </p:sp>
      <p:sp>
        <p:nvSpPr>
          <p:cNvPr id="246787" name="Rectangle 2"/>
          <p:cNvSpPr>
            <a:spLocks noChangeArrowheads="1"/>
          </p:cNvSpPr>
          <p:nvPr/>
        </p:nvSpPr>
        <p:spPr bwMode="auto">
          <a:xfrm>
            <a:off x="152400" y="1752600"/>
            <a:ext cx="8077200" cy="7786688"/>
          </a:xfrm>
          <a:prstGeom prst="rect">
            <a:avLst/>
          </a:prstGeom>
          <a:noFill/>
          <a:ln w="9525">
            <a:noFill/>
            <a:miter lim="800000"/>
            <a:headEnd/>
            <a:tailEnd/>
          </a:ln>
        </p:spPr>
        <p:txBody>
          <a:bodyPr>
            <a:spAutoFit/>
          </a:bodyPr>
          <a:lstStyle/>
          <a:p>
            <a:endParaRPr lang="sr-Latn-CS"/>
          </a:p>
          <a:p>
            <a:endParaRPr lang="sr-Latn-CS"/>
          </a:p>
          <a:p>
            <a:endParaRPr lang="sr-Latn-CS"/>
          </a:p>
          <a:p>
            <a:endParaRPr lang="sr-Latn-CS"/>
          </a:p>
          <a:p>
            <a:endParaRPr lang="sr-Latn-CS"/>
          </a:p>
          <a:p>
            <a:endParaRPr lang="sr-Latn-CS"/>
          </a:p>
          <a:p>
            <a:endParaRPr lang="sr-Latn-CS"/>
          </a:p>
          <a:p>
            <a:endParaRPr lang="sr-Latn-CS"/>
          </a:p>
          <a:p>
            <a:endParaRPr lang="sr-Latn-CS"/>
          </a:p>
          <a:p>
            <a:endParaRPr lang="sr-Latn-CS"/>
          </a:p>
          <a:p>
            <a:endParaRPr lang="sr-Latn-CS"/>
          </a:p>
          <a:p>
            <a:r>
              <a:rPr lang="sr-Latn-CS"/>
              <a:t> </a:t>
            </a:r>
          </a:p>
          <a:p>
            <a:endParaRPr lang="sr-Latn-CS"/>
          </a:p>
          <a:p>
            <a:endParaRPr lang="sr-Latn-CS"/>
          </a:p>
          <a:p>
            <a:r>
              <a:rPr lang="sr-Latn-CS"/>
              <a:t>                            </a:t>
            </a:r>
          </a:p>
          <a:p>
            <a:pPr>
              <a:buFontTx/>
              <a:buChar char="-"/>
            </a:pPr>
            <a:endParaRPr lang="sr-Latn-CS"/>
          </a:p>
          <a:p>
            <a:pPr>
              <a:buFontTx/>
              <a:buChar char="-"/>
            </a:pPr>
            <a:endParaRPr lang="sr-Latn-CS"/>
          </a:p>
          <a:p>
            <a:pPr>
              <a:buFontTx/>
              <a:buChar char="-"/>
            </a:pPr>
            <a:endParaRPr lang="sr-Latn-CS"/>
          </a:p>
          <a:p>
            <a:pPr>
              <a:buFontTx/>
              <a:buChar char="-"/>
            </a:pPr>
            <a:endParaRPr lang="sr-Latn-CS"/>
          </a:p>
          <a:p>
            <a:pPr>
              <a:buFontTx/>
              <a:buChar char="-"/>
            </a:pPr>
            <a:endParaRPr lang="sr-Latn-CS"/>
          </a:p>
          <a:p>
            <a:pPr>
              <a:buFontTx/>
              <a:buChar char="-"/>
            </a:pPr>
            <a:endParaRPr lang="sr-Latn-CS"/>
          </a:p>
          <a:p>
            <a:pPr>
              <a:buFontTx/>
              <a:buChar char="-"/>
            </a:pPr>
            <a:endParaRPr lang="sr-Latn-CS"/>
          </a:p>
          <a:p>
            <a:pPr>
              <a:buFontTx/>
              <a:buChar char="-"/>
            </a:pPr>
            <a:endParaRPr lang="sr-Latn-CS"/>
          </a:p>
          <a:p>
            <a:pPr>
              <a:buFontTx/>
              <a:buChar char="-"/>
            </a:pPr>
            <a:endParaRPr lang="sr-Latn-CS"/>
          </a:p>
          <a:p>
            <a:endParaRPr lang="sr-Latn-CS"/>
          </a:p>
        </p:txBody>
      </p:sp>
      <p:sp>
        <p:nvSpPr>
          <p:cNvPr id="246788" name="Rectangle 4"/>
          <p:cNvSpPr>
            <a:spLocks noChangeArrowheads="1"/>
          </p:cNvSpPr>
          <p:nvPr/>
        </p:nvSpPr>
        <p:spPr bwMode="auto">
          <a:xfrm>
            <a:off x="457200" y="228600"/>
            <a:ext cx="8153400" cy="1631950"/>
          </a:xfrm>
          <a:prstGeom prst="rect">
            <a:avLst/>
          </a:prstGeom>
          <a:noFill/>
          <a:ln w="9525">
            <a:noFill/>
            <a:miter lim="800000"/>
            <a:headEnd/>
            <a:tailEnd/>
          </a:ln>
        </p:spPr>
        <p:txBody>
          <a:bodyPr>
            <a:spAutoFit/>
          </a:bodyPr>
          <a:lstStyle/>
          <a:p>
            <a:r>
              <a:rPr lang="sr-Latn-CS"/>
              <a:t>T</a:t>
            </a:r>
            <a:r>
              <a:rPr lang="sr-Cyrl-CS"/>
              <a:t>ov živine</a:t>
            </a:r>
            <a:r>
              <a:rPr lang="sr-Latn-CS"/>
              <a:t> – brzi  (najintenzivniji, koristi se podmladak u doba najintenzivnijeg porasta</a:t>
            </a:r>
          </a:p>
          <a:p>
            <a:endParaRPr lang="sr-Latn-CS"/>
          </a:p>
          <a:p>
            <a:endParaRPr lang="sr-Latn-CS"/>
          </a:p>
          <a:p>
            <a:endParaRPr lang="sr-Latn-CS"/>
          </a:p>
        </p:txBody>
      </p:sp>
      <p:sp>
        <p:nvSpPr>
          <p:cNvPr id="246789" name="Rectangle 5"/>
          <p:cNvSpPr>
            <a:spLocks noChangeArrowheads="1"/>
          </p:cNvSpPr>
          <p:nvPr/>
        </p:nvSpPr>
        <p:spPr bwMode="auto">
          <a:xfrm>
            <a:off x="381000" y="1524000"/>
            <a:ext cx="8001000" cy="3478213"/>
          </a:xfrm>
          <a:prstGeom prst="rect">
            <a:avLst/>
          </a:prstGeom>
          <a:noFill/>
          <a:ln w="9525">
            <a:noFill/>
            <a:miter lim="800000"/>
            <a:headEnd/>
            <a:tailEnd/>
          </a:ln>
        </p:spPr>
        <p:txBody>
          <a:bodyPr>
            <a:spAutoFit/>
          </a:bodyPr>
          <a:lstStyle/>
          <a:p>
            <a:pPr>
              <a:buFontTx/>
              <a:buChar char="-"/>
            </a:pPr>
            <a:endParaRPr lang="sr-Latn-CS"/>
          </a:p>
          <a:p>
            <a:pPr>
              <a:buFontTx/>
              <a:buChar char="-"/>
            </a:pPr>
            <a:endParaRPr lang="sr-Latn-CS"/>
          </a:p>
          <a:p>
            <a:pPr>
              <a:buFontTx/>
              <a:buChar char="-"/>
            </a:pPr>
            <a:r>
              <a:rPr lang="sr-Latn-CS"/>
              <a:t>rani   ( mesni ) – živina koja nije za priplod, traje kratko, kvalitetna  ishrana, kvalitetno meso, sezonski karakter-jesen</a:t>
            </a:r>
          </a:p>
          <a:p>
            <a:pPr>
              <a:buFontTx/>
              <a:buChar char="-"/>
            </a:pPr>
            <a:endParaRPr lang="sr-Latn-CS"/>
          </a:p>
          <a:p>
            <a:pPr>
              <a:buFontTx/>
              <a:buChar char="-"/>
            </a:pPr>
            <a:endParaRPr lang="sr-Latn-CS"/>
          </a:p>
          <a:p>
            <a:pPr>
              <a:buFontTx/>
              <a:buChar char="-"/>
            </a:pPr>
            <a:endParaRPr lang="sr-Latn-CS"/>
          </a:p>
          <a:p>
            <a:r>
              <a:rPr lang="sr-Latn-CS"/>
              <a:t>- pozni (masni)  - starija i odrasla živina isključena iz priploda</a:t>
            </a:r>
          </a:p>
          <a:p>
            <a:endParaRPr lang="sr-Latn-CS"/>
          </a:p>
          <a:p>
            <a:pPr>
              <a:buFontTx/>
              <a:buChar char="-"/>
            </a:pPr>
            <a:r>
              <a:rPr lang="sr-Latn-CS"/>
              <a:t>Proizvodnja brojlera- intenzivan brzi tov pilića</a:t>
            </a:r>
          </a:p>
          <a:p>
            <a:pPr>
              <a:buFontTx/>
              <a:buChar char="-"/>
            </a:pPr>
            <a:endParaRPr lang="sr-Latn-CS"/>
          </a:p>
        </p:txBody>
      </p:sp>
    </p:spTree>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TextBox 1"/>
          <p:cNvSpPr txBox="1">
            <a:spLocks noChangeArrowheads="1"/>
          </p:cNvSpPr>
          <p:nvPr/>
        </p:nvSpPr>
        <p:spPr bwMode="auto">
          <a:xfrm>
            <a:off x="214313" y="500063"/>
            <a:ext cx="9007475" cy="4400550"/>
          </a:xfrm>
          <a:prstGeom prst="rect">
            <a:avLst/>
          </a:prstGeom>
          <a:noFill/>
          <a:ln w="9525">
            <a:noFill/>
            <a:miter lim="800000"/>
            <a:headEnd/>
            <a:tailEnd/>
          </a:ln>
        </p:spPr>
        <p:txBody>
          <a:bodyPr>
            <a:spAutoFit/>
          </a:bodyPr>
          <a:lstStyle/>
          <a:p>
            <a:r>
              <a:rPr lang="sr-Latn-CS"/>
              <a:t>Ekonomski rezultati u linijama tova zavise od:</a:t>
            </a:r>
          </a:p>
          <a:p>
            <a:pPr>
              <a:buFontTx/>
              <a:buChar char="-"/>
            </a:pPr>
            <a:r>
              <a:rPr lang="sr-Latn-CS"/>
              <a:t>Kvaliteta tovnog materijala </a:t>
            </a:r>
          </a:p>
          <a:p>
            <a:pPr>
              <a:buFontTx/>
              <a:buChar char="-"/>
            </a:pPr>
            <a:r>
              <a:rPr lang="sr-Latn-CS"/>
              <a:t>Kvaliteta hrane </a:t>
            </a:r>
          </a:p>
          <a:p>
            <a:pPr>
              <a:buFontTx/>
              <a:buChar char="-"/>
            </a:pPr>
            <a:r>
              <a:rPr lang="sr-Latn-CS"/>
              <a:t>Prodajne cene</a:t>
            </a:r>
          </a:p>
          <a:p>
            <a:pPr>
              <a:buFontTx/>
              <a:buChar char="-"/>
            </a:pPr>
            <a:endParaRPr lang="sr-Latn-CS"/>
          </a:p>
          <a:p>
            <a:r>
              <a:rPr lang="sr-Latn-CS"/>
              <a:t>TIPOVI ŽIVINARSKE PROIZVODNJE</a:t>
            </a:r>
          </a:p>
          <a:p>
            <a:endParaRPr lang="sr-Latn-CS"/>
          </a:p>
          <a:p>
            <a:r>
              <a:rPr lang="sr-Latn-CS"/>
              <a:t>Ako se u okviru iste farme razvija veći broj linija proizvodnje može se govoriti o tipu živinarske proizvodnje.</a:t>
            </a:r>
          </a:p>
          <a:p>
            <a:pPr>
              <a:buFontTx/>
              <a:buChar char="-"/>
            </a:pPr>
            <a:r>
              <a:rPr lang="sr-Latn-CS"/>
              <a:t>Linija koja dominira u strukturi proizvodnje određuje tip proizvodnje</a:t>
            </a:r>
          </a:p>
          <a:p>
            <a:r>
              <a:rPr lang="sr-Latn-CS"/>
              <a:t>Na izbor tipa utiču:</a:t>
            </a:r>
          </a:p>
          <a:p>
            <a:r>
              <a:rPr lang="sr-Latn-CS"/>
              <a:t>                                - odnosi cena jaja i živinskog mesa</a:t>
            </a:r>
          </a:p>
          <a:p>
            <a:r>
              <a:rPr lang="sr-Latn-CS"/>
              <a:t>                                - odnosi cena hrane i sredstava za rad u pojedinim linijama  </a:t>
            </a:r>
          </a:p>
        </p:txBody>
      </p:sp>
    </p:spTree>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1"/>
          <p:cNvSpPr>
            <a:spLocks noChangeArrowheads="1"/>
          </p:cNvSpPr>
          <p:nvPr/>
        </p:nvSpPr>
        <p:spPr bwMode="auto">
          <a:xfrm>
            <a:off x="0" y="0"/>
            <a:ext cx="8759825" cy="10618788"/>
          </a:xfrm>
          <a:prstGeom prst="rect">
            <a:avLst/>
          </a:prstGeom>
          <a:noFill/>
          <a:ln w="9525">
            <a:noFill/>
            <a:miter lim="800000"/>
            <a:headEnd/>
            <a:tailEnd/>
          </a:ln>
        </p:spPr>
        <p:txBody>
          <a:bodyPr wrap="none" anchor="ctr">
            <a:spAutoFit/>
          </a:bodyPr>
          <a:lstStyle/>
          <a:p>
            <a:pPr indent="215900" algn="just"/>
            <a:r>
              <a:rPr lang="sr-Cyrl-CS" sz="1400" u="sng">
                <a:cs typeface="Times New Roman" pitchFamily="18" charset="0"/>
              </a:rPr>
              <a:t>Veličina i lokacija živinarske farme</a:t>
            </a:r>
            <a:endParaRPr lang="sr-Latn-CS" sz="1400" u="sng">
              <a:cs typeface="Times New Roman" pitchFamily="18" charset="0"/>
            </a:endParaRPr>
          </a:p>
          <a:p>
            <a:pPr indent="215900" algn="just"/>
            <a:endParaRPr lang="sr-Latn-CS" sz="1400" u="sng"/>
          </a:p>
          <a:p>
            <a:pPr indent="215900" algn="just"/>
            <a:endParaRPr lang="sr-Latn-CS" sz="800" b="0"/>
          </a:p>
          <a:p>
            <a:pPr indent="215900" algn="just" eaLnBrk="0" hangingPunct="0"/>
            <a:r>
              <a:rPr lang="sr-Cyrl-CS" sz="1400" b="0">
                <a:cs typeface="Times New Roman" pitchFamily="18" charset="0"/>
              </a:rPr>
              <a:t>Kapacitet živinarske farme opredeljen je mogućnošću racionalnog korišćenja objekata, </a:t>
            </a:r>
            <a:endParaRPr lang="sr-Latn-CS" sz="1400" b="0">
              <a:cs typeface="Times New Roman" pitchFamily="18" charset="0"/>
            </a:endParaRPr>
          </a:p>
          <a:p>
            <a:pPr indent="215900" algn="just" eaLnBrk="0" hangingPunct="0"/>
            <a:r>
              <a:rPr lang="sr-Cyrl-CS" sz="1400" b="0">
                <a:cs typeface="Times New Roman" pitchFamily="18" charset="0"/>
              </a:rPr>
              <a:t>opreme i radne snage, ekološkim faktorima, tržišnim ograničenjima, raspoloživim zemljištem</a:t>
            </a:r>
            <a:endParaRPr lang="sr-Latn-CS" sz="1400" b="0">
              <a:cs typeface="Times New Roman" pitchFamily="18" charset="0"/>
            </a:endParaRPr>
          </a:p>
          <a:p>
            <a:pPr indent="215900" algn="just"/>
            <a:r>
              <a:rPr lang="sr-Cyrl-CS" sz="1400" b="0">
                <a:cs typeface="Times New Roman" pitchFamily="18" charset="0"/>
              </a:rPr>
              <a:t> za izgradnju farme i drugim faktorima.</a:t>
            </a:r>
            <a:r>
              <a:rPr lang="sr-Cyrl-CS" sz="1400"/>
              <a:t> </a:t>
            </a:r>
            <a:endParaRPr lang="sr-Latn-CS" sz="1400"/>
          </a:p>
          <a:p>
            <a:pPr indent="215900" algn="just"/>
            <a:endParaRPr lang="sr-Latn-CS" sz="1400"/>
          </a:p>
          <a:p>
            <a:pPr indent="215900" algn="just"/>
            <a:endParaRPr lang="sr-Latn-CS" sz="1400"/>
          </a:p>
          <a:p>
            <a:pPr indent="215900" algn="just"/>
            <a:r>
              <a:rPr lang="sr-Cyrl-CS" sz="1400">
                <a:cs typeface="Arial" charset="0"/>
              </a:rPr>
              <a:t>Do sada korišćeni tipski objekti najčešće su imali 1.000 m</a:t>
            </a:r>
            <a:r>
              <a:rPr lang="sr-Cyrl-CS" sz="1400" baseline="30000">
                <a:cs typeface="Arial" charset="0"/>
              </a:rPr>
              <a:t>2</a:t>
            </a:r>
            <a:r>
              <a:rPr lang="sr-Cyrl-CS" sz="1400">
                <a:cs typeface="Arial" charset="0"/>
              </a:rPr>
              <a:t> korisne površine na koju se može smestiti:</a:t>
            </a:r>
            <a:endParaRPr lang="sr-Latn-CS" sz="1400">
              <a:cs typeface="Arial" charset="0"/>
            </a:endParaRPr>
          </a:p>
          <a:p>
            <a:pPr indent="215900" algn="just"/>
            <a:r>
              <a:rPr lang="sr-Latn-CS" sz="1400">
                <a:cs typeface="Arial" charset="0"/>
              </a:rPr>
              <a:t>                       </a:t>
            </a:r>
            <a:r>
              <a:rPr lang="sr-Cyrl-CS" sz="1400">
                <a:cs typeface="Arial" charset="0"/>
              </a:rPr>
              <a:t>tov pilića 13-15 hiljada grla,</a:t>
            </a:r>
            <a:endParaRPr lang="sr-Latn-CS" sz="1400">
              <a:cs typeface="Arial" charset="0"/>
            </a:endParaRPr>
          </a:p>
          <a:p>
            <a:pPr indent="215900" algn="just"/>
            <a:r>
              <a:rPr lang="sr-Latn-CS" sz="1400">
                <a:cs typeface="Arial" charset="0"/>
              </a:rPr>
              <a:t>                       </a:t>
            </a:r>
            <a:r>
              <a:rPr lang="sr-Cyrl-CS" sz="1400">
                <a:cs typeface="Arial" charset="0"/>
              </a:rPr>
              <a:t>priplodnih kokica oko 7.000 grla,</a:t>
            </a:r>
            <a:endParaRPr lang="sr-Latn-CS" sz="1400">
              <a:cs typeface="Arial" charset="0"/>
            </a:endParaRPr>
          </a:p>
          <a:p>
            <a:pPr indent="215900" algn="just"/>
            <a:r>
              <a:rPr lang="sr-Latn-CS" sz="1400">
                <a:cs typeface="Arial" charset="0"/>
              </a:rPr>
              <a:t>                       </a:t>
            </a:r>
            <a:r>
              <a:rPr lang="sr-Cyrl-CS" sz="1400">
                <a:cs typeface="Arial" charset="0"/>
              </a:rPr>
              <a:t>kokošaka – nosilja 5-5,5 hiljada grla.</a:t>
            </a:r>
            <a:endParaRPr lang="sr-Latn-CS" sz="1400">
              <a:cs typeface="Arial" charset="0"/>
            </a:endParaRPr>
          </a:p>
          <a:p>
            <a:pPr indent="215900" algn="just"/>
            <a:r>
              <a:rPr lang="sr-Cyrl-CS" sz="1400">
                <a:cs typeface="Arial" charset="0"/>
              </a:rPr>
              <a:t> </a:t>
            </a:r>
            <a:endParaRPr lang="sr-Latn-CS" sz="1400">
              <a:cs typeface="Arial" charset="0"/>
            </a:endParaRPr>
          </a:p>
          <a:p>
            <a:pPr indent="215900" algn="just"/>
            <a:r>
              <a:rPr lang="sr-Cyrl-CS" sz="1400">
                <a:cs typeface="Arial" charset="0"/>
              </a:rPr>
              <a:t>Postoje i tipski projekti objekata za 1.000 kokošaka – nosilja odnosno, za 5.000 tovnih pilića. </a:t>
            </a:r>
            <a:endParaRPr lang="sr-Latn-CS" sz="1400">
              <a:cs typeface="Arial" charset="0"/>
            </a:endParaRPr>
          </a:p>
          <a:p>
            <a:pPr indent="215900" algn="just"/>
            <a:r>
              <a:rPr lang="sr-Cyrl-CS" sz="1400">
                <a:cs typeface="Arial" charset="0"/>
              </a:rPr>
              <a:t>Ovi su objekti prilagođeni za izgradnju malih farmi u svojini porodičnih gazdinstava.</a:t>
            </a:r>
            <a:endParaRPr lang="sr-Latn-CS" sz="1400">
              <a:cs typeface="Arial" charset="0"/>
            </a:endParaRPr>
          </a:p>
          <a:p>
            <a:pPr indent="215900" algn="just"/>
            <a:r>
              <a:rPr lang="sr-Cyrl-CS" sz="1400">
                <a:cs typeface="Arial" charset="0"/>
              </a:rPr>
              <a:t> </a:t>
            </a:r>
            <a:endParaRPr lang="sr-Latn-CS" sz="1400">
              <a:cs typeface="Arial" charset="0"/>
            </a:endParaRPr>
          </a:p>
          <a:p>
            <a:pPr indent="215900" algn="just"/>
            <a:r>
              <a:rPr lang="sr-Cyrl-CS" sz="1400">
                <a:cs typeface="Arial" charset="0"/>
              </a:rPr>
              <a:t>Krupne živinarske farme raspolažu kapacitetima za 200.000 do preko  1.000.000 tovnih pilića godišnje, </a:t>
            </a:r>
            <a:endParaRPr lang="sr-Latn-CS" sz="1400">
              <a:cs typeface="Arial" charset="0"/>
            </a:endParaRPr>
          </a:p>
          <a:p>
            <a:pPr indent="215900" algn="just"/>
            <a:r>
              <a:rPr lang="sr-Cyrl-CS" sz="1400">
                <a:cs typeface="Arial" charset="0"/>
              </a:rPr>
              <a:t>što znači da u jednom turnusu primaju 100 i više hiljada pilića. Veličina krupnih farmi za proizvodnju </a:t>
            </a:r>
            <a:endParaRPr lang="sr-Latn-CS" sz="1400">
              <a:cs typeface="Arial" charset="0"/>
            </a:endParaRPr>
          </a:p>
          <a:p>
            <a:pPr indent="215900" algn="just"/>
            <a:r>
              <a:rPr lang="sr-Cyrl-CS" sz="1400">
                <a:cs typeface="Arial" charset="0"/>
              </a:rPr>
              <a:t>konzumnih jaja kreće se od 25.000 do 400.000 nosilja, za proizvodnju priplodnih jaja 10-100 hiljada roditelja.</a:t>
            </a:r>
            <a:endParaRPr lang="sr-Latn-CS" sz="1400">
              <a:cs typeface="Arial" charset="0"/>
            </a:endParaRPr>
          </a:p>
          <a:p>
            <a:pPr indent="215900" algn="just"/>
            <a:r>
              <a:rPr lang="sr-Cyrl-CS" sz="1400">
                <a:cs typeface="Arial" charset="0"/>
              </a:rPr>
              <a:t> </a:t>
            </a:r>
            <a:endParaRPr lang="sr-Latn-CS" sz="1400">
              <a:cs typeface="Arial" charset="0"/>
            </a:endParaRPr>
          </a:p>
          <a:p>
            <a:pPr indent="215900" algn="just"/>
            <a:r>
              <a:rPr lang="sr-Cyrl-CS" sz="1400">
                <a:cs typeface="Arial" charset="0"/>
              </a:rPr>
              <a:t>U proizvodnji jednodnevnih pilića (inkubatorske stanice) smatra se da je najmanji ekonomski</a:t>
            </a:r>
            <a:endParaRPr lang="sr-Latn-CS" sz="1400">
              <a:cs typeface="Arial" charset="0"/>
            </a:endParaRPr>
          </a:p>
          <a:p>
            <a:pPr indent="215900" algn="just"/>
            <a:r>
              <a:rPr lang="sr-Cyrl-CS" sz="1400">
                <a:cs typeface="Arial" charset="0"/>
              </a:rPr>
              <a:t> opravdan kapacitet oko milion jednodnevnih pilića godišnje.</a:t>
            </a:r>
            <a:endParaRPr lang="sr-Latn-CS" sz="1400">
              <a:cs typeface="Arial" charset="0"/>
            </a:endParaRPr>
          </a:p>
          <a:p>
            <a:pPr indent="215900" algn="just"/>
            <a:r>
              <a:rPr lang="sr-Cyrl-CS" sz="1400">
                <a:cs typeface="Arial" charset="0"/>
              </a:rPr>
              <a:t> </a:t>
            </a:r>
            <a:endParaRPr lang="sr-Latn-CS" sz="1400">
              <a:cs typeface="Arial" charset="0"/>
            </a:endParaRPr>
          </a:p>
          <a:p>
            <a:pPr indent="215900" algn="just" eaLnBrk="0" hangingPunct="0"/>
            <a:endParaRPr lang="sr-Latn-CS" sz="1400" b="0">
              <a:cs typeface="Times New Roman" pitchFamily="18" charset="0"/>
            </a:endParaRPr>
          </a:p>
          <a:p>
            <a:pPr indent="215900" algn="just" eaLnBrk="0" hangingPunct="0"/>
            <a:endParaRPr lang="sr-Latn-CS" sz="1400">
              <a:cs typeface="Times New Roman" pitchFamily="18" charset="0"/>
            </a:endParaRPr>
          </a:p>
          <a:p>
            <a:pPr indent="215900" algn="just" eaLnBrk="0" hangingPunct="0"/>
            <a:endParaRPr lang="sr-Latn-CS" sz="1400" b="0">
              <a:cs typeface="Times New Roman" pitchFamily="18" charset="0"/>
            </a:endParaRPr>
          </a:p>
          <a:p>
            <a:pPr indent="215900" algn="just" eaLnBrk="0" hangingPunct="0"/>
            <a:endParaRPr lang="sr-Latn-CS" sz="1400">
              <a:cs typeface="Times New Roman" pitchFamily="18" charset="0"/>
            </a:endParaRPr>
          </a:p>
          <a:p>
            <a:pPr indent="215900" algn="just" eaLnBrk="0" hangingPunct="0"/>
            <a:endParaRPr lang="sr-Latn-CS" sz="1400" b="0">
              <a:cs typeface="Times New Roman" pitchFamily="18" charset="0"/>
            </a:endParaRPr>
          </a:p>
          <a:p>
            <a:pPr indent="215900" algn="just" eaLnBrk="0" hangingPunct="0"/>
            <a:endParaRPr lang="sr-Latn-CS" sz="1400">
              <a:cs typeface="Times New Roman" pitchFamily="18" charset="0"/>
            </a:endParaRPr>
          </a:p>
          <a:p>
            <a:pPr indent="215900" algn="just" eaLnBrk="0" hangingPunct="0"/>
            <a:endParaRPr lang="sr-Latn-CS" sz="1400" b="0">
              <a:cs typeface="Times New Roman" pitchFamily="18" charset="0"/>
            </a:endParaRPr>
          </a:p>
          <a:p>
            <a:pPr indent="215900" algn="just" eaLnBrk="0" hangingPunct="0"/>
            <a:endParaRPr lang="sr-Latn-CS" sz="1400">
              <a:cs typeface="Times New Roman" pitchFamily="18" charset="0"/>
            </a:endParaRPr>
          </a:p>
          <a:p>
            <a:pPr indent="215900" algn="just" eaLnBrk="0" hangingPunct="0"/>
            <a:endParaRPr lang="sr-Latn-CS" sz="1400" b="0">
              <a:cs typeface="Times New Roman" pitchFamily="18" charset="0"/>
            </a:endParaRPr>
          </a:p>
          <a:p>
            <a:pPr indent="215900" algn="just" eaLnBrk="0" hangingPunct="0"/>
            <a:endParaRPr lang="sr-Latn-CS" sz="1400">
              <a:cs typeface="Times New Roman" pitchFamily="18" charset="0"/>
            </a:endParaRPr>
          </a:p>
          <a:p>
            <a:pPr indent="215900" algn="just" eaLnBrk="0" hangingPunct="0"/>
            <a:endParaRPr lang="sr-Latn-CS" sz="1400" b="0">
              <a:cs typeface="Times New Roman" pitchFamily="18" charset="0"/>
            </a:endParaRPr>
          </a:p>
          <a:p>
            <a:pPr indent="215900" algn="just" eaLnBrk="0" hangingPunct="0"/>
            <a:endParaRPr lang="sr-Latn-CS" sz="1400">
              <a:cs typeface="Times New Roman" pitchFamily="18" charset="0"/>
            </a:endParaRPr>
          </a:p>
          <a:p>
            <a:pPr indent="215900" algn="just" eaLnBrk="0" hangingPunct="0"/>
            <a:endParaRPr lang="sr-Latn-CS" sz="1400" b="0">
              <a:cs typeface="Times New Roman" pitchFamily="18" charset="0"/>
            </a:endParaRPr>
          </a:p>
          <a:p>
            <a:pPr indent="215900" algn="just" eaLnBrk="0" hangingPunct="0"/>
            <a:endParaRPr lang="sr-Latn-CS" sz="1400">
              <a:cs typeface="Times New Roman" pitchFamily="18" charset="0"/>
            </a:endParaRPr>
          </a:p>
          <a:p>
            <a:pPr indent="215900" algn="just" eaLnBrk="0" hangingPunct="0"/>
            <a:endParaRPr lang="sr-Latn-CS" sz="1400" b="0">
              <a:cs typeface="Times New Roman" pitchFamily="18" charset="0"/>
            </a:endParaRPr>
          </a:p>
          <a:p>
            <a:pPr indent="215900" algn="just" eaLnBrk="0" hangingPunct="0"/>
            <a:endParaRPr lang="sr-Latn-CS" sz="1400">
              <a:cs typeface="Times New Roman" pitchFamily="18" charset="0"/>
            </a:endParaRPr>
          </a:p>
          <a:p>
            <a:pPr indent="215900" algn="just" eaLnBrk="0" hangingPunct="0"/>
            <a:endParaRPr lang="sr-Latn-CS" sz="1400" b="0">
              <a:cs typeface="Times New Roman" pitchFamily="18" charset="0"/>
            </a:endParaRPr>
          </a:p>
          <a:p>
            <a:pPr indent="215900" algn="just" eaLnBrk="0" hangingPunct="0"/>
            <a:endParaRPr lang="sr-Latn-CS" sz="1400">
              <a:cs typeface="Times New Roman" pitchFamily="18" charset="0"/>
            </a:endParaRPr>
          </a:p>
          <a:p>
            <a:pPr indent="215900" algn="just" eaLnBrk="0" hangingPunct="0"/>
            <a:endParaRPr lang="sr-Latn-CS" sz="1400" b="0">
              <a:cs typeface="Times New Roman" pitchFamily="18" charset="0"/>
            </a:endParaRPr>
          </a:p>
          <a:p>
            <a:pPr indent="215900" algn="just" eaLnBrk="0" hangingPunct="0"/>
            <a:endParaRPr lang="sr-Latn-CS" sz="1400">
              <a:cs typeface="Times New Roman" pitchFamily="18" charset="0"/>
            </a:endParaRPr>
          </a:p>
          <a:p>
            <a:pPr indent="215900" algn="just" eaLnBrk="0" hangingPunct="0"/>
            <a:endParaRPr lang="sr-Latn-CS" sz="1400" b="0">
              <a:cs typeface="Times New Roman" pitchFamily="18" charset="0"/>
            </a:endParaRPr>
          </a:p>
          <a:p>
            <a:pPr indent="215900" algn="just" eaLnBrk="0" hangingPunct="0"/>
            <a:endParaRPr lang="sr-Latn-CS" sz="1400">
              <a:cs typeface="Times New Roman" pitchFamily="18" charset="0"/>
            </a:endParaRPr>
          </a:p>
          <a:p>
            <a:pPr indent="215900" algn="just" eaLnBrk="0" hangingPunct="0"/>
            <a:endParaRPr lang="sr-Latn-CS" sz="1400" b="0">
              <a:cs typeface="Times New Roman" pitchFamily="18" charset="0"/>
            </a:endParaRPr>
          </a:p>
          <a:p>
            <a:pPr indent="215900" algn="just" eaLnBrk="0" hangingPunct="0"/>
            <a:endParaRPr lang="sr-Latn-CS" sz="1400">
              <a:cs typeface="Times New Roman" pitchFamily="18" charset="0"/>
            </a:endParaRPr>
          </a:p>
          <a:p>
            <a:pPr indent="215900" algn="just" eaLnBrk="0" hangingPunct="0"/>
            <a:endParaRPr lang="sr-Latn-CS" sz="1400" b="0">
              <a:cs typeface="Times New Roman" pitchFamily="18" charset="0"/>
            </a:endParaRPr>
          </a:p>
          <a:p>
            <a:pPr indent="215900" algn="just" eaLnBrk="0" hangingPunct="0"/>
            <a:endParaRPr lang="sr-Cyrl-CS" sz="1800" b="0"/>
          </a:p>
        </p:txBody>
      </p:sp>
    </p:spTree>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1"/>
          <p:cNvSpPr>
            <a:spLocks noChangeArrowheads="1"/>
          </p:cNvSpPr>
          <p:nvPr/>
        </p:nvSpPr>
        <p:spPr bwMode="auto">
          <a:xfrm rot="10800000" flipV="1">
            <a:off x="214313" y="819150"/>
            <a:ext cx="8929687" cy="4370388"/>
          </a:xfrm>
          <a:prstGeom prst="rect">
            <a:avLst/>
          </a:prstGeom>
          <a:noFill/>
          <a:ln w="9525">
            <a:noFill/>
            <a:miter lim="800000"/>
            <a:headEnd/>
            <a:tailEnd/>
          </a:ln>
        </p:spPr>
        <p:txBody>
          <a:bodyPr anchor="ctr">
            <a:spAutoFit/>
          </a:bodyPr>
          <a:lstStyle/>
          <a:p>
            <a:pPr indent="215900">
              <a:tabLst>
                <a:tab pos="444500" algn="l"/>
              </a:tabLst>
            </a:pPr>
            <a:r>
              <a:rPr lang="sr-Latn-CS" sz="1400">
                <a:cs typeface="Times New Roman" pitchFamily="18" charset="0"/>
              </a:rPr>
              <a:t>Pri izboru mesta za živinarsku farmu treba nastojati:</a:t>
            </a:r>
          </a:p>
          <a:p>
            <a:pPr indent="215900">
              <a:buFontTx/>
              <a:buChar char="-"/>
              <a:tabLst>
                <a:tab pos="444500" algn="l"/>
              </a:tabLst>
            </a:pPr>
            <a:r>
              <a:rPr lang="sr-Latn-CS" sz="1400">
                <a:cs typeface="Times New Roman" pitchFamily="18" charset="0"/>
              </a:rPr>
              <a:t>Da se farma gradi dalje od ljudskih naselja</a:t>
            </a:r>
          </a:p>
          <a:p>
            <a:pPr indent="215900">
              <a:buFontTx/>
              <a:buChar char="-"/>
              <a:tabLst>
                <a:tab pos="444500" algn="l"/>
              </a:tabLst>
            </a:pPr>
            <a:r>
              <a:rPr lang="sr-Latn-CS" sz="1400">
                <a:cs typeface="Times New Roman" pitchFamily="18" charset="0"/>
              </a:rPr>
              <a:t>Da ne bude blizu kafilerija,fabrika za preradu mesa i drugih objekata gde ima organskog otpada</a:t>
            </a:r>
          </a:p>
          <a:p>
            <a:pPr indent="215900">
              <a:buFontTx/>
              <a:buChar char="-"/>
              <a:tabLst>
                <a:tab pos="444500" algn="l"/>
              </a:tabLst>
            </a:pPr>
            <a:r>
              <a:rPr lang="sr-Latn-CS" sz="1400">
                <a:cs typeface="Times New Roman" pitchFamily="18" charset="0"/>
              </a:rPr>
              <a:t>Položaj objekat treba prilagoditi konfiguraciji terena, da bude dovoljno osvetljen </a:t>
            </a:r>
          </a:p>
          <a:p>
            <a:pPr indent="215900">
              <a:buFontTx/>
              <a:buChar char="-"/>
              <a:tabLst>
                <a:tab pos="444500" algn="l"/>
              </a:tabLst>
            </a:pPr>
            <a:r>
              <a:rPr lang="sr-Latn-CS" sz="1400">
                <a:cs typeface="Times New Roman" pitchFamily="18" charset="0"/>
              </a:rPr>
              <a:t>Objekat treba postaviti tako da po dužini ne bude izložen stalnim vetrovima</a:t>
            </a:r>
          </a:p>
          <a:p>
            <a:pPr indent="215900">
              <a:tabLst>
                <a:tab pos="444500" algn="l"/>
              </a:tabLst>
            </a:pPr>
            <a:endParaRPr lang="sr-Latn-CS" sz="1400">
              <a:cs typeface="Times New Roman" pitchFamily="18" charset="0"/>
            </a:endParaRPr>
          </a:p>
          <a:p>
            <a:pPr indent="215900">
              <a:tabLst>
                <a:tab pos="444500" algn="l"/>
              </a:tabLst>
            </a:pPr>
            <a:endParaRPr lang="sr-Latn-CS" sz="1400">
              <a:cs typeface="Times New Roman" pitchFamily="18" charset="0"/>
            </a:endParaRPr>
          </a:p>
          <a:p>
            <a:pPr indent="215900">
              <a:buFontTx/>
              <a:buChar char="-"/>
              <a:tabLst>
                <a:tab pos="444500" algn="l"/>
              </a:tabLst>
            </a:pPr>
            <a:endParaRPr lang="sr-Latn-CS" sz="1400">
              <a:cs typeface="Times New Roman" pitchFamily="18" charset="0"/>
            </a:endParaRPr>
          </a:p>
          <a:p>
            <a:pPr indent="215900">
              <a:buFontTx/>
              <a:buChar char="-"/>
              <a:tabLst>
                <a:tab pos="444500" algn="l"/>
              </a:tabLst>
            </a:pPr>
            <a:endParaRPr lang="sr-Latn-CS" sz="1400">
              <a:cs typeface="Times New Roman" pitchFamily="18" charset="0"/>
            </a:endParaRPr>
          </a:p>
          <a:p>
            <a:pPr indent="215900">
              <a:tabLst>
                <a:tab pos="444500" algn="l"/>
              </a:tabLst>
            </a:pPr>
            <a:endParaRPr lang="sr-Latn-CS" sz="1400">
              <a:cs typeface="Times New Roman" pitchFamily="18" charset="0"/>
            </a:endParaRPr>
          </a:p>
          <a:p>
            <a:pPr indent="215900">
              <a:tabLst>
                <a:tab pos="444500" algn="l"/>
              </a:tabLst>
            </a:pPr>
            <a:endParaRPr lang="sr-Latn-CS" sz="1400">
              <a:cs typeface="Times New Roman" pitchFamily="18" charset="0"/>
            </a:endParaRPr>
          </a:p>
          <a:p>
            <a:pPr indent="215900">
              <a:tabLst>
                <a:tab pos="444500" algn="l"/>
              </a:tabLst>
            </a:pPr>
            <a:endParaRPr lang="sr-Latn-CS" sz="1400">
              <a:cs typeface="Times New Roman" pitchFamily="18" charset="0"/>
            </a:endParaRPr>
          </a:p>
          <a:p>
            <a:pPr indent="215900">
              <a:tabLst>
                <a:tab pos="444500" algn="l"/>
              </a:tabLst>
            </a:pPr>
            <a:endParaRPr lang="sr-Latn-CS" sz="1400">
              <a:cs typeface="Times New Roman" pitchFamily="18" charset="0"/>
            </a:endParaRPr>
          </a:p>
          <a:p>
            <a:pPr indent="215900">
              <a:tabLst>
                <a:tab pos="444500" algn="l"/>
              </a:tabLst>
            </a:pPr>
            <a:r>
              <a:rPr lang="sr-Cyrl-CS" sz="1400">
                <a:cs typeface="Times New Roman" pitchFamily="18" charset="0"/>
              </a:rPr>
              <a:t>Lokacija farme za proizvodnju brojlera </a:t>
            </a:r>
            <a:r>
              <a:rPr lang="sr-Cyrl-CS" sz="1400" b="0">
                <a:cs typeface="Times New Roman" pitchFamily="18" charset="0"/>
              </a:rPr>
              <a:t>nalazi se pod uticajem tri grupe činilaca:</a:t>
            </a:r>
            <a:endParaRPr lang="sr-Latn-CS" sz="1400" b="0">
              <a:cs typeface="Times New Roman" pitchFamily="18" charset="0"/>
            </a:endParaRPr>
          </a:p>
          <a:p>
            <a:pPr indent="215900">
              <a:tabLst>
                <a:tab pos="444500" algn="l"/>
              </a:tabLst>
            </a:pPr>
            <a:endParaRPr lang="sr-Latn-CS" sz="1400"/>
          </a:p>
          <a:p>
            <a:pPr indent="215900">
              <a:tabLst>
                <a:tab pos="444500" algn="l"/>
              </a:tabLst>
            </a:pPr>
            <a:endParaRPr lang="sr-Latn-CS" sz="800" b="0"/>
          </a:p>
          <a:p>
            <a:pPr indent="215900" eaLnBrk="0" hangingPunct="0">
              <a:buFontTx/>
              <a:buChar char="•"/>
              <a:tabLst>
                <a:tab pos="444500" algn="l"/>
              </a:tabLst>
            </a:pPr>
            <a:r>
              <a:rPr lang="sr-Cyrl-CS" sz="1400" b="0">
                <a:cs typeface="Times New Roman" pitchFamily="18" charset="0"/>
              </a:rPr>
              <a:t>činioci vezani za integraciju proizvodnje</a:t>
            </a:r>
            <a:endParaRPr lang="sr-Latn-CS" sz="800" b="0"/>
          </a:p>
          <a:p>
            <a:pPr indent="215900" eaLnBrk="0" hangingPunct="0">
              <a:buFontTx/>
              <a:buChar char="•"/>
              <a:tabLst>
                <a:tab pos="444500" algn="l"/>
              </a:tabLst>
            </a:pPr>
            <a:r>
              <a:rPr lang="sr-Cyrl-CS" sz="1400" b="0">
                <a:cs typeface="Times New Roman" pitchFamily="18" charset="0"/>
              </a:rPr>
              <a:t>infrastrukturni objekti i</a:t>
            </a:r>
            <a:endParaRPr lang="sr-Latn-CS" sz="800" b="0"/>
          </a:p>
          <a:p>
            <a:pPr indent="215900" eaLnBrk="0" hangingPunct="0">
              <a:buFontTx/>
              <a:buChar char="•"/>
              <a:tabLst>
                <a:tab pos="444500" algn="l"/>
              </a:tabLst>
            </a:pPr>
            <a:r>
              <a:rPr lang="sr-Cyrl-CS" sz="1400" b="0">
                <a:cs typeface="Times New Roman" pitchFamily="18" charset="0"/>
              </a:rPr>
              <a:t>zahtevi mikrolokacije.</a:t>
            </a:r>
            <a:endParaRPr lang="sr-Latn-CS" sz="800" b="0"/>
          </a:p>
          <a:p>
            <a:pPr indent="215900" eaLnBrk="0" hangingPunct="0">
              <a:tabLst>
                <a:tab pos="444500" algn="l"/>
              </a:tabLst>
            </a:pPr>
            <a:endParaRPr lang="sr-Latn-CS" sz="1800" b="0"/>
          </a:p>
        </p:txBody>
      </p:sp>
    </p:spTree>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1"/>
          <p:cNvSpPr>
            <a:spLocks noChangeArrowheads="1"/>
          </p:cNvSpPr>
          <p:nvPr/>
        </p:nvSpPr>
        <p:spPr bwMode="auto">
          <a:xfrm>
            <a:off x="152400" y="228600"/>
            <a:ext cx="8991600" cy="6894513"/>
          </a:xfrm>
          <a:prstGeom prst="rect">
            <a:avLst/>
          </a:prstGeom>
          <a:noFill/>
          <a:ln w="9525">
            <a:noFill/>
            <a:miter lim="800000"/>
            <a:headEnd/>
            <a:tailEnd/>
          </a:ln>
        </p:spPr>
        <p:txBody>
          <a:bodyPr anchor="ctr">
            <a:spAutoFit/>
          </a:bodyPr>
          <a:lstStyle/>
          <a:p>
            <a:pPr indent="215900">
              <a:tabLst>
                <a:tab pos="444500" algn="l"/>
              </a:tabLst>
            </a:pPr>
            <a:r>
              <a:rPr lang="sr-Cyrl-CS" sz="1400">
                <a:cs typeface="Times New Roman" pitchFamily="18" charset="0"/>
              </a:rPr>
              <a:t> </a:t>
            </a:r>
            <a:r>
              <a:rPr lang="sr-Cyrl-CS" sz="1400" u="sng">
                <a:cs typeface="Times New Roman" pitchFamily="18" charset="0"/>
              </a:rPr>
              <a:t>Izbor tehnološkog procesa u živinarstvu</a:t>
            </a:r>
            <a:endParaRPr lang="sr-Latn-CS" sz="800" b="0"/>
          </a:p>
          <a:p>
            <a:pPr indent="215900" eaLnBrk="0" hangingPunct="0">
              <a:tabLst>
                <a:tab pos="444500" algn="l"/>
              </a:tabLst>
            </a:pPr>
            <a:r>
              <a:rPr lang="en-US" sz="1400" b="0">
                <a:cs typeface="Times New Roman" pitchFamily="18" charset="0"/>
              </a:rPr>
              <a:t>Tehnološki proces u živinarstvu uslovljen je </a:t>
            </a:r>
            <a:endParaRPr lang="sr-Latn-CS" sz="1400" b="0">
              <a:cs typeface="Times New Roman" pitchFamily="18" charset="0"/>
            </a:endParaRPr>
          </a:p>
          <a:p>
            <a:pPr indent="215900" eaLnBrk="0" hangingPunct="0">
              <a:tabLst>
                <a:tab pos="444500" algn="l"/>
              </a:tabLst>
            </a:pPr>
            <a:r>
              <a:rPr lang="sr-Latn-CS" sz="1400">
                <a:cs typeface="Times New Roman" pitchFamily="18" charset="0"/>
              </a:rPr>
              <a:t>                                                             a)</a:t>
            </a:r>
            <a:r>
              <a:rPr lang="en-US" sz="1400" b="0">
                <a:cs typeface="Times New Roman" pitchFamily="18" charset="0"/>
              </a:rPr>
              <a:t> intenzivnošću proizvodnje I</a:t>
            </a:r>
            <a:endParaRPr lang="sr-Latn-CS" sz="1400" b="0">
              <a:cs typeface="Times New Roman" pitchFamily="18" charset="0"/>
            </a:endParaRPr>
          </a:p>
          <a:p>
            <a:pPr indent="215900" eaLnBrk="0" hangingPunct="0">
              <a:tabLst>
                <a:tab pos="444500" algn="l"/>
              </a:tabLst>
            </a:pPr>
            <a:r>
              <a:rPr lang="sr-Latn-CS" sz="1400">
                <a:cs typeface="Times New Roman" pitchFamily="18" charset="0"/>
              </a:rPr>
              <a:t>                                                             b)</a:t>
            </a:r>
            <a:r>
              <a:rPr lang="en-US" sz="1400" b="0">
                <a:cs typeface="Times New Roman" pitchFamily="18" charset="0"/>
              </a:rPr>
              <a:t> načinom držanja živine.</a:t>
            </a:r>
            <a:endParaRPr lang="sr-Latn-CS" sz="800" b="0"/>
          </a:p>
          <a:p>
            <a:pPr indent="215900" eaLnBrk="0" hangingPunct="0">
              <a:tabLst>
                <a:tab pos="444500" algn="l"/>
              </a:tabLst>
            </a:pPr>
            <a:r>
              <a:rPr lang="sr-Cyrl-CS" sz="1400" b="0">
                <a:cs typeface="Times New Roman" pitchFamily="18" charset="0"/>
              </a:rPr>
              <a:t>Sa stanovišta </a:t>
            </a:r>
            <a:r>
              <a:rPr lang="sr-Latn-CS" sz="1400" b="0">
                <a:cs typeface="Times New Roman" pitchFamily="18" charset="0"/>
              </a:rPr>
              <a:t> </a:t>
            </a:r>
            <a:r>
              <a:rPr lang="sr-Latn-CS" sz="1400">
                <a:cs typeface="Times New Roman" pitchFamily="18" charset="0"/>
              </a:rPr>
              <a:t>intenzivnosti proizvodnje</a:t>
            </a:r>
            <a:r>
              <a:rPr lang="sr-Cyrl-CS" sz="1400" b="0">
                <a:cs typeface="Times New Roman" pitchFamily="18" charset="0"/>
              </a:rPr>
              <a:t> razlikuju se: </a:t>
            </a:r>
            <a:endParaRPr lang="sr-Latn-CS" sz="1400" b="0">
              <a:cs typeface="Times New Roman" pitchFamily="18" charset="0"/>
            </a:endParaRPr>
          </a:p>
          <a:p>
            <a:pPr indent="215900" eaLnBrk="0" hangingPunct="0">
              <a:tabLst>
                <a:tab pos="444500" algn="l"/>
              </a:tabLst>
            </a:pPr>
            <a:r>
              <a:rPr lang="sr-Latn-CS" sz="1400" b="0">
                <a:cs typeface="Times New Roman" pitchFamily="18" charset="0"/>
              </a:rPr>
              <a:t>                                                                                a) E</a:t>
            </a:r>
            <a:r>
              <a:rPr lang="sr-Cyrl-CS" sz="1400" b="0">
                <a:cs typeface="Times New Roman" pitchFamily="18" charset="0"/>
              </a:rPr>
              <a:t>kstenzivn</a:t>
            </a:r>
            <a:r>
              <a:rPr lang="sr-Latn-CS" sz="1400" b="0">
                <a:cs typeface="Times New Roman" pitchFamily="18" charset="0"/>
              </a:rPr>
              <a:t>o</a:t>
            </a:r>
          </a:p>
          <a:p>
            <a:pPr indent="215900" eaLnBrk="0" hangingPunct="0">
              <a:tabLst>
                <a:tab pos="444500" algn="l"/>
              </a:tabLst>
            </a:pPr>
            <a:r>
              <a:rPr lang="sr-Cyrl-CS" sz="1400" b="0">
                <a:cs typeface="Times New Roman" pitchFamily="18" charset="0"/>
              </a:rPr>
              <a:t> </a:t>
            </a:r>
            <a:r>
              <a:rPr lang="sr-Latn-CS" sz="1400" b="0">
                <a:cs typeface="Times New Roman" pitchFamily="18" charset="0"/>
              </a:rPr>
              <a:t>                                                                               b) </a:t>
            </a:r>
            <a:r>
              <a:rPr lang="sr-Latn-CS" sz="1400">
                <a:cs typeface="Times New Roman" pitchFamily="18" charset="0"/>
              </a:rPr>
              <a:t>I</a:t>
            </a:r>
            <a:r>
              <a:rPr lang="sr-Cyrl-CS" sz="1400" b="0">
                <a:cs typeface="Times New Roman" pitchFamily="18" charset="0"/>
              </a:rPr>
              <a:t>ntenzivno i </a:t>
            </a:r>
            <a:endParaRPr lang="sr-Latn-CS" sz="1400" b="0">
              <a:cs typeface="Times New Roman" pitchFamily="18" charset="0"/>
            </a:endParaRPr>
          </a:p>
          <a:p>
            <a:pPr indent="215900" eaLnBrk="0" hangingPunct="0">
              <a:tabLst>
                <a:tab pos="444500" algn="l"/>
              </a:tabLst>
            </a:pPr>
            <a:r>
              <a:rPr lang="sr-Latn-CS" sz="1400" b="0">
                <a:cs typeface="Times New Roman" pitchFamily="18" charset="0"/>
              </a:rPr>
              <a:t>                                                                                c) </a:t>
            </a:r>
            <a:r>
              <a:rPr lang="sr-Latn-CS" sz="1400">
                <a:cs typeface="Times New Roman" pitchFamily="18" charset="0"/>
              </a:rPr>
              <a:t>P</a:t>
            </a:r>
            <a:r>
              <a:rPr lang="sr-Cyrl-CS" sz="1400" b="0">
                <a:cs typeface="Times New Roman" pitchFamily="18" charset="0"/>
              </a:rPr>
              <a:t>oluintenzivno gajenje živine.</a:t>
            </a:r>
            <a:endParaRPr lang="sr-Latn-CS" sz="800" b="0"/>
          </a:p>
          <a:p>
            <a:pPr indent="215900" eaLnBrk="0" hangingPunct="0">
              <a:tabLst>
                <a:tab pos="444500" algn="l"/>
              </a:tabLst>
            </a:pPr>
            <a:r>
              <a:rPr lang="sr-Latn-CS" sz="1400">
                <a:cs typeface="Times New Roman" pitchFamily="18" charset="0"/>
              </a:rPr>
              <a:t>U pogledu n</a:t>
            </a:r>
            <a:r>
              <a:rPr lang="sr-Cyrl-CS" sz="1400">
                <a:cs typeface="Times New Roman" pitchFamily="18" charset="0"/>
              </a:rPr>
              <a:t>ačin</a:t>
            </a:r>
            <a:r>
              <a:rPr lang="sr-Latn-CS" sz="1400">
                <a:cs typeface="Times New Roman" pitchFamily="18" charset="0"/>
              </a:rPr>
              <a:t>a</a:t>
            </a:r>
            <a:r>
              <a:rPr lang="sr-Cyrl-CS" sz="1400">
                <a:cs typeface="Times New Roman" pitchFamily="18" charset="0"/>
              </a:rPr>
              <a:t> držanja živine </a:t>
            </a:r>
            <a:endParaRPr lang="sr-Latn-CS" sz="800" b="0"/>
          </a:p>
          <a:p>
            <a:pPr indent="215900" eaLnBrk="0" hangingPunct="0">
              <a:tabLst>
                <a:tab pos="444500" algn="l"/>
              </a:tabLst>
            </a:pPr>
            <a:r>
              <a:rPr lang="sr-Latn-CS" sz="1400">
                <a:cs typeface="Times New Roman" pitchFamily="18" charset="0"/>
              </a:rPr>
              <a:t>a)</a:t>
            </a:r>
            <a:r>
              <a:rPr lang="sr-Cyrl-CS" sz="1400">
                <a:cs typeface="Times New Roman" pitchFamily="18" charset="0"/>
              </a:rPr>
              <a:t>Podni sistem </a:t>
            </a:r>
            <a:r>
              <a:rPr lang="sr-Cyrl-CS" sz="1400" b="0">
                <a:cs typeface="Times New Roman" pitchFamily="18" charset="0"/>
              </a:rPr>
              <a:t>javlja se u tri varijante:</a:t>
            </a:r>
            <a:endParaRPr lang="sr-Latn-CS" sz="800" b="0"/>
          </a:p>
          <a:p>
            <a:pPr indent="215900" eaLnBrk="0" hangingPunct="0">
              <a:buFontTx/>
              <a:buChar char="•"/>
              <a:tabLst>
                <a:tab pos="444500" algn="l"/>
              </a:tabLst>
            </a:pPr>
            <a:r>
              <a:rPr lang="sr-Cyrl-CS" sz="1400" b="0">
                <a:cs typeface="Times New Roman" pitchFamily="18" charset="0"/>
              </a:rPr>
              <a:t>držanje živine na dubokoj prostirci,</a:t>
            </a:r>
            <a:endParaRPr lang="sr-Latn-CS" sz="800" b="0"/>
          </a:p>
          <a:p>
            <a:pPr indent="215900" eaLnBrk="0" hangingPunct="0">
              <a:buFontTx/>
              <a:buChar char="•"/>
              <a:tabLst>
                <a:tab pos="444500" algn="l"/>
              </a:tabLst>
            </a:pPr>
            <a:r>
              <a:rPr lang="sr-Cyrl-CS" sz="1400" b="0">
                <a:cs typeface="Times New Roman" pitchFamily="18" charset="0"/>
              </a:rPr>
              <a:t>držanje živine na žičanoj mreži ili rešetkastom podu načinjenom od letvica i</a:t>
            </a:r>
            <a:endParaRPr lang="sr-Latn-CS" sz="800" b="0"/>
          </a:p>
          <a:p>
            <a:pPr indent="215900" eaLnBrk="0" hangingPunct="0">
              <a:buFontTx/>
              <a:buChar char="•"/>
              <a:tabLst>
                <a:tab pos="444500" algn="l"/>
              </a:tabLst>
            </a:pPr>
            <a:r>
              <a:rPr lang="sr-Cyrl-CS" sz="1400" b="0">
                <a:cs typeface="Times New Roman" pitchFamily="18" charset="0"/>
              </a:rPr>
              <a:t>držanje živine na kombinovanom podu (jedan deo sa prostirkom, a drugi deo mrežast).</a:t>
            </a:r>
            <a:endParaRPr lang="sr-Latn-CS" sz="1400" b="0">
              <a:cs typeface="Times New Roman" pitchFamily="18" charset="0"/>
            </a:endParaRPr>
          </a:p>
          <a:p>
            <a:pPr indent="215900" eaLnBrk="0" hangingPunct="0">
              <a:buFontTx/>
              <a:buChar char="•"/>
              <a:tabLst>
                <a:tab pos="444500" algn="l"/>
              </a:tabLst>
            </a:pPr>
            <a:endParaRPr lang="sr-Latn-CS" sz="1400">
              <a:cs typeface="Times New Roman" pitchFamily="18" charset="0"/>
            </a:endParaRPr>
          </a:p>
          <a:p>
            <a:pPr indent="215900" eaLnBrk="0" hangingPunct="0">
              <a:tabLst>
                <a:tab pos="444500" algn="l"/>
              </a:tabLst>
            </a:pPr>
            <a:r>
              <a:rPr lang="sr-Latn-CS" sz="1400"/>
              <a:t>K</a:t>
            </a:r>
            <a:r>
              <a:rPr lang="vi-VN" sz="1400"/>
              <a:t>oke nosilje se drže na podu, a on je postrt slamom ili trinom ili se koristi rešetkasta žica. Planiranjem broja nosilja po jedinici površine, obezbeđuju se optimalni uslovi za smeštaj kokica. Prilikom planiranja prostora uzima se u obzir da na jedan metar kvadratni možemo smestiti pet do šest nosilja. U zavisnosti od hibrida podešava se organizacija proizvodnje, oprema, ishrana i način osvetljenja.</a:t>
            </a:r>
            <a:br>
              <a:rPr lang="vi-VN" sz="1400"/>
            </a:br>
            <a:r>
              <a:rPr lang="sr-Latn-CS" sz="1400"/>
              <a:t>O</a:t>
            </a:r>
            <a:r>
              <a:rPr lang="vi-VN" sz="1400"/>
              <a:t>vakav način proizvodnje jaja ima niz nedostataka</a:t>
            </a:r>
            <a:r>
              <a:rPr lang="sr-Latn-CS" sz="1400"/>
              <a:t>:</a:t>
            </a:r>
          </a:p>
          <a:p>
            <a:pPr indent="215900" eaLnBrk="0" hangingPunct="0">
              <a:buFont typeface="Arial" charset="0"/>
              <a:buChar char="•"/>
              <a:tabLst>
                <a:tab pos="444500" algn="l"/>
              </a:tabLst>
            </a:pPr>
            <a:r>
              <a:rPr lang="vi-VN" sz="1400"/>
              <a:t>četiri do pet puta manja iskorišćenost živinarnika u odnosu na smeštaj u kavezima,</a:t>
            </a:r>
            <a:endParaRPr lang="sr-Latn-CS" sz="1400"/>
          </a:p>
          <a:p>
            <a:pPr indent="215900" eaLnBrk="0" hangingPunct="0">
              <a:buFont typeface="Arial" charset="0"/>
              <a:buChar char="•"/>
              <a:tabLst>
                <a:tab pos="444500" algn="l"/>
              </a:tabLst>
            </a:pPr>
            <a:r>
              <a:rPr lang="vi-VN" sz="1400"/>
              <a:t> jaja su često zaprljana, </a:t>
            </a:r>
            <a:endParaRPr lang="sr-Latn-CS" sz="1400"/>
          </a:p>
          <a:p>
            <a:pPr indent="215900" eaLnBrk="0" hangingPunct="0">
              <a:buFont typeface="Arial" charset="0"/>
              <a:buChar char="•"/>
              <a:tabLst>
                <a:tab pos="444500" algn="l"/>
              </a:tabLst>
            </a:pPr>
            <a:r>
              <a:rPr lang="vi-VN" sz="1400"/>
              <a:t>jaja se ne mogu mehanizovano sakupljati,</a:t>
            </a:r>
            <a:endParaRPr lang="sr-Latn-CS" sz="1400"/>
          </a:p>
          <a:p>
            <a:pPr indent="215900" eaLnBrk="0" hangingPunct="0">
              <a:buFont typeface="Arial" charset="0"/>
              <a:buChar char="•"/>
              <a:tabLst>
                <a:tab pos="444500" algn="l"/>
              </a:tabLst>
            </a:pPr>
            <a:r>
              <a:rPr lang="vi-VN" sz="1400"/>
              <a:t> potrebno je stalno održavanje prostirke i gnezda,</a:t>
            </a:r>
            <a:endParaRPr lang="sr-Latn-CS" sz="1400"/>
          </a:p>
          <a:p>
            <a:pPr indent="215900" eaLnBrk="0" hangingPunct="0">
              <a:buFont typeface="Arial" charset="0"/>
              <a:buChar char="•"/>
              <a:tabLst>
                <a:tab pos="444500" algn="l"/>
              </a:tabLst>
            </a:pPr>
            <a:r>
              <a:rPr lang="vi-VN" sz="1400"/>
              <a:t> lakša pojava bolesti i njeno brže širenje u jatu</a:t>
            </a:r>
            <a:endParaRPr lang="sr-Latn-CS" sz="1400"/>
          </a:p>
          <a:p>
            <a:pPr indent="215900" eaLnBrk="0" hangingPunct="0">
              <a:buFont typeface="Arial" charset="0"/>
              <a:buChar char="•"/>
              <a:tabLst>
                <a:tab pos="444500" algn="l"/>
              </a:tabLst>
            </a:pPr>
            <a:r>
              <a:rPr lang="vi-VN" sz="1400"/>
              <a:t>povećanje cene konačnog proizvoda - jaja.</a:t>
            </a:r>
            <a:br>
              <a:rPr lang="vi-VN" sz="1400"/>
            </a:br>
            <a:endParaRPr lang="sr-Latn-CS" sz="1400" b="0">
              <a:cs typeface="Times New Roman" pitchFamily="18" charset="0"/>
            </a:endParaRPr>
          </a:p>
          <a:p>
            <a:pPr indent="215900" eaLnBrk="0" hangingPunct="0">
              <a:tabLst>
                <a:tab pos="444500" algn="l"/>
              </a:tabLst>
            </a:pPr>
            <a:endParaRPr lang="sr-Latn-CS" sz="1400" b="0">
              <a:cs typeface="Times New Roman" pitchFamily="18" charset="0"/>
            </a:endParaRPr>
          </a:p>
          <a:p>
            <a:pPr indent="215900" eaLnBrk="0" hangingPunct="0">
              <a:tabLst>
                <a:tab pos="444500" algn="l"/>
              </a:tabLst>
            </a:pPr>
            <a:endParaRPr lang="sr-Latn-CS" sz="1400" b="0">
              <a:cs typeface="Times New Roman" pitchFamily="18" charset="0"/>
            </a:endParaRPr>
          </a:p>
          <a:p>
            <a:pPr indent="215900" eaLnBrk="0" hangingPunct="0">
              <a:buFontTx/>
              <a:buChar char="•"/>
              <a:tabLst>
                <a:tab pos="444500" algn="l"/>
              </a:tabLst>
            </a:pPr>
            <a:endParaRPr lang="sr-Latn-CS" sz="800" b="0"/>
          </a:p>
          <a:p>
            <a:pPr indent="215900">
              <a:tabLst>
                <a:tab pos="444500" algn="l"/>
              </a:tabLst>
            </a:pPr>
            <a:endParaRPr lang="sr-Latn-CS" sz="1400">
              <a:cs typeface="Arial" charset="0"/>
            </a:endParaRPr>
          </a:p>
          <a:p>
            <a:pPr indent="215900" eaLnBrk="0" hangingPunct="0">
              <a:tabLst>
                <a:tab pos="444500" algn="l"/>
              </a:tabLst>
            </a:pPr>
            <a:endParaRPr lang="sr-Cyrl-CS" sz="1400" b="0"/>
          </a:p>
        </p:txBody>
      </p:sp>
    </p:spTree>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1"/>
          <p:cNvSpPr>
            <a:spLocks noChangeArrowheads="1"/>
          </p:cNvSpPr>
          <p:nvPr/>
        </p:nvSpPr>
        <p:spPr bwMode="auto">
          <a:xfrm>
            <a:off x="228600" y="609600"/>
            <a:ext cx="8686800" cy="3170238"/>
          </a:xfrm>
          <a:prstGeom prst="rect">
            <a:avLst/>
          </a:prstGeom>
          <a:noFill/>
          <a:ln w="9525">
            <a:noFill/>
            <a:miter lim="800000"/>
            <a:headEnd/>
            <a:tailEnd/>
          </a:ln>
        </p:spPr>
        <p:txBody>
          <a:bodyPr>
            <a:spAutoFit/>
          </a:bodyPr>
          <a:lstStyle/>
          <a:p>
            <a:r>
              <a:rPr lang="sr-Latn-CS" sz="1400">
                <a:cs typeface="Times New Roman" pitchFamily="18" charset="0"/>
              </a:rPr>
              <a:t>b) </a:t>
            </a:r>
            <a:r>
              <a:rPr lang="sr-Cyrl-CS">
                <a:solidFill>
                  <a:srgbClr val="FF0000"/>
                </a:solidFill>
                <a:cs typeface="Times New Roman" pitchFamily="18" charset="0"/>
              </a:rPr>
              <a:t>Kavezni sistem </a:t>
            </a:r>
            <a:r>
              <a:rPr lang="sr-Cyrl-CS">
                <a:cs typeface="Times New Roman" pitchFamily="18" charset="0"/>
              </a:rPr>
              <a:t>odlikuje se time da se živina za određeni period ili </a:t>
            </a:r>
            <a:r>
              <a:rPr lang="sr-Cyrl-CS">
                <a:cs typeface="Arial" charset="0"/>
              </a:rPr>
              <a:t>tokom celog proizvodnog procesa drži u kavezima. Niz međusobno povezanih kaveza čini bateriju.</a:t>
            </a:r>
            <a:endParaRPr lang="sr-Latn-CS">
              <a:cs typeface="Arial" charset="0"/>
            </a:endParaRPr>
          </a:p>
          <a:p>
            <a:endParaRPr lang="sr-Latn-CS">
              <a:cs typeface="Arial" charset="0"/>
            </a:endParaRPr>
          </a:p>
          <a:p>
            <a:r>
              <a:rPr lang="sr-Cyrl-CS">
                <a:cs typeface="Arial" charset="0"/>
              </a:rPr>
              <a:t> Sa stanovišta postavljanja kaveza u živinarniku, razlikuju se tri rešenja:</a:t>
            </a:r>
            <a:endParaRPr lang="sr-Latn-CS">
              <a:cs typeface="Arial" charset="0"/>
            </a:endParaRPr>
          </a:p>
          <a:p>
            <a:pPr>
              <a:buFont typeface="Arial" charset="0"/>
              <a:buChar char="•"/>
            </a:pPr>
            <a:r>
              <a:rPr lang="sr-Cyrl-CS">
                <a:cs typeface="Arial" charset="0"/>
              </a:rPr>
              <a:t>stepenaste ili kaskadne baterije sa 3-4 sprata kaveza,</a:t>
            </a:r>
            <a:endParaRPr lang="sr-Latn-CS">
              <a:cs typeface="Arial" charset="0"/>
            </a:endParaRPr>
          </a:p>
          <a:p>
            <a:pPr>
              <a:buFont typeface="Arial" charset="0"/>
              <a:buChar char="•"/>
            </a:pPr>
            <a:r>
              <a:rPr lang="sr-Cyrl-CS">
                <a:cs typeface="Arial" charset="0"/>
              </a:rPr>
              <a:t>vertikalne etažne baterije sa 2-5 spratova kaveza postavljenih jedan iznad drugog, </a:t>
            </a:r>
            <a:endParaRPr lang="sr-Latn-CS">
              <a:cs typeface="Arial" charset="0"/>
            </a:endParaRPr>
          </a:p>
          <a:p>
            <a:pPr>
              <a:buFont typeface="Arial" charset="0"/>
              <a:buChar char="•"/>
            </a:pPr>
            <a:r>
              <a:rPr lang="sr-Cyrl-CS">
                <a:cs typeface="Arial" charset="0"/>
              </a:rPr>
              <a:t>jedno-etažne baterije.</a:t>
            </a:r>
            <a:endParaRPr lang="sr-Latn-CS">
              <a:cs typeface="Arial" charset="0"/>
            </a:endParaRPr>
          </a:p>
        </p:txBody>
      </p:sp>
    </p:spTree>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Rectangle 1"/>
          <p:cNvSpPr>
            <a:spLocks noChangeArrowheads="1"/>
          </p:cNvSpPr>
          <p:nvPr/>
        </p:nvSpPr>
        <p:spPr bwMode="auto">
          <a:xfrm>
            <a:off x="0" y="914400"/>
            <a:ext cx="8001000" cy="3170238"/>
          </a:xfrm>
          <a:prstGeom prst="rect">
            <a:avLst/>
          </a:prstGeom>
          <a:noFill/>
          <a:ln w="9525">
            <a:noFill/>
            <a:miter lim="800000"/>
            <a:headEnd/>
            <a:tailEnd/>
          </a:ln>
        </p:spPr>
        <p:txBody>
          <a:bodyPr anchor="ctr">
            <a:spAutoFit/>
          </a:bodyPr>
          <a:lstStyle/>
          <a:p>
            <a:endParaRPr lang="sr-Latn-CS" sz="1400" b="0"/>
          </a:p>
          <a:p>
            <a:endParaRPr lang="sr-Latn-CS" sz="1400"/>
          </a:p>
          <a:p>
            <a:r>
              <a:rPr lang="sr-Latn-CS" sz="1400" b="0"/>
              <a:t>     </a:t>
            </a:r>
          </a:p>
          <a:p>
            <a:endParaRPr lang="sr-Latn-CS" sz="1400"/>
          </a:p>
          <a:p>
            <a:endParaRPr lang="sr-Latn-CS" sz="1400" b="0"/>
          </a:p>
          <a:p>
            <a:endParaRPr lang="sr-Latn-CS" sz="1400"/>
          </a:p>
          <a:p>
            <a:endParaRPr lang="sr-Latn-CS" sz="1400" b="0"/>
          </a:p>
          <a:p>
            <a:endParaRPr lang="sr-Latn-CS" sz="1400"/>
          </a:p>
          <a:p>
            <a:endParaRPr lang="sr-Latn-CS" sz="1400" b="0"/>
          </a:p>
          <a:p>
            <a:endParaRPr lang="sr-Latn-CS" sz="1400"/>
          </a:p>
          <a:p>
            <a:endParaRPr lang="sr-Latn-CS" sz="1400" b="0"/>
          </a:p>
          <a:p>
            <a:endParaRPr lang="sr-Latn-CS" sz="1400"/>
          </a:p>
          <a:p>
            <a:endParaRPr lang="sr-Latn-CS" sz="1400" b="0"/>
          </a:p>
          <a:p>
            <a:r>
              <a:rPr lang="sr-Latn-CS" sz="1400" b="0"/>
              <a:t>      </a:t>
            </a:r>
            <a:r>
              <a:rPr lang="sr-Latn-CS" sz="1800" b="0">
                <a:latin typeface="Times New Roman" pitchFamily="18" charset="0"/>
                <a:cs typeface="Times New Roman" pitchFamily="18" charset="0"/>
              </a:rPr>
              <a:t>   </a:t>
            </a:r>
          </a:p>
        </p:txBody>
      </p:sp>
      <p:sp>
        <p:nvSpPr>
          <p:cNvPr id="252931" name="Rectangle 5"/>
          <p:cNvSpPr>
            <a:spLocks noChangeArrowheads="1"/>
          </p:cNvSpPr>
          <p:nvPr/>
        </p:nvSpPr>
        <p:spPr bwMode="auto">
          <a:xfrm>
            <a:off x="214313" y="285750"/>
            <a:ext cx="8572500" cy="708025"/>
          </a:xfrm>
          <a:prstGeom prst="rect">
            <a:avLst/>
          </a:prstGeom>
          <a:noFill/>
          <a:ln w="9525">
            <a:noFill/>
            <a:miter lim="800000"/>
            <a:headEnd/>
            <a:tailEnd/>
          </a:ln>
        </p:spPr>
        <p:txBody>
          <a:bodyPr>
            <a:spAutoFit/>
          </a:bodyPr>
          <a:lstStyle/>
          <a:p>
            <a:pPr>
              <a:buFont typeface="Arial" charset="0"/>
              <a:buChar char="•"/>
            </a:pPr>
            <a:endParaRPr lang="sr-Latn-CS">
              <a:cs typeface="Arial" charset="0"/>
            </a:endParaRPr>
          </a:p>
          <a:p>
            <a:r>
              <a:rPr lang="sr-Cyrl-CS">
                <a:cs typeface="Arial" charset="0"/>
              </a:rPr>
              <a:t> </a:t>
            </a:r>
            <a:endParaRPr lang="sr-Latn-CS"/>
          </a:p>
        </p:txBody>
      </p:sp>
      <p:sp>
        <p:nvSpPr>
          <p:cNvPr id="252932" name="Rectangle 3"/>
          <p:cNvSpPr>
            <a:spLocks noChangeArrowheads="1"/>
          </p:cNvSpPr>
          <p:nvPr/>
        </p:nvSpPr>
        <p:spPr bwMode="auto">
          <a:xfrm>
            <a:off x="685800" y="304800"/>
            <a:ext cx="7696200" cy="5324475"/>
          </a:xfrm>
          <a:prstGeom prst="rect">
            <a:avLst/>
          </a:prstGeom>
          <a:noFill/>
          <a:ln w="9525">
            <a:noFill/>
            <a:miter lim="800000"/>
            <a:headEnd/>
            <a:tailEnd/>
          </a:ln>
        </p:spPr>
        <p:txBody>
          <a:bodyPr>
            <a:spAutoFit/>
          </a:bodyPr>
          <a:lstStyle/>
          <a:p>
            <a:r>
              <a:rPr lang="sr-Latn-CS" b="0">
                <a:latin typeface="Times New Roman" pitchFamily="18" charset="0"/>
                <a:cs typeface="Times New Roman" pitchFamily="18" charset="0"/>
              </a:rPr>
              <a:t>U odnosu na podno držanje, držanje u kavezima ima mnoge </a:t>
            </a:r>
            <a:r>
              <a:rPr lang="sr-Latn-CS" b="0">
                <a:solidFill>
                  <a:srgbClr val="FF0000"/>
                </a:solidFill>
                <a:latin typeface="Times New Roman" pitchFamily="18" charset="0"/>
                <a:cs typeface="Times New Roman" pitchFamily="18" charset="0"/>
              </a:rPr>
              <a:t>prednosti.:</a:t>
            </a:r>
          </a:p>
          <a:p>
            <a:pPr>
              <a:buFont typeface="Arial" charset="0"/>
              <a:buChar char="•"/>
            </a:pPr>
            <a:r>
              <a:rPr lang="sr-Latn-CS" b="0">
                <a:latin typeface="Times New Roman" pitchFamily="18" charset="0"/>
                <a:cs typeface="Times New Roman" pitchFamily="18" charset="0"/>
              </a:rPr>
              <a:t>  objekti se iskorišćavaju četiri do pet puta bolje, </a:t>
            </a:r>
          </a:p>
          <a:p>
            <a:pPr>
              <a:buFont typeface="Arial" charset="0"/>
              <a:buChar char="•"/>
            </a:pPr>
            <a:r>
              <a:rPr lang="sr-Latn-CS" b="0">
                <a:latin typeface="Times New Roman" pitchFamily="18" charset="0"/>
                <a:cs typeface="Times New Roman" pitchFamily="18" charset="0"/>
              </a:rPr>
              <a:t>smanjena je mogućnost infekcije, </a:t>
            </a:r>
          </a:p>
          <a:p>
            <a:pPr>
              <a:buFont typeface="Arial" charset="0"/>
              <a:buChar char="•"/>
            </a:pPr>
            <a:r>
              <a:rPr lang="sr-Latn-CS" b="0">
                <a:latin typeface="Times New Roman" pitchFamily="18" charset="0"/>
                <a:cs typeface="Times New Roman" pitchFamily="18" charset="0"/>
              </a:rPr>
              <a:t>veća preglednost jaja,</a:t>
            </a:r>
          </a:p>
          <a:p>
            <a:pPr>
              <a:buFont typeface="Arial" charset="0"/>
              <a:buChar char="•"/>
            </a:pPr>
            <a:r>
              <a:rPr lang="sr-Latn-CS" b="0">
                <a:latin typeface="Times New Roman" pitchFamily="18" charset="0"/>
                <a:cs typeface="Times New Roman" pitchFamily="18" charset="0"/>
              </a:rPr>
              <a:t> manje rasipanje hrane, </a:t>
            </a:r>
          </a:p>
          <a:p>
            <a:pPr>
              <a:buFont typeface="Arial" charset="0"/>
              <a:buChar char="•"/>
            </a:pPr>
            <a:r>
              <a:rPr lang="sr-Latn-CS" b="0">
                <a:latin typeface="Times New Roman" pitchFamily="18" charset="0"/>
                <a:cs typeface="Times New Roman" pitchFamily="18" charset="0"/>
              </a:rPr>
              <a:t>jaja su čista i jednostavnije je njihovo skupljanje. </a:t>
            </a:r>
          </a:p>
          <a:p>
            <a:pPr>
              <a:buFont typeface="Arial" charset="0"/>
              <a:buChar char="•"/>
            </a:pPr>
            <a:r>
              <a:rPr lang="sr-Latn-CS" b="0">
                <a:latin typeface="Times New Roman" pitchFamily="18" charset="0"/>
                <a:cs typeface="Times New Roman" pitchFamily="18" charset="0"/>
              </a:rPr>
              <a:t>Odmah po nošenju - jaja se hlade, </a:t>
            </a:r>
          </a:p>
          <a:p>
            <a:pPr>
              <a:buFont typeface="Arial" charset="0"/>
              <a:buChar char="•"/>
            </a:pPr>
            <a:r>
              <a:rPr lang="sr-Latn-CS" b="0">
                <a:latin typeface="Times New Roman" pitchFamily="18" charset="0"/>
                <a:cs typeface="Times New Roman" pitchFamily="18" charset="0"/>
              </a:rPr>
              <a:t>mehanizovano je iznošenje izmeta, nije potrebna prostirka. </a:t>
            </a:r>
          </a:p>
          <a:p>
            <a:pPr>
              <a:buFont typeface="Arial" charset="0"/>
              <a:buChar char="•"/>
            </a:pPr>
            <a:r>
              <a:rPr lang="sr-Latn-CS" b="0">
                <a:latin typeface="Times New Roman" pitchFamily="18" charset="0"/>
                <a:cs typeface="Times New Roman" pitchFamily="18" charset="0"/>
              </a:rPr>
              <a:t>Učešće ljudskog rada je svedeno na minimum što ima uticaja na cenu konačnog proizvoda.I</a:t>
            </a:r>
          </a:p>
          <a:p>
            <a:r>
              <a:rPr lang="sr-Latn-CS" b="0">
                <a:solidFill>
                  <a:srgbClr val="FF0000"/>
                </a:solidFill>
                <a:latin typeface="Times New Roman" pitchFamily="18" charset="0"/>
                <a:cs typeface="Times New Roman" pitchFamily="18" charset="0"/>
              </a:rPr>
              <a:t>  </a:t>
            </a:r>
            <a:r>
              <a:rPr lang="sr-Latn-CS">
                <a:solidFill>
                  <a:srgbClr val="FF0000"/>
                </a:solidFill>
                <a:latin typeface="Times New Roman" pitchFamily="18" charset="0"/>
                <a:cs typeface="Times New Roman" pitchFamily="18" charset="0"/>
              </a:rPr>
              <a:t>N</a:t>
            </a:r>
            <a:r>
              <a:rPr lang="sr-Latn-CS" b="0">
                <a:solidFill>
                  <a:srgbClr val="FF0000"/>
                </a:solidFill>
                <a:latin typeface="Times New Roman" pitchFamily="18" charset="0"/>
                <a:cs typeface="Times New Roman" pitchFamily="18" charset="0"/>
              </a:rPr>
              <a:t>edostaci</a:t>
            </a:r>
            <a:r>
              <a:rPr lang="sr-Latn-CS" b="0">
                <a:latin typeface="Times New Roman" pitchFamily="18" charset="0"/>
                <a:cs typeface="Times New Roman" pitchFamily="18" charset="0"/>
              </a:rPr>
              <a:t>:</a:t>
            </a:r>
          </a:p>
          <a:p>
            <a:pPr>
              <a:buFont typeface="Arial" charset="0"/>
              <a:buChar char="•"/>
            </a:pPr>
            <a:r>
              <a:rPr lang="sr-Latn-CS" b="0">
                <a:latin typeface="Times New Roman" pitchFamily="18" charset="0"/>
                <a:cs typeface="Times New Roman" pitchFamily="18" charset="0"/>
              </a:rPr>
              <a:t> veća početna ulaganja u opremu</a:t>
            </a:r>
          </a:p>
          <a:p>
            <a:pPr>
              <a:buFont typeface="Arial" charset="0"/>
              <a:buChar char="•"/>
            </a:pPr>
            <a:r>
              <a:rPr lang="sr-Latn-CS" b="0">
                <a:latin typeface="Times New Roman" pitchFamily="18" charset="0"/>
                <a:cs typeface="Times New Roman" pitchFamily="18" charset="0"/>
              </a:rPr>
              <a:t> dolazi i do povećanja procenta razbijenih jaja u odnosu na podni način držanja.</a:t>
            </a:r>
          </a:p>
          <a:p>
            <a:pPr>
              <a:buFont typeface="Arial" charset="0"/>
              <a:buChar char="•"/>
            </a:pPr>
            <a:r>
              <a:rPr lang="sr-Latn-CS" b="0">
                <a:latin typeface="Times New Roman" pitchFamily="18" charset="0"/>
                <a:cs typeface="Times New Roman" pitchFamily="18" charset="0"/>
              </a:rPr>
              <a:t>U kaveze naseljavamo kokice stare 18 nedelja i one ostaju u njima do kraja nosivosti, a to je 12-13 meseci starosti.</a:t>
            </a:r>
            <a:br>
              <a:rPr lang="sr-Latn-CS" b="0">
                <a:latin typeface="Times New Roman" pitchFamily="18" charset="0"/>
                <a:cs typeface="Times New Roman" pitchFamily="18" charset="0"/>
              </a:rPr>
            </a:br>
            <a:endParaRPr lang="sr-Latn-CS" b="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1"/>
          <p:cNvSpPr>
            <a:spLocks noChangeArrowheads="1"/>
          </p:cNvSpPr>
          <p:nvPr/>
        </p:nvSpPr>
        <p:spPr bwMode="auto">
          <a:xfrm>
            <a:off x="142875" y="1214438"/>
            <a:ext cx="9144000" cy="3478212"/>
          </a:xfrm>
          <a:prstGeom prst="rect">
            <a:avLst/>
          </a:prstGeom>
          <a:noFill/>
          <a:ln w="9525">
            <a:noFill/>
            <a:miter lim="800000"/>
            <a:headEnd/>
            <a:tailEnd/>
          </a:ln>
        </p:spPr>
        <p:txBody>
          <a:bodyPr anchor="ctr">
            <a:spAutoFit/>
          </a:bodyPr>
          <a:lstStyle/>
          <a:p>
            <a:pPr indent="215900">
              <a:tabLst>
                <a:tab pos="444500" algn="l"/>
              </a:tabLst>
            </a:pPr>
            <a:r>
              <a:rPr lang="sr-Cyrl-CS" sz="1400" u="sng">
                <a:cs typeface="Times New Roman" pitchFamily="18" charset="0"/>
              </a:rPr>
              <a:t>Tehnologija proizvodnje i dobrobit živine</a:t>
            </a:r>
            <a:endParaRPr lang="sr-Latn-CS" sz="1400" u="sng">
              <a:cs typeface="Times New Roman" pitchFamily="18" charset="0"/>
            </a:endParaRPr>
          </a:p>
          <a:p>
            <a:pPr indent="215900">
              <a:tabLst>
                <a:tab pos="444500" algn="l"/>
              </a:tabLst>
            </a:pPr>
            <a:endParaRPr lang="sr-Latn-CS" sz="800" b="0"/>
          </a:p>
          <a:p>
            <a:pPr indent="215900" eaLnBrk="0" hangingPunct="0">
              <a:tabLst>
                <a:tab pos="444500" algn="l"/>
              </a:tabLst>
            </a:pPr>
            <a:r>
              <a:rPr lang="sr-Cyrl-CS" sz="1400" b="0">
                <a:cs typeface="Times New Roman" pitchFamily="18" charset="0"/>
              </a:rPr>
              <a:t>Kad se sa stanovišta dobrobiti živine procenjuju osobine baterijskog sistema uzimaju se u obzir i njegove prednosti i nedostaci.</a:t>
            </a:r>
            <a:endParaRPr lang="sr-Latn-CS" sz="1400" b="0">
              <a:cs typeface="Times New Roman" pitchFamily="18" charset="0"/>
            </a:endParaRPr>
          </a:p>
          <a:p>
            <a:pPr indent="215900" eaLnBrk="0" hangingPunct="0">
              <a:tabLst>
                <a:tab pos="444500" algn="l"/>
              </a:tabLst>
            </a:pPr>
            <a:endParaRPr lang="sr-Latn-CS" sz="800" b="0"/>
          </a:p>
          <a:p>
            <a:pPr indent="215900" eaLnBrk="0" hangingPunct="0">
              <a:tabLst>
                <a:tab pos="444500" algn="l"/>
              </a:tabLst>
            </a:pPr>
            <a:r>
              <a:rPr lang="sr-Cyrl-CS" sz="1400" b="0">
                <a:cs typeface="Times New Roman" pitchFamily="18" charset="0"/>
              </a:rPr>
              <a:t>Među </a:t>
            </a:r>
            <a:r>
              <a:rPr lang="sr-Cyrl-CS" sz="1400" b="0">
                <a:solidFill>
                  <a:srgbClr val="FF0000"/>
                </a:solidFill>
                <a:cs typeface="Times New Roman" pitchFamily="18" charset="0"/>
              </a:rPr>
              <a:t>prednostima </a:t>
            </a:r>
            <a:r>
              <a:rPr lang="sr-Cyrl-CS" sz="1400" b="0">
                <a:cs typeface="Times New Roman" pitchFamily="18" charset="0"/>
              </a:rPr>
              <a:t>ističu se:</a:t>
            </a:r>
            <a:endParaRPr lang="sr-Latn-CS" sz="1400" b="0">
              <a:cs typeface="Times New Roman" pitchFamily="18" charset="0"/>
            </a:endParaRPr>
          </a:p>
          <a:p>
            <a:pPr indent="215900" eaLnBrk="0" hangingPunct="0">
              <a:tabLst>
                <a:tab pos="444500" algn="l"/>
              </a:tabLst>
            </a:pPr>
            <a:endParaRPr lang="sr-Latn-CS" sz="800" b="0"/>
          </a:p>
          <a:p>
            <a:pPr indent="215900" eaLnBrk="0" hangingPunct="0">
              <a:buFontTx/>
              <a:buChar char="•"/>
              <a:tabLst>
                <a:tab pos="444500" algn="l"/>
              </a:tabLst>
            </a:pPr>
            <a:r>
              <a:rPr lang="sr-Cyrl-CS" sz="1400" b="0">
                <a:cs typeface="Times New Roman" pitchFamily="18" charset="0"/>
              </a:rPr>
              <a:t>moderni baterijski sistemi omogućavaju najkompletnije odvajanje živine od njihovog fecesa, što umanjuje </a:t>
            </a:r>
            <a:r>
              <a:rPr lang="sr-Latn-CS" sz="1400" b="0">
                <a:cs typeface="Times New Roman" pitchFamily="18" charset="0"/>
              </a:rPr>
              <a:t>  </a:t>
            </a:r>
          </a:p>
          <a:p>
            <a:pPr indent="215900" eaLnBrk="0" hangingPunct="0">
              <a:tabLst>
                <a:tab pos="444500" algn="l"/>
              </a:tabLst>
            </a:pPr>
            <a:r>
              <a:rPr lang="sr-Latn-CS" sz="1400" b="0">
                <a:cs typeface="Times New Roman" pitchFamily="18" charset="0"/>
              </a:rPr>
              <a:t> </a:t>
            </a:r>
            <a:r>
              <a:rPr lang="sr-Cyrl-CS" sz="1400" b="0">
                <a:cs typeface="Times New Roman" pitchFamily="18" charset="0"/>
              </a:rPr>
              <a:t>mogućnost pojave zaraznih i parazitskih bolesti,</a:t>
            </a:r>
            <a:endParaRPr lang="sr-Latn-CS" sz="1400" b="0">
              <a:cs typeface="Times New Roman" pitchFamily="18" charset="0"/>
            </a:endParaRPr>
          </a:p>
          <a:p>
            <a:pPr indent="215900" eaLnBrk="0" hangingPunct="0">
              <a:tabLst>
                <a:tab pos="444500" algn="l"/>
              </a:tabLst>
            </a:pPr>
            <a:endParaRPr lang="sr-Latn-CS" sz="800" b="0"/>
          </a:p>
          <a:p>
            <a:pPr indent="215900" eaLnBrk="0" hangingPunct="0">
              <a:buFontTx/>
              <a:buChar char="•"/>
              <a:tabLst>
                <a:tab pos="444500" algn="l"/>
              </a:tabLst>
            </a:pPr>
            <a:r>
              <a:rPr lang="sr-Cyrl-CS" sz="1400" b="0">
                <a:cs typeface="Times New Roman" pitchFamily="18" charset="0"/>
              </a:rPr>
              <a:t>primena sistema “sve unutra – sve napolje” dalje doprinosi smanjenju mogućnosti pojave bolesti,</a:t>
            </a:r>
            <a:endParaRPr lang="sr-Latn-CS" sz="1400" b="0">
              <a:cs typeface="Times New Roman" pitchFamily="18" charset="0"/>
            </a:endParaRPr>
          </a:p>
          <a:p>
            <a:pPr indent="215900" eaLnBrk="0" hangingPunct="0">
              <a:buFontTx/>
              <a:buChar char="•"/>
              <a:tabLst>
                <a:tab pos="444500" algn="l"/>
              </a:tabLst>
            </a:pPr>
            <a:endParaRPr lang="sr-Latn-CS" sz="800" b="0"/>
          </a:p>
          <a:p>
            <a:pPr indent="215900" eaLnBrk="0" hangingPunct="0">
              <a:buFontTx/>
              <a:buChar char="•"/>
              <a:tabLst>
                <a:tab pos="444500" algn="l"/>
              </a:tabLst>
            </a:pPr>
            <a:r>
              <a:rPr lang="sr-Cyrl-CS" sz="1400" b="0">
                <a:cs typeface="Times New Roman" pitchFamily="18" charset="0"/>
              </a:rPr>
              <a:t>zbog toga što broj jedinki koje su u međusobnom kontaktu nije veliki (5 ili nešto više grla), </a:t>
            </a:r>
            <a:endParaRPr lang="sr-Latn-CS" sz="1400" b="0">
              <a:cs typeface="Times New Roman" pitchFamily="18" charset="0"/>
            </a:endParaRPr>
          </a:p>
          <a:p>
            <a:pPr indent="215900" eaLnBrk="0" hangingPunct="0">
              <a:tabLst>
                <a:tab pos="444500" algn="l"/>
              </a:tabLst>
            </a:pPr>
            <a:r>
              <a:rPr lang="sr-Cyrl-CS" sz="1400" b="0">
                <a:cs typeface="Times New Roman" pitchFamily="18" charset="0"/>
              </a:rPr>
              <a:t>prenošenje bolesti j</a:t>
            </a:r>
            <a:r>
              <a:rPr lang="sr-Latn-CS" sz="1400" b="0">
                <a:cs typeface="Times New Roman" pitchFamily="18" charset="0"/>
              </a:rPr>
              <a:t>e </a:t>
            </a:r>
            <a:r>
              <a:rPr lang="sr-Cyrl-CS" sz="1400" b="0">
                <a:cs typeface="Times New Roman" pitchFamily="18" charset="0"/>
              </a:rPr>
              <a:t>dodatno limitirano,</a:t>
            </a:r>
            <a:endParaRPr lang="sr-Latn-CS" sz="1400" b="0">
              <a:cs typeface="Times New Roman" pitchFamily="18" charset="0"/>
            </a:endParaRPr>
          </a:p>
          <a:p>
            <a:pPr indent="215900" eaLnBrk="0" hangingPunct="0">
              <a:tabLst>
                <a:tab pos="444500" algn="l"/>
              </a:tabLst>
            </a:pPr>
            <a:endParaRPr lang="sr-Latn-CS" sz="800" b="0"/>
          </a:p>
          <a:p>
            <a:pPr indent="215900" eaLnBrk="0" hangingPunct="0">
              <a:buFontTx/>
              <a:buChar char="•"/>
              <a:tabLst>
                <a:tab pos="444500" algn="l"/>
              </a:tabLst>
            </a:pPr>
            <a:r>
              <a:rPr lang="sr-Cyrl-CS" sz="1400" b="0">
                <a:cs typeface="Times New Roman" pitchFamily="18" charset="0"/>
              </a:rPr>
              <a:t>u ovom sistemu držanja živine mogu da se obezbede optimalni mikroklimatski uslovi, neprekidno snabdevanje</a:t>
            </a:r>
            <a:endParaRPr lang="sr-Latn-CS" sz="1400" b="0">
              <a:cs typeface="Times New Roman" pitchFamily="18" charset="0"/>
            </a:endParaRPr>
          </a:p>
          <a:p>
            <a:pPr indent="215900" eaLnBrk="0" hangingPunct="0">
              <a:tabLst>
                <a:tab pos="444500" algn="l"/>
              </a:tabLst>
            </a:pPr>
            <a:r>
              <a:rPr lang="sr-Cyrl-CS" sz="1400" b="0">
                <a:cs typeface="Times New Roman" pitchFamily="18" charset="0"/>
              </a:rPr>
              <a:t> vodom i redovno snabdevanje izbalansiranom hranom po kvalitetu i količini.</a:t>
            </a:r>
            <a:endParaRPr lang="sr-Latn-CS" sz="800" b="0"/>
          </a:p>
          <a:p>
            <a:pPr indent="215900" eaLnBrk="0" hangingPunct="0">
              <a:tabLst>
                <a:tab pos="444500" algn="l"/>
              </a:tabLst>
            </a:pPr>
            <a:endParaRPr lang="sr-Latn-CS" sz="1800" b="0"/>
          </a:p>
        </p:txBody>
      </p:sp>
    </p:spTree>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Rectangle 1"/>
          <p:cNvSpPr>
            <a:spLocks noChangeArrowheads="1"/>
          </p:cNvSpPr>
          <p:nvPr/>
        </p:nvSpPr>
        <p:spPr bwMode="auto">
          <a:xfrm>
            <a:off x="0" y="857250"/>
            <a:ext cx="9144000" cy="2216150"/>
          </a:xfrm>
          <a:prstGeom prst="rect">
            <a:avLst/>
          </a:prstGeom>
          <a:noFill/>
          <a:ln w="9525">
            <a:noFill/>
            <a:miter lim="800000"/>
            <a:headEnd/>
            <a:tailEnd/>
          </a:ln>
        </p:spPr>
        <p:txBody>
          <a:bodyPr anchor="ctr">
            <a:spAutoFit/>
          </a:bodyPr>
          <a:lstStyle/>
          <a:p>
            <a:pPr indent="215900">
              <a:tabLst>
                <a:tab pos="444500" algn="l"/>
              </a:tabLst>
            </a:pPr>
            <a:r>
              <a:rPr lang="sr-Cyrl-CS" sz="1400" b="0">
                <a:cs typeface="Times New Roman" pitchFamily="18" charset="0"/>
              </a:rPr>
              <a:t>Među </a:t>
            </a:r>
            <a:r>
              <a:rPr lang="sr-Cyrl-CS" sz="1400" b="0">
                <a:solidFill>
                  <a:srgbClr val="FF0000"/>
                </a:solidFill>
                <a:cs typeface="Times New Roman" pitchFamily="18" charset="0"/>
              </a:rPr>
              <a:t>nedostacima</a:t>
            </a:r>
            <a:r>
              <a:rPr lang="sr-Cyrl-CS" sz="1400" b="0">
                <a:cs typeface="Times New Roman" pitchFamily="18" charset="0"/>
              </a:rPr>
              <a:t> koji narušavaju dobrobit kokošaka najčešće se navode:</a:t>
            </a:r>
            <a:endParaRPr lang="sr-Latn-CS" sz="1400" b="0">
              <a:cs typeface="Times New Roman" pitchFamily="18" charset="0"/>
            </a:endParaRPr>
          </a:p>
          <a:p>
            <a:pPr indent="215900">
              <a:tabLst>
                <a:tab pos="444500" algn="l"/>
              </a:tabLst>
            </a:pPr>
            <a:endParaRPr lang="sr-Latn-CS" sz="800" b="0"/>
          </a:p>
          <a:p>
            <a:pPr indent="215900" eaLnBrk="0" hangingPunct="0">
              <a:buFontTx/>
              <a:buChar char="•"/>
              <a:tabLst>
                <a:tab pos="444500" algn="l"/>
              </a:tabLst>
            </a:pPr>
            <a:r>
              <a:rPr lang="sr-Cyrl-CS" sz="1400" b="0">
                <a:cs typeface="Times New Roman" pitchFamily="18" charset="0"/>
              </a:rPr>
              <a:t>značajan rizik sa automatskim sistemima ishrane, napajanja i ventilacije proizilazi iz činjenice da njihovo </a:t>
            </a:r>
            <a:endParaRPr lang="sr-Latn-CS" sz="1400" b="0">
              <a:cs typeface="Times New Roman" pitchFamily="18" charset="0"/>
            </a:endParaRPr>
          </a:p>
          <a:p>
            <a:pPr indent="215900" eaLnBrk="0" hangingPunct="0">
              <a:tabLst>
                <a:tab pos="444500" algn="l"/>
              </a:tabLst>
            </a:pPr>
            <a:r>
              <a:rPr lang="sr-Cyrl-CS" sz="1400" b="0">
                <a:cs typeface="Times New Roman" pitchFamily="18" charset="0"/>
              </a:rPr>
              <a:t>funkcionisanje može biti poremećeno, što se odražava veoma nepovoljno na zdravlje i proizvodne rezultate </a:t>
            </a:r>
            <a:endParaRPr lang="sr-Latn-CS" sz="1400" b="0">
              <a:cs typeface="Times New Roman" pitchFamily="18" charset="0"/>
            </a:endParaRPr>
          </a:p>
          <a:p>
            <a:pPr indent="215900" eaLnBrk="0" hangingPunct="0">
              <a:tabLst>
                <a:tab pos="444500" algn="l"/>
              </a:tabLst>
            </a:pPr>
            <a:r>
              <a:rPr lang="sr-Cyrl-CS" sz="1400" b="0">
                <a:cs typeface="Times New Roman" pitchFamily="18" charset="0"/>
              </a:rPr>
              <a:t>živine,</a:t>
            </a:r>
            <a:endParaRPr lang="sr-Latn-CS" sz="800" b="0"/>
          </a:p>
          <a:p>
            <a:pPr indent="215900" eaLnBrk="0" hangingPunct="0">
              <a:buFontTx/>
              <a:buChar char="•"/>
              <a:tabLst>
                <a:tab pos="444500" algn="l"/>
              </a:tabLst>
            </a:pPr>
            <a:r>
              <a:rPr lang="sr-Cyrl-CS" sz="1400" b="0">
                <a:cs typeface="Times New Roman" pitchFamily="18" charset="0"/>
              </a:rPr>
              <a:t>pojava požara je takođe opasnost za živinu jer je potrebno mnogo vremena za otvaranje svih kaveza, a osim </a:t>
            </a:r>
            <a:endParaRPr lang="sr-Latn-CS" sz="1400" b="0">
              <a:cs typeface="Times New Roman" pitchFamily="18" charset="0"/>
            </a:endParaRPr>
          </a:p>
          <a:p>
            <a:pPr indent="215900" eaLnBrk="0" hangingPunct="0">
              <a:tabLst>
                <a:tab pos="444500" algn="l"/>
              </a:tabLst>
            </a:pPr>
            <a:r>
              <a:rPr lang="sr-Cyrl-CS" sz="1400" b="0">
                <a:cs typeface="Times New Roman" pitchFamily="18" charset="0"/>
              </a:rPr>
              <a:t>toga kokoši nerado napuštaju kaveze čak i u slučaju požara,</a:t>
            </a:r>
            <a:endParaRPr lang="sr-Latn-CS" sz="800" b="0"/>
          </a:p>
          <a:p>
            <a:pPr indent="215900" eaLnBrk="0" hangingPunct="0">
              <a:buFontTx/>
              <a:buChar char="•"/>
              <a:tabLst>
                <a:tab pos="444500" algn="l"/>
              </a:tabLst>
            </a:pPr>
            <a:r>
              <a:rPr lang="sr-Cyrl-CS" sz="1400" b="0">
                <a:cs typeface="Times New Roman" pitchFamily="18" charset="0"/>
              </a:rPr>
              <a:t>kokoši su sprečene da se ponašaju na način  koji odgovara njihovoj prirodi usled čega se javljaju frustracije  i</a:t>
            </a:r>
            <a:endParaRPr lang="sr-Latn-CS" sz="1400" b="0">
              <a:cs typeface="Times New Roman" pitchFamily="18" charset="0"/>
            </a:endParaRPr>
          </a:p>
          <a:p>
            <a:pPr indent="215900" eaLnBrk="0" hangingPunct="0">
              <a:tabLst>
                <a:tab pos="444500" algn="l"/>
              </a:tabLst>
            </a:pPr>
            <a:r>
              <a:rPr lang="sr-Cyrl-CS" sz="1400" b="0">
                <a:cs typeface="Times New Roman" pitchFamily="18" charset="0"/>
              </a:rPr>
              <a:t> ostale negativne zdravstvene pojave, koje su već pomenute napred.</a:t>
            </a:r>
            <a:endParaRPr lang="sr-Latn-CS" sz="1400" b="0">
              <a:cs typeface="Times New Roman" pitchFamily="18" charset="0"/>
            </a:endParaRPr>
          </a:p>
          <a:p>
            <a:pPr indent="215900" eaLnBrk="0" hangingPunct="0">
              <a:tabLst>
                <a:tab pos="444500" algn="l"/>
              </a:tabLst>
            </a:pPr>
            <a:endParaRPr lang="sr-Latn-CS" sz="1800" b="0"/>
          </a:p>
        </p:txBody>
      </p:sp>
      <p:sp>
        <p:nvSpPr>
          <p:cNvPr id="254979" name="Rectangle 3"/>
          <p:cNvSpPr>
            <a:spLocks noChangeArrowheads="1"/>
          </p:cNvSpPr>
          <p:nvPr/>
        </p:nvSpPr>
        <p:spPr bwMode="auto">
          <a:xfrm>
            <a:off x="0" y="3143250"/>
            <a:ext cx="8804275" cy="3754438"/>
          </a:xfrm>
          <a:prstGeom prst="rect">
            <a:avLst/>
          </a:prstGeom>
          <a:noFill/>
          <a:ln w="9525">
            <a:noFill/>
            <a:miter lim="800000"/>
            <a:headEnd/>
            <a:tailEnd/>
          </a:ln>
        </p:spPr>
        <p:txBody>
          <a:bodyPr anchor="ctr">
            <a:spAutoFit/>
          </a:bodyPr>
          <a:lstStyle/>
          <a:p>
            <a:pPr indent="215900" algn="just">
              <a:tabLst>
                <a:tab pos="444500" algn="l"/>
              </a:tabLst>
            </a:pPr>
            <a:r>
              <a:rPr lang="en-US" sz="1400" b="0">
                <a:solidFill>
                  <a:srgbClr val="FF0000"/>
                </a:solidFill>
                <a:cs typeface="Times New Roman" pitchFamily="18" charset="0"/>
              </a:rPr>
              <a:t>Tov pili</a:t>
            </a:r>
            <a:r>
              <a:rPr lang="sr-Cyrl-CS" sz="1400" b="0">
                <a:solidFill>
                  <a:srgbClr val="FF0000"/>
                </a:solidFill>
                <a:cs typeface="Times New Roman" pitchFamily="18" charset="0"/>
              </a:rPr>
              <a:t>ć</a:t>
            </a:r>
            <a:r>
              <a:rPr lang="en-US" sz="1400" b="0">
                <a:solidFill>
                  <a:srgbClr val="FF0000"/>
                </a:solidFill>
                <a:cs typeface="Times New Roman" pitchFamily="18" charset="0"/>
              </a:rPr>
              <a:t>a </a:t>
            </a:r>
            <a:r>
              <a:rPr lang="en-US" sz="1400" b="0">
                <a:cs typeface="Times New Roman" pitchFamily="18" charset="0"/>
              </a:rPr>
              <a:t>pri podnom dr</a:t>
            </a:r>
            <a:r>
              <a:rPr lang="sr-Cyrl-CS" sz="1400" b="0">
                <a:cs typeface="Times New Roman" pitchFamily="18" charset="0"/>
              </a:rPr>
              <a:t>ž</a:t>
            </a:r>
            <a:r>
              <a:rPr lang="en-US" sz="1400" b="0">
                <a:cs typeface="Times New Roman" pitchFamily="18" charset="0"/>
              </a:rPr>
              <a:t>anju na dubokoj prostirci</a:t>
            </a:r>
            <a:r>
              <a:rPr lang="sr-Cyrl-CS" sz="1400" b="0">
                <a:cs typeface="Times New Roman" pitchFamily="18" charset="0"/>
              </a:rPr>
              <a:t>, </a:t>
            </a:r>
            <a:r>
              <a:rPr lang="en-US" sz="1400" b="0">
                <a:cs typeface="Times New Roman" pitchFamily="18" charset="0"/>
              </a:rPr>
              <a:t>sa stanovi</a:t>
            </a:r>
            <a:r>
              <a:rPr lang="sr-Cyrl-CS" sz="1400" b="0">
                <a:cs typeface="Times New Roman" pitchFamily="18" charset="0"/>
              </a:rPr>
              <a:t>š</a:t>
            </a:r>
            <a:r>
              <a:rPr lang="en-US" sz="1400" b="0">
                <a:cs typeface="Times New Roman" pitchFamily="18" charset="0"/>
              </a:rPr>
              <a:t>ta dobrobiti</a:t>
            </a:r>
            <a:r>
              <a:rPr lang="sr-Cyrl-CS" sz="1400" b="0">
                <a:cs typeface="Times New Roman" pitchFamily="18" charset="0"/>
              </a:rPr>
              <a:t> ž</a:t>
            </a:r>
            <a:r>
              <a:rPr lang="en-US" sz="1400" b="0">
                <a:cs typeface="Times New Roman" pitchFamily="18" charset="0"/>
              </a:rPr>
              <a:t>ivine odlikuje se </a:t>
            </a:r>
            <a:endParaRPr lang="sr-Latn-CS" sz="1400" b="0">
              <a:cs typeface="Times New Roman" pitchFamily="18" charset="0"/>
            </a:endParaRPr>
          </a:p>
          <a:p>
            <a:pPr indent="215900" algn="just">
              <a:tabLst>
                <a:tab pos="444500" algn="l"/>
              </a:tabLst>
            </a:pPr>
            <a:r>
              <a:rPr lang="en-US" sz="1400" b="0">
                <a:cs typeface="Times New Roman" pitchFamily="18" charset="0"/>
              </a:rPr>
              <a:t>slede</a:t>
            </a:r>
            <a:r>
              <a:rPr lang="sr-Cyrl-CS" sz="1400" b="0">
                <a:cs typeface="Times New Roman" pitchFamily="18" charset="0"/>
              </a:rPr>
              <a:t>ć</a:t>
            </a:r>
            <a:r>
              <a:rPr lang="en-US" sz="1400" b="0">
                <a:cs typeface="Times New Roman" pitchFamily="18" charset="0"/>
              </a:rPr>
              <a:t>im nedostacima</a:t>
            </a:r>
            <a:r>
              <a:rPr lang="sr-Cyrl-CS" sz="1400" b="0">
                <a:cs typeface="Times New Roman" pitchFamily="18" charset="0"/>
              </a:rPr>
              <a:t>:</a:t>
            </a:r>
            <a:endParaRPr lang="sr-Latn-CS" sz="1400" b="0"/>
          </a:p>
          <a:p>
            <a:pPr indent="215900" algn="just" eaLnBrk="0" hangingPunct="0">
              <a:buFontTx/>
              <a:buChar char="•"/>
              <a:tabLst>
                <a:tab pos="444500" algn="l"/>
              </a:tabLst>
            </a:pPr>
            <a:r>
              <a:rPr lang="en-US" sz="1400" b="0">
                <a:cs typeface="Times New Roman" pitchFamily="18" charset="0"/>
              </a:rPr>
              <a:t>zbog prisustva velikog broja pili</a:t>
            </a:r>
            <a:r>
              <a:rPr lang="sr-Cyrl-CS" sz="1400" b="0">
                <a:cs typeface="Times New Roman" pitchFamily="18" charset="0"/>
              </a:rPr>
              <a:t>ć</a:t>
            </a:r>
            <a:r>
              <a:rPr lang="en-US" sz="1400" b="0">
                <a:cs typeface="Times New Roman" pitchFamily="18" charset="0"/>
              </a:rPr>
              <a:t>a na jednom mestu mala je mogu</a:t>
            </a:r>
            <a:r>
              <a:rPr lang="sr-Cyrl-CS" sz="1400" b="0">
                <a:cs typeface="Times New Roman" pitchFamily="18" charset="0"/>
              </a:rPr>
              <a:t>ć</a:t>
            </a:r>
            <a:r>
              <a:rPr lang="en-US" sz="1400" b="0">
                <a:cs typeface="Times New Roman" pitchFamily="18" charset="0"/>
              </a:rPr>
              <a:t>nost nadgledanja</a:t>
            </a:r>
            <a:r>
              <a:rPr lang="sr-Cyrl-CS" sz="1400" b="0">
                <a:cs typeface="Times New Roman" pitchFamily="18" charset="0"/>
              </a:rPr>
              <a:t>, </a:t>
            </a:r>
            <a:r>
              <a:rPr lang="en-US" sz="1400" b="0">
                <a:cs typeface="Times New Roman" pitchFamily="18" charset="0"/>
              </a:rPr>
              <a:t>tako da se slaba</a:t>
            </a:r>
            <a:r>
              <a:rPr lang="sr-Cyrl-CS" sz="1400" b="0">
                <a:cs typeface="Times New Roman" pitchFamily="18" charset="0"/>
              </a:rPr>
              <a:t>, </a:t>
            </a:r>
            <a:endParaRPr lang="sr-Latn-CS" sz="1400" b="0">
              <a:cs typeface="Times New Roman" pitchFamily="18" charset="0"/>
            </a:endParaRPr>
          </a:p>
          <a:p>
            <a:pPr indent="215900" algn="just" eaLnBrk="0" hangingPunct="0">
              <a:tabLst>
                <a:tab pos="444500" algn="l"/>
              </a:tabLst>
            </a:pPr>
            <a:r>
              <a:rPr lang="sr-Latn-CS" sz="1400">
                <a:cs typeface="Times New Roman" pitchFamily="18" charset="0"/>
              </a:rPr>
              <a:t>  </a:t>
            </a:r>
            <a:r>
              <a:rPr lang="en-US" sz="1400" b="0">
                <a:cs typeface="Times New Roman" pitchFamily="18" charset="0"/>
              </a:rPr>
              <a:t>povre</a:t>
            </a:r>
            <a:r>
              <a:rPr lang="sr-Cyrl-CS" sz="1400" b="0">
                <a:cs typeface="Times New Roman" pitchFamily="18" charset="0"/>
              </a:rPr>
              <a:t>đ</a:t>
            </a:r>
            <a:r>
              <a:rPr lang="en-US" sz="1400" b="0">
                <a:cs typeface="Times New Roman" pitchFamily="18" charset="0"/>
              </a:rPr>
              <a:t>ena i bolesna grla ne otkrivaju na vreme</a:t>
            </a:r>
            <a:r>
              <a:rPr lang="sr-Cyrl-CS" sz="1400" b="0">
                <a:cs typeface="Times New Roman" pitchFamily="18" charset="0"/>
              </a:rPr>
              <a:t>, </a:t>
            </a:r>
            <a:r>
              <a:rPr lang="en-US" sz="1400" b="0">
                <a:cs typeface="Times New Roman" pitchFamily="18" charset="0"/>
              </a:rPr>
              <a:t>mnoga od njih uginjavaju I</a:t>
            </a:r>
            <a:r>
              <a:rPr lang="sr-Latn-CS" sz="1400">
                <a:cs typeface="Times New Roman" pitchFamily="18" charset="0"/>
              </a:rPr>
              <a:t> </a:t>
            </a:r>
            <a:r>
              <a:rPr lang="en-US" sz="1400" b="0">
                <a:cs typeface="Times New Roman" pitchFamily="18" charset="0"/>
              </a:rPr>
              <a:t> njihova tela ostaju u prostirci</a:t>
            </a:r>
            <a:endParaRPr lang="sr-Latn-CS" sz="1400" b="0">
              <a:cs typeface="Times New Roman" pitchFamily="18" charset="0"/>
            </a:endParaRPr>
          </a:p>
          <a:p>
            <a:pPr indent="215900" algn="just" eaLnBrk="0" hangingPunct="0">
              <a:tabLst>
                <a:tab pos="444500" algn="l"/>
              </a:tabLst>
            </a:pPr>
            <a:r>
              <a:rPr lang="sr-Cyrl-CS" sz="1400" b="0">
                <a:cs typeface="Times New Roman" pitchFamily="18" charset="0"/>
              </a:rPr>
              <a:t>.</a:t>
            </a:r>
            <a:endParaRPr lang="sr-Latn-CS" sz="1400" b="0">
              <a:cs typeface="Times New Roman" pitchFamily="18" charset="0"/>
            </a:endParaRPr>
          </a:p>
          <a:p>
            <a:pPr indent="215900" algn="just" eaLnBrk="0" hangingPunct="0">
              <a:buFont typeface="Arial" charset="0"/>
              <a:buChar char="•"/>
              <a:tabLst>
                <a:tab pos="444500" algn="l"/>
              </a:tabLst>
            </a:pPr>
            <a:r>
              <a:rPr lang="sr-Cyrl-CS" sz="1400" b="0">
                <a:cs typeface="Times New Roman" pitchFamily="18" charset="0"/>
              </a:rPr>
              <a:t> </a:t>
            </a:r>
            <a:r>
              <a:rPr lang="en-US" sz="1400" b="0">
                <a:cs typeface="Times New Roman" pitchFamily="18" charset="0"/>
              </a:rPr>
              <a:t> borbi za prostor slabe jedin</a:t>
            </a:r>
            <a:r>
              <a:rPr lang="sr-Cyrl-CS" sz="1400" b="0">
                <a:cs typeface="Times New Roman" pitchFamily="18" charset="0"/>
              </a:rPr>
              <a:t>k</a:t>
            </a:r>
            <a:r>
              <a:rPr lang="en-US" sz="1400" b="0">
                <a:cs typeface="Times New Roman" pitchFamily="18" charset="0"/>
              </a:rPr>
              <a:t>e uginjavaju zbog ga</a:t>
            </a:r>
            <a:r>
              <a:rPr lang="sr-Cyrl-CS" sz="1400" b="0">
                <a:cs typeface="Times New Roman" pitchFamily="18" charset="0"/>
              </a:rPr>
              <a:t>ž</a:t>
            </a:r>
            <a:r>
              <a:rPr lang="en-US" sz="1400" b="0">
                <a:cs typeface="Times New Roman" pitchFamily="18" charset="0"/>
              </a:rPr>
              <a:t>enja</a:t>
            </a:r>
            <a:r>
              <a:rPr lang="sr-Cyrl-CS" sz="1400" b="0">
                <a:cs typeface="Times New Roman" pitchFamily="18" charset="0"/>
              </a:rPr>
              <a:t>, </a:t>
            </a:r>
            <a:r>
              <a:rPr lang="en-US" sz="1400" b="0">
                <a:cs typeface="Times New Roman" pitchFamily="18" charset="0"/>
              </a:rPr>
              <a:t>naro</a:t>
            </a:r>
            <a:r>
              <a:rPr lang="sr-Cyrl-CS" sz="1400" b="0">
                <a:cs typeface="Times New Roman" pitchFamily="18" charset="0"/>
              </a:rPr>
              <a:t>č</a:t>
            </a:r>
            <a:r>
              <a:rPr lang="en-US" sz="1400" b="0">
                <a:cs typeface="Times New Roman" pitchFamily="18" charset="0"/>
              </a:rPr>
              <a:t>ito kada se gustina naseljenosti pribli</a:t>
            </a:r>
            <a:r>
              <a:rPr lang="sr-Cyrl-CS" sz="1400" b="0">
                <a:cs typeface="Times New Roman" pitchFamily="18" charset="0"/>
              </a:rPr>
              <a:t>ž</a:t>
            </a:r>
            <a:r>
              <a:rPr lang="en-US" sz="1400" b="0">
                <a:cs typeface="Times New Roman" pitchFamily="18" charset="0"/>
              </a:rPr>
              <a:t>ava </a:t>
            </a:r>
            <a:endParaRPr lang="sr-Latn-CS" sz="1400" b="0">
              <a:cs typeface="Times New Roman" pitchFamily="18" charset="0"/>
            </a:endParaRPr>
          </a:p>
          <a:p>
            <a:pPr indent="215900" algn="just" eaLnBrk="0" hangingPunct="0">
              <a:tabLst>
                <a:tab pos="444500" algn="l"/>
              </a:tabLst>
            </a:pPr>
            <a:r>
              <a:rPr lang="sr-Latn-CS" sz="1400">
                <a:cs typeface="Times New Roman" pitchFamily="18" charset="0"/>
              </a:rPr>
              <a:t>   </a:t>
            </a:r>
            <a:r>
              <a:rPr lang="en-US" sz="1400" b="0">
                <a:cs typeface="Times New Roman" pitchFamily="18" charset="0"/>
              </a:rPr>
              <a:t>granici od</a:t>
            </a:r>
            <a:r>
              <a:rPr lang="sr-Cyrl-CS" sz="1400" b="0">
                <a:cs typeface="Times New Roman" pitchFamily="18" charset="0"/>
              </a:rPr>
              <a:t> 34 </a:t>
            </a:r>
            <a:r>
              <a:rPr lang="en-US" sz="1400" b="0">
                <a:cs typeface="Times New Roman" pitchFamily="18" charset="0"/>
              </a:rPr>
              <a:t>kg</a:t>
            </a:r>
            <a:r>
              <a:rPr lang="sr-Cyrl-CS" sz="1400" b="0">
                <a:cs typeface="Times New Roman" pitchFamily="18" charset="0"/>
              </a:rPr>
              <a:t> ž</a:t>
            </a:r>
            <a:r>
              <a:rPr lang="en-US" sz="1400" b="0">
                <a:cs typeface="Times New Roman" pitchFamily="18" charset="0"/>
              </a:rPr>
              <a:t>ivine po kvadratnom metru</a:t>
            </a:r>
            <a:r>
              <a:rPr lang="sr-Cyrl-CS" sz="1400" b="0">
                <a:cs typeface="Times New Roman" pitchFamily="18" charset="0"/>
              </a:rPr>
              <a:t>,</a:t>
            </a:r>
            <a:endParaRPr lang="sr-Latn-CS" sz="1400" b="0">
              <a:cs typeface="Times New Roman" pitchFamily="18" charset="0"/>
            </a:endParaRPr>
          </a:p>
          <a:p>
            <a:pPr indent="215900" algn="just" eaLnBrk="0" hangingPunct="0">
              <a:tabLst>
                <a:tab pos="444500" algn="l"/>
              </a:tabLst>
            </a:pPr>
            <a:endParaRPr lang="sr-Latn-CS" sz="1400" b="0"/>
          </a:p>
          <a:p>
            <a:pPr indent="215900" algn="just" eaLnBrk="0" hangingPunct="0">
              <a:buFontTx/>
              <a:buChar char="•"/>
              <a:tabLst>
                <a:tab pos="444500" algn="l"/>
              </a:tabLst>
            </a:pPr>
            <a:r>
              <a:rPr lang="en-US" sz="1400" b="0">
                <a:cs typeface="Times New Roman" pitchFamily="18" charset="0"/>
              </a:rPr>
              <a:t>kod gajenja velikog broja grla u jednoj staji ako se naglo upla</a:t>
            </a:r>
            <a:r>
              <a:rPr lang="sr-Cyrl-CS" sz="1400" b="0">
                <a:cs typeface="Times New Roman" pitchFamily="18" charset="0"/>
              </a:rPr>
              <a:t>š</a:t>
            </a:r>
            <a:r>
              <a:rPr lang="en-US" sz="1400" b="0">
                <a:cs typeface="Times New Roman" pitchFamily="18" charset="0"/>
              </a:rPr>
              <a:t>e</a:t>
            </a:r>
            <a:r>
              <a:rPr lang="sr-Cyrl-CS" sz="1400" b="0">
                <a:cs typeface="Times New Roman" pitchFamily="18" charset="0"/>
              </a:rPr>
              <a:t>, </a:t>
            </a:r>
            <a:r>
              <a:rPr lang="en-US" sz="1400" b="0">
                <a:cs typeface="Times New Roman" pitchFamily="18" charset="0"/>
              </a:rPr>
              <a:t>javlja se histerija i pili</a:t>
            </a:r>
            <a:r>
              <a:rPr lang="sr-Cyrl-CS" sz="1400" b="0">
                <a:cs typeface="Times New Roman" pitchFamily="18" charset="0"/>
              </a:rPr>
              <a:t>ć</a:t>
            </a:r>
            <a:r>
              <a:rPr lang="en-US" sz="1400" b="0">
                <a:cs typeface="Times New Roman" pitchFamily="18" charset="0"/>
              </a:rPr>
              <a:t>i se brzo kre</a:t>
            </a:r>
            <a:r>
              <a:rPr lang="sr-Cyrl-CS" sz="1400" b="0">
                <a:cs typeface="Times New Roman" pitchFamily="18" charset="0"/>
              </a:rPr>
              <a:t>ć</a:t>
            </a:r>
            <a:r>
              <a:rPr lang="en-US" sz="1400" b="0">
                <a:cs typeface="Times New Roman" pitchFamily="18" charset="0"/>
              </a:rPr>
              <a:t>u </a:t>
            </a:r>
            <a:endParaRPr lang="sr-Latn-CS" sz="1400" b="0">
              <a:cs typeface="Times New Roman" pitchFamily="18" charset="0"/>
            </a:endParaRPr>
          </a:p>
          <a:p>
            <a:pPr indent="215900" algn="just" eaLnBrk="0" hangingPunct="0">
              <a:tabLst>
                <a:tab pos="444500" algn="l"/>
              </a:tabLst>
            </a:pPr>
            <a:r>
              <a:rPr lang="sr-Latn-CS" sz="1400">
                <a:cs typeface="Times New Roman" pitchFamily="18" charset="0"/>
              </a:rPr>
              <a:t> </a:t>
            </a:r>
            <a:r>
              <a:rPr lang="en-US" sz="1400" b="0">
                <a:cs typeface="Times New Roman" pitchFamily="18" charset="0"/>
              </a:rPr>
              <a:t>do kraja staje gde se nagomilavaju i me</a:t>
            </a:r>
            <a:r>
              <a:rPr lang="sr-Cyrl-CS" sz="1400" b="0">
                <a:cs typeface="Times New Roman" pitchFamily="18" charset="0"/>
              </a:rPr>
              <a:t>đ</a:t>
            </a:r>
            <a:r>
              <a:rPr lang="en-US" sz="1400" b="0">
                <a:cs typeface="Times New Roman" pitchFamily="18" charset="0"/>
              </a:rPr>
              <a:t>usobno gnje</a:t>
            </a:r>
            <a:r>
              <a:rPr lang="sr-Cyrl-CS" sz="1400" b="0">
                <a:cs typeface="Times New Roman" pitchFamily="18" charset="0"/>
              </a:rPr>
              <a:t>č</a:t>
            </a:r>
            <a:r>
              <a:rPr lang="en-US" sz="1400" b="0">
                <a:cs typeface="Times New Roman" pitchFamily="18" charset="0"/>
              </a:rPr>
              <a:t>e do uginu</a:t>
            </a:r>
            <a:r>
              <a:rPr lang="sr-Cyrl-CS" sz="1400" b="0">
                <a:cs typeface="Times New Roman" pitchFamily="18" charset="0"/>
              </a:rPr>
              <a:t>ć</a:t>
            </a:r>
            <a:r>
              <a:rPr lang="en-US" sz="1400" b="0">
                <a:cs typeface="Times New Roman" pitchFamily="18" charset="0"/>
              </a:rPr>
              <a:t>a</a:t>
            </a:r>
            <a:r>
              <a:rPr lang="sr-Cyrl-CS" sz="1400" b="0">
                <a:cs typeface="Times New Roman" pitchFamily="18" charset="0"/>
              </a:rPr>
              <a:t>,</a:t>
            </a:r>
            <a:endParaRPr lang="sr-Latn-CS" sz="1400" b="0">
              <a:cs typeface="Times New Roman" pitchFamily="18" charset="0"/>
            </a:endParaRPr>
          </a:p>
          <a:p>
            <a:pPr indent="215900" algn="just" eaLnBrk="0" hangingPunct="0">
              <a:tabLst>
                <a:tab pos="444500" algn="l"/>
              </a:tabLst>
            </a:pPr>
            <a:endParaRPr lang="sr-Latn-CS" sz="1400" b="0"/>
          </a:p>
          <a:p>
            <a:pPr indent="215900" algn="just" eaLnBrk="0" hangingPunct="0">
              <a:buFontTx/>
              <a:buChar char="•"/>
              <a:tabLst>
                <a:tab pos="444500" algn="l"/>
              </a:tabLst>
            </a:pPr>
            <a:r>
              <a:rPr lang="en-US" sz="1400" b="0">
                <a:cs typeface="Times New Roman" pitchFamily="18" charset="0"/>
              </a:rPr>
              <a:t>fekalne materije se nagomilavaju veoma brzo u stajama za brojlere</a:t>
            </a:r>
            <a:r>
              <a:rPr lang="sr-Cyrl-CS" sz="1400" b="0">
                <a:cs typeface="Times New Roman" pitchFamily="18" charset="0"/>
              </a:rPr>
              <a:t>, </a:t>
            </a:r>
            <a:r>
              <a:rPr lang="en-US" sz="1400" b="0">
                <a:cs typeface="Times New Roman" pitchFamily="18" charset="0"/>
              </a:rPr>
              <a:t>tako da se prostirka sasvim pokriva</a:t>
            </a:r>
            <a:endParaRPr lang="sr-Latn-CS" sz="1400" b="0">
              <a:cs typeface="Times New Roman" pitchFamily="18" charset="0"/>
            </a:endParaRPr>
          </a:p>
          <a:p>
            <a:pPr indent="215900" algn="just" eaLnBrk="0" hangingPunct="0">
              <a:tabLst>
                <a:tab pos="444500" algn="l"/>
              </a:tabLst>
            </a:pPr>
            <a:r>
              <a:rPr lang="en-US" sz="1400" b="0">
                <a:cs typeface="Times New Roman" pitchFamily="18" charset="0"/>
              </a:rPr>
              <a:t> fecesom pri kraju perioda tova</a:t>
            </a:r>
            <a:r>
              <a:rPr lang="sr-Cyrl-CS" sz="1400" b="0">
                <a:cs typeface="Times New Roman" pitchFamily="18" charset="0"/>
              </a:rPr>
              <a:t>. </a:t>
            </a:r>
            <a:endParaRPr lang="sr-Latn-CS" sz="1400" b="0">
              <a:cs typeface="Times New Roman" pitchFamily="18" charset="0"/>
            </a:endParaRPr>
          </a:p>
          <a:p>
            <a:pPr indent="215900" algn="just" eaLnBrk="0" hangingPunct="0">
              <a:tabLst>
                <a:tab pos="444500" algn="l"/>
              </a:tabLst>
            </a:pPr>
            <a:endParaRPr lang="sr-Latn-CS" sz="1400" b="0">
              <a:cs typeface="Times New Roman" pitchFamily="18" charset="0"/>
            </a:endParaRPr>
          </a:p>
          <a:p>
            <a:pPr indent="215900" algn="just" eaLnBrk="0" hangingPunct="0">
              <a:buFont typeface="Arial" charset="0"/>
              <a:buChar char="•"/>
              <a:tabLst>
                <a:tab pos="444500" algn="l"/>
              </a:tabLst>
            </a:pPr>
            <a:r>
              <a:rPr lang="en-US" sz="1400" b="0">
                <a:cs typeface="Times New Roman" pitchFamily="18" charset="0"/>
              </a:rPr>
              <a:t>Feces i produkti njegove razgradnje </a:t>
            </a:r>
            <a:r>
              <a:rPr lang="sr-Latn-CS" sz="1400" b="0">
                <a:cs typeface="Times New Roman" pitchFamily="18" charset="0"/>
              </a:rPr>
              <a:t>i</a:t>
            </a:r>
            <a:r>
              <a:rPr lang="en-US" sz="1400" b="0">
                <a:cs typeface="Times New Roman" pitchFamily="18" charset="0"/>
              </a:rPr>
              <a:t>maju i</a:t>
            </a:r>
            <a:r>
              <a:rPr lang="sr-Cyrl-CS" sz="1400" b="0">
                <a:cs typeface="Times New Roman" pitchFamily="18" charset="0"/>
              </a:rPr>
              <a:t>r</a:t>
            </a:r>
            <a:r>
              <a:rPr lang="en-US" sz="1400" b="0">
                <a:cs typeface="Times New Roman" pitchFamily="18" charset="0"/>
              </a:rPr>
              <a:t>itativn</a:t>
            </a:r>
            <a:r>
              <a:rPr lang="sr-Cyrl-CS" sz="1400" b="0">
                <a:cs typeface="Times New Roman" pitchFamily="18" charset="0"/>
              </a:rPr>
              <a:t>i </a:t>
            </a:r>
            <a:r>
              <a:rPr lang="en-US" sz="1400" b="0">
                <a:cs typeface="Times New Roman" pitchFamily="18" charset="0"/>
              </a:rPr>
              <a:t>efekat na ko</a:t>
            </a:r>
            <a:r>
              <a:rPr lang="sr-Cyrl-CS" sz="1400" b="0">
                <a:cs typeface="Times New Roman" pitchFamily="18" charset="0"/>
              </a:rPr>
              <a:t>ž</a:t>
            </a:r>
            <a:r>
              <a:rPr lang="en-US" sz="1400" b="0">
                <a:cs typeface="Times New Roman" pitchFamily="18" charset="0"/>
              </a:rPr>
              <a:t>u</a:t>
            </a:r>
            <a:r>
              <a:rPr lang="sr-Cyrl-CS" sz="1400" b="0">
                <a:cs typeface="Times New Roman" pitchFamily="18" charset="0"/>
              </a:rPr>
              <a:t>, </a:t>
            </a:r>
            <a:endParaRPr lang="sr-Latn-CS" sz="1400" b="0">
              <a:cs typeface="Times New Roman" pitchFamily="18" charset="0"/>
            </a:endParaRPr>
          </a:p>
          <a:p>
            <a:pPr indent="215900" algn="just" eaLnBrk="0" hangingPunct="0">
              <a:tabLst>
                <a:tab pos="444500" algn="l"/>
              </a:tabLst>
            </a:pPr>
            <a:r>
              <a:rPr lang="sr-Latn-CS" sz="1400">
                <a:cs typeface="Times New Roman" pitchFamily="18" charset="0"/>
              </a:rPr>
              <a:t>  </a:t>
            </a:r>
            <a:r>
              <a:rPr lang="en-US" sz="1400" b="0">
                <a:cs typeface="Times New Roman" pitchFamily="18" charset="0"/>
              </a:rPr>
              <a:t>usled</a:t>
            </a:r>
            <a:r>
              <a:rPr lang="sr-Cyrl-CS" sz="1400" b="0">
                <a:cs typeface="Times New Roman" pitchFamily="18" charset="0"/>
              </a:rPr>
              <a:t> č</a:t>
            </a:r>
            <a:r>
              <a:rPr lang="en-US" sz="1400" b="0">
                <a:cs typeface="Times New Roman" pitchFamily="18" charset="0"/>
              </a:rPr>
              <a:t>ega brojleri koji du</a:t>
            </a:r>
            <a:r>
              <a:rPr lang="sr-Cyrl-CS" sz="1400" b="0">
                <a:cs typeface="Times New Roman" pitchFamily="18" charset="0"/>
              </a:rPr>
              <a:t>ž</a:t>
            </a:r>
            <a:r>
              <a:rPr lang="en-US" sz="1400" b="0">
                <a:cs typeface="Times New Roman" pitchFamily="18" charset="0"/>
              </a:rPr>
              <a:t>e sede na podu imaju o</a:t>
            </a:r>
            <a:r>
              <a:rPr lang="sr-Cyrl-CS" sz="1400" b="0">
                <a:cs typeface="Times New Roman" pitchFamily="18" charset="0"/>
              </a:rPr>
              <a:t>š</a:t>
            </a:r>
            <a:r>
              <a:rPr lang="en-US" sz="1400" b="0">
                <a:cs typeface="Times New Roman" pitchFamily="18" charset="0"/>
              </a:rPr>
              <a:t>te</a:t>
            </a:r>
            <a:r>
              <a:rPr lang="sr-Cyrl-CS" sz="1400" b="0">
                <a:cs typeface="Times New Roman" pitchFamily="18" charset="0"/>
              </a:rPr>
              <a:t>ć</a:t>
            </a:r>
            <a:r>
              <a:rPr lang="en-US" sz="1400" b="0">
                <a:cs typeface="Times New Roman" pitchFamily="18" charset="0"/>
              </a:rPr>
              <a:t>ene grudi i noge</a:t>
            </a:r>
            <a:r>
              <a:rPr lang="sr-Cyrl-CS" sz="1400" b="0">
                <a:cs typeface="Times New Roman" pitchFamily="18" charset="0"/>
              </a:rPr>
              <a:t>, š</a:t>
            </a:r>
            <a:r>
              <a:rPr lang="en-US" sz="1400" b="0">
                <a:cs typeface="Times New Roman" pitchFamily="18" charset="0"/>
              </a:rPr>
              <a:t>to se ispoljava u vidu pojave</a:t>
            </a:r>
            <a:endParaRPr lang="sr-Latn-CS" sz="1400" b="0">
              <a:cs typeface="Times New Roman" pitchFamily="18" charset="0"/>
            </a:endParaRPr>
          </a:p>
          <a:p>
            <a:pPr indent="215900" algn="just" eaLnBrk="0" hangingPunct="0">
              <a:tabLst>
                <a:tab pos="444500" algn="l"/>
              </a:tabLst>
            </a:pPr>
            <a:r>
              <a:rPr lang="en-US" sz="1400" b="0">
                <a:cs typeface="Times New Roman" pitchFamily="18" charset="0"/>
              </a:rPr>
              <a:t> zapaljenja grudi i sko</a:t>
            </a:r>
            <a:r>
              <a:rPr lang="sr-Cyrl-CS" sz="1400" b="0">
                <a:cs typeface="Times New Roman" pitchFamily="18" charset="0"/>
              </a:rPr>
              <a:t>č</a:t>
            </a:r>
            <a:r>
              <a:rPr lang="en-US" sz="1400" b="0">
                <a:cs typeface="Times New Roman" pitchFamily="18" charset="0"/>
              </a:rPr>
              <a:t>nih zglobova</a:t>
            </a:r>
            <a:r>
              <a:rPr lang="sr-Cyrl-CS" sz="1400" b="0">
                <a:cs typeface="Times New Roman" pitchFamily="18" charset="0"/>
              </a:rPr>
              <a:t>.</a:t>
            </a:r>
            <a:endParaRPr lang="sr-Cyrl-CS" sz="1400" b="0"/>
          </a:p>
        </p:txBody>
      </p:sp>
    </p:spTree>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1"/>
          <p:cNvSpPr>
            <a:spLocks noChangeArrowheads="1"/>
          </p:cNvSpPr>
          <p:nvPr/>
        </p:nvSpPr>
        <p:spPr bwMode="auto">
          <a:xfrm rot="10800000" flipV="1">
            <a:off x="0" y="255588"/>
            <a:ext cx="9144000" cy="7478712"/>
          </a:xfrm>
          <a:prstGeom prst="rect">
            <a:avLst/>
          </a:prstGeom>
          <a:noFill/>
          <a:ln w="9525">
            <a:noFill/>
            <a:miter lim="800000"/>
            <a:headEnd/>
            <a:tailEnd/>
          </a:ln>
        </p:spPr>
        <p:txBody>
          <a:bodyPr anchor="ctr">
            <a:spAutoFit/>
          </a:bodyPr>
          <a:lstStyle/>
          <a:p>
            <a:pPr indent="215900" algn="just">
              <a:tabLst>
                <a:tab pos="444500" algn="l"/>
              </a:tabLst>
            </a:pPr>
            <a:r>
              <a:rPr lang="sr-Cyrl-CS" sz="1400">
                <a:cs typeface="Times New Roman" pitchFamily="18" charset="0"/>
              </a:rPr>
              <a:t> </a:t>
            </a:r>
            <a:r>
              <a:rPr lang="sr-Cyrl-CS" sz="1400" u="sng">
                <a:cs typeface="Times New Roman" pitchFamily="18" charset="0"/>
              </a:rPr>
              <a:t>Izbor objekata i opreme u živinarniku</a:t>
            </a:r>
            <a:endParaRPr lang="sr-Latn-CS" sz="1400" u="sng">
              <a:cs typeface="Times New Roman" pitchFamily="18" charset="0"/>
            </a:endParaRPr>
          </a:p>
          <a:p>
            <a:pPr indent="215900" algn="just">
              <a:tabLst>
                <a:tab pos="444500" algn="l"/>
              </a:tabLst>
            </a:pPr>
            <a:endParaRPr lang="sr-Latn-CS" sz="1400" u="sng"/>
          </a:p>
          <a:p>
            <a:pPr indent="215900" algn="just">
              <a:tabLst>
                <a:tab pos="444500" algn="l"/>
              </a:tabLst>
            </a:pPr>
            <a:endParaRPr lang="sr-Latn-CS" sz="800" b="0"/>
          </a:p>
          <a:p>
            <a:pPr indent="215900" algn="just" eaLnBrk="0" hangingPunct="0">
              <a:tabLst>
                <a:tab pos="444500" algn="l"/>
              </a:tabLst>
            </a:pPr>
            <a:r>
              <a:rPr lang="sr-Cyrl-CS" sz="1400" b="0">
                <a:cs typeface="Times New Roman" pitchFamily="18" charset="0"/>
              </a:rPr>
              <a:t>Na krupnim, industrijski organizovanim farmama, potrebe za građevinskim objektima su veće. Oni se, prema funkciji, mogu svesti u tri grupe:</a:t>
            </a:r>
            <a:endParaRPr lang="sr-Latn-CS" sz="1400" b="0">
              <a:cs typeface="Times New Roman" pitchFamily="18" charset="0"/>
            </a:endParaRPr>
          </a:p>
          <a:p>
            <a:pPr indent="215900" algn="just" eaLnBrk="0" hangingPunct="0">
              <a:tabLst>
                <a:tab pos="444500" algn="l"/>
              </a:tabLst>
            </a:pPr>
            <a:endParaRPr lang="sr-Latn-CS" sz="800" b="0"/>
          </a:p>
          <a:p>
            <a:pPr indent="215900" algn="just" eaLnBrk="0" hangingPunct="0">
              <a:buFontTx/>
              <a:buChar char="•"/>
              <a:tabLst>
                <a:tab pos="444500" algn="l"/>
              </a:tabLst>
            </a:pPr>
            <a:r>
              <a:rPr lang="sr-Cyrl-CS" sz="1400" b="0">
                <a:cs typeface="Times New Roman" pitchFamily="18" charset="0"/>
              </a:rPr>
              <a:t>upravno-tehnički objekti,</a:t>
            </a:r>
            <a:endParaRPr lang="sr-Latn-CS" sz="800" b="0"/>
          </a:p>
          <a:p>
            <a:pPr indent="215900" algn="just" eaLnBrk="0" hangingPunct="0">
              <a:buFontTx/>
              <a:buChar char="•"/>
              <a:tabLst>
                <a:tab pos="444500" algn="l"/>
              </a:tabLst>
            </a:pPr>
            <a:r>
              <a:rPr lang="sr-Cyrl-CS" sz="1400" b="0">
                <a:cs typeface="Times New Roman" pitchFamily="18" charset="0"/>
              </a:rPr>
              <a:t>proizvodni objekti (živinarnici) i</a:t>
            </a:r>
            <a:endParaRPr lang="sr-Latn-CS" sz="800" b="0"/>
          </a:p>
          <a:p>
            <a:pPr indent="215900" algn="just" eaLnBrk="0" hangingPunct="0">
              <a:buFontTx/>
              <a:buChar char="•"/>
              <a:tabLst>
                <a:tab pos="444500" algn="l"/>
              </a:tabLst>
            </a:pPr>
            <a:r>
              <a:rPr lang="sr-Cyrl-CS" sz="1400" b="0">
                <a:cs typeface="Times New Roman" pitchFamily="18" charset="0"/>
              </a:rPr>
              <a:t>prateći (ostali) objekti.</a:t>
            </a:r>
            <a:endParaRPr lang="sr-Latn-CS" sz="1400" b="0">
              <a:cs typeface="Times New Roman" pitchFamily="18" charset="0"/>
            </a:endParaRPr>
          </a:p>
          <a:p>
            <a:pPr indent="215900" algn="just" eaLnBrk="0" hangingPunct="0">
              <a:buFontTx/>
              <a:buChar char="•"/>
              <a:tabLst>
                <a:tab pos="444500" algn="l"/>
              </a:tabLst>
            </a:pPr>
            <a:endParaRPr lang="sr-Latn-CS" sz="800" b="0"/>
          </a:p>
          <a:p>
            <a:pPr indent="215900" algn="just" eaLnBrk="0" hangingPunct="0">
              <a:tabLst>
                <a:tab pos="444500" algn="l"/>
              </a:tabLst>
            </a:pPr>
            <a:r>
              <a:rPr lang="sr-Cyrl-CS" sz="1400" b="0">
                <a:cs typeface="Times New Roman" pitchFamily="18" charset="0"/>
              </a:rPr>
              <a:t>Način izgradnje i opremanja uslovljeni su: </a:t>
            </a:r>
            <a:endParaRPr lang="sr-Latn-CS" sz="800" b="0"/>
          </a:p>
          <a:p>
            <a:pPr indent="215900" algn="just" eaLnBrk="0" hangingPunct="0">
              <a:buFontTx/>
              <a:buChar char="•"/>
              <a:tabLst>
                <a:tab pos="444500" algn="l"/>
              </a:tabLst>
            </a:pPr>
            <a:r>
              <a:rPr lang="sr-Cyrl-CS" sz="1400" b="0">
                <a:cs typeface="Times New Roman" pitchFamily="18" charset="0"/>
              </a:rPr>
              <a:t>vrstom i uzrastom živine, </a:t>
            </a:r>
            <a:endParaRPr lang="sr-Latn-CS" sz="800" b="0"/>
          </a:p>
          <a:p>
            <a:pPr indent="215900" algn="just" eaLnBrk="0" hangingPunct="0">
              <a:buFontTx/>
              <a:buChar char="•"/>
              <a:tabLst>
                <a:tab pos="444500" algn="l"/>
              </a:tabLst>
            </a:pPr>
            <a:r>
              <a:rPr lang="sr-Cyrl-CS" sz="1400" b="0">
                <a:cs typeface="Times New Roman" pitchFamily="18" charset="0"/>
              </a:rPr>
              <a:t>načinom držanja,</a:t>
            </a:r>
            <a:endParaRPr lang="sr-Latn-CS" sz="800" b="0"/>
          </a:p>
          <a:p>
            <a:pPr indent="215900" algn="just" eaLnBrk="0" hangingPunct="0">
              <a:buFontTx/>
              <a:buChar char="•"/>
              <a:tabLst>
                <a:tab pos="444500" algn="l"/>
              </a:tabLst>
            </a:pPr>
            <a:r>
              <a:rPr lang="sr-Cyrl-CS" sz="1400" b="0">
                <a:cs typeface="Times New Roman" pitchFamily="18" charset="0"/>
              </a:rPr>
              <a:t>veličinom farme itd.</a:t>
            </a:r>
            <a:endParaRPr lang="sr-Latn-CS" sz="1400" b="0">
              <a:cs typeface="Times New Roman" pitchFamily="18" charset="0"/>
            </a:endParaRPr>
          </a:p>
          <a:p>
            <a:pPr indent="215900" algn="just" eaLnBrk="0" hangingPunct="0">
              <a:buFontTx/>
              <a:buChar char="•"/>
              <a:tabLst>
                <a:tab pos="444500" algn="l"/>
              </a:tabLst>
            </a:pPr>
            <a:endParaRPr lang="sr-Latn-CS" sz="800" b="0"/>
          </a:p>
          <a:p>
            <a:pPr indent="215900" algn="just" eaLnBrk="0" hangingPunct="0">
              <a:tabLst>
                <a:tab pos="444500" algn="l"/>
              </a:tabLst>
            </a:pPr>
            <a:r>
              <a:rPr lang="sr-Cyrl-CS" sz="1400" b="0">
                <a:cs typeface="Times New Roman" pitchFamily="18" charset="0"/>
              </a:rPr>
              <a:t>Bez obzira  na raznovrsnost ovih činilaca, mogu se definisati izvesni zajednički zahtevi koje treba da ispuni svaki živinarnik. Oni se mogu svrstati u dve grupe:</a:t>
            </a:r>
            <a:endParaRPr lang="sr-Latn-CS" sz="800" b="0"/>
          </a:p>
          <a:p>
            <a:pPr indent="215900" algn="just" eaLnBrk="0" hangingPunct="0">
              <a:buFontTx/>
              <a:buChar char="•"/>
              <a:tabLst>
                <a:tab pos="444500" algn="l"/>
              </a:tabLst>
            </a:pPr>
            <a:r>
              <a:rPr lang="sr-Cyrl-CS" sz="1400" b="0">
                <a:cs typeface="Times New Roman" pitchFamily="18" charset="0"/>
              </a:rPr>
              <a:t>higijensko-zootehnički i </a:t>
            </a:r>
            <a:endParaRPr lang="sr-Latn-CS" sz="800" b="0"/>
          </a:p>
          <a:p>
            <a:pPr indent="215900" algn="just" eaLnBrk="0" hangingPunct="0">
              <a:buFontTx/>
              <a:buChar char="•"/>
              <a:tabLst>
                <a:tab pos="444500" algn="l"/>
              </a:tabLst>
            </a:pPr>
            <a:r>
              <a:rPr lang="sr-Cyrl-CS" sz="1400" b="0">
                <a:cs typeface="Times New Roman" pitchFamily="18" charset="0"/>
              </a:rPr>
              <a:t>organizaciono-ekonomski.</a:t>
            </a:r>
            <a:endParaRPr lang="sr-Latn-CS" sz="1400" b="0">
              <a:cs typeface="Times New Roman" pitchFamily="18" charset="0"/>
            </a:endParaRPr>
          </a:p>
          <a:p>
            <a:pPr indent="215900" algn="just" eaLnBrk="0" hangingPunct="0">
              <a:buFontTx/>
              <a:buChar char="•"/>
              <a:tabLst>
                <a:tab pos="444500" algn="l"/>
              </a:tabLst>
            </a:pPr>
            <a:endParaRPr lang="sr-Latn-CS" sz="1400" b="0">
              <a:cs typeface="Times New Roman" pitchFamily="18" charset="0"/>
            </a:endParaRPr>
          </a:p>
          <a:p>
            <a:pPr indent="215900">
              <a:tabLst>
                <a:tab pos="444500" algn="l"/>
              </a:tabLst>
            </a:pPr>
            <a:r>
              <a:rPr lang="sr-Cyrl-CS" sz="1400">
                <a:cs typeface="Arial" charset="0"/>
              </a:rPr>
              <a:t>Veštačko izvođenje u odnosu na prirodno (pomoću kvočke) ima sledeće prednosti:</a:t>
            </a:r>
            <a:endParaRPr lang="sr-Latn-CS" sz="1400">
              <a:cs typeface="Arial" charset="0"/>
            </a:endParaRPr>
          </a:p>
          <a:p>
            <a:pPr indent="215900">
              <a:tabLst>
                <a:tab pos="444500" algn="l"/>
              </a:tabLst>
            </a:pPr>
            <a:endParaRPr lang="sr-Latn-CS" sz="1400">
              <a:cs typeface="Arial" charset="0"/>
            </a:endParaRPr>
          </a:p>
          <a:p>
            <a:pPr indent="215900">
              <a:buFont typeface="Arial" charset="0"/>
              <a:buChar char="•"/>
              <a:tabLst>
                <a:tab pos="444500" algn="l"/>
              </a:tabLst>
            </a:pPr>
            <a:r>
              <a:rPr lang="sr-Cyrl-CS" sz="1400">
                <a:cs typeface="Arial" charset="0"/>
              </a:rPr>
              <a:t>omogućuje istovremeno izvođenje većeg broja pilića,</a:t>
            </a:r>
            <a:endParaRPr lang="sr-Latn-CS" sz="1400">
              <a:cs typeface="Arial" charset="0"/>
            </a:endParaRPr>
          </a:p>
          <a:p>
            <a:pPr indent="215900">
              <a:buFont typeface="Arial" charset="0"/>
              <a:buChar char="•"/>
              <a:tabLst>
                <a:tab pos="444500" algn="l"/>
              </a:tabLst>
            </a:pPr>
            <a:r>
              <a:rPr lang="sr-Cyrl-CS" sz="1400">
                <a:cs typeface="Arial" charset="0"/>
              </a:rPr>
              <a:t>odstranjuje se uticaj spoljnih faktora na izvođenje,</a:t>
            </a:r>
            <a:endParaRPr lang="sr-Latn-CS" sz="1400">
              <a:cs typeface="Arial" charset="0"/>
            </a:endParaRPr>
          </a:p>
          <a:p>
            <a:pPr indent="215900">
              <a:buFont typeface="Arial" charset="0"/>
              <a:buChar char="•"/>
              <a:tabLst>
                <a:tab pos="444500" algn="l"/>
              </a:tabLst>
            </a:pPr>
            <a:r>
              <a:rPr lang="sr-Cyrl-CS" sz="1400">
                <a:cs typeface="Arial" charset="0"/>
              </a:rPr>
              <a:t>proces izvođenja može se odvijati cele godine,</a:t>
            </a:r>
            <a:endParaRPr lang="sr-Latn-CS" sz="1400">
              <a:cs typeface="Arial" charset="0"/>
            </a:endParaRPr>
          </a:p>
          <a:p>
            <a:pPr indent="215900">
              <a:buFont typeface="Arial" charset="0"/>
              <a:buChar char="•"/>
              <a:tabLst>
                <a:tab pos="444500" algn="l"/>
              </a:tabLst>
            </a:pPr>
            <a:r>
              <a:rPr lang="sr-Cyrl-CS" sz="1400">
                <a:cs typeface="Arial" charset="0"/>
              </a:rPr>
              <a:t>povećava se proizvodnja jaja po kokoški (jer se izbegava faza kvocanja, ležanja na jajima i vođenja pilića), i</a:t>
            </a:r>
            <a:endParaRPr lang="sr-Latn-CS" sz="1400">
              <a:cs typeface="Arial" charset="0"/>
            </a:endParaRPr>
          </a:p>
          <a:p>
            <a:pPr indent="215900">
              <a:buFont typeface="Arial" charset="0"/>
              <a:buChar char="•"/>
              <a:tabLst>
                <a:tab pos="444500" algn="l"/>
              </a:tabLst>
            </a:pPr>
            <a:r>
              <a:rPr lang="sr-Cyrl-CS" sz="1400">
                <a:cs typeface="Arial" charset="0"/>
              </a:rPr>
              <a:t>smanjuju se troškovi izvođenja pilića</a:t>
            </a:r>
            <a:r>
              <a:rPr lang="sr-Cyrl-CS"/>
              <a:t>.</a:t>
            </a:r>
            <a:endParaRPr lang="sr-Latn-CS"/>
          </a:p>
          <a:p>
            <a:pPr indent="215900" algn="just" eaLnBrk="0" hangingPunct="0">
              <a:buFontTx/>
              <a:buChar char="•"/>
              <a:tabLst>
                <a:tab pos="444500" algn="l"/>
              </a:tabLst>
            </a:pPr>
            <a:endParaRPr lang="sr-Latn-CS" sz="1800" b="0"/>
          </a:p>
          <a:p>
            <a:pPr indent="215900" algn="just" eaLnBrk="0" hangingPunct="0">
              <a:buFontTx/>
              <a:buChar char="•"/>
              <a:tabLst>
                <a:tab pos="444500" algn="l"/>
              </a:tabLst>
            </a:pPr>
            <a:endParaRPr lang="sr-Latn-CS"/>
          </a:p>
          <a:p>
            <a:pPr indent="215900" algn="just" eaLnBrk="0" hangingPunct="0">
              <a:buFontTx/>
              <a:buChar char="•"/>
              <a:tabLst>
                <a:tab pos="444500" algn="l"/>
              </a:tabLst>
            </a:pPr>
            <a:endParaRPr lang="sr-Latn-CS" sz="1800" b="0"/>
          </a:p>
          <a:p>
            <a:pPr indent="215900" algn="just" eaLnBrk="0" hangingPunct="0">
              <a:buFontTx/>
              <a:buChar char="•"/>
              <a:tabLst>
                <a:tab pos="444500" algn="l"/>
              </a:tabLst>
            </a:pPr>
            <a:endParaRPr lang="sr-Latn-CS"/>
          </a:p>
          <a:p>
            <a:pPr indent="215900" algn="just" eaLnBrk="0" hangingPunct="0">
              <a:buFontTx/>
              <a:buChar char="•"/>
              <a:tabLst>
                <a:tab pos="444500" algn="l"/>
              </a:tabLst>
            </a:pPr>
            <a:endParaRPr lang="sr-Latn-CS" sz="1800" b="0"/>
          </a:p>
          <a:p>
            <a:pPr indent="215900" algn="just" eaLnBrk="0" hangingPunct="0">
              <a:buFontTx/>
              <a:buChar char="•"/>
              <a:tabLst>
                <a:tab pos="444500" algn="l"/>
              </a:tabLst>
            </a:pPr>
            <a:endParaRPr lang="sr-Cyrl-CS" sz="1800" b="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357188" y="500063"/>
            <a:ext cx="8286750" cy="4524375"/>
          </a:xfrm>
          <a:prstGeom prst="rect">
            <a:avLst/>
          </a:prstGeom>
          <a:noFill/>
          <a:ln w="9525">
            <a:noFill/>
            <a:miter lim="800000"/>
            <a:headEnd/>
            <a:tailEnd/>
          </a:ln>
        </p:spPr>
        <p:txBody>
          <a:bodyPr>
            <a:spAutoFit/>
          </a:bodyPr>
          <a:lstStyle/>
          <a:p>
            <a:r>
              <a:rPr lang="sr-Latn-CS"/>
              <a:t>Po regionima posmatrano, a u odnosu na prosečnu ekonomsku vrednost </a:t>
            </a:r>
          </a:p>
          <a:p>
            <a:r>
              <a:rPr lang="sr-Latn-CS"/>
              <a:t>poljoprivrednog gazdinstva u Srbiji (5.939 eura), ekonomski siromašnija (slabija) gazdinstva locirana su u regionu Južne i Istočne Srbije i regionu Šumadije i ZapadneSrbije, ekonomski snažnija gazdinstva locirana u regionu Vojvodine, a ekonomska vrednost gazdinstava u Beogradskom regionu gotovo je na nivou prosečne vrednosti za Srbiju</a:t>
            </a:r>
          </a:p>
          <a:p>
            <a:endParaRPr lang="sr-Latn-CS"/>
          </a:p>
          <a:p>
            <a:r>
              <a:rPr lang="sr-Latn-CS"/>
              <a:t>Najveću prosečnu ekonomsku veličinu poljoprivrednog gazdinstva ima </a:t>
            </a:r>
          </a:p>
          <a:p>
            <a:r>
              <a:rPr lang="sr-Latn-CS"/>
              <a:t>region Vojvodine (12.032 eura), a najnižu (3.414 eura) region Južne i Istočne Srbije</a:t>
            </a:r>
          </a:p>
          <a:p>
            <a:r>
              <a:rPr lang="sr-Latn-CS"/>
              <a:t> Prosečna ekonomska snaga poljoprivrednog gazdinstva u regionu Vojvodine više od 2 puta, odnosno 3,5 puta iznad je prosečne ekonomske snage poljoprivrednog gazdinstva u R. Srbiji, odnosno u regionu Južne i Istočne Srbije, respektivno posmatrano.</a:t>
            </a:r>
          </a:p>
          <a:p>
            <a:endParaRPr lang="sr-Latn-CS"/>
          </a:p>
          <a:p>
            <a:endParaRPr lang="sr-Latn-CS"/>
          </a:p>
          <a:p>
            <a:endParaRPr lang="sr-Latn-CS"/>
          </a:p>
          <a:p>
            <a:endParaRPr lang="sr-Latn-CS"/>
          </a:p>
        </p:txBody>
      </p:sp>
    </p:spTree>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1"/>
          <p:cNvSpPr>
            <a:spLocks noChangeArrowheads="1"/>
          </p:cNvSpPr>
          <p:nvPr/>
        </p:nvSpPr>
        <p:spPr bwMode="auto">
          <a:xfrm rot="10800000" flipV="1">
            <a:off x="0" y="287338"/>
            <a:ext cx="9144000" cy="2216150"/>
          </a:xfrm>
          <a:prstGeom prst="rect">
            <a:avLst/>
          </a:prstGeom>
          <a:noFill/>
          <a:ln w="9525">
            <a:noFill/>
            <a:miter lim="800000"/>
            <a:headEnd/>
            <a:tailEnd/>
          </a:ln>
        </p:spPr>
        <p:txBody>
          <a:bodyPr anchor="ctr">
            <a:spAutoFit/>
          </a:bodyPr>
          <a:lstStyle/>
          <a:p>
            <a:pPr indent="215900">
              <a:tabLst>
                <a:tab pos="228600" algn="l"/>
              </a:tabLst>
            </a:pPr>
            <a:r>
              <a:rPr lang="sr-Cyrl-CS" sz="1400" b="0">
                <a:cs typeface="Times New Roman" pitchFamily="18" charset="0"/>
              </a:rPr>
              <a:t>Prostorija za smeštaj inkubatora (inkubatorijum) treba da ispunjava sledeće uslove:</a:t>
            </a:r>
            <a:endParaRPr lang="sr-Latn-CS" sz="1400" b="0">
              <a:cs typeface="Times New Roman" pitchFamily="18" charset="0"/>
            </a:endParaRPr>
          </a:p>
          <a:p>
            <a:pPr indent="215900">
              <a:tabLst>
                <a:tab pos="228600" algn="l"/>
              </a:tabLst>
            </a:pPr>
            <a:endParaRPr lang="sr-Latn-CS" sz="1400"/>
          </a:p>
          <a:p>
            <a:pPr indent="215900">
              <a:tabLst>
                <a:tab pos="228600" algn="l"/>
              </a:tabLst>
            </a:pPr>
            <a:endParaRPr lang="sr-Latn-CS" sz="800" b="0"/>
          </a:p>
          <a:p>
            <a:pPr indent="215900" eaLnBrk="0" hangingPunct="0">
              <a:buFontTx/>
              <a:buChar char="•"/>
              <a:tabLst>
                <a:tab pos="228600" algn="l"/>
              </a:tabLst>
            </a:pPr>
            <a:r>
              <a:rPr lang="sr-Cyrl-CS" sz="1400" b="0">
                <a:cs typeface="Times New Roman" pitchFamily="18" charset="0"/>
              </a:rPr>
              <a:t>da je udaljena od prometnih puteva i železničke pruge, kao i od đubrišta i svih izvora štetnih isparenja i dima,</a:t>
            </a:r>
            <a:endParaRPr lang="sr-Latn-CS" sz="800" b="0"/>
          </a:p>
          <a:p>
            <a:pPr indent="215900" eaLnBrk="0" hangingPunct="0">
              <a:buFontTx/>
              <a:buChar char="•"/>
              <a:tabLst>
                <a:tab pos="228600" algn="l"/>
              </a:tabLst>
            </a:pPr>
            <a:r>
              <a:rPr lang="sr-Cyrl-CS" sz="1400" b="0">
                <a:cs typeface="Times New Roman" pitchFamily="18" charset="0"/>
              </a:rPr>
              <a:t>da je izolovana od uticaja spoljašnje temperature,</a:t>
            </a:r>
            <a:endParaRPr lang="sr-Latn-CS" sz="800" b="0"/>
          </a:p>
          <a:p>
            <a:pPr indent="215900" eaLnBrk="0" hangingPunct="0">
              <a:buFontTx/>
              <a:buChar char="•"/>
              <a:tabLst>
                <a:tab pos="228600" algn="l"/>
              </a:tabLst>
            </a:pPr>
            <a:r>
              <a:rPr lang="sr-Cyrl-CS" sz="1400" b="0">
                <a:cs typeface="Times New Roman" pitchFamily="18" charset="0"/>
              </a:rPr>
              <a:t>da se lako provetrava, ali da nije promajna,</a:t>
            </a:r>
            <a:endParaRPr lang="sr-Latn-CS" sz="800" b="0"/>
          </a:p>
          <a:p>
            <a:pPr indent="215900" eaLnBrk="0" hangingPunct="0">
              <a:buFontTx/>
              <a:buChar char="•"/>
              <a:tabLst>
                <a:tab pos="228600" algn="l"/>
              </a:tabLst>
            </a:pPr>
            <a:r>
              <a:rPr lang="sr-Cyrl-CS" sz="1400" b="0">
                <a:cs typeface="Times New Roman" pitchFamily="18" charset="0"/>
              </a:rPr>
              <a:t>da je dovoljno svetla, ali da nije izložena direktnoj sunčanoj svetlosti,</a:t>
            </a:r>
            <a:endParaRPr lang="sr-Latn-CS" sz="800" b="0"/>
          </a:p>
          <a:p>
            <a:pPr indent="215900" eaLnBrk="0" hangingPunct="0">
              <a:buFontTx/>
              <a:buChar char="•"/>
              <a:tabLst>
                <a:tab pos="228600" algn="l"/>
              </a:tabLst>
            </a:pPr>
            <a:r>
              <a:rPr lang="sr-Cyrl-CS" sz="1400" b="0">
                <a:cs typeface="Times New Roman" pitchFamily="18" charset="0"/>
              </a:rPr>
              <a:t>da ima ravan i potpuno horizontalan pod,</a:t>
            </a:r>
            <a:endParaRPr lang="sr-Latn-CS" sz="800" b="0"/>
          </a:p>
          <a:p>
            <a:pPr indent="215900" eaLnBrk="0" hangingPunct="0">
              <a:buFontTx/>
              <a:buChar char="•"/>
              <a:tabLst>
                <a:tab pos="228600" algn="l"/>
              </a:tabLst>
            </a:pPr>
            <a:r>
              <a:rPr lang="sr-Cyrl-CS" sz="1400" b="0">
                <a:cs typeface="Times New Roman" pitchFamily="18" charset="0"/>
              </a:rPr>
              <a:t>da je pogodna za čišćenje.</a:t>
            </a:r>
            <a:endParaRPr lang="sr-Latn-CS" sz="800" b="0"/>
          </a:p>
          <a:p>
            <a:pPr indent="215900" eaLnBrk="0" hangingPunct="0">
              <a:tabLst>
                <a:tab pos="228600" algn="l"/>
              </a:tabLst>
            </a:pPr>
            <a:endParaRPr lang="sr-Latn-CS" sz="1800" b="0"/>
          </a:p>
        </p:txBody>
      </p:sp>
    </p:spTree>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ChangeArrowheads="1"/>
          </p:cNvSpPr>
          <p:nvPr/>
        </p:nvSpPr>
        <p:spPr bwMode="auto">
          <a:xfrm>
            <a:off x="214313" y="1071563"/>
            <a:ext cx="8786812" cy="3786187"/>
          </a:xfrm>
          <a:prstGeom prst="rect">
            <a:avLst/>
          </a:prstGeom>
          <a:noFill/>
          <a:ln w="9525">
            <a:noFill/>
            <a:miter lim="800000"/>
            <a:headEnd/>
            <a:tailEnd/>
          </a:ln>
        </p:spPr>
        <p:txBody>
          <a:bodyPr anchor="ctr">
            <a:spAutoFit/>
          </a:bodyPr>
          <a:lstStyle/>
          <a:p>
            <a:pPr indent="215900">
              <a:tabLst>
                <a:tab pos="228600" algn="l"/>
              </a:tabLst>
            </a:pPr>
            <a:r>
              <a:rPr lang="sr-Cyrl-CS" sz="1400" u="sng">
                <a:cs typeface="Times New Roman" pitchFamily="18" charset="0"/>
              </a:rPr>
              <a:t>Organizacija rada u živinarstvu</a:t>
            </a:r>
            <a:endParaRPr lang="sr-Latn-CS" sz="1400" u="sng">
              <a:cs typeface="Times New Roman" pitchFamily="18" charset="0"/>
            </a:endParaRPr>
          </a:p>
          <a:p>
            <a:pPr indent="215900">
              <a:tabLst>
                <a:tab pos="228600" algn="l"/>
              </a:tabLst>
            </a:pPr>
            <a:endParaRPr lang="sr-Latn-CS" sz="800" b="0"/>
          </a:p>
          <a:p>
            <a:pPr indent="215900" eaLnBrk="0" hangingPunct="0">
              <a:tabLst>
                <a:tab pos="228600" algn="l"/>
              </a:tabLst>
            </a:pPr>
            <a:r>
              <a:rPr lang="pl-PL" sz="1400" b="0">
                <a:cs typeface="Times New Roman" pitchFamily="18" charset="0"/>
              </a:rPr>
              <a:t>Za ishranu živine u podnom sistemu držanja koriste se korita i okrugle hranilice. Njihovo punjenje je na </a:t>
            </a:r>
          </a:p>
          <a:p>
            <a:pPr indent="215900" eaLnBrk="0" hangingPunct="0">
              <a:tabLst>
                <a:tab pos="228600" algn="l"/>
              </a:tabLst>
            </a:pPr>
            <a:r>
              <a:rPr lang="pl-PL" sz="1400" b="0">
                <a:cs typeface="Times New Roman" pitchFamily="18" charset="0"/>
              </a:rPr>
              <a:t> krupnim farmama mehanizovano.</a:t>
            </a:r>
            <a:endParaRPr lang="sr-Latn-CS" sz="800" b="0"/>
          </a:p>
          <a:p>
            <a:pPr indent="215900" eaLnBrk="0" hangingPunct="0">
              <a:tabLst>
                <a:tab pos="228600" algn="l"/>
              </a:tabLst>
            </a:pPr>
            <a:r>
              <a:rPr lang="sr-Cyrl-CS" sz="1400" b="0">
                <a:cs typeface="Times New Roman" pitchFamily="18" charset="0"/>
              </a:rPr>
              <a:t>Za ishranu živine u kavezima koristi se korito koje se, osim ručnog, može puniti i mehaničkim putem.</a:t>
            </a:r>
            <a:endParaRPr lang="sr-Latn-CS" sz="1400" b="0">
              <a:cs typeface="Times New Roman" pitchFamily="18" charset="0"/>
            </a:endParaRPr>
          </a:p>
          <a:p>
            <a:pPr indent="215900" eaLnBrk="0" hangingPunct="0">
              <a:tabLst>
                <a:tab pos="228600" algn="l"/>
              </a:tabLst>
            </a:pPr>
            <a:r>
              <a:rPr lang="sr-Cyrl-CS" sz="1400" b="0">
                <a:cs typeface="Times New Roman" pitchFamily="18" charset="0"/>
              </a:rPr>
              <a:t> Mehanizovano punjenje izvodi se na dva načina:</a:t>
            </a:r>
            <a:endParaRPr lang="sr-Latn-CS" sz="1400" b="0">
              <a:cs typeface="Times New Roman" pitchFamily="18" charset="0"/>
            </a:endParaRPr>
          </a:p>
          <a:p>
            <a:pPr indent="215900" eaLnBrk="0" hangingPunct="0">
              <a:tabLst>
                <a:tab pos="228600" algn="l"/>
              </a:tabLst>
            </a:pPr>
            <a:endParaRPr lang="sr-Latn-CS" sz="800" b="0"/>
          </a:p>
          <a:p>
            <a:pPr indent="215900" eaLnBrk="0" hangingPunct="0">
              <a:buFontTx/>
              <a:buChar char="•"/>
              <a:tabLst>
                <a:tab pos="228600" algn="l"/>
              </a:tabLst>
            </a:pPr>
            <a:r>
              <a:rPr lang="sr-Cyrl-CS" sz="1400" b="0">
                <a:cs typeface="Times New Roman" pitchFamily="18" charset="0"/>
              </a:rPr>
              <a:t>pomoću pokretnih kolica na šinama, koja imaju veći rezervoar i prolaskom pored kaveza direktno sipaju</a:t>
            </a:r>
            <a:endParaRPr lang="sr-Latn-CS" sz="1400" b="0">
              <a:cs typeface="Times New Roman" pitchFamily="18" charset="0"/>
            </a:endParaRPr>
          </a:p>
          <a:p>
            <a:pPr indent="215900" eaLnBrk="0" hangingPunct="0">
              <a:tabLst>
                <a:tab pos="228600" algn="l"/>
              </a:tabLst>
            </a:pPr>
            <a:r>
              <a:rPr lang="sr-Cyrl-CS" sz="1400" b="0">
                <a:cs typeface="Times New Roman" pitchFamily="18" charset="0"/>
              </a:rPr>
              <a:t> hranu u korita. Ova kolica se mogu pokretati ručno ili pomoću elektromotora, koji se povremeno uključuje </a:t>
            </a:r>
            <a:endParaRPr lang="sr-Latn-CS" sz="1400" b="0">
              <a:cs typeface="Times New Roman" pitchFamily="18" charset="0"/>
            </a:endParaRPr>
          </a:p>
          <a:p>
            <a:pPr indent="215900" eaLnBrk="0" hangingPunct="0">
              <a:tabLst>
                <a:tab pos="228600" algn="l"/>
              </a:tabLst>
            </a:pPr>
            <a:endParaRPr lang="sr-Latn-CS" sz="800" b="0"/>
          </a:p>
          <a:p>
            <a:pPr indent="215900" eaLnBrk="0" hangingPunct="0">
              <a:buFontTx/>
              <a:buChar char="•"/>
              <a:tabLst>
                <a:tab pos="228600" algn="l"/>
              </a:tabLst>
            </a:pPr>
            <a:r>
              <a:rPr lang="sr-Cyrl-CS" sz="1400" b="0">
                <a:cs typeface="Times New Roman" pitchFamily="18" charset="0"/>
              </a:rPr>
              <a:t>pomoću pokretne trake u koritu, kada korito mora biti šire, pa češće dolazi do zagađivanja hrane.</a:t>
            </a:r>
            <a:endParaRPr lang="sr-Latn-CS" sz="1400" b="0">
              <a:cs typeface="Times New Roman" pitchFamily="18" charset="0"/>
            </a:endParaRPr>
          </a:p>
          <a:p>
            <a:pPr indent="215900" eaLnBrk="0" hangingPunct="0">
              <a:buFontTx/>
              <a:buChar char="•"/>
              <a:tabLst>
                <a:tab pos="228600" algn="l"/>
              </a:tabLst>
            </a:pPr>
            <a:endParaRPr lang="sr-Latn-CS" sz="800" b="0"/>
          </a:p>
          <a:p>
            <a:pPr indent="215900" eaLnBrk="0" hangingPunct="0">
              <a:tabLst>
                <a:tab pos="228600" algn="l"/>
              </a:tabLst>
            </a:pPr>
            <a:r>
              <a:rPr lang="pl-PL" sz="1400" b="0">
                <a:cs typeface="Times New Roman" pitchFamily="18" charset="0"/>
              </a:rPr>
              <a:t>Obezbeđenje dovoljne količine vode koja živini neprekidno stoji na raspolaganju ima veliki uticaj na proizvodne rezultate. Na 1 kg hrane živina troši 2 litra vode. Dnevna potrošnja vode po grlu iznosi: za odraslu kokoš oko 0,5 litara, guska i plovka oko 1,5 litar, pile 0,05-0,1 litar.</a:t>
            </a:r>
          </a:p>
          <a:p>
            <a:pPr indent="215900" eaLnBrk="0" hangingPunct="0">
              <a:tabLst>
                <a:tab pos="228600" algn="l"/>
              </a:tabLst>
            </a:pPr>
            <a:endParaRPr lang="pl-PL" sz="1400"/>
          </a:p>
          <a:p>
            <a:pPr indent="215900" eaLnBrk="0" hangingPunct="0">
              <a:tabLst>
                <a:tab pos="228600" algn="l"/>
              </a:tabLst>
            </a:pPr>
            <a:endParaRPr lang="pl-PL" sz="1400" b="0"/>
          </a:p>
          <a:p>
            <a:pPr indent="215900" eaLnBrk="0" hangingPunct="0">
              <a:tabLst>
                <a:tab pos="228600" algn="l"/>
              </a:tabLst>
            </a:pPr>
            <a:endParaRPr lang="sr-Latn-CS" sz="800" b="0"/>
          </a:p>
          <a:p>
            <a:pPr indent="215900" eaLnBrk="0" hangingPunct="0">
              <a:tabLst>
                <a:tab pos="228600" algn="l"/>
              </a:tabLst>
            </a:pPr>
            <a:endParaRPr lang="sr-Latn-CS" sz="1800" b="0"/>
          </a:p>
        </p:txBody>
      </p:sp>
      <p:sp>
        <p:nvSpPr>
          <p:cNvPr id="258051" name="Rectangle 3"/>
          <p:cNvSpPr>
            <a:spLocks noChangeArrowheads="1"/>
          </p:cNvSpPr>
          <p:nvPr/>
        </p:nvSpPr>
        <p:spPr bwMode="auto">
          <a:xfrm rot="10800000" flipV="1">
            <a:off x="142875" y="4192588"/>
            <a:ext cx="8858250" cy="522287"/>
          </a:xfrm>
          <a:prstGeom prst="rect">
            <a:avLst/>
          </a:prstGeom>
          <a:noFill/>
          <a:ln w="9525">
            <a:noFill/>
            <a:miter lim="800000"/>
            <a:headEnd/>
            <a:tailEnd/>
          </a:ln>
        </p:spPr>
        <p:txBody>
          <a:bodyPr>
            <a:spAutoFit/>
          </a:bodyPr>
          <a:lstStyle/>
          <a:p>
            <a:r>
              <a:rPr lang="sr-Cyrl-CS" sz="1400">
                <a:cs typeface="Arial" charset="0"/>
              </a:rPr>
              <a:t>Klasiranje jaja može se izvoditi ručno i mehanizovano. Na velikim farmama izvodi se mehanizovano uz pomoć</a:t>
            </a:r>
            <a:r>
              <a:rPr lang="sr-Latn-CS" sz="1400">
                <a:cs typeface="Arial" charset="0"/>
              </a:rPr>
              <a:t> </a:t>
            </a:r>
            <a:r>
              <a:rPr lang="sr-Cyrl-CS" sz="1400">
                <a:cs typeface="Arial" charset="0"/>
              </a:rPr>
              <a:t>uređaja koji, prema masi, razvrstava jaja u nekoliko klasa</a:t>
            </a:r>
            <a:endParaRPr lang="sr-Latn-CS" sz="1400">
              <a:cs typeface="Arial" charset="0"/>
            </a:endParaRPr>
          </a:p>
        </p:txBody>
      </p:sp>
    </p:spTree>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1"/>
          <p:cNvSpPr>
            <a:spLocks noChangeArrowheads="1"/>
          </p:cNvSpPr>
          <p:nvPr/>
        </p:nvSpPr>
        <p:spPr bwMode="auto">
          <a:xfrm>
            <a:off x="49213" y="1162050"/>
            <a:ext cx="9212262" cy="6092825"/>
          </a:xfrm>
          <a:prstGeom prst="rect">
            <a:avLst/>
          </a:prstGeom>
          <a:noFill/>
          <a:ln w="9525">
            <a:noFill/>
            <a:miter lim="800000"/>
            <a:headEnd/>
            <a:tailEnd/>
          </a:ln>
        </p:spPr>
        <p:txBody>
          <a:bodyPr anchor="ctr">
            <a:spAutoFit/>
          </a:bodyPr>
          <a:lstStyle/>
          <a:p>
            <a:r>
              <a:rPr lang="sr-Cyrl-CS" sz="1400" u="sng">
                <a:cs typeface="Times New Roman" pitchFamily="18" charset="0"/>
              </a:rPr>
              <a:t>Produktivnost rada u živinarstvu</a:t>
            </a:r>
            <a:endParaRPr lang="sr-Latn-CS" sz="1400" u="sng">
              <a:cs typeface="Times New Roman" pitchFamily="18" charset="0"/>
            </a:endParaRPr>
          </a:p>
          <a:p>
            <a:endParaRPr lang="sr-Latn-CS" sz="1400">
              <a:cs typeface="Times New Roman" pitchFamily="18" charset="0"/>
            </a:endParaRPr>
          </a:p>
          <a:p>
            <a:endParaRPr lang="sr-Latn-CS" sz="1400">
              <a:cs typeface="Times New Roman" pitchFamily="18" charset="0"/>
            </a:endParaRPr>
          </a:p>
          <a:p>
            <a:r>
              <a:rPr lang="sr-Latn-CS" sz="1400">
                <a:cs typeface="Times New Roman" pitchFamily="18" charset="0"/>
              </a:rPr>
              <a:t>Produktivnost rada zavisi od primenjivanih tehničkih, tehnoloških i organizacionih rešenja.</a:t>
            </a:r>
          </a:p>
          <a:p>
            <a:endParaRPr lang="sr-Latn-CS" sz="1400">
              <a:cs typeface="Times New Roman" pitchFamily="18" charset="0"/>
            </a:endParaRPr>
          </a:p>
          <a:p>
            <a:r>
              <a:rPr lang="sr-Latn-CS" sz="1400">
                <a:cs typeface="Times New Roman" pitchFamily="18" charset="0"/>
              </a:rPr>
              <a:t>Nacin drzanja  značajno utiče na produktivnost rada.</a:t>
            </a:r>
          </a:p>
          <a:p>
            <a:endParaRPr lang="sr-Latn-CS" sz="1400">
              <a:cs typeface="Times New Roman" pitchFamily="18" charset="0"/>
            </a:endParaRPr>
          </a:p>
          <a:p>
            <a:r>
              <a:rPr lang="sr-Latn-CS" sz="1400">
                <a:cs typeface="Times New Roman" pitchFamily="18" charset="0"/>
              </a:rPr>
              <a:t>Porast produktivnosti rada  je u funkciji :</a:t>
            </a:r>
          </a:p>
          <a:p>
            <a:pPr>
              <a:buFontTx/>
              <a:buAutoNum type="alphaLcParenR"/>
            </a:pPr>
            <a:r>
              <a:rPr lang="sr-Latn-CS" sz="1400">
                <a:cs typeface="Times New Roman" pitchFamily="18" charset="0"/>
              </a:rPr>
              <a:t>Optimalne veličine farme</a:t>
            </a:r>
          </a:p>
          <a:p>
            <a:pPr>
              <a:buFontTx/>
              <a:buAutoNum type="alphaLcParenR"/>
            </a:pPr>
            <a:r>
              <a:rPr lang="sr-Latn-CS" sz="1400">
                <a:cs typeface="Times New Roman" pitchFamily="18" charset="0"/>
              </a:rPr>
              <a:t>Načina držanja živine</a:t>
            </a:r>
          </a:p>
          <a:p>
            <a:pPr>
              <a:buFontTx/>
              <a:buAutoNum type="alphaLcParenR"/>
            </a:pPr>
            <a:r>
              <a:rPr lang="sr-Latn-CS" sz="1400">
                <a:cs typeface="Times New Roman" pitchFamily="18" charset="0"/>
              </a:rPr>
              <a:t>Povećanog stepena mehanizovanosti</a:t>
            </a:r>
          </a:p>
          <a:p>
            <a:pPr>
              <a:buFontTx/>
              <a:buAutoNum type="alphaLcParenR"/>
            </a:pPr>
            <a:r>
              <a:rPr lang="sr-Latn-CS" sz="1400">
                <a:cs typeface="Times New Roman" pitchFamily="18" charset="0"/>
              </a:rPr>
              <a:t>Poboljšanog kvaliteta opreme</a:t>
            </a:r>
          </a:p>
          <a:p>
            <a:pPr>
              <a:buFontTx/>
              <a:buAutoNum type="alphaLcParenR"/>
            </a:pPr>
            <a:r>
              <a:rPr lang="sr-Latn-CS" sz="1400">
                <a:cs typeface="Times New Roman" pitchFamily="18" charset="0"/>
              </a:rPr>
              <a:t>Optimalnog intenziteta proizvodnje</a:t>
            </a:r>
          </a:p>
          <a:p>
            <a:endParaRPr lang="sr-Latn-CS" sz="1400">
              <a:cs typeface="Times New Roman" pitchFamily="18" charset="0"/>
            </a:endParaRPr>
          </a:p>
          <a:p>
            <a:r>
              <a:rPr lang="sr-Latn-CS" sz="1400">
                <a:cs typeface="Times New Roman" pitchFamily="18" charset="0"/>
              </a:rPr>
              <a:t>U cilju pracenja produktivnosti rada i sagledavanja mogučnosti za dalji rast potrebno je  analizu usmeriti na  razvrstavanje poslova i to u dve grupe :</a:t>
            </a:r>
          </a:p>
          <a:p>
            <a:r>
              <a:rPr lang="sr-Latn-CS" sz="1400">
                <a:cs typeface="Times New Roman" pitchFamily="18" charset="0"/>
              </a:rPr>
              <a:t>                       a) svakodnevne </a:t>
            </a:r>
          </a:p>
          <a:p>
            <a:r>
              <a:rPr lang="sr-Latn-CS" sz="1400">
                <a:cs typeface="Times New Roman" pitchFamily="18" charset="0"/>
              </a:rPr>
              <a:t>                       b) povremene </a:t>
            </a:r>
          </a:p>
          <a:p>
            <a:endParaRPr lang="sr-Latn-CS" sz="1400">
              <a:cs typeface="Times New Roman" pitchFamily="18" charset="0"/>
            </a:endParaRPr>
          </a:p>
          <a:p>
            <a:r>
              <a:rPr lang="sr-Latn-CS" sz="1400">
                <a:cs typeface="Times New Roman" pitchFamily="18" charset="0"/>
              </a:rPr>
              <a:t>U proizvodnji brojlera razvrstavamo u tri grupe:</a:t>
            </a:r>
          </a:p>
          <a:p>
            <a:r>
              <a:rPr lang="sr-Latn-CS" sz="1400">
                <a:cs typeface="Times New Roman" pitchFamily="18" charset="0"/>
              </a:rPr>
              <a:t>                                                                         a) svakodnevni poslovi</a:t>
            </a:r>
          </a:p>
          <a:p>
            <a:r>
              <a:rPr lang="sr-Latn-CS" sz="1400">
                <a:cs typeface="Times New Roman" pitchFamily="18" charset="0"/>
              </a:rPr>
              <a:t>                                                                         b) prijem i isporuka pillića</a:t>
            </a:r>
          </a:p>
          <a:p>
            <a:r>
              <a:rPr lang="sr-Latn-CS" sz="1400">
                <a:cs typeface="Times New Roman" pitchFamily="18" charset="0"/>
              </a:rPr>
              <a:t>                                                                         c) čišćenje i priprema objekta i opreme  </a:t>
            </a:r>
          </a:p>
          <a:p>
            <a:endParaRPr lang="sr-Latn-CS" sz="1400">
              <a:cs typeface="Times New Roman" pitchFamily="18" charset="0"/>
            </a:endParaRPr>
          </a:p>
          <a:p>
            <a:r>
              <a:rPr lang="sr-Latn-CS" sz="1400">
                <a:cs typeface="Times New Roman" pitchFamily="18" charset="0"/>
              </a:rPr>
              <a:t> </a:t>
            </a:r>
          </a:p>
          <a:p>
            <a:endParaRPr lang="sr-Latn-CS" sz="1400">
              <a:cs typeface="Times New Roman" pitchFamily="18" charset="0"/>
            </a:endParaRPr>
          </a:p>
          <a:p>
            <a:endParaRPr lang="sr-Latn-CS" sz="800"/>
          </a:p>
          <a:p>
            <a:pPr eaLnBrk="0" hangingPunct="0"/>
            <a:endParaRPr lang="sr-Latn-CS" sz="1800" b="0"/>
          </a:p>
        </p:txBody>
      </p:sp>
    </p:spTree>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TextBox 1"/>
          <p:cNvSpPr txBox="1">
            <a:spLocks noChangeArrowheads="1"/>
          </p:cNvSpPr>
          <p:nvPr/>
        </p:nvSpPr>
        <p:spPr bwMode="auto">
          <a:xfrm>
            <a:off x="609600" y="0"/>
            <a:ext cx="6553200" cy="1016000"/>
          </a:xfrm>
          <a:prstGeom prst="rect">
            <a:avLst/>
          </a:prstGeom>
          <a:noFill/>
          <a:ln w="9525">
            <a:noFill/>
            <a:miter lim="800000"/>
            <a:headEnd/>
            <a:tailEnd/>
          </a:ln>
        </p:spPr>
        <p:txBody>
          <a:bodyPr>
            <a:spAutoFit/>
          </a:bodyPr>
          <a:lstStyle/>
          <a:p>
            <a:r>
              <a:rPr lang="sr-Latn-CS"/>
              <a:t>Ekonomičnost živinarske proizvodnje</a:t>
            </a:r>
          </a:p>
          <a:p>
            <a:endParaRPr lang="sr-Latn-CS"/>
          </a:p>
          <a:p>
            <a:endParaRPr lang="sr-Latn-CS"/>
          </a:p>
        </p:txBody>
      </p:sp>
      <p:sp>
        <p:nvSpPr>
          <p:cNvPr id="260099" name="TextBox 2"/>
          <p:cNvSpPr txBox="1">
            <a:spLocks noChangeArrowheads="1"/>
          </p:cNvSpPr>
          <p:nvPr/>
        </p:nvSpPr>
        <p:spPr bwMode="auto">
          <a:xfrm>
            <a:off x="142875" y="642938"/>
            <a:ext cx="9009063" cy="6556375"/>
          </a:xfrm>
          <a:prstGeom prst="rect">
            <a:avLst/>
          </a:prstGeom>
          <a:noFill/>
          <a:ln w="9525">
            <a:noFill/>
            <a:miter lim="800000"/>
            <a:headEnd/>
            <a:tailEnd/>
          </a:ln>
        </p:spPr>
        <p:txBody>
          <a:bodyPr>
            <a:spAutoFit/>
          </a:bodyPr>
          <a:lstStyle/>
          <a:p>
            <a:r>
              <a:rPr lang="sr-Latn-CS"/>
              <a:t>Efikasnost poslovnih  rezultata na živinarskoj farmi je u funkciji:</a:t>
            </a:r>
          </a:p>
          <a:p>
            <a:r>
              <a:rPr lang="sr-Latn-CS"/>
              <a:t>                  - racionalnog korišćenja raspololoživih činilaca</a:t>
            </a:r>
          </a:p>
          <a:p>
            <a:r>
              <a:rPr lang="sr-Latn-CS"/>
              <a:t>                  - stepen prilagodljivosti tržišnim uslovima</a:t>
            </a:r>
          </a:p>
          <a:p>
            <a:r>
              <a:rPr lang="sr-Latn-CS"/>
              <a:t>Ekonomski rezultat u živinarstvu je pod uticajem pre svega:</a:t>
            </a:r>
          </a:p>
          <a:p>
            <a:r>
              <a:rPr lang="sr-Latn-CS">
                <a:solidFill>
                  <a:srgbClr val="FF0000"/>
                </a:solidFill>
              </a:rPr>
              <a:t>                      A) intenziteta proizvodnje</a:t>
            </a:r>
          </a:p>
          <a:p>
            <a:r>
              <a:rPr lang="sr-Latn-CS"/>
              <a:t>( može da se kreće u širokim granicama od najestezivnije do vrlo intenzivnog industrijskog načina organizovanja proizvodnje  i na taj način je moguće prilagodjavanje konkretnim uslovima)</a:t>
            </a:r>
          </a:p>
          <a:p>
            <a:r>
              <a:rPr lang="sr-Latn-CS"/>
              <a:t>                      </a:t>
            </a:r>
            <a:r>
              <a:rPr lang="sr-Latn-CS">
                <a:solidFill>
                  <a:srgbClr val="FF0000"/>
                </a:solidFill>
              </a:rPr>
              <a:t>B) selekcije živine </a:t>
            </a:r>
          </a:p>
          <a:p>
            <a:r>
              <a:rPr lang="sr-Latn-CS"/>
              <a:t>          Dve linije koje su usmerene na proizvodnju finalnih proizvoda u živinarstvu su :</a:t>
            </a:r>
          </a:p>
          <a:p>
            <a:r>
              <a:rPr lang="sr-Latn-CS"/>
              <a:t>                     </a:t>
            </a:r>
            <a:r>
              <a:rPr lang="sr-Latn-CS">
                <a:solidFill>
                  <a:srgbClr val="00B050"/>
                </a:solidFill>
              </a:rPr>
              <a:t>1. proizvodnja brojlera </a:t>
            </a:r>
          </a:p>
          <a:p>
            <a:r>
              <a:rPr lang="sr-Latn-CS">
                <a:solidFill>
                  <a:srgbClr val="00B050"/>
                </a:solidFill>
              </a:rPr>
              <a:t>                     2. proizvodnja konzumnih jaja </a:t>
            </a:r>
          </a:p>
          <a:p>
            <a:r>
              <a:rPr lang="sr-Latn-CS"/>
              <a:t>Organizaciji proizvodnje spomenutih linija predhode brojne aktivnosti od kojih zavisi kako proizvodni tako i ekonomski rezultat. U navedenim linijama od značaja je kvalitetan početni materijal – jednodnevni pilići, odnosno priplodne kokice.  </a:t>
            </a:r>
          </a:p>
          <a:p>
            <a:r>
              <a:rPr lang="sr-Latn-CS"/>
              <a:t>Proizvođači ne mogu bitno da utiču na cenu podmladka ( ulaznog materijala) tako da je ekonomičnost njihove proizvodnje u funkciji racionalizacije onih troškova na koje proizvodjač može da utiče.  </a:t>
            </a:r>
          </a:p>
          <a:p>
            <a:endParaRPr lang="en-US"/>
          </a:p>
        </p:txBody>
      </p:sp>
    </p:spTree>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1397000"/>
          <a:ext cx="6096000" cy="3505200"/>
        </p:xfrm>
        <a:graphic>
          <a:graphicData uri="http://schemas.openxmlformats.org/drawingml/2006/table">
            <a:tbl>
              <a:tblPr bandCol="1">
                <a:tableStyleId>{5C22544A-7EE6-4342-B048-85BDC9FD1C3A}</a:tableStyleId>
              </a:tblPr>
              <a:tblGrid>
                <a:gridCol w="2032000"/>
                <a:gridCol w="2032000"/>
                <a:gridCol w="2032000"/>
              </a:tblGrid>
              <a:tr h="370840">
                <a:tc>
                  <a:txBody>
                    <a:bodyPr/>
                    <a:lstStyle/>
                    <a:p>
                      <a:r>
                        <a:rPr lang="x-none" dirty="0" smtClean="0"/>
                        <a:t>Elementi</a:t>
                      </a:r>
                      <a:endParaRPr lang="en-US" dirty="0"/>
                    </a:p>
                  </a:txBody>
                  <a:tcPr/>
                </a:tc>
                <a:tc>
                  <a:txBody>
                    <a:bodyPr/>
                    <a:lstStyle/>
                    <a:p>
                      <a:r>
                        <a:rPr lang="x-none" dirty="0" smtClean="0"/>
                        <a:t>Proizvodnja brojlera</a:t>
                      </a:r>
                      <a:endParaRPr lang="en-US" dirty="0"/>
                    </a:p>
                  </a:txBody>
                  <a:tcPr/>
                </a:tc>
                <a:tc>
                  <a:txBody>
                    <a:bodyPr/>
                    <a:lstStyle/>
                    <a:p>
                      <a:r>
                        <a:rPr lang="x-none" dirty="0" smtClean="0"/>
                        <a:t>Proizvodnja konzumnih jaja</a:t>
                      </a:r>
                      <a:endParaRPr lang="en-US" dirty="0"/>
                    </a:p>
                  </a:txBody>
                  <a:tcPr/>
                </a:tc>
              </a:tr>
              <a:tr h="370840">
                <a:tc>
                  <a:txBody>
                    <a:bodyPr/>
                    <a:lstStyle/>
                    <a:p>
                      <a:r>
                        <a:rPr lang="x-none" dirty="0" smtClean="0"/>
                        <a:t>Jednodnevni pilići</a:t>
                      </a:r>
                      <a:endParaRPr lang="en-US" dirty="0"/>
                    </a:p>
                  </a:txBody>
                  <a:tcPr/>
                </a:tc>
                <a:tc>
                  <a:txBody>
                    <a:bodyPr/>
                    <a:lstStyle/>
                    <a:p>
                      <a:r>
                        <a:rPr lang="x-none" dirty="0" smtClean="0"/>
                        <a:t>19%</a:t>
                      </a:r>
                      <a:endParaRPr lang="en-US" dirty="0"/>
                    </a:p>
                  </a:txBody>
                  <a:tcPr/>
                </a:tc>
                <a:tc>
                  <a:txBody>
                    <a:bodyPr/>
                    <a:lstStyle/>
                    <a:p>
                      <a:endParaRPr lang="en-US" dirty="0"/>
                    </a:p>
                  </a:txBody>
                  <a:tcPr/>
                </a:tc>
              </a:tr>
              <a:tr h="370840">
                <a:tc>
                  <a:txBody>
                    <a:bodyPr/>
                    <a:lstStyle/>
                    <a:p>
                      <a:r>
                        <a:rPr lang="x-none" dirty="0" smtClean="0"/>
                        <a:t>Priplodne</a:t>
                      </a:r>
                      <a:r>
                        <a:rPr lang="x-none" baseline="0" dirty="0" smtClean="0"/>
                        <a:t> kokice</a:t>
                      </a:r>
                      <a:endParaRPr lang="en-US" dirty="0"/>
                    </a:p>
                  </a:txBody>
                  <a:tcPr/>
                </a:tc>
                <a:tc>
                  <a:txBody>
                    <a:bodyPr/>
                    <a:lstStyle/>
                    <a:p>
                      <a:endParaRPr lang="en-US" dirty="0"/>
                    </a:p>
                  </a:txBody>
                  <a:tcPr/>
                </a:tc>
                <a:tc>
                  <a:txBody>
                    <a:bodyPr/>
                    <a:lstStyle/>
                    <a:p>
                      <a:r>
                        <a:rPr lang="x-none" dirty="0" smtClean="0"/>
                        <a:t>16%</a:t>
                      </a:r>
                      <a:endParaRPr lang="en-US" dirty="0"/>
                    </a:p>
                  </a:txBody>
                  <a:tcPr/>
                </a:tc>
              </a:tr>
              <a:tr h="370840">
                <a:tc>
                  <a:txBody>
                    <a:bodyPr/>
                    <a:lstStyle/>
                    <a:p>
                      <a:r>
                        <a:rPr lang="x-none" dirty="0" smtClean="0"/>
                        <a:t>Hrana</a:t>
                      </a:r>
                      <a:endParaRPr lang="en-US" dirty="0"/>
                    </a:p>
                  </a:txBody>
                  <a:tcPr/>
                </a:tc>
                <a:tc>
                  <a:txBody>
                    <a:bodyPr/>
                    <a:lstStyle/>
                    <a:p>
                      <a:r>
                        <a:rPr lang="x-none" dirty="0" smtClean="0"/>
                        <a:t>59%</a:t>
                      </a:r>
                      <a:endParaRPr lang="en-US" dirty="0"/>
                    </a:p>
                  </a:txBody>
                  <a:tcPr/>
                </a:tc>
                <a:tc>
                  <a:txBody>
                    <a:bodyPr/>
                    <a:lstStyle/>
                    <a:p>
                      <a:r>
                        <a:rPr lang="x-none" dirty="0" smtClean="0"/>
                        <a:t>53%</a:t>
                      </a:r>
                      <a:endParaRPr lang="en-US" dirty="0"/>
                    </a:p>
                  </a:txBody>
                  <a:tcPr/>
                </a:tc>
              </a:tr>
              <a:tr h="370840">
                <a:tc>
                  <a:txBody>
                    <a:bodyPr/>
                    <a:lstStyle/>
                    <a:p>
                      <a:r>
                        <a:rPr lang="x-none" dirty="0" smtClean="0"/>
                        <a:t>Ostali direktni troškovi</a:t>
                      </a:r>
                      <a:endParaRPr lang="en-US" dirty="0"/>
                    </a:p>
                  </a:txBody>
                  <a:tcPr/>
                </a:tc>
                <a:tc>
                  <a:txBody>
                    <a:bodyPr/>
                    <a:lstStyle/>
                    <a:p>
                      <a:r>
                        <a:rPr lang="x-none" dirty="0" smtClean="0"/>
                        <a:t>7%</a:t>
                      </a:r>
                      <a:endParaRPr lang="en-US" dirty="0"/>
                    </a:p>
                  </a:txBody>
                  <a:tcPr/>
                </a:tc>
                <a:tc>
                  <a:txBody>
                    <a:bodyPr/>
                    <a:lstStyle/>
                    <a:p>
                      <a:r>
                        <a:rPr lang="x-none" dirty="0" smtClean="0"/>
                        <a:t>4%</a:t>
                      </a:r>
                      <a:endParaRPr lang="en-US" dirty="0"/>
                    </a:p>
                  </a:txBody>
                  <a:tcPr/>
                </a:tc>
              </a:tr>
              <a:tr h="370840">
                <a:tc>
                  <a:txBody>
                    <a:bodyPr/>
                    <a:lstStyle/>
                    <a:p>
                      <a:r>
                        <a:rPr lang="x-none" dirty="0" smtClean="0"/>
                        <a:t>Amortizacija</a:t>
                      </a:r>
                      <a:endParaRPr lang="en-US" dirty="0"/>
                    </a:p>
                  </a:txBody>
                  <a:tcPr/>
                </a:tc>
                <a:tc>
                  <a:txBody>
                    <a:bodyPr/>
                    <a:lstStyle/>
                    <a:p>
                      <a:r>
                        <a:rPr lang="x-none" dirty="0" smtClean="0"/>
                        <a:t>2%</a:t>
                      </a:r>
                      <a:endParaRPr lang="en-US" dirty="0"/>
                    </a:p>
                  </a:txBody>
                  <a:tcPr/>
                </a:tc>
                <a:tc>
                  <a:txBody>
                    <a:bodyPr/>
                    <a:lstStyle/>
                    <a:p>
                      <a:r>
                        <a:rPr lang="x-none" dirty="0" smtClean="0"/>
                        <a:t>6%</a:t>
                      </a:r>
                      <a:endParaRPr lang="en-US" dirty="0"/>
                    </a:p>
                  </a:txBody>
                  <a:tcPr/>
                </a:tc>
              </a:tr>
              <a:tr h="370840">
                <a:tc>
                  <a:txBody>
                    <a:bodyPr/>
                    <a:lstStyle/>
                    <a:p>
                      <a:r>
                        <a:rPr lang="x-none" dirty="0" smtClean="0">
                          <a:solidFill>
                            <a:schemeClr val="tx1"/>
                          </a:solidFill>
                        </a:rPr>
                        <a:t>Zarade</a:t>
                      </a:r>
                      <a:endParaRPr lang="en-US" dirty="0">
                        <a:solidFill>
                          <a:schemeClr val="tx1"/>
                        </a:solidFill>
                      </a:endParaRPr>
                    </a:p>
                  </a:txBody>
                  <a:tcPr/>
                </a:tc>
                <a:tc>
                  <a:txBody>
                    <a:bodyPr/>
                    <a:lstStyle/>
                    <a:p>
                      <a:r>
                        <a:rPr lang="x-none" dirty="0" smtClean="0"/>
                        <a:t>6%</a:t>
                      </a:r>
                      <a:endParaRPr lang="en-US" dirty="0"/>
                    </a:p>
                  </a:txBody>
                  <a:tcPr/>
                </a:tc>
                <a:tc>
                  <a:txBody>
                    <a:bodyPr/>
                    <a:lstStyle/>
                    <a:p>
                      <a:r>
                        <a:rPr lang="x-none" dirty="0" smtClean="0"/>
                        <a:t>13%</a:t>
                      </a:r>
                      <a:endParaRPr lang="en-US" dirty="0"/>
                    </a:p>
                  </a:txBody>
                  <a:tcPr/>
                </a:tc>
              </a:tr>
              <a:tr h="370840">
                <a:tc>
                  <a:txBody>
                    <a:bodyPr/>
                    <a:lstStyle/>
                    <a:p>
                      <a:r>
                        <a:rPr lang="x-none" dirty="0" smtClean="0">
                          <a:solidFill>
                            <a:schemeClr val="tx1"/>
                          </a:solidFill>
                        </a:rPr>
                        <a:t>Opšti troškovi</a:t>
                      </a:r>
                      <a:endParaRPr lang="en-US" dirty="0">
                        <a:solidFill>
                          <a:schemeClr val="tx1"/>
                        </a:solidFill>
                      </a:endParaRPr>
                    </a:p>
                  </a:txBody>
                  <a:tcPr/>
                </a:tc>
                <a:tc>
                  <a:txBody>
                    <a:bodyPr/>
                    <a:lstStyle/>
                    <a:p>
                      <a:r>
                        <a:rPr lang="x-none" dirty="0" smtClean="0"/>
                        <a:t>7%</a:t>
                      </a:r>
                      <a:endParaRPr lang="en-US" dirty="0"/>
                    </a:p>
                  </a:txBody>
                  <a:tcPr/>
                </a:tc>
                <a:tc>
                  <a:txBody>
                    <a:bodyPr/>
                    <a:lstStyle/>
                    <a:p>
                      <a:r>
                        <a:rPr lang="x-none" dirty="0" smtClean="0"/>
                        <a:t>7%</a:t>
                      </a:r>
                      <a:endParaRPr lang="en-US" dirty="0"/>
                    </a:p>
                  </a:txBody>
                  <a:tcPr/>
                </a:tc>
              </a:tr>
            </a:tbl>
          </a:graphicData>
        </a:graphic>
      </p:graphicFrame>
      <p:sp>
        <p:nvSpPr>
          <p:cNvPr id="261160" name="TextBox 2"/>
          <p:cNvSpPr txBox="1">
            <a:spLocks noChangeArrowheads="1"/>
          </p:cNvSpPr>
          <p:nvPr/>
        </p:nvSpPr>
        <p:spPr bwMode="auto">
          <a:xfrm>
            <a:off x="381000" y="533400"/>
            <a:ext cx="6175375" cy="369888"/>
          </a:xfrm>
          <a:prstGeom prst="rect">
            <a:avLst/>
          </a:prstGeom>
          <a:noFill/>
          <a:ln w="9525">
            <a:noFill/>
            <a:miter lim="800000"/>
            <a:headEnd/>
            <a:tailEnd/>
          </a:ln>
        </p:spPr>
        <p:txBody>
          <a:bodyPr wrap="none">
            <a:spAutoFit/>
          </a:bodyPr>
          <a:lstStyle/>
          <a:p>
            <a:r>
              <a:rPr lang="sr-Latn-CS"/>
              <a:t>Struktura troškova proizvodnje na krupnim živinarskim farmama</a:t>
            </a:r>
            <a:endParaRPr lang="en-US"/>
          </a:p>
        </p:txBody>
      </p:sp>
      <p:sp>
        <p:nvSpPr>
          <p:cNvPr id="261161" name="TextBox 3"/>
          <p:cNvSpPr txBox="1">
            <a:spLocks noChangeArrowheads="1"/>
          </p:cNvSpPr>
          <p:nvPr/>
        </p:nvSpPr>
        <p:spPr bwMode="auto">
          <a:xfrm>
            <a:off x="609600" y="5334000"/>
            <a:ext cx="8229600" cy="708025"/>
          </a:xfrm>
          <a:prstGeom prst="rect">
            <a:avLst/>
          </a:prstGeom>
          <a:noFill/>
          <a:ln w="9525">
            <a:noFill/>
            <a:miter lim="800000"/>
            <a:headEnd/>
            <a:tailEnd/>
          </a:ln>
        </p:spPr>
        <p:txBody>
          <a:bodyPr>
            <a:spAutoFit/>
          </a:bodyPr>
          <a:lstStyle/>
          <a:p>
            <a:r>
              <a:rPr lang="sr-Latn-CS"/>
              <a:t>Cena jednodnodnevnih pilića za tov : – cena jaja za nasad</a:t>
            </a:r>
          </a:p>
          <a:p>
            <a:r>
              <a:rPr lang="sr-Latn-CS"/>
              <a:t>                                                                 - troškovi izvođenja pilica </a:t>
            </a:r>
            <a:endParaRPr lang="en-US"/>
          </a:p>
        </p:txBody>
      </p:sp>
    </p:spTree>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TextBox 1"/>
          <p:cNvSpPr txBox="1">
            <a:spLocks noChangeArrowheads="1"/>
          </p:cNvSpPr>
          <p:nvPr/>
        </p:nvSpPr>
        <p:spPr bwMode="auto">
          <a:xfrm>
            <a:off x="285750" y="500063"/>
            <a:ext cx="11763375" cy="4524375"/>
          </a:xfrm>
          <a:prstGeom prst="rect">
            <a:avLst/>
          </a:prstGeom>
          <a:noFill/>
          <a:ln w="9525">
            <a:noFill/>
            <a:miter lim="800000"/>
            <a:headEnd/>
            <a:tailEnd/>
          </a:ln>
        </p:spPr>
        <p:txBody>
          <a:bodyPr>
            <a:spAutoFit/>
          </a:bodyPr>
          <a:lstStyle/>
          <a:p>
            <a:r>
              <a:rPr lang="sr-Latn-CS"/>
              <a:t>Ekonomičnost je u značajnoj meri uslovljena troškovima ishrane.</a:t>
            </a:r>
          </a:p>
          <a:p>
            <a:endParaRPr lang="sr-Latn-CS"/>
          </a:p>
          <a:p>
            <a:r>
              <a:rPr lang="sr-Latn-CS"/>
              <a:t>Hrana ispoljava uticaj  1. konverzijom – osobine živine</a:t>
            </a:r>
          </a:p>
          <a:p>
            <a:r>
              <a:rPr lang="sr-Latn-CS"/>
              <a:t>                                                                   - kvalitet hrane </a:t>
            </a:r>
          </a:p>
          <a:p>
            <a:r>
              <a:rPr lang="sr-Latn-CS"/>
              <a:t>                                                                   - intenzitet ishrane </a:t>
            </a:r>
          </a:p>
          <a:p>
            <a:r>
              <a:rPr lang="sr-Latn-CS"/>
              <a:t>                                                                   - uzrast i drugi činioci</a:t>
            </a:r>
          </a:p>
          <a:p>
            <a:r>
              <a:rPr lang="sr-Latn-CS"/>
              <a:t>                                        2. cenom </a:t>
            </a:r>
          </a:p>
          <a:p>
            <a:endParaRPr lang="sr-Latn-CS"/>
          </a:p>
          <a:p>
            <a:r>
              <a:rPr lang="sr-Latn-CS"/>
              <a:t>U proizvodnji jaja na ekonomičnost proizvodnje deluje i NOSIVOST  KOKOŠAKA </a:t>
            </a:r>
          </a:p>
          <a:p>
            <a:r>
              <a:rPr lang="sr-Latn-CS"/>
              <a:t>– postoji potreba praćenja nosivosti u granicama bioloških kapaciteta</a:t>
            </a:r>
          </a:p>
          <a:p>
            <a:endParaRPr lang="sr-Latn-CS"/>
          </a:p>
          <a:p>
            <a:r>
              <a:rPr lang="sr-Latn-CS"/>
              <a:t>Troškovi u liniji proizvodnje jaja su su pretežno fiksnog karaktera i to:</a:t>
            </a:r>
          </a:p>
          <a:p>
            <a:r>
              <a:rPr lang="sr-Latn-CS"/>
              <a:t>                                    - troškovi uzdržne ishrane</a:t>
            </a:r>
          </a:p>
          <a:p>
            <a:r>
              <a:rPr lang="sr-Latn-CS"/>
              <a:t>                                    - deo troškova rada i usluga </a:t>
            </a:r>
          </a:p>
          <a:p>
            <a:r>
              <a:rPr lang="sr-Latn-CS"/>
              <a:t>                                    - amortizacija</a:t>
            </a:r>
          </a:p>
          <a:p>
            <a:r>
              <a:rPr lang="sr-Latn-CS"/>
              <a:t>                                    - opšti troškovi    </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500063" y="1928813"/>
          <a:ext cx="8215369" cy="2849702"/>
        </p:xfrm>
        <a:graphic>
          <a:graphicData uri="http://schemas.openxmlformats.org/drawingml/2006/table">
            <a:tbl>
              <a:tblPr/>
              <a:tblGrid>
                <a:gridCol w="2053174"/>
                <a:gridCol w="2054065"/>
                <a:gridCol w="2054065"/>
                <a:gridCol w="2054065"/>
              </a:tblGrid>
              <a:tr h="518126">
                <a:tc>
                  <a:txBody>
                    <a:bodyPr/>
                    <a:lstStyle/>
                    <a:p>
                      <a:pPr>
                        <a:lnSpc>
                          <a:spcPct val="115000"/>
                        </a:lnSpc>
                        <a:spcAft>
                          <a:spcPts val="0"/>
                        </a:spcAft>
                      </a:pPr>
                      <a:r>
                        <a:rPr lang="sr-Latn-CS" sz="1400" dirty="0">
                          <a:latin typeface="Times New Roman"/>
                          <a:ea typeface="Calibri"/>
                          <a:cs typeface="Times New Roman"/>
                        </a:rPr>
                        <a:t>Klase ekonomske </a:t>
                      </a:r>
                      <a:r>
                        <a:rPr lang="sr-Latn-CS" sz="1400" dirty="0" smtClean="0">
                          <a:latin typeface="Times New Roman"/>
                          <a:ea typeface="Calibri"/>
                          <a:cs typeface="Times New Roman"/>
                        </a:rPr>
                        <a:t>veličine</a:t>
                      </a:r>
                    </a:p>
                    <a:p>
                      <a:pPr>
                        <a:lnSpc>
                          <a:spcPct val="115000"/>
                        </a:lnSpc>
                        <a:spcAft>
                          <a:spcPts val="0"/>
                        </a:spcAft>
                      </a:pPr>
                      <a:r>
                        <a:rPr lang="sr-Latn-CS" sz="1400" dirty="0" smtClean="0">
                          <a:latin typeface="Times New Roman"/>
                          <a:ea typeface="Calibri"/>
                          <a:cs typeface="Times New Roman"/>
                        </a:rPr>
                        <a:t>u €  SO </a:t>
                      </a:r>
                      <a:endParaRPr lang="sr-Latn-C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r-Latn-CS" sz="1400">
                          <a:latin typeface="Times New Roman"/>
                          <a:ea typeface="Calibri"/>
                          <a:cs typeface="Times New Roman"/>
                        </a:rPr>
                        <a:t>%</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r-Latn-CS" sz="1400">
                          <a:latin typeface="Times New Roman"/>
                          <a:ea typeface="Calibri"/>
                          <a:cs typeface="Times New Roman"/>
                        </a:rPr>
                        <a:t>veličina</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r-Latn-CS" sz="1400">
                          <a:latin typeface="Times New Roman"/>
                          <a:ea typeface="Calibri"/>
                          <a:cs typeface="Times New Roman"/>
                        </a:rPr>
                        <a:t>Ha KPZ/PG</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64">
                <a:tc>
                  <a:txBody>
                    <a:bodyPr/>
                    <a:lstStyle/>
                    <a:p>
                      <a:pPr>
                        <a:lnSpc>
                          <a:spcPct val="115000"/>
                        </a:lnSpc>
                        <a:spcAft>
                          <a:spcPts val="0"/>
                        </a:spcAft>
                      </a:pPr>
                      <a:r>
                        <a:rPr lang="sr-Latn-CS" sz="1400" dirty="0">
                          <a:latin typeface="Times New Roman"/>
                          <a:ea typeface="Calibri"/>
                          <a:cs typeface="Times New Roman"/>
                        </a:rPr>
                        <a:t>ukupno</a:t>
                      </a:r>
                      <a:endParaRPr lang="sr-Latn-C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sr-Latn-C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sr-Latn-CS" sz="1400">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r-Latn-CS" sz="1400">
                          <a:latin typeface="Times New Roman"/>
                          <a:ea typeface="Calibri"/>
                          <a:cs typeface="Times New Roman"/>
                        </a:rPr>
                        <a:t>5,4</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64">
                <a:tc>
                  <a:txBody>
                    <a:bodyPr/>
                    <a:lstStyle/>
                    <a:p>
                      <a:pPr>
                        <a:lnSpc>
                          <a:spcPct val="115000"/>
                        </a:lnSpc>
                        <a:spcAft>
                          <a:spcPts val="0"/>
                        </a:spcAft>
                      </a:pPr>
                      <a:r>
                        <a:rPr lang="sr-Latn-CS" sz="1400">
                          <a:latin typeface="Times New Roman"/>
                          <a:ea typeface="Calibri"/>
                          <a:cs typeface="Times New Roman"/>
                        </a:rPr>
                        <a:t>0-1999</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r-Latn-CS" sz="1400">
                          <a:latin typeface="Times New Roman"/>
                          <a:ea typeface="Calibri"/>
                          <a:cs typeface="Times New Roman"/>
                        </a:rPr>
                        <a:t>45,7</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sr-Latn-CS" sz="1400">
                          <a:latin typeface="Times New Roman"/>
                          <a:ea typeface="Calibri"/>
                          <a:cs typeface="Times New Roman"/>
                        </a:rPr>
                        <a:t>Mala 85,9%</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r-Latn-CS" sz="1400">
                          <a:latin typeface="Times New Roman"/>
                          <a:ea typeface="Calibri"/>
                          <a:cs typeface="Times New Roman"/>
                        </a:rPr>
                        <a:t>1,2</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64">
                <a:tc>
                  <a:txBody>
                    <a:bodyPr/>
                    <a:lstStyle/>
                    <a:p>
                      <a:pPr>
                        <a:lnSpc>
                          <a:spcPct val="115000"/>
                        </a:lnSpc>
                        <a:spcAft>
                          <a:spcPts val="0"/>
                        </a:spcAft>
                      </a:pPr>
                      <a:r>
                        <a:rPr lang="sr-Latn-CS" sz="1400">
                          <a:latin typeface="Times New Roman"/>
                          <a:ea typeface="Calibri"/>
                          <a:cs typeface="Times New Roman"/>
                        </a:rPr>
                        <a:t>2000-3999</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r-Latn-CS" sz="1400">
                          <a:latin typeface="Times New Roman"/>
                          <a:ea typeface="Calibri"/>
                          <a:cs typeface="Times New Roman"/>
                        </a:rPr>
                        <a:t>22,3</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sr-Latn-CS"/>
                    </a:p>
                  </a:txBody>
                  <a:tcPr/>
                </a:tc>
                <a:tc>
                  <a:txBody>
                    <a:bodyPr/>
                    <a:lstStyle/>
                    <a:p>
                      <a:pPr>
                        <a:lnSpc>
                          <a:spcPct val="115000"/>
                        </a:lnSpc>
                        <a:spcAft>
                          <a:spcPts val="0"/>
                        </a:spcAft>
                      </a:pPr>
                      <a:r>
                        <a:rPr lang="sr-Latn-CS" sz="1400">
                          <a:latin typeface="Times New Roman"/>
                          <a:ea typeface="Calibri"/>
                          <a:cs typeface="Times New Roman"/>
                        </a:rPr>
                        <a:t>2,8</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64">
                <a:tc>
                  <a:txBody>
                    <a:bodyPr/>
                    <a:lstStyle/>
                    <a:p>
                      <a:pPr>
                        <a:lnSpc>
                          <a:spcPct val="115000"/>
                        </a:lnSpc>
                        <a:spcAft>
                          <a:spcPts val="0"/>
                        </a:spcAft>
                      </a:pPr>
                      <a:r>
                        <a:rPr lang="sr-Latn-CS" sz="1400">
                          <a:latin typeface="Times New Roman"/>
                          <a:ea typeface="Calibri"/>
                          <a:cs typeface="Times New Roman"/>
                        </a:rPr>
                        <a:t>4000-7999</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r-Latn-CS" sz="1400">
                          <a:latin typeface="Times New Roman"/>
                          <a:ea typeface="Calibri"/>
                          <a:cs typeface="Times New Roman"/>
                        </a:rPr>
                        <a:t>17,9</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sr-Latn-CS"/>
                    </a:p>
                  </a:txBody>
                  <a:tcPr/>
                </a:tc>
                <a:tc>
                  <a:txBody>
                    <a:bodyPr/>
                    <a:lstStyle/>
                    <a:p>
                      <a:pPr>
                        <a:lnSpc>
                          <a:spcPct val="115000"/>
                        </a:lnSpc>
                        <a:spcAft>
                          <a:spcPts val="0"/>
                        </a:spcAft>
                      </a:pPr>
                      <a:r>
                        <a:rPr lang="sr-Latn-CS" sz="1400">
                          <a:latin typeface="Times New Roman"/>
                          <a:ea typeface="Calibri"/>
                          <a:cs typeface="Times New Roman"/>
                        </a:rPr>
                        <a:t>5,0</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64">
                <a:tc>
                  <a:txBody>
                    <a:bodyPr/>
                    <a:lstStyle/>
                    <a:p>
                      <a:pPr>
                        <a:lnSpc>
                          <a:spcPct val="115000"/>
                        </a:lnSpc>
                        <a:spcAft>
                          <a:spcPts val="0"/>
                        </a:spcAft>
                      </a:pPr>
                      <a:r>
                        <a:rPr lang="sr-Latn-CS" sz="1400">
                          <a:latin typeface="Times New Roman"/>
                          <a:ea typeface="Calibri"/>
                          <a:cs typeface="Times New Roman"/>
                        </a:rPr>
                        <a:t>8000-14999</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r-Latn-CS" sz="1400">
                          <a:latin typeface="Times New Roman"/>
                          <a:ea typeface="Calibri"/>
                          <a:cs typeface="Times New Roman"/>
                        </a:rPr>
                        <a:t>8,4</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nSpc>
                          <a:spcPct val="115000"/>
                        </a:lnSpc>
                        <a:spcAft>
                          <a:spcPts val="0"/>
                        </a:spcAft>
                      </a:pPr>
                      <a:r>
                        <a:rPr lang="sr-Latn-CS" sz="1400">
                          <a:latin typeface="Times New Roman"/>
                          <a:ea typeface="Calibri"/>
                          <a:cs typeface="Times New Roman"/>
                        </a:rPr>
                        <a:t>Srednja </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r-Latn-CS" sz="1400">
                          <a:latin typeface="Times New Roman"/>
                          <a:ea typeface="Calibri"/>
                          <a:cs typeface="Times New Roman"/>
                        </a:rPr>
                        <a:t>8,8</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64">
                <a:tc>
                  <a:txBody>
                    <a:bodyPr/>
                    <a:lstStyle/>
                    <a:p>
                      <a:pPr>
                        <a:lnSpc>
                          <a:spcPct val="115000"/>
                        </a:lnSpc>
                        <a:spcAft>
                          <a:spcPts val="0"/>
                        </a:spcAft>
                      </a:pPr>
                      <a:r>
                        <a:rPr lang="sr-Latn-CS" sz="1400">
                          <a:latin typeface="Times New Roman"/>
                          <a:ea typeface="Calibri"/>
                          <a:cs typeface="Times New Roman"/>
                        </a:rPr>
                        <a:t>15000-24999</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r-Latn-CS" sz="1400">
                          <a:latin typeface="Times New Roman"/>
                          <a:ea typeface="Calibri"/>
                          <a:cs typeface="Times New Roman"/>
                        </a:rPr>
                        <a:t>2,9</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sr-Latn-CS"/>
                    </a:p>
                  </a:txBody>
                  <a:tcPr/>
                </a:tc>
                <a:tc>
                  <a:txBody>
                    <a:bodyPr/>
                    <a:lstStyle/>
                    <a:p>
                      <a:pPr>
                        <a:lnSpc>
                          <a:spcPct val="115000"/>
                        </a:lnSpc>
                        <a:spcAft>
                          <a:spcPts val="0"/>
                        </a:spcAft>
                      </a:pPr>
                      <a:r>
                        <a:rPr lang="sr-Latn-CS" sz="1400">
                          <a:latin typeface="Times New Roman"/>
                          <a:ea typeface="Calibri"/>
                          <a:cs typeface="Times New Roman"/>
                        </a:rPr>
                        <a:t>15,5</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64">
                <a:tc>
                  <a:txBody>
                    <a:bodyPr/>
                    <a:lstStyle/>
                    <a:p>
                      <a:pPr>
                        <a:lnSpc>
                          <a:spcPct val="115000"/>
                        </a:lnSpc>
                        <a:spcAft>
                          <a:spcPts val="0"/>
                        </a:spcAft>
                      </a:pPr>
                      <a:r>
                        <a:rPr lang="sr-Latn-CS" sz="1400">
                          <a:latin typeface="Times New Roman"/>
                          <a:ea typeface="Calibri"/>
                          <a:cs typeface="Times New Roman"/>
                        </a:rPr>
                        <a:t>25000-49999</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r-Latn-CS" sz="1400">
                          <a:latin typeface="Times New Roman"/>
                          <a:ea typeface="Calibri"/>
                          <a:cs typeface="Times New Roman"/>
                        </a:rPr>
                        <a:t>1,8</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nSpc>
                          <a:spcPct val="115000"/>
                        </a:lnSpc>
                        <a:spcAft>
                          <a:spcPts val="0"/>
                        </a:spcAft>
                      </a:pPr>
                      <a:r>
                        <a:rPr lang="sr-Latn-CS" sz="1400">
                          <a:latin typeface="Times New Roman"/>
                          <a:ea typeface="Calibri"/>
                          <a:cs typeface="Times New Roman"/>
                        </a:rPr>
                        <a:t>Velika</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r-Latn-CS" sz="1400">
                          <a:latin typeface="Times New Roman"/>
                          <a:ea typeface="Calibri"/>
                          <a:cs typeface="Times New Roman"/>
                        </a:rPr>
                        <a:t>39,2</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64">
                <a:tc>
                  <a:txBody>
                    <a:bodyPr/>
                    <a:lstStyle/>
                    <a:p>
                      <a:pPr>
                        <a:lnSpc>
                          <a:spcPct val="115000"/>
                        </a:lnSpc>
                        <a:spcAft>
                          <a:spcPts val="0"/>
                        </a:spcAft>
                      </a:pPr>
                      <a:r>
                        <a:rPr lang="sr-Latn-CS" sz="1400">
                          <a:latin typeface="Times New Roman"/>
                          <a:ea typeface="Calibri"/>
                          <a:cs typeface="Times New Roman"/>
                        </a:rPr>
                        <a:t>50000-99999</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r-Latn-CS" sz="1400">
                          <a:latin typeface="Times New Roman"/>
                          <a:ea typeface="Calibri"/>
                          <a:cs typeface="Times New Roman"/>
                        </a:rPr>
                        <a:t>0,8</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sr-Latn-CS"/>
                    </a:p>
                  </a:txBody>
                  <a:tcPr/>
                </a:tc>
                <a:tc>
                  <a:txBody>
                    <a:bodyPr/>
                    <a:lstStyle/>
                    <a:p>
                      <a:pPr>
                        <a:lnSpc>
                          <a:spcPct val="115000"/>
                        </a:lnSpc>
                        <a:spcAft>
                          <a:spcPts val="0"/>
                        </a:spcAft>
                      </a:pPr>
                      <a:r>
                        <a:rPr lang="sr-Latn-CS" sz="1400">
                          <a:latin typeface="Times New Roman"/>
                          <a:ea typeface="Calibri"/>
                          <a:cs typeface="Times New Roman"/>
                        </a:rPr>
                        <a:t>71,1</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064">
                <a:tc>
                  <a:txBody>
                    <a:bodyPr/>
                    <a:lstStyle/>
                    <a:p>
                      <a:pPr>
                        <a:lnSpc>
                          <a:spcPct val="115000"/>
                        </a:lnSpc>
                        <a:spcAft>
                          <a:spcPts val="0"/>
                        </a:spcAft>
                      </a:pPr>
                      <a:r>
                        <a:rPr lang="sr-Latn-CS" sz="1400">
                          <a:latin typeface="Times New Roman"/>
                          <a:ea typeface="Calibri"/>
                          <a:cs typeface="Times New Roman"/>
                        </a:rPr>
                        <a:t>Više od 100000</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sr-Latn-CS" sz="1400">
                          <a:latin typeface="Times New Roman"/>
                          <a:ea typeface="Calibri"/>
                          <a:cs typeface="Times New Roman"/>
                        </a:rPr>
                        <a:t>0,3</a:t>
                      </a:r>
                      <a:endParaRPr lang="sr-Latn-CS" sz="11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sr-Latn-CS"/>
                    </a:p>
                  </a:txBody>
                  <a:tcPr/>
                </a:tc>
                <a:tc>
                  <a:txBody>
                    <a:bodyPr/>
                    <a:lstStyle/>
                    <a:p>
                      <a:pPr>
                        <a:lnSpc>
                          <a:spcPct val="115000"/>
                        </a:lnSpc>
                        <a:spcAft>
                          <a:spcPts val="0"/>
                        </a:spcAft>
                      </a:pPr>
                      <a:r>
                        <a:rPr lang="sr-Latn-CS" sz="1400" dirty="0">
                          <a:latin typeface="Times New Roman"/>
                          <a:ea typeface="Calibri"/>
                          <a:cs typeface="Times New Roman"/>
                        </a:rPr>
                        <a:t>375,2</a:t>
                      </a:r>
                      <a:endParaRPr lang="sr-Latn-CS" sz="11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4875"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sr-Latn-CS"/>
          </a:p>
        </p:txBody>
      </p:sp>
      <p:sp>
        <p:nvSpPr>
          <p:cNvPr id="34876" name="TextBox 4"/>
          <p:cNvSpPr txBox="1">
            <a:spLocks noChangeArrowheads="1"/>
          </p:cNvSpPr>
          <p:nvPr/>
        </p:nvSpPr>
        <p:spPr bwMode="auto">
          <a:xfrm>
            <a:off x="1214438" y="857250"/>
            <a:ext cx="6677025" cy="369888"/>
          </a:xfrm>
          <a:prstGeom prst="rect">
            <a:avLst/>
          </a:prstGeom>
          <a:noFill/>
          <a:ln w="9525">
            <a:noFill/>
            <a:miter lim="800000"/>
            <a:headEnd/>
            <a:tailEnd/>
          </a:ln>
        </p:spPr>
        <p:txBody>
          <a:bodyPr wrap="none">
            <a:spAutoFit/>
          </a:bodyPr>
          <a:lstStyle/>
          <a:p>
            <a:r>
              <a:rPr lang="sr-Latn-CS"/>
              <a:t>Struktura poljoprivrednih gazdinstava po klasama ekonomske veličine</a:t>
            </a:r>
          </a:p>
        </p:txBody>
      </p:sp>
      <p:sp>
        <p:nvSpPr>
          <p:cNvPr id="34877" name="TextBox 6"/>
          <p:cNvSpPr txBox="1">
            <a:spLocks noChangeArrowheads="1"/>
          </p:cNvSpPr>
          <p:nvPr/>
        </p:nvSpPr>
        <p:spPr bwMode="auto">
          <a:xfrm>
            <a:off x="857250" y="5143500"/>
            <a:ext cx="6164263" cy="369888"/>
          </a:xfrm>
          <a:prstGeom prst="rect">
            <a:avLst/>
          </a:prstGeom>
          <a:noFill/>
          <a:ln w="9525">
            <a:noFill/>
            <a:miter lim="800000"/>
            <a:headEnd/>
            <a:tailEnd/>
          </a:ln>
        </p:spPr>
        <p:txBody>
          <a:bodyPr wrap="none">
            <a:spAutoFit/>
          </a:bodyPr>
          <a:lstStyle/>
          <a:p>
            <a:r>
              <a:rPr lang="sr-Latn-CS"/>
              <a:t>Sa porastom ekonomske snage povećava se površina  KPZ po PG</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85750" y="500063"/>
            <a:ext cx="8501063" cy="1477962"/>
          </a:xfrm>
          <a:prstGeom prst="rect">
            <a:avLst/>
          </a:prstGeom>
          <a:noFill/>
          <a:ln w="9525">
            <a:noFill/>
            <a:miter lim="800000"/>
            <a:headEnd/>
            <a:tailEnd/>
          </a:ln>
        </p:spPr>
        <p:txBody>
          <a:bodyPr>
            <a:spAutoFit/>
          </a:bodyPr>
          <a:lstStyle/>
          <a:p>
            <a:r>
              <a:rPr lang="sr-Latn-CS"/>
              <a:t>Od ukupnog broja poljoprivrednih gazdinstava (631.552) </a:t>
            </a:r>
            <a:r>
              <a:rPr lang="sr-Latn-CS">
                <a:solidFill>
                  <a:srgbClr val="FF0000"/>
                </a:solidFill>
              </a:rPr>
              <a:t>najveći broj </a:t>
            </a:r>
            <a:r>
              <a:rPr lang="sr-Latn-CS"/>
              <a:t>poljoprivrednih gazdinstava (njih 4288.559 ili 45,7%) ima ekonomsku vrednost gazdinstva manju od 2.000 eura. Istovremeno, </a:t>
            </a:r>
            <a:r>
              <a:rPr lang="sr-Latn-CS">
                <a:solidFill>
                  <a:srgbClr val="FF0000"/>
                </a:solidFill>
              </a:rPr>
              <a:t>najmanji </a:t>
            </a:r>
            <a:r>
              <a:rPr lang="sr-Latn-CS"/>
              <a:t>broj poljoprivrednih gazdinstava (1.902 gazdinstva ili 0,3% od njihovog ukupnog broja) evidentira se u ekonomskoj klasi od 100.000 i više eura </a:t>
            </a:r>
          </a:p>
          <a:p>
            <a:endParaRPr lang="sr-Latn-C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647825" y="2201863"/>
          <a:ext cx="5848985" cy="4556760"/>
        </p:xfrm>
        <a:graphic>
          <a:graphicData uri="http://schemas.openxmlformats.org/drawingml/2006/table">
            <a:tbl>
              <a:tblPr/>
              <a:tblGrid>
                <a:gridCol w="2924175"/>
                <a:gridCol w="2924810"/>
              </a:tblGrid>
              <a:tr h="0">
                <a:tc>
                  <a:txBody>
                    <a:bodyPr/>
                    <a:lstStyle/>
                    <a:p>
                      <a:pPr>
                        <a:lnSpc>
                          <a:spcPct val="115000"/>
                        </a:lnSpc>
                        <a:spcAft>
                          <a:spcPts val="0"/>
                        </a:spcAft>
                      </a:pPr>
                      <a:r>
                        <a:rPr lang="sr-Latn-CS" sz="2000" dirty="0">
                          <a:latin typeface="Times New Roman"/>
                          <a:ea typeface="Calibri"/>
                          <a:cs typeface="Times New Roman"/>
                        </a:rPr>
                        <a:t>TIP</a:t>
                      </a:r>
                      <a:endParaRPr lang="sr-Latn-C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2000">
                          <a:latin typeface="Times New Roman"/>
                          <a:ea typeface="Calibri"/>
                          <a:cs typeface="Times New Roman"/>
                        </a:rPr>
                        <a:t>SO</a:t>
                      </a:r>
                      <a:endParaRPr lang="sr-Latn-C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sr-Latn-CS" sz="2000" dirty="0">
                          <a:latin typeface="Times New Roman"/>
                          <a:ea typeface="Calibri"/>
                          <a:cs typeface="Times New Roman"/>
                        </a:rPr>
                        <a:t>Ukupno</a:t>
                      </a:r>
                      <a:endParaRPr lang="sr-Latn-C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2000">
                          <a:latin typeface="Times New Roman"/>
                          <a:ea typeface="Calibri"/>
                          <a:cs typeface="Times New Roman"/>
                        </a:rPr>
                        <a:t>5.939</a:t>
                      </a:r>
                      <a:endParaRPr lang="sr-Latn-C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sr-Latn-CS" sz="2000" dirty="0" smtClean="0">
                          <a:latin typeface="Times New Roman"/>
                          <a:ea typeface="Calibri"/>
                          <a:cs typeface="Times New Roman"/>
                        </a:rPr>
                        <a:t>Ratarstvo</a:t>
                      </a:r>
                      <a:endParaRPr lang="sr-Latn-C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2000" dirty="0">
                          <a:latin typeface="Times New Roman"/>
                          <a:ea typeface="Calibri"/>
                          <a:cs typeface="Times New Roman"/>
                        </a:rPr>
                        <a:t>   8.282,4</a:t>
                      </a:r>
                      <a:endParaRPr lang="sr-Latn-C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sr-Latn-CS" sz="2000">
                          <a:latin typeface="Times New Roman"/>
                          <a:ea typeface="Calibri"/>
                          <a:cs typeface="Times New Roman"/>
                        </a:rPr>
                        <a:t>Povrtarstvo i cvećarstvo</a:t>
                      </a:r>
                      <a:endParaRPr lang="sr-Latn-C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2000" dirty="0">
                          <a:latin typeface="Times New Roman"/>
                          <a:ea typeface="Calibri"/>
                          <a:cs typeface="Times New Roman"/>
                        </a:rPr>
                        <a:t> 10.828,6</a:t>
                      </a:r>
                      <a:endParaRPr lang="sr-Latn-C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sr-Latn-CS" sz="2000">
                          <a:latin typeface="Times New Roman"/>
                          <a:ea typeface="Calibri"/>
                          <a:cs typeface="Times New Roman"/>
                        </a:rPr>
                        <a:t>Vinova loza i voće</a:t>
                      </a:r>
                      <a:endParaRPr lang="sr-Latn-C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2000" dirty="0">
                          <a:latin typeface="Times New Roman"/>
                          <a:ea typeface="Calibri"/>
                          <a:cs typeface="Times New Roman"/>
                        </a:rPr>
                        <a:t>   2.539,3</a:t>
                      </a:r>
                      <a:endParaRPr lang="sr-Latn-C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sr-Latn-CS" sz="2000">
                          <a:latin typeface="Times New Roman"/>
                          <a:ea typeface="Calibri"/>
                          <a:cs typeface="Times New Roman"/>
                        </a:rPr>
                        <a:t>Uzgoj goveda,ovce,koze</a:t>
                      </a:r>
                      <a:endParaRPr lang="sr-Latn-C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2000" dirty="0">
                          <a:latin typeface="Times New Roman"/>
                          <a:ea typeface="Calibri"/>
                          <a:cs typeface="Times New Roman"/>
                        </a:rPr>
                        <a:t>   5.972,4</a:t>
                      </a:r>
                      <a:endParaRPr lang="sr-Latn-C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sr-Latn-CS" sz="2000">
                          <a:latin typeface="Times New Roman"/>
                          <a:ea typeface="Calibri"/>
                          <a:cs typeface="Times New Roman"/>
                        </a:rPr>
                        <a:t>Uzgoj svinja i živine</a:t>
                      </a:r>
                      <a:endParaRPr lang="sr-Latn-C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2000" dirty="0">
                          <a:latin typeface="Times New Roman"/>
                          <a:ea typeface="Calibri"/>
                          <a:cs typeface="Times New Roman"/>
                        </a:rPr>
                        <a:t>   6.430,0</a:t>
                      </a:r>
                      <a:endParaRPr lang="sr-Latn-C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sr-Latn-CS" sz="2000">
                          <a:latin typeface="Times New Roman"/>
                          <a:ea typeface="Calibri"/>
                          <a:cs typeface="Times New Roman"/>
                        </a:rPr>
                        <a:t>Mešovita biljna proizvodnja</a:t>
                      </a:r>
                      <a:endParaRPr lang="sr-Latn-C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2000" dirty="0">
                          <a:latin typeface="Times New Roman"/>
                          <a:ea typeface="Calibri"/>
                          <a:cs typeface="Times New Roman"/>
                        </a:rPr>
                        <a:t>   3.363,1</a:t>
                      </a:r>
                      <a:endParaRPr lang="sr-Latn-C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sr-Latn-CS" sz="2000">
                          <a:latin typeface="Times New Roman"/>
                          <a:ea typeface="Calibri"/>
                          <a:cs typeface="Times New Roman"/>
                        </a:rPr>
                        <a:t>Mešovita stočarska proizvodnja</a:t>
                      </a:r>
                      <a:endParaRPr lang="sr-Latn-C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2000" dirty="0">
                          <a:latin typeface="Times New Roman"/>
                          <a:ea typeface="Calibri"/>
                          <a:cs typeface="Times New Roman"/>
                        </a:rPr>
                        <a:t>   5.954,3</a:t>
                      </a:r>
                      <a:endParaRPr lang="sr-Latn-C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nSpc>
                          <a:spcPct val="115000"/>
                        </a:lnSpc>
                        <a:spcAft>
                          <a:spcPts val="0"/>
                        </a:spcAft>
                      </a:pPr>
                      <a:r>
                        <a:rPr lang="sr-Latn-CS" sz="2000">
                          <a:latin typeface="Times New Roman"/>
                          <a:ea typeface="Calibri"/>
                          <a:cs typeface="Times New Roman"/>
                        </a:rPr>
                        <a:t>Biljna i stočarska proizvodnja</a:t>
                      </a:r>
                      <a:endParaRPr lang="sr-Latn-CS" sz="2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sr-Latn-CS" sz="2000" dirty="0">
                          <a:latin typeface="Times New Roman"/>
                          <a:ea typeface="Calibri"/>
                          <a:cs typeface="Times New Roman"/>
                        </a:rPr>
                        <a:t>   5.563,9</a:t>
                      </a:r>
                      <a:endParaRPr lang="sr-Latn-CS" sz="2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6901" name="Rectangle 1"/>
          <p:cNvSpPr>
            <a:spLocks noChangeArrowheads="1"/>
          </p:cNvSpPr>
          <p:nvPr/>
        </p:nvSpPr>
        <p:spPr bwMode="auto">
          <a:xfrm>
            <a:off x="428625" y="0"/>
            <a:ext cx="8715375" cy="2000250"/>
          </a:xfrm>
          <a:prstGeom prst="rect">
            <a:avLst/>
          </a:prstGeom>
          <a:noFill/>
          <a:ln w="9525">
            <a:noFill/>
            <a:miter lim="800000"/>
            <a:headEnd/>
            <a:tailEnd/>
          </a:ln>
        </p:spPr>
        <p:txBody>
          <a:bodyPr anchor="ctr">
            <a:spAutoFit/>
          </a:bodyPr>
          <a:lstStyle/>
          <a:p>
            <a:endParaRPr lang="sr-Latn-CS" sz="1400">
              <a:latin typeface="Times New Roman" pitchFamily="18" charset="0"/>
              <a:ea typeface="Calibri" pitchFamily="34" charset="0"/>
              <a:cs typeface="Times New Roman" pitchFamily="18" charset="0"/>
            </a:endParaRPr>
          </a:p>
          <a:p>
            <a:endParaRPr lang="sr-Latn-CS" sz="1400">
              <a:latin typeface="Times New Roman" pitchFamily="18" charset="0"/>
              <a:ea typeface="Calibri" pitchFamily="34" charset="0"/>
              <a:cs typeface="Times New Roman" pitchFamily="18" charset="0"/>
            </a:endParaRPr>
          </a:p>
          <a:p>
            <a:endParaRPr lang="sr-Latn-CS" sz="1400">
              <a:latin typeface="Times New Roman" pitchFamily="18" charset="0"/>
              <a:ea typeface="Calibri" pitchFamily="34" charset="0"/>
              <a:cs typeface="Times New Roman" pitchFamily="18" charset="0"/>
            </a:endParaRPr>
          </a:p>
          <a:p>
            <a:endParaRPr lang="sr-Latn-CS" sz="1400">
              <a:latin typeface="Times New Roman" pitchFamily="18" charset="0"/>
              <a:ea typeface="Calibri" pitchFamily="34" charset="0"/>
              <a:cs typeface="Times New Roman" pitchFamily="18" charset="0"/>
            </a:endParaRPr>
          </a:p>
          <a:p>
            <a:endParaRPr lang="sr-Latn-CS" sz="1400">
              <a:latin typeface="Times New Roman" pitchFamily="18" charset="0"/>
              <a:ea typeface="Calibri" pitchFamily="34" charset="0"/>
              <a:cs typeface="Times New Roman" pitchFamily="18" charset="0"/>
            </a:endParaRPr>
          </a:p>
          <a:p>
            <a:endParaRPr lang="sr-Latn-CS" sz="1400">
              <a:latin typeface="Times New Roman" pitchFamily="18" charset="0"/>
              <a:ea typeface="Calibri" pitchFamily="34" charset="0"/>
              <a:cs typeface="Times New Roman" pitchFamily="18" charset="0"/>
            </a:endParaRPr>
          </a:p>
          <a:p>
            <a:r>
              <a:rPr lang="sr-Latn-CS" sz="1400">
                <a:latin typeface="Times New Roman" pitchFamily="18" charset="0"/>
                <a:ea typeface="Calibri" pitchFamily="34" charset="0"/>
                <a:cs typeface="Times New Roman" pitchFamily="18" charset="0"/>
              </a:rPr>
              <a:t>            </a:t>
            </a:r>
            <a:r>
              <a:rPr lang="sr-Latn-CS">
                <a:latin typeface="Times New Roman" pitchFamily="18" charset="0"/>
                <a:ea typeface="Calibri" pitchFamily="34" charset="0"/>
                <a:cs typeface="Times New Roman" pitchFamily="18" charset="0"/>
              </a:rPr>
              <a:t>Ekonomska snaga PG u Srbiji prema tipu poljoprivredne proizvodnje</a:t>
            </a:r>
          </a:p>
          <a:p>
            <a:pPr eaLnBrk="0" hangingPunct="0"/>
            <a:endParaRPr lang="sr-Latn-CS">
              <a:latin typeface="Times New Roman" pitchFamily="18" charset="0"/>
              <a:ea typeface="Calibri" pitchFamily="34" charset="0"/>
              <a:cs typeface="Times New Roman" pitchFamily="18"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1"/>
          <p:cNvSpPr>
            <a:spLocks noChangeArrowheads="1"/>
          </p:cNvSpPr>
          <p:nvPr/>
        </p:nvSpPr>
        <p:spPr bwMode="auto">
          <a:xfrm>
            <a:off x="0" y="500063"/>
            <a:ext cx="8929688" cy="10741402"/>
          </a:xfrm>
          <a:prstGeom prst="rect">
            <a:avLst/>
          </a:prstGeom>
          <a:noFill/>
          <a:ln w="9525">
            <a:noFill/>
            <a:miter lim="800000"/>
            <a:headEnd/>
            <a:tailEnd/>
          </a:ln>
        </p:spPr>
        <p:txBody>
          <a:bodyPr>
            <a:spAutoFit/>
          </a:bodyPr>
          <a:lstStyle/>
          <a:p>
            <a:r>
              <a:rPr lang="sr-Latn-CS" sz="1600" dirty="0">
                <a:latin typeface="Times New Roman" pitchFamily="18" charset="0"/>
                <a:cs typeface="Times New Roman" pitchFamily="18" charset="0"/>
              </a:rPr>
              <a:t>Izabrane zemlje EU                  Broj  PG                                             Prosečna SO vrednost po</a:t>
            </a:r>
          </a:p>
          <a:p>
            <a:r>
              <a:rPr lang="sr-Latn-CS" sz="1600" dirty="0">
                <a:latin typeface="Times New Roman" pitchFamily="18" charset="0"/>
                <a:cs typeface="Times New Roman" pitchFamily="18" charset="0"/>
              </a:rPr>
              <a:t>                                                                                                         poljop.gazdinstvu, u evrima</a:t>
            </a:r>
          </a:p>
          <a:p>
            <a:r>
              <a:rPr lang="sr-Latn-CS" dirty="0"/>
              <a:t>EU - 28                                      12.248.000                                               </a:t>
            </a:r>
            <a:r>
              <a:rPr lang="sr-Latn-CS" dirty="0" smtClean="0"/>
              <a:t>25.138</a:t>
            </a:r>
            <a:endParaRPr lang="sr-Latn-CS" dirty="0"/>
          </a:p>
          <a:p>
            <a:r>
              <a:rPr lang="sr-Latn-CS" dirty="0"/>
              <a:t>1. Holandija                                      72.320                                                261.753</a:t>
            </a:r>
          </a:p>
          <a:p>
            <a:r>
              <a:rPr lang="sv-SE" dirty="0"/>
              <a:t>2. Češka Republika </a:t>
            </a:r>
            <a:r>
              <a:rPr lang="sr-Latn-CS" dirty="0"/>
              <a:t>                          </a:t>
            </a:r>
            <a:r>
              <a:rPr lang="sv-SE" dirty="0"/>
              <a:t>22.860 </a:t>
            </a:r>
            <a:r>
              <a:rPr lang="sr-Latn-CS" dirty="0"/>
              <a:t>                                              </a:t>
            </a:r>
            <a:r>
              <a:rPr lang="sv-SE" dirty="0"/>
              <a:t>168.513</a:t>
            </a:r>
          </a:p>
          <a:p>
            <a:r>
              <a:rPr lang="sr-Latn-CS" dirty="0"/>
              <a:t>3. Nemačka                                     299.130                                               138.716</a:t>
            </a:r>
          </a:p>
          <a:p>
            <a:r>
              <a:rPr lang="sr-Latn-CS" dirty="0"/>
              <a:t>4. Francuska                                    516.100                                                 98.301</a:t>
            </a:r>
          </a:p>
          <a:p>
            <a:r>
              <a:rPr lang="sv-SE" dirty="0"/>
              <a:t>5. Republika Slovačka</a:t>
            </a:r>
            <a:r>
              <a:rPr lang="sr-Latn-CS" dirty="0"/>
              <a:t>                     </a:t>
            </a:r>
            <a:r>
              <a:rPr lang="sv-SE" dirty="0"/>
              <a:t> 24.460 </a:t>
            </a:r>
            <a:r>
              <a:rPr lang="sr-Latn-CS" dirty="0"/>
              <a:t>                                                </a:t>
            </a:r>
            <a:r>
              <a:rPr lang="sv-SE" dirty="0"/>
              <a:t>70.769</a:t>
            </a:r>
          </a:p>
          <a:p>
            <a:r>
              <a:rPr lang="sr-Latn-CS" dirty="0"/>
              <a:t>6. Austrija                                        150.170                                                 39.151</a:t>
            </a:r>
          </a:p>
          <a:p>
            <a:r>
              <a:rPr lang="sr-Latn-CS" dirty="0"/>
              <a:t>7. Španija                                         989.800                                                 34.525</a:t>
            </a:r>
          </a:p>
          <a:p>
            <a:r>
              <a:rPr lang="sr-Latn-CS" dirty="0"/>
              <a:t>8. Italija                                         1.620.880                                                30.514</a:t>
            </a:r>
          </a:p>
          <a:p>
            <a:r>
              <a:rPr lang="sr-Latn-CS" dirty="0"/>
              <a:t>9. Poljska                                       1.506.620                                                12.602</a:t>
            </a:r>
          </a:p>
          <a:p>
            <a:r>
              <a:rPr lang="sr-Latn-CS" dirty="0"/>
              <a:t>10. Slovenija                                       74.650                                                12.233</a:t>
            </a:r>
          </a:p>
          <a:p>
            <a:r>
              <a:rPr lang="sr-Latn-CS" dirty="0"/>
              <a:t>11. Grčka                                           723.060                                                  9.505</a:t>
            </a:r>
          </a:p>
          <a:p>
            <a:r>
              <a:rPr lang="vi-VN" dirty="0"/>
              <a:t>12. Mađarska </a:t>
            </a:r>
            <a:r>
              <a:rPr lang="sr-Latn-CS" dirty="0"/>
              <a:t>                                </a:t>
            </a:r>
            <a:r>
              <a:rPr lang="vi-VN" dirty="0"/>
              <a:t>576.810 </a:t>
            </a:r>
            <a:r>
              <a:rPr lang="sr-Latn-CS" dirty="0"/>
              <a:t>                                               </a:t>
            </a:r>
            <a:r>
              <a:rPr lang="vi-VN" dirty="0"/>
              <a:t>9.086</a:t>
            </a:r>
          </a:p>
          <a:p>
            <a:r>
              <a:rPr lang="sr-Latn-CS" dirty="0"/>
              <a:t>13. Bugarska                                      370.490                                                  6.847</a:t>
            </a:r>
          </a:p>
          <a:p>
            <a:r>
              <a:rPr lang="pl-PL" dirty="0"/>
              <a:t>14. Republika Srbija                        631.552                                                   5.939</a:t>
            </a:r>
          </a:p>
          <a:p>
            <a:r>
              <a:rPr lang="sr-Latn-CS" dirty="0"/>
              <a:t>15. Rumunija                                  3.859.040                                                  2.700</a:t>
            </a:r>
          </a:p>
          <a:p>
            <a:r>
              <a:rPr lang="sr-Latn-CS" dirty="0"/>
              <a: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2"/>
          <p:cNvSpPr txBox="1">
            <a:spLocks noChangeArrowheads="1"/>
          </p:cNvSpPr>
          <p:nvPr/>
        </p:nvSpPr>
        <p:spPr bwMode="auto">
          <a:xfrm>
            <a:off x="304800" y="304800"/>
            <a:ext cx="8686800" cy="3540125"/>
          </a:xfrm>
          <a:prstGeom prst="rect">
            <a:avLst/>
          </a:prstGeom>
          <a:noFill/>
          <a:ln w="9525">
            <a:noFill/>
            <a:miter lim="800000"/>
            <a:headEnd/>
            <a:tailEnd/>
          </a:ln>
        </p:spPr>
        <p:txBody>
          <a:bodyPr>
            <a:spAutoFit/>
          </a:bodyPr>
          <a:lstStyle/>
          <a:p>
            <a:pPr eaLnBrk="0" hangingPunct="0"/>
            <a:r>
              <a:rPr lang="sr-Latn-CS" sz="1600">
                <a:ea typeface="Times New Roman" pitchFamily="18" charset="0"/>
                <a:cs typeface="Arial" charset="0"/>
              </a:rPr>
              <a:t>Gazdinstva u zavisnosti od broja uslovnih grla (UG)</a:t>
            </a:r>
          </a:p>
          <a:p>
            <a:pPr eaLnBrk="0" hangingPunct="0"/>
            <a:r>
              <a:rPr lang="sr-Latn-CS" sz="1600">
                <a:ea typeface="Times New Roman" pitchFamily="18" charset="0"/>
                <a:cs typeface="Arial" charset="0"/>
              </a:rPr>
              <a:t>Broj                            Broj gazdinstava      %                Broj stoke     %</a:t>
            </a:r>
          </a:p>
          <a:p>
            <a:pPr eaLnBrk="0" hangingPunct="0"/>
            <a:r>
              <a:rPr lang="sr-Latn-CS" sz="1600">
                <a:ea typeface="Times New Roman" pitchFamily="18" charset="0"/>
                <a:cs typeface="Arial" charset="0"/>
              </a:rPr>
              <a:t>Ukupno                            631.552            100,0</a:t>
            </a:r>
          </a:p>
          <a:p>
            <a:pPr eaLnBrk="0" hangingPunct="0"/>
            <a:r>
              <a:rPr lang="sr-Latn-CS" sz="1600">
                <a:ea typeface="Times New Roman" pitchFamily="18" charset="0"/>
                <a:cs typeface="Arial" charset="0"/>
              </a:rPr>
              <a:t>Bez stoke                         142.188              22,5</a:t>
            </a:r>
          </a:p>
          <a:p>
            <a:pPr eaLnBrk="0" hangingPunct="0"/>
            <a:r>
              <a:rPr lang="sr-Latn-CS" sz="1600">
                <a:ea typeface="Times New Roman" pitchFamily="18" charset="0"/>
                <a:cs typeface="Arial" charset="0"/>
              </a:rPr>
              <a:t>Gazdinstva sa stokom       489.364         100,0           2.019.889         100,0</a:t>
            </a:r>
          </a:p>
          <a:p>
            <a:pPr eaLnBrk="0" hangingPunct="0"/>
            <a:r>
              <a:rPr lang="sr-Latn-CS" sz="1600">
                <a:ea typeface="Times New Roman" pitchFamily="18" charset="0"/>
                <a:cs typeface="Arial" charset="0"/>
              </a:rPr>
              <a:t>&gt; 0-&lt;5 UG                           391.468         80,0              700.981            34,7</a:t>
            </a:r>
          </a:p>
          <a:p>
            <a:pPr eaLnBrk="0" hangingPunct="0"/>
            <a:r>
              <a:rPr lang="sr-Latn-CS" sz="1600">
                <a:ea typeface="Times New Roman" pitchFamily="18" charset="0"/>
                <a:cs typeface="Arial" charset="0"/>
              </a:rPr>
              <a:t>5-&lt;10 UG                              67.063        13,7              388.149             19,2</a:t>
            </a:r>
          </a:p>
          <a:p>
            <a:pPr eaLnBrk="0" hangingPunct="0"/>
            <a:r>
              <a:rPr lang="sr-Latn-CS" sz="1600">
                <a:ea typeface="Times New Roman" pitchFamily="18" charset="0"/>
                <a:cs typeface="Arial" charset="0"/>
              </a:rPr>
              <a:t>10-&lt;15 UG                            16.169          3,3                174.07               8,6</a:t>
            </a:r>
          </a:p>
          <a:p>
            <a:pPr eaLnBrk="0" hangingPunct="0"/>
            <a:r>
              <a:rPr lang="sr-Latn-CS" sz="1600">
                <a:ea typeface="Times New Roman" pitchFamily="18" charset="0"/>
                <a:cs typeface="Arial" charset="0"/>
              </a:rPr>
              <a:t>15-&lt;20 UG                              5.897          1,2                92.048               4,6</a:t>
            </a:r>
          </a:p>
          <a:p>
            <a:pPr eaLnBrk="0" hangingPunct="0"/>
            <a:r>
              <a:rPr lang="sr-Latn-CS" sz="1600">
                <a:ea typeface="Times New Roman" pitchFamily="18" charset="0"/>
                <a:cs typeface="Arial" charset="0"/>
              </a:rPr>
              <a:t>20-&lt;50 UG                              6.904          1,4               191.061              9,5</a:t>
            </a:r>
          </a:p>
          <a:p>
            <a:pPr eaLnBrk="0" hangingPunct="0"/>
            <a:r>
              <a:rPr lang="sr-Latn-CS" sz="1600">
                <a:ea typeface="Times New Roman" pitchFamily="18" charset="0"/>
                <a:cs typeface="Arial" charset="0"/>
              </a:rPr>
              <a:t>50-&lt;100 UG                             1.200         0,2                 79.360               3,9</a:t>
            </a:r>
          </a:p>
          <a:p>
            <a:pPr eaLnBrk="0" hangingPunct="0"/>
            <a:r>
              <a:rPr lang="sr-Latn-CS" sz="1600">
                <a:ea typeface="Times New Roman" pitchFamily="18" charset="0"/>
                <a:cs typeface="Arial" charset="0"/>
              </a:rPr>
              <a:t>100-&lt;500 UG                             522          0,1                94.731               4,7</a:t>
            </a:r>
          </a:p>
          <a:p>
            <a:pPr eaLnBrk="0" hangingPunct="0"/>
            <a:r>
              <a:rPr lang="sr-Latn-CS" sz="1600">
                <a:ea typeface="Times New Roman" pitchFamily="18" charset="0"/>
                <a:cs typeface="Arial" charset="0"/>
              </a:rPr>
              <a:t>500 UG                                       141         0,0               299.489             14,8</a:t>
            </a:r>
          </a:p>
          <a:p>
            <a:pPr eaLnBrk="0" hangingPunct="0"/>
            <a:r>
              <a:rPr lang="sr-Latn-CS" sz="1600">
                <a:ea typeface="Times New Roman" pitchFamily="18" charset="0"/>
                <a:cs typeface="Arial" charset="0"/>
              </a:rPr>
              <a:t>Izvor: Republički zavod za statistiku</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1785938" y="1500188"/>
            <a:ext cx="184150" cy="369887"/>
          </a:xfrm>
          <a:prstGeom prst="rect">
            <a:avLst/>
          </a:prstGeom>
          <a:noFill/>
          <a:ln w="9525">
            <a:noFill/>
            <a:miter lim="800000"/>
            <a:headEnd/>
            <a:tailEnd/>
          </a:ln>
        </p:spPr>
        <p:txBody>
          <a:bodyPr>
            <a:spAutoFit/>
          </a:bodyPr>
          <a:lstStyle/>
          <a:p>
            <a:endParaRPr lang="sr-Latn-CS"/>
          </a:p>
        </p:txBody>
      </p:sp>
      <p:sp>
        <p:nvSpPr>
          <p:cNvPr id="38915" name="Rectangle 2"/>
          <p:cNvSpPr>
            <a:spLocks noChangeArrowheads="1"/>
          </p:cNvSpPr>
          <p:nvPr/>
        </p:nvSpPr>
        <p:spPr bwMode="auto">
          <a:xfrm>
            <a:off x="0" y="0"/>
            <a:ext cx="9144000" cy="5940425"/>
          </a:xfrm>
          <a:prstGeom prst="rect">
            <a:avLst/>
          </a:prstGeom>
          <a:noFill/>
          <a:ln w="9525">
            <a:noFill/>
            <a:miter lim="800000"/>
            <a:headEnd/>
            <a:tailEnd/>
          </a:ln>
        </p:spPr>
        <p:txBody>
          <a:bodyPr anchor="ctr">
            <a:spAutoFit/>
          </a:bodyPr>
          <a:lstStyle/>
          <a:p>
            <a:pPr algn="just">
              <a:tabLst>
                <a:tab pos="685800" algn="l"/>
              </a:tabLst>
            </a:pPr>
            <a:endParaRPr lang="sl-SI">
              <a:latin typeface="Times New Roman" pitchFamily="18" charset="0"/>
              <a:cs typeface="Times New Roman" pitchFamily="18" charset="0"/>
            </a:endParaRPr>
          </a:p>
          <a:p>
            <a:pPr algn="just">
              <a:tabLst>
                <a:tab pos="685800" algn="l"/>
              </a:tabLst>
            </a:pPr>
            <a:endParaRPr lang="sl-SI">
              <a:latin typeface="Times New Roman" pitchFamily="18" charset="0"/>
              <a:cs typeface="Times New Roman" pitchFamily="18" charset="0"/>
            </a:endParaRPr>
          </a:p>
          <a:p>
            <a:pPr algn="just">
              <a:tabLst>
                <a:tab pos="685800" algn="l"/>
              </a:tabLst>
            </a:pPr>
            <a:r>
              <a:rPr lang="sl-SI">
                <a:latin typeface="Times New Roman" pitchFamily="18" charset="0"/>
                <a:cs typeface="Times New Roman" pitchFamily="18" charset="0"/>
              </a:rPr>
              <a:t>INTENZIVNOST POLJOPRIVREDNE PROIZVODNJE</a:t>
            </a:r>
            <a:endParaRPr lang="sr-Latn-CS">
              <a:latin typeface="Times New Roman" pitchFamily="18" charset="0"/>
              <a:cs typeface="Times New Roman" pitchFamily="18" charset="0"/>
            </a:endParaRPr>
          </a:p>
          <a:p>
            <a:pPr algn="just" eaLnBrk="0" hangingPunct="0">
              <a:tabLst>
                <a:tab pos="685800" algn="l"/>
              </a:tabLst>
            </a:pPr>
            <a:endParaRPr lang="sl-SI">
              <a:latin typeface="Times New Roman" pitchFamily="18" charset="0"/>
              <a:cs typeface="Times New Roman" pitchFamily="18" charset="0"/>
            </a:endParaRPr>
          </a:p>
          <a:p>
            <a:pPr algn="just" eaLnBrk="0" hangingPunct="0">
              <a:tabLst>
                <a:tab pos="685800" algn="l"/>
              </a:tabLst>
            </a:pPr>
            <a:r>
              <a:rPr lang="sl-SI">
                <a:latin typeface="Times New Roman" pitchFamily="18" charset="0"/>
                <a:cs typeface="Times New Roman" pitchFamily="18" charset="0"/>
              </a:rPr>
              <a:t>Proizvodnja može da se širi dvojako:</a:t>
            </a:r>
          </a:p>
          <a:p>
            <a:pPr algn="just" eaLnBrk="0" hangingPunct="0">
              <a:tabLst>
                <a:tab pos="685800" algn="l"/>
              </a:tabLst>
            </a:pPr>
            <a:endParaRPr lang="sr-Latn-CS">
              <a:latin typeface="Times New Roman" pitchFamily="18" charset="0"/>
              <a:cs typeface="Times New Roman" pitchFamily="18" charset="0"/>
            </a:endParaRPr>
          </a:p>
          <a:p>
            <a:pPr algn="just" eaLnBrk="0" hangingPunct="0">
              <a:buFontTx/>
              <a:buChar char="•"/>
              <a:tabLst>
                <a:tab pos="685800" algn="l"/>
              </a:tabLst>
            </a:pPr>
            <a:r>
              <a:rPr lang="sl-SI">
                <a:solidFill>
                  <a:srgbClr val="FF0000"/>
                </a:solidFill>
                <a:latin typeface="Times New Roman" pitchFamily="18" charset="0"/>
                <a:cs typeface="Times New Roman" pitchFamily="18" charset="0"/>
              </a:rPr>
              <a:t>Intenzivno</a:t>
            </a:r>
            <a:r>
              <a:rPr lang="sl-SI">
                <a:latin typeface="Times New Roman" pitchFamily="18" charset="0"/>
                <a:cs typeface="Times New Roman" pitchFamily="18" charset="0"/>
              </a:rPr>
              <a:t>   (uložena sredstva postaju efektivnija)</a:t>
            </a:r>
          </a:p>
          <a:p>
            <a:pPr algn="just" eaLnBrk="0" hangingPunct="0">
              <a:tabLst>
                <a:tab pos="685800" algn="l"/>
              </a:tabLst>
            </a:pPr>
            <a:endParaRPr lang="sl-SI">
              <a:latin typeface="Times New Roman" pitchFamily="18" charset="0"/>
              <a:cs typeface="Times New Roman" pitchFamily="18" charset="0"/>
            </a:endParaRPr>
          </a:p>
          <a:p>
            <a:pPr algn="just" eaLnBrk="0" hangingPunct="0">
              <a:buFontTx/>
              <a:buChar char="•"/>
              <a:tabLst>
                <a:tab pos="685800" algn="l"/>
              </a:tabLst>
            </a:pPr>
            <a:r>
              <a:rPr lang="sl-SI">
                <a:solidFill>
                  <a:srgbClr val="FF0000"/>
                </a:solidFill>
                <a:latin typeface="Times New Roman" pitchFamily="18" charset="0"/>
                <a:cs typeface="Times New Roman" pitchFamily="18" charset="0"/>
              </a:rPr>
              <a:t>Ekstenzivno </a:t>
            </a:r>
            <a:r>
              <a:rPr lang="sl-SI">
                <a:latin typeface="Times New Roman" pitchFamily="18" charset="0"/>
                <a:cs typeface="Times New Roman" pitchFamily="18" charset="0"/>
              </a:rPr>
              <a:t>  (povećava površina u poljoprivredi)</a:t>
            </a:r>
          </a:p>
          <a:p>
            <a:pPr algn="just" eaLnBrk="0" hangingPunct="0">
              <a:buFontTx/>
              <a:buChar char="•"/>
              <a:tabLst>
                <a:tab pos="685800" algn="l"/>
              </a:tabLst>
            </a:pPr>
            <a:endParaRPr lang="sl-SI">
              <a:latin typeface="Times New Roman" pitchFamily="18" charset="0"/>
              <a:cs typeface="Times New Roman" pitchFamily="18" charset="0"/>
            </a:endParaRPr>
          </a:p>
          <a:p>
            <a:pPr algn="just" eaLnBrk="0" hangingPunct="0">
              <a:buFontTx/>
              <a:buChar char="•"/>
              <a:tabLst>
                <a:tab pos="685800" algn="l"/>
              </a:tabLst>
            </a:pPr>
            <a:endParaRPr lang="sl-SI">
              <a:latin typeface="Times New Roman" pitchFamily="18" charset="0"/>
              <a:cs typeface="Times New Roman" pitchFamily="18" charset="0"/>
            </a:endParaRPr>
          </a:p>
          <a:p>
            <a:pPr algn="just" eaLnBrk="0" hangingPunct="0">
              <a:buFontTx/>
              <a:buChar char="•"/>
              <a:tabLst>
                <a:tab pos="685800" algn="l"/>
              </a:tabLst>
            </a:pPr>
            <a:endParaRPr lang="sl-SI">
              <a:latin typeface="Times New Roman" pitchFamily="18" charset="0"/>
              <a:cs typeface="Times New Roman" pitchFamily="18" charset="0"/>
            </a:endParaRPr>
          </a:p>
          <a:p>
            <a:pPr algn="just" eaLnBrk="0" hangingPunct="0">
              <a:tabLst>
                <a:tab pos="685800" algn="l"/>
              </a:tabLst>
            </a:pPr>
            <a:r>
              <a:rPr lang="en-US">
                <a:latin typeface="Times New Roman" pitchFamily="18" charset="0"/>
                <a:cs typeface="Times New Roman" pitchFamily="18" charset="0"/>
              </a:rPr>
              <a:t>O intenzivnosti se može govoriti tek onda, ako su ulaganja popraćena i odgovarajućim efektima. </a:t>
            </a:r>
            <a:endParaRPr lang="sr-Latn-CS">
              <a:latin typeface="Times New Roman" pitchFamily="18" charset="0"/>
              <a:cs typeface="Times New Roman" pitchFamily="18" charset="0"/>
            </a:endParaRPr>
          </a:p>
          <a:p>
            <a:pPr algn="just" eaLnBrk="0" hangingPunct="0">
              <a:tabLst>
                <a:tab pos="685800" algn="l"/>
              </a:tabLst>
            </a:pPr>
            <a:endParaRPr lang="sr-Latn-CS">
              <a:latin typeface="Times New Roman" pitchFamily="18" charset="0"/>
              <a:cs typeface="Times New Roman" pitchFamily="18" charset="0"/>
            </a:endParaRPr>
          </a:p>
          <a:p>
            <a:pPr algn="just" eaLnBrk="0" hangingPunct="0">
              <a:tabLst>
                <a:tab pos="685800" algn="l"/>
              </a:tabLst>
            </a:pPr>
            <a:r>
              <a:rPr lang="sr-Latn-CS">
                <a:solidFill>
                  <a:srgbClr val="FF0000"/>
                </a:solidFill>
                <a:latin typeface="Times New Roman" pitchFamily="18" charset="0"/>
                <a:cs typeface="Times New Roman" pitchFamily="18" charset="0"/>
              </a:rPr>
              <a:t>INTENZIVNOST </a:t>
            </a:r>
            <a:r>
              <a:rPr lang="sr-Latn-CS">
                <a:latin typeface="Times New Roman" pitchFamily="18" charset="0"/>
                <a:cs typeface="Times New Roman" pitchFamily="18" charset="0"/>
              </a:rPr>
              <a:t>--- Svako ulaganje nije intenziviranje, već ako je to ono povećano ulaganje koje je praćeno i odgovarajućim rezultatom.</a:t>
            </a:r>
          </a:p>
          <a:p>
            <a:pPr algn="just" eaLnBrk="0" hangingPunct="0">
              <a:tabLst>
                <a:tab pos="685800" algn="l"/>
              </a:tabLst>
            </a:pPr>
            <a:endParaRPr lang="sr-Latn-CS">
              <a:latin typeface="Times New Roman" pitchFamily="18" charset="0"/>
              <a:cs typeface="Times New Roman" pitchFamily="18" charset="0"/>
            </a:endParaRPr>
          </a:p>
          <a:p>
            <a:pPr algn="just" eaLnBrk="0" hangingPunct="0">
              <a:tabLst>
                <a:tab pos="685800" algn="l"/>
              </a:tabLst>
            </a:pPr>
            <a:endParaRPr lang="sl-SI">
              <a:latin typeface="Times New Roman" pitchFamily="18" charset="0"/>
              <a:cs typeface="Times New Roman" pitchFamily="18" charset="0"/>
            </a:endParaRPr>
          </a:p>
        </p:txBody>
      </p:sp>
      <p:sp>
        <p:nvSpPr>
          <p:cNvPr id="38916" name="Rectangle 5"/>
          <p:cNvSpPr>
            <a:spLocks noChangeArrowheads="1"/>
          </p:cNvSpPr>
          <p:nvPr/>
        </p:nvSpPr>
        <p:spPr bwMode="auto">
          <a:xfrm>
            <a:off x="142875" y="5429250"/>
            <a:ext cx="8286750" cy="646113"/>
          </a:xfrm>
          <a:prstGeom prst="rect">
            <a:avLst/>
          </a:prstGeom>
          <a:noFill/>
          <a:ln w="9525">
            <a:noFill/>
            <a:miter lim="800000"/>
            <a:headEnd/>
            <a:tailEnd/>
          </a:ln>
        </p:spPr>
        <p:txBody>
          <a:bodyPr>
            <a:spAutoFit/>
          </a:bodyPr>
          <a:lstStyle/>
          <a:p>
            <a:r>
              <a:rPr lang="sl-SI">
                <a:solidFill>
                  <a:srgbClr val="FF0000"/>
                </a:solidFill>
              </a:rPr>
              <a:t>Intenziviranje </a:t>
            </a:r>
            <a:r>
              <a:rPr lang="sl-SI"/>
              <a:t>poljoprivredne proizvodnje znači povećanje ulaganja, koja moraju biti praćena i odgovarajućim proizvodnim i ekonomskim efektima.</a:t>
            </a:r>
            <a:endParaRPr lang="sr-Latn-C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1"/>
          <p:cNvSpPr>
            <a:spLocks noChangeArrowheads="1"/>
          </p:cNvSpPr>
          <p:nvPr/>
        </p:nvSpPr>
        <p:spPr bwMode="auto">
          <a:xfrm>
            <a:off x="214313" y="928688"/>
            <a:ext cx="6643687" cy="3692525"/>
          </a:xfrm>
          <a:prstGeom prst="rect">
            <a:avLst/>
          </a:prstGeom>
          <a:noFill/>
          <a:ln w="9525">
            <a:noFill/>
            <a:miter lim="800000"/>
            <a:headEnd/>
            <a:tailEnd/>
          </a:ln>
        </p:spPr>
        <p:txBody>
          <a:bodyPr>
            <a:spAutoFit/>
          </a:bodyPr>
          <a:lstStyle/>
          <a:p>
            <a:r>
              <a:rPr lang="sl-SI"/>
              <a:t>Faktori određuju  nivo intenzivnosti poljoprivredne proizvodnje mogu se podeliti u dve osnovne grupe:</a:t>
            </a:r>
          </a:p>
          <a:p>
            <a:endParaRPr lang="sl-SI"/>
          </a:p>
          <a:p>
            <a:pPr>
              <a:buFontTx/>
              <a:buAutoNum type="alphaUcParenR"/>
            </a:pPr>
            <a:r>
              <a:rPr lang="sl-SI"/>
              <a:t>prirodni </a:t>
            </a:r>
          </a:p>
          <a:p>
            <a:pPr>
              <a:buFontTx/>
              <a:buAutoNum type="alphaUcParenR"/>
            </a:pPr>
            <a:r>
              <a:rPr lang="sl-SI"/>
              <a:t>ekonomski činioci proizvodnje</a:t>
            </a:r>
          </a:p>
          <a:p>
            <a:pPr>
              <a:buFontTx/>
              <a:buAutoNum type="alphaUcParenR"/>
            </a:pPr>
            <a:endParaRPr lang="sl-SI"/>
          </a:p>
          <a:p>
            <a:r>
              <a:rPr lang="sl-SI">
                <a:solidFill>
                  <a:srgbClr val="FF0000"/>
                </a:solidFill>
              </a:rPr>
              <a:t>PRIRODNI ČINIOCI INTENZIVNOSTI</a:t>
            </a:r>
          </a:p>
          <a:p>
            <a:r>
              <a:rPr lang="sl-SI"/>
              <a:t>            1. KLIMATSKI</a:t>
            </a:r>
          </a:p>
          <a:p>
            <a:r>
              <a:rPr lang="sl-SI"/>
              <a:t>            2. ZEMLJIŠNI</a:t>
            </a:r>
          </a:p>
          <a:p>
            <a:endParaRPr lang="sl-SI"/>
          </a:p>
          <a:p>
            <a:endParaRPr lang="sl-SI"/>
          </a:p>
          <a:p>
            <a:r>
              <a:rPr lang="sl-SI"/>
              <a:t> </a:t>
            </a:r>
          </a:p>
          <a:p>
            <a:endParaRPr lang="sr-Latn-CS"/>
          </a:p>
        </p:txBody>
      </p:sp>
      <p:sp>
        <p:nvSpPr>
          <p:cNvPr id="39939" name="Rectangle 2"/>
          <p:cNvSpPr>
            <a:spLocks noChangeArrowheads="1"/>
          </p:cNvSpPr>
          <p:nvPr/>
        </p:nvSpPr>
        <p:spPr bwMode="auto">
          <a:xfrm>
            <a:off x="142875" y="4000500"/>
            <a:ext cx="6429375" cy="1477963"/>
          </a:xfrm>
          <a:prstGeom prst="rect">
            <a:avLst/>
          </a:prstGeom>
          <a:noFill/>
          <a:ln w="9525">
            <a:noFill/>
            <a:miter lim="800000"/>
            <a:headEnd/>
            <a:tailEnd/>
          </a:ln>
        </p:spPr>
        <p:txBody>
          <a:bodyPr>
            <a:spAutoFit/>
          </a:bodyPr>
          <a:lstStyle/>
          <a:p>
            <a:r>
              <a:rPr lang="sl-SI">
                <a:solidFill>
                  <a:srgbClr val="FF0000"/>
                </a:solidFill>
              </a:rPr>
              <a:t>Ekonomski faktori intenziviranja proizvodnje</a:t>
            </a:r>
            <a:endParaRPr lang="sr-Latn-CS"/>
          </a:p>
          <a:p>
            <a:r>
              <a:rPr lang="sl-SI"/>
              <a:t>1. Opšti ekonomski faktori, </a:t>
            </a:r>
            <a:endParaRPr lang="sr-Latn-CS"/>
          </a:p>
          <a:p>
            <a:r>
              <a:rPr lang="sl-SI"/>
              <a:t>2. Specifični ekonomski faktori za poljoprivredu</a:t>
            </a:r>
          </a:p>
          <a:p>
            <a:endParaRPr lang="sr-Latn-CS"/>
          </a:p>
          <a:p>
            <a:endParaRPr lang="sr-Latn-CS"/>
          </a:p>
        </p:txBody>
      </p:sp>
      <p:sp>
        <p:nvSpPr>
          <p:cNvPr id="39940" name="Rectangle 3"/>
          <p:cNvSpPr>
            <a:spLocks noChangeArrowheads="1"/>
          </p:cNvSpPr>
          <p:nvPr/>
        </p:nvSpPr>
        <p:spPr bwMode="auto">
          <a:xfrm>
            <a:off x="285750" y="5286375"/>
            <a:ext cx="6072188" cy="923925"/>
          </a:xfrm>
          <a:prstGeom prst="rect">
            <a:avLst/>
          </a:prstGeom>
          <a:noFill/>
          <a:ln w="9525">
            <a:noFill/>
            <a:miter lim="800000"/>
            <a:headEnd/>
            <a:tailEnd/>
          </a:ln>
        </p:spPr>
        <p:txBody>
          <a:bodyPr>
            <a:spAutoFit/>
          </a:bodyPr>
          <a:lstStyle/>
          <a:p>
            <a:r>
              <a:rPr lang="sl-SI">
                <a:solidFill>
                  <a:srgbClr val="FF0000"/>
                </a:solidFill>
              </a:rPr>
              <a:t>1.Opšti ekonomski faktori intenziviranja poljoprivrede su:</a:t>
            </a:r>
            <a:endParaRPr lang="sr-Latn-CS">
              <a:solidFill>
                <a:srgbClr val="FF0000"/>
              </a:solidFill>
            </a:endParaRPr>
          </a:p>
          <a:p>
            <a:r>
              <a:rPr lang="sl-SI"/>
              <a:t>a)opšti nivo privrednog razvoja zemlje, i</a:t>
            </a:r>
            <a:endParaRPr lang="sr-Latn-CS"/>
          </a:p>
          <a:p>
            <a:r>
              <a:rPr lang="sl-SI"/>
              <a:t>b)značaj poljoprivrede u ekonomiji zemlje.</a:t>
            </a:r>
            <a:endParaRPr lang="sr-Latn-C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
          <p:cNvSpPr>
            <a:spLocks noChangeArrowheads="1"/>
          </p:cNvSpPr>
          <p:nvPr/>
        </p:nvSpPr>
        <p:spPr bwMode="auto">
          <a:xfrm>
            <a:off x="285750" y="357188"/>
            <a:ext cx="7715250" cy="5324475"/>
          </a:xfrm>
          <a:prstGeom prst="rect">
            <a:avLst/>
          </a:prstGeom>
          <a:noFill/>
          <a:ln w="9525">
            <a:noFill/>
            <a:miter lim="800000"/>
            <a:headEnd/>
            <a:tailEnd/>
          </a:ln>
        </p:spPr>
        <p:txBody>
          <a:bodyPr>
            <a:spAutoFit/>
          </a:bodyPr>
          <a:lstStyle/>
          <a:p>
            <a:r>
              <a:rPr lang="sl-SI">
                <a:solidFill>
                  <a:srgbClr val="FF0000"/>
                </a:solidFill>
              </a:rPr>
              <a:t>a)Opšti nivo privrednog razvoja zemlje, kao faktor intenzivnosti poljoprivrede meri se sledećim pokazateljima:</a:t>
            </a:r>
          </a:p>
          <a:p>
            <a:endParaRPr lang="sr-Latn-CS">
              <a:solidFill>
                <a:srgbClr val="FF0000"/>
              </a:solidFill>
            </a:endParaRPr>
          </a:p>
          <a:p>
            <a:r>
              <a:rPr lang="sl-SI"/>
              <a:t>-društvenim proizvodom po stanovniku,</a:t>
            </a:r>
            <a:endParaRPr lang="sr-Latn-CS"/>
          </a:p>
          <a:p>
            <a:r>
              <a:rPr lang="sl-SI"/>
              <a:t>-visinom agregatne tražnje,</a:t>
            </a:r>
            <a:endParaRPr lang="sr-Latn-CS"/>
          </a:p>
          <a:p>
            <a:r>
              <a:rPr lang="sl-SI"/>
              <a:t>-potrošnjom poljoprivredno-prehrambenih proizvoda po stanovniku,</a:t>
            </a:r>
            <a:endParaRPr lang="sr-Latn-CS"/>
          </a:p>
          <a:p>
            <a:r>
              <a:rPr lang="sl-SI"/>
              <a:t>-nivoom tehnološkog progresa, </a:t>
            </a:r>
            <a:endParaRPr lang="sr-Latn-CS"/>
          </a:p>
          <a:p>
            <a:r>
              <a:rPr lang="sl-SI"/>
              <a:t>-primenjenom tehnikom i tehnologijom proizvodnje,</a:t>
            </a:r>
            <a:endParaRPr lang="sr-Latn-CS"/>
          </a:p>
          <a:p>
            <a:r>
              <a:rPr lang="sl-SI"/>
              <a:t>-stepenom izgrađenosti infrastrukture,</a:t>
            </a:r>
            <a:endParaRPr lang="sr-Latn-CS"/>
          </a:p>
          <a:p>
            <a:r>
              <a:rPr lang="sl-SI"/>
              <a:t>-opštim uslovima  za tekuće i investiciono kreditiranje proizvodnje,</a:t>
            </a:r>
            <a:endParaRPr lang="sr-Latn-CS"/>
          </a:p>
          <a:p>
            <a:r>
              <a:rPr lang="sl-SI"/>
              <a:t>-visinom spoljnotrgovinske razmene sa inostranstvom,</a:t>
            </a:r>
            <a:endParaRPr lang="sr-Latn-CS"/>
          </a:p>
          <a:p>
            <a:r>
              <a:rPr lang="sl-SI"/>
              <a:t>-trgovinskim i platnim bilansom zemlje, itd.</a:t>
            </a:r>
          </a:p>
          <a:p>
            <a:endParaRPr lang="sl-SI"/>
          </a:p>
          <a:p>
            <a:endParaRPr lang="sl-SI"/>
          </a:p>
          <a:p>
            <a:endParaRPr lang="sr-Latn-C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1"/>
          <p:cNvSpPr>
            <a:spLocks noChangeArrowheads="1"/>
          </p:cNvSpPr>
          <p:nvPr/>
        </p:nvSpPr>
        <p:spPr bwMode="auto">
          <a:xfrm>
            <a:off x="457200" y="304800"/>
            <a:ext cx="6400800" cy="708025"/>
          </a:xfrm>
          <a:prstGeom prst="rect">
            <a:avLst/>
          </a:prstGeom>
          <a:noFill/>
          <a:ln w="9525">
            <a:noFill/>
            <a:miter lim="800000"/>
            <a:headEnd/>
            <a:tailEnd/>
          </a:ln>
        </p:spPr>
        <p:txBody>
          <a:bodyPr>
            <a:spAutoFit/>
          </a:bodyPr>
          <a:lstStyle/>
          <a:p>
            <a:r>
              <a:rPr lang="sl-SI">
                <a:solidFill>
                  <a:srgbClr val="FF0000"/>
                </a:solidFill>
              </a:rPr>
              <a:t>b)Indikatori značaja poljoprivrede u ekonomiji zemlje, kao faktori intenziviranja poljoprivrede su:</a:t>
            </a:r>
            <a:endParaRPr lang="sr-Latn-CS">
              <a:solidFill>
                <a:srgbClr val="FF0000"/>
              </a:solidFill>
            </a:endParaRPr>
          </a:p>
        </p:txBody>
      </p:sp>
      <p:sp>
        <p:nvSpPr>
          <p:cNvPr id="41987" name="Rectangle 2"/>
          <p:cNvSpPr>
            <a:spLocks noChangeArrowheads="1"/>
          </p:cNvSpPr>
          <p:nvPr/>
        </p:nvSpPr>
        <p:spPr bwMode="auto">
          <a:xfrm>
            <a:off x="457200" y="1143000"/>
            <a:ext cx="7391400" cy="3478213"/>
          </a:xfrm>
          <a:prstGeom prst="rect">
            <a:avLst/>
          </a:prstGeom>
          <a:noFill/>
          <a:ln w="9525">
            <a:noFill/>
            <a:miter lim="800000"/>
            <a:headEnd/>
            <a:tailEnd/>
          </a:ln>
        </p:spPr>
        <p:txBody>
          <a:bodyPr>
            <a:spAutoFit/>
          </a:bodyPr>
          <a:lstStyle/>
          <a:p>
            <a:r>
              <a:rPr lang="sl-SI"/>
              <a:t>-učešće poljoprivrede u društvenom proizvodu zemlje,</a:t>
            </a:r>
          </a:p>
          <a:p>
            <a:endParaRPr lang="sr-Latn-CS"/>
          </a:p>
          <a:p>
            <a:r>
              <a:rPr lang="sl-SI"/>
              <a:t>-učešće poljoprivrede u uvozu i izvozu,</a:t>
            </a:r>
          </a:p>
          <a:p>
            <a:endParaRPr lang="sr-Latn-CS"/>
          </a:p>
          <a:p>
            <a:r>
              <a:rPr lang="sl-SI"/>
              <a:t>-stopa rasta poljoprivrede u odnosu na opšti rast privrede,</a:t>
            </a:r>
          </a:p>
          <a:p>
            <a:endParaRPr lang="sr-Latn-CS"/>
          </a:p>
          <a:p>
            <a:r>
              <a:rPr lang="sl-SI"/>
              <a:t>-učešće investicija u poljoprivredu u ukupnim investicijama,</a:t>
            </a:r>
          </a:p>
          <a:p>
            <a:endParaRPr lang="sr-Latn-CS"/>
          </a:p>
          <a:p>
            <a:r>
              <a:rPr lang="sl-SI"/>
              <a:t>-učešće zaposlenih u poljoprivredi u ukupnom broju zaposlenih, itd.</a:t>
            </a:r>
            <a:endParaRPr lang="sr-Latn-CS"/>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p:cNvSpPr>
            <a:spLocks noChangeArrowheads="1"/>
          </p:cNvSpPr>
          <p:nvPr/>
        </p:nvSpPr>
        <p:spPr bwMode="auto">
          <a:xfrm>
            <a:off x="214313" y="642938"/>
            <a:ext cx="8143875" cy="5016500"/>
          </a:xfrm>
          <a:prstGeom prst="rect">
            <a:avLst/>
          </a:prstGeom>
          <a:noFill/>
          <a:ln w="9525">
            <a:noFill/>
            <a:miter lim="800000"/>
            <a:headEnd/>
            <a:tailEnd/>
          </a:ln>
        </p:spPr>
        <p:txBody>
          <a:bodyPr>
            <a:spAutoFit/>
          </a:bodyPr>
          <a:lstStyle/>
          <a:p>
            <a:r>
              <a:rPr lang="sl-SI">
                <a:solidFill>
                  <a:srgbClr val="FF0000"/>
                </a:solidFill>
              </a:rPr>
              <a:t>2. Specifični ekonomski faktori intenzivnosti poljoprivredu su:</a:t>
            </a:r>
            <a:endParaRPr lang="sr-Latn-CS">
              <a:solidFill>
                <a:srgbClr val="FF0000"/>
              </a:solidFill>
            </a:endParaRPr>
          </a:p>
          <a:p>
            <a:r>
              <a:rPr lang="sl-SI"/>
              <a:t>-nivo tehničkog progresa u poljoprivredi</a:t>
            </a:r>
            <a:endParaRPr lang="sr-Latn-CS"/>
          </a:p>
          <a:p>
            <a:r>
              <a:rPr lang="sl-SI"/>
              <a:t>-kvalifikovanost radne snage,</a:t>
            </a:r>
            <a:endParaRPr lang="sr-Latn-CS"/>
          </a:p>
          <a:p>
            <a:r>
              <a:rPr lang="sl-SI"/>
              <a:t>-mogućnosti i uslovi za finansiranje tekuće poljoprivredne proizvodnje,</a:t>
            </a:r>
            <a:endParaRPr lang="sr-Latn-CS"/>
          </a:p>
          <a:p>
            <a:r>
              <a:rPr lang="sl-SI"/>
              <a:t>-mogućnosti i uslovi za finansiranje razvoja poljoprivrede,</a:t>
            </a:r>
            <a:endParaRPr lang="sr-Latn-CS"/>
          </a:p>
          <a:p>
            <a:r>
              <a:rPr lang="sl-SI"/>
              <a:t>-stepen razvoja prehrambene industrije,</a:t>
            </a:r>
            <a:endParaRPr lang="sr-Latn-CS"/>
          </a:p>
          <a:p>
            <a:r>
              <a:rPr lang="sl-SI"/>
              <a:t>-stepen razvoja idnustrije za proizvodnju inputa u poljoprivredu,</a:t>
            </a:r>
            <a:endParaRPr lang="sr-Latn-CS"/>
          </a:p>
          <a:p>
            <a:r>
              <a:rPr lang="sr-Latn-CS"/>
              <a:t>-</a:t>
            </a:r>
            <a:r>
              <a:rPr lang="en-US"/>
              <a:t>stepen državnih intervencija u poljoprivredi</a:t>
            </a:r>
            <a:endParaRPr lang="sr-Latn-CS"/>
          </a:p>
          <a:p>
            <a:r>
              <a:rPr lang="sl-SI"/>
              <a:t>-</a:t>
            </a:r>
            <a:r>
              <a:rPr lang="sl-SI">
                <a:solidFill>
                  <a:srgbClr val="FF0000"/>
                </a:solidFill>
              </a:rPr>
              <a:t>pariteti cena poljoprivrednih proizvoda i osnovnih inputa u poljoprivredu,</a:t>
            </a:r>
            <a:endParaRPr lang="sr-Latn-CS">
              <a:solidFill>
                <a:srgbClr val="FF0000"/>
              </a:solidFill>
            </a:endParaRPr>
          </a:p>
          <a:p>
            <a:r>
              <a:rPr lang="sl-SI">
                <a:solidFill>
                  <a:srgbClr val="FF0000"/>
                </a:solidFill>
              </a:rPr>
              <a:t>-pariteti cena poljoprivrednih i prehrambenih proizvoda,</a:t>
            </a:r>
            <a:endParaRPr lang="sr-Latn-CS">
              <a:solidFill>
                <a:srgbClr val="FF0000"/>
              </a:solidFill>
            </a:endParaRPr>
          </a:p>
          <a:p>
            <a:r>
              <a:rPr lang="sl-SI">
                <a:solidFill>
                  <a:srgbClr val="FF0000"/>
                </a:solidFill>
              </a:rPr>
              <a:t>-pariteti cena između pojedinih poljoprivrednih proizvoda,</a:t>
            </a:r>
            <a:endParaRPr lang="sr-Latn-CS">
              <a:solidFill>
                <a:srgbClr val="FF0000"/>
              </a:solidFill>
            </a:endParaRPr>
          </a:p>
          <a:p>
            <a:endParaRPr lang="sr-Latn-CS"/>
          </a:p>
          <a:p>
            <a:endParaRPr lang="sr-Latn-CS"/>
          </a:p>
          <a:p>
            <a:endParaRPr lang="sr-Latn-C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1"/>
          <p:cNvSpPr>
            <a:spLocks noChangeArrowheads="1"/>
          </p:cNvSpPr>
          <p:nvPr/>
        </p:nvSpPr>
        <p:spPr bwMode="auto">
          <a:xfrm>
            <a:off x="142875" y="142875"/>
            <a:ext cx="8501063" cy="7170738"/>
          </a:xfrm>
          <a:prstGeom prst="rect">
            <a:avLst/>
          </a:prstGeom>
          <a:noFill/>
          <a:ln w="9525">
            <a:noFill/>
            <a:miter lim="800000"/>
            <a:headEnd/>
            <a:tailEnd/>
          </a:ln>
        </p:spPr>
        <p:txBody>
          <a:bodyPr>
            <a:spAutoFit/>
          </a:bodyPr>
          <a:lstStyle/>
          <a:p>
            <a:r>
              <a:rPr lang="sl-SI">
                <a:solidFill>
                  <a:srgbClr val="FF0000"/>
                </a:solidFill>
              </a:rPr>
              <a:t>Intenzivnost poljoprivrede može se meriti naturalnim i ekonomskim pokazateljima. </a:t>
            </a:r>
          </a:p>
          <a:p>
            <a:endParaRPr lang="sl-SI"/>
          </a:p>
          <a:p>
            <a:r>
              <a:rPr lang="sl-SI"/>
              <a:t>Osnovni </a:t>
            </a:r>
            <a:r>
              <a:rPr lang="sl-SI">
                <a:solidFill>
                  <a:srgbClr val="FF0000"/>
                </a:solidFill>
              </a:rPr>
              <a:t>naturalni pokazatelji </a:t>
            </a:r>
            <a:r>
              <a:rPr lang="sl-SI"/>
              <a:t>intenzivnosti poljoprivrede su:</a:t>
            </a:r>
          </a:p>
          <a:p>
            <a:endParaRPr lang="sr-Latn-CS"/>
          </a:p>
          <a:p>
            <a:r>
              <a:rPr lang="sl-SI"/>
              <a:t>- struktura poljoprivredne proizvodnje,</a:t>
            </a:r>
            <a:endParaRPr lang="sr-Latn-CS"/>
          </a:p>
          <a:p>
            <a:r>
              <a:rPr lang="sl-SI"/>
              <a:t>- ostvareni prinosi, i </a:t>
            </a:r>
            <a:endParaRPr lang="sr-Latn-CS"/>
          </a:p>
          <a:p>
            <a:pPr>
              <a:buFontTx/>
              <a:buChar char="-"/>
            </a:pPr>
            <a:r>
              <a:rPr lang="sl-SI"/>
              <a:t>broj uslovnih grla stoke po hektaru</a:t>
            </a:r>
          </a:p>
          <a:p>
            <a:endParaRPr lang="sr-Latn-CS"/>
          </a:p>
          <a:p>
            <a:r>
              <a:rPr lang="sl-SI"/>
              <a:t>Osnovno merilo </a:t>
            </a:r>
            <a:r>
              <a:rPr lang="sl-SI">
                <a:solidFill>
                  <a:srgbClr val="FF0000"/>
                </a:solidFill>
              </a:rPr>
              <a:t>ekonomske intenzivnosti </a:t>
            </a:r>
            <a:r>
              <a:rPr lang="sl-SI"/>
              <a:t>poljoprivredne proizvodnje je  ekonomska efektivnost, odnosno apsolutni novčani iznos ekonomskih efekata koji se može meriti:</a:t>
            </a:r>
          </a:p>
          <a:p>
            <a:endParaRPr lang="sr-Latn-CS"/>
          </a:p>
          <a:p>
            <a:r>
              <a:rPr lang="sl-SI"/>
              <a:t>-ukupnim prihodom,</a:t>
            </a:r>
            <a:endParaRPr lang="sr-Latn-CS"/>
          </a:p>
          <a:p>
            <a:r>
              <a:rPr lang="sl-SI"/>
              <a:t>-neto prihodom, i</a:t>
            </a:r>
            <a:endParaRPr lang="sr-Latn-CS"/>
          </a:p>
          <a:p>
            <a:r>
              <a:rPr lang="sl-SI"/>
              <a:t>-dobiti (profitom)</a:t>
            </a:r>
          </a:p>
          <a:p>
            <a:endParaRPr lang="sl-SI"/>
          </a:p>
          <a:p>
            <a:endParaRPr lang="sl-SI"/>
          </a:p>
          <a:p>
            <a:endParaRPr lang="sl-SI"/>
          </a:p>
          <a:p>
            <a:endParaRPr lang="sl-SI"/>
          </a:p>
          <a:p>
            <a:endParaRPr lang="sl-SI"/>
          </a:p>
          <a:p>
            <a:endParaRPr lang="sl-SI"/>
          </a:p>
          <a:p>
            <a:endParaRPr lang="sr-Latn-C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2754313"/>
          <a:ext cx="6096000" cy="2804160"/>
        </p:xfrm>
        <a:graphic>
          <a:graphicData uri="http://schemas.openxmlformats.org/drawingml/2006/table">
            <a:tbl>
              <a:tblPr/>
              <a:tblGrid>
                <a:gridCol w="2031789"/>
                <a:gridCol w="2031789"/>
                <a:gridCol w="2032422"/>
              </a:tblGrid>
              <a:tr h="192345">
                <a:tc>
                  <a:txBody>
                    <a:bodyPr/>
                    <a:lstStyle/>
                    <a:p>
                      <a:pPr>
                        <a:lnSpc>
                          <a:spcPct val="115000"/>
                        </a:lnSpc>
                        <a:spcAft>
                          <a:spcPts val="0"/>
                        </a:spcAft>
                      </a:pPr>
                      <a:endParaRPr lang="en-U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smtClean="0">
                          <a:latin typeface="Calibri"/>
                          <a:ea typeface="Calibri"/>
                          <a:cs typeface="Times New Roman"/>
                        </a:rPr>
                        <a:t>SRBIJA</a:t>
                      </a:r>
                      <a:r>
                        <a:rPr lang="sr-Latn-CS" sz="2000" dirty="0" smtClean="0">
                          <a:latin typeface="Calibri"/>
                          <a:ea typeface="Calibri"/>
                          <a:cs typeface="Times New Roman"/>
                        </a:rPr>
                        <a:t>  (HA)</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smtClean="0">
                          <a:latin typeface="Calibri"/>
                          <a:ea typeface="Calibri"/>
                          <a:cs typeface="Times New Roman"/>
                        </a:rPr>
                        <a:t>VOJVODINA</a:t>
                      </a:r>
                      <a:r>
                        <a:rPr lang="sr-Latn-CS" sz="2000" smtClean="0">
                          <a:latin typeface="Calibri"/>
                          <a:ea typeface="Calibri"/>
                          <a:cs typeface="Times New Roman"/>
                        </a:rPr>
                        <a:t>  </a:t>
                      </a:r>
                      <a:r>
                        <a:rPr lang="sr-Latn-CS" sz="2000" smtClean="0">
                          <a:latin typeface="+mn-lt"/>
                          <a:ea typeface="Calibri"/>
                          <a:cs typeface="Times New Roman"/>
                        </a:rPr>
                        <a:t>(HA)</a:t>
                      </a:r>
                    </a:p>
                    <a:p>
                      <a:pPr>
                        <a:lnSpc>
                          <a:spcPct val="115000"/>
                        </a:lnSpc>
                        <a:spcAft>
                          <a:spcPts val="0"/>
                        </a:spcAft>
                      </a:pP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Polj. Zemljište</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5 052 </a:t>
                      </a:r>
                      <a:r>
                        <a:rPr lang="en-US" sz="2000" dirty="0" smtClean="0">
                          <a:latin typeface="Calibri"/>
                          <a:ea typeface="Calibri"/>
                          <a:cs typeface="Times New Roman"/>
                        </a:rPr>
                        <a:t>000</a:t>
                      </a:r>
                      <a:r>
                        <a:rPr lang="sr-Latn-CS" sz="2000" dirty="0" smtClean="0">
                          <a:latin typeface="Calibri"/>
                          <a:ea typeface="Calibri"/>
                          <a:cs typeface="Times New Roman"/>
                        </a:rPr>
                        <a:t> </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smtClean="0">
                          <a:latin typeface="Calibri"/>
                          <a:ea typeface="Calibri"/>
                          <a:cs typeface="Times New Roman"/>
                        </a:rPr>
                        <a:t>1 747 000</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Oranice I bašte</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3 282 000</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1 578 000 </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Voćnjaci</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238 000</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18 000</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Vinogradi</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54 000 </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  9 000</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Livade</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641 000</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42 000 </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Pašnjaci</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837 000</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100 000</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5092" name="Rectangle 1"/>
          <p:cNvSpPr>
            <a:spLocks noChangeArrowheads="1"/>
          </p:cNvSpPr>
          <p:nvPr/>
        </p:nvSpPr>
        <p:spPr bwMode="auto">
          <a:xfrm>
            <a:off x="2214563" y="2000250"/>
            <a:ext cx="7215187" cy="708025"/>
          </a:xfrm>
          <a:prstGeom prst="rect">
            <a:avLst/>
          </a:prstGeom>
          <a:noFill/>
          <a:ln w="9525">
            <a:noFill/>
            <a:miter lim="800000"/>
            <a:headEnd/>
            <a:tailEnd/>
          </a:ln>
        </p:spPr>
        <p:txBody>
          <a:bodyPr anchor="ctr">
            <a:spAutoFit/>
          </a:bodyPr>
          <a:lstStyle/>
          <a:p>
            <a:r>
              <a:rPr lang="en-US">
                <a:latin typeface="Calibri" pitchFamily="34" charset="0"/>
                <a:ea typeface="Calibri" pitchFamily="34" charset="0"/>
                <a:cs typeface="Times New Roman" pitchFamily="18" charset="0"/>
              </a:rPr>
              <a:t>POLJOPRIVREDNO ZEMLJIŠTE   ( </a:t>
            </a:r>
            <a:r>
              <a:rPr lang="en-US">
                <a:latin typeface="Times New Roman" pitchFamily="18" charset="0"/>
                <a:ea typeface="Calibri" pitchFamily="34" charset="0"/>
                <a:cs typeface="Times New Roman" pitchFamily="18" charset="0"/>
              </a:rPr>
              <a:t>popis 2012)  </a:t>
            </a:r>
            <a:endParaRPr lang="sr-Latn-CS">
              <a:ea typeface="Calibri" pitchFamily="34" charset="0"/>
              <a:cs typeface="Times New Roman" pitchFamily="18" charset="0"/>
            </a:endParaRPr>
          </a:p>
          <a:p>
            <a:pPr eaLnBrk="0" hangingPunct="0"/>
            <a:endParaRPr lang="sr-Latn-CS">
              <a:ea typeface="Calibri" pitchFamily="34" charset="0"/>
              <a:cs typeface="Times New Roman"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52400" y="381000"/>
            <a:ext cx="8451850" cy="708025"/>
          </a:xfrm>
          <a:prstGeom prst="rect">
            <a:avLst/>
          </a:prstGeom>
          <a:noFill/>
          <a:ln w="9525">
            <a:noFill/>
            <a:miter lim="800000"/>
            <a:headEnd/>
            <a:tailEnd/>
          </a:ln>
        </p:spPr>
        <p:txBody>
          <a:bodyPr anchor="ctr">
            <a:spAutoFit/>
          </a:bodyPr>
          <a:lstStyle/>
          <a:p>
            <a:pPr algn="just"/>
            <a:r>
              <a:rPr lang="it-IT">
                <a:cs typeface="Times New Roman" pitchFamily="18" charset="0"/>
              </a:rPr>
              <a:t>Struktura korišćenja ukupnih oraničnih površina  u Srbiji (prosek 1996-2005)</a:t>
            </a:r>
            <a:endParaRPr lang="it-IT"/>
          </a:p>
        </p:txBody>
      </p:sp>
      <p:graphicFrame>
        <p:nvGraphicFramePr>
          <p:cNvPr id="21507" name="Group 3"/>
          <p:cNvGraphicFramePr>
            <a:graphicFrameLocks noGrp="1"/>
          </p:cNvGraphicFramePr>
          <p:nvPr/>
        </p:nvGraphicFramePr>
        <p:xfrm>
          <a:off x="685800" y="1447800"/>
          <a:ext cx="7467600" cy="4545015"/>
        </p:xfrm>
        <a:graphic>
          <a:graphicData uri="http://schemas.openxmlformats.org/drawingml/2006/table">
            <a:tbl>
              <a:tblPr/>
              <a:tblGrid>
                <a:gridCol w="1600200"/>
                <a:gridCol w="1066800"/>
                <a:gridCol w="838200"/>
                <a:gridCol w="1117600"/>
                <a:gridCol w="889000"/>
                <a:gridCol w="1066800"/>
                <a:gridCol w="889000"/>
              </a:tblGrid>
              <a:tr h="598488">
                <a:tc row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sr-Latn-CS" sz="1400" b="1" i="0" u="none" strike="noStrike" cap="none" normalizeH="0" baseline="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Način korišćenja</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Srbija</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Centralna Srbija</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Vojvodina</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r>
              <a:tr h="352425">
                <a:tc vMerge="1">
                  <a:txBody>
                    <a:bodyPr/>
                    <a:lstStyle/>
                    <a:p>
                      <a:endParaRPr lang="en-US"/>
                    </a:p>
                  </a:txBody>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(ha)</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(ha)</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(ha)</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Žita</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2.075.030</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rgbClr val="FF0000"/>
                          </a:solidFill>
                          <a:effectLst/>
                          <a:latin typeface="Times New Roman" pitchFamily="18" charset="0"/>
                          <a:cs typeface="Times New Roman" pitchFamily="18" charset="0"/>
                        </a:rPr>
                        <a:t>61,91</a:t>
                      </a:r>
                      <a:endParaRPr kumimoji="0" lang="sr-Latn-CS" sz="1400" b="1" i="0" u="none" strike="noStrike" cap="none" normalizeH="0" baseline="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1.022.288</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rgbClr val="FF0000"/>
                          </a:solidFill>
                          <a:effectLst/>
                          <a:latin typeface="Times New Roman" pitchFamily="18" charset="0"/>
                          <a:cs typeface="Times New Roman" pitchFamily="18" charset="0"/>
                        </a:rPr>
                        <a:t>57,78</a:t>
                      </a:r>
                      <a:endParaRPr kumimoji="0" lang="sr-Latn-CS" sz="1400" b="1" i="0" u="none" strike="noStrike" cap="none" normalizeH="0" baseline="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1.052.742</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rgbClr val="FF0000"/>
                          </a:solidFill>
                          <a:effectLst/>
                          <a:latin typeface="Times New Roman" pitchFamily="18" charset="0"/>
                          <a:cs typeface="Times New Roman" pitchFamily="18" charset="0"/>
                        </a:rPr>
                        <a:t>66,52</a:t>
                      </a:r>
                      <a:endParaRPr kumimoji="0" lang="sr-Latn-CS" sz="1400" b="1" i="0" u="none" strike="noStrike" cap="none" normalizeH="0" baseline="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0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Industrijsko bilje</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360.856</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10,77</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34.457</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1,95</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326.399</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20,62</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Povrće</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291.874</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8,71</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210.455</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11,90</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81.419</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5,14</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984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Krmno bilje</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471.065</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14,05</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392.300</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22,17</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78.765</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4,98</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8461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Neobrađene površine i ugari</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149.649</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rgbClr val="FF0000"/>
                          </a:solidFill>
                          <a:effectLst/>
                          <a:latin typeface="Times New Roman" pitchFamily="18" charset="0"/>
                          <a:cs typeface="Times New Roman" pitchFamily="18" charset="0"/>
                        </a:rPr>
                        <a:t>4,46</a:t>
                      </a:r>
                      <a:endParaRPr kumimoji="0" lang="sr-Latn-CS" sz="1400" b="1" i="0" u="none" strike="noStrike" cap="none" normalizeH="0" baseline="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107.236</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rgbClr val="FF0000"/>
                          </a:solidFill>
                          <a:effectLst/>
                          <a:latin typeface="Times New Roman" pitchFamily="18" charset="0"/>
                          <a:cs typeface="Times New Roman" pitchFamily="18" charset="0"/>
                        </a:rPr>
                        <a:t>6,06</a:t>
                      </a:r>
                      <a:endParaRPr kumimoji="0" lang="sr-Latn-CS" sz="1400" b="1" i="0" u="none" strike="noStrike" cap="none" normalizeH="0" baseline="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42.413</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rgbClr val="FF0000"/>
                          </a:solidFill>
                          <a:effectLst/>
                          <a:latin typeface="Times New Roman" pitchFamily="18" charset="0"/>
                          <a:cs typeface="Times New Roman" pitchFamily="18" charset="0"/>
                        </a:rPr>
                        <a:t>2,68</a:t>
                      </a:r>
                      <a:endParaRPr kumimoji="0" lang="sr-Latn-CS" sz="1400" b="1" i="0" u="none" strike="noStrike" cap="none" normalizeH="0" baseline="0" smtClean="0">
                        <a:ln>
                          <a:noFill/>
                        </a:ln>
                        <a:solidFill>
                          <a:srgbClr val="FF0000"/>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524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Ostalo</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3.388</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0,10</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2.441</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0,14</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947</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400" b="1" i="0" u="none" strike="noStrike" cap="none" normalizeH="0" baseline="0" smtClean="0">
                          <a:ln>
                            <a:noFill/>
                          </a:ln>
                          <a:solidFill>
                            <a:schemeClr val="tx1"/>
                          </a:solidFill>
                          <a:effectLst/>
                          <a:latin typeface="Times New Roman" pitchFamily="18" charset="0"/>
                          <a:cs typeface="Times New Roman" pitchFamily="18" charset="0"/>
                        </a:rPr>
                        <a:t>0,06</a:t>
                      </a:r>
                      <a:endParaRPr kumimoji="0" lang="sr-Latn-CS" sz="1400" b="1" i="0" u="none" strike="noStrike" cap="none" normalizeH="0" baseline="0" smtClean="0">
                        <a:ln>
                          <a:noFill/>
                        </a:ln>
                        <a:solidFill>
                          <a:schemeClr val="tx1"/>
                        </a:solidFill>
                        <a:effectLst/>
                        <a:latin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ChangeArrowheads="1"/>
          </p:cNvSpPr>
          <p:nvPr/>
        </p:nvSpPr>
        <p:spPr bwMode="auto">
          <a:xfrm>
            <a:off x="1219200" y="441325"/>
            <a:ext cx="6707188" cy="366713"/>
          </a:xfrm>
          <a:prstGeom prst="rect">
            <a:avLst/>
          </a:prstGeom>
          <a:noFill/>
          <a:ln w="9525">
            <a:noFill/>
            <a:miter lim="800000"/>
            <a:headEnd/>
            <a:tailEnd/>
          </a:ln>
        </p:spPr>
        <p:txBody>
          <a:bodyPr anchor="ctr">
            <a:spAutoFit/>
          </a:bodyPr>
          <a:lstStyle/>
          <a:p>
            <a:pPr algn="ctr"/>
            <a:endParaRPr lang="sr-Latn-CS"/>
          </a:p>
        </p:txBody>
      </p:sp>
      <p:graphicFrame>
        <p:nvGraphicFramePr>
          <p:cNvPr id="44510" name="Group 1502"/>
          <p:cNvGraphicFramePr>
            <a:graphicFrameLocks noGrp="1"/>
          </p:cNvGraphicFramePr>
          <p:nvPr/>
        </p:nvGraphicFramePr>
        <p:xfrm>
          <a:off x="228600" y="1447800"/>
          <a:ext cx="8686800" cy="4084640"/>
        </p:xfrm>
        <a:graphic>
          <a:graphicData uri="http://schemas.openxmlformats.org/drawingml/2006/table">
            <a:tbl>
              <a:tblPr/>
              <a:tblGrid>
                <a:gridCol w="1143000"/>
                <a:gridCol w="762000"/>
                <a:gridCol w="762000"/>
                <a:gridCol w="762000"/>
                <a:gridCol w="762000"/>
                <a:gridCol w="762000"/>
                <a:gridCol w="762000"/>
                <a:gridCol w="762000"/>
                <a:gridCol w="762000"/>
                <a:gridCol w="692150"/>
                <a:gridCol w="755650"/>
              </a:tblGrid>
              <a:tr h="59848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r-Latn-CS" sz="1200" b="1"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sr-Latn-CS" sz="1200" b="1"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Kukuruz</a:t>
                      </a:r>
                      <a:endParaRPr kumimoji="0" lang="en-US" sz="800" b="1" i="0" u="none" strike="noStrike" cap="none" normalizeH="0" baseline="0" smtClean="0">
                        <a:ln>
                          <a:noFill/>
                        </a:ln>
                        <a:solidFill>
                          <a:schemeClr val="tx1"/>
                        </a:solidFill>
                        <a:effectLst/>
                        <a:latin typeface="Arial" pitchFamily="34"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Maize</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r-Latn-C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Pšenica</a:t>
                      </a:r>
                      <a:endParaRPr kumimoji="0" lang="en-US" sz="1200" b="1"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Wheat</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r-Latn-C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Šeć. repa</a:t>
                      </a:r>
                      <a:endParaRPr kumimoji="0" lang="en-US" sz="1200" b="1"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Sugar beet</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r-Latn-C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Suncokret</a:t>
                      </a:r>
                      <a:endParaRPr kumimoji="0" lang="en-US" sz="1200" b="1"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Sunflower seed</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r-Latn-C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Soja</a:t>
                      </a:r>
                      <a:endParaRPr kumimoji="0" lang="en-US" sz="1200" b="1" i="0" u="none" strike="noStrike" cap="none" normalizeH="0" baseline="0" smtClean="0">
                        <a:ln>
                          <a:noFill/>
                        </a:ln>
                        <a:solidFill>
                          <a:schemeClr val="tx1"/>
                        </a:solidFill>
                        <a:effectLst/>
                        <a:latin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Soybeans</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sr-Latn-CS"/>
                    </a:p>
                  </a:txBody>
                  <a:tcPr/>
                </a:tc>
              </a:tr>
              <a:tr h="4730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GB" sz="1200" b="1"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t/ha</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Razlika</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t/ha </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Razlika</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t/ha</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Razlika</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t/ha</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Razlika</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t/ha</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Razlika</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04838">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SVET</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4,67</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+0,35</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2,82</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+1,0</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43,87</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-3,12</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1,26</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+0.63</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2,29</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+0,11</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03250">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smtClean="0">
                        <a:ln>
                          <a:noFill/>
                        </a:ln>
                        <a:solidFill>
                          <a:schemeClr val="tx1"/>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cs typeface="Times New Roman" pitchFamily="18" charset="0"/>
                        </a:rPr>
                        <a:t>E</a:t>
                      </a:r>
                      <a:r>
                        <a:rPr kumimoji="0" lang="en-GB" sz="1200" b="1" i="0" u="none" strike="noStrike" cap="none" normalizeH="0" baseline="0" smtClean="0">
                          <a:ln>
                            <a:noFill/>
                          </a:ln>
                          <a:solidFill>
                            <a:schemeClr val="tx1"/>
                          </a:solidFill>
                          <a:effectLst/>
                          <a:latin typeface="Arial" pitchFamily="34" charset="0"/>
                          <a:cs typeface="Times New Roman" pitchFamily="18" charset="0"/>
                        </a:rPr>
                        <a:t>V</a:t>
                      </a:r>
                      <a:r>
                        <a:rPr kumimoji="0" lang="sr-Latn-CS" sz="1200" b="1" i="0" u="none" strike="noStrike" cap="none" normalizeH="0" baseline="0" smtClean="0">
                          <a:ln>
                            <a:noFill/>
                          </a:ln>
                          <a:solidFill>
                            <a:schemeClr val="tx1"/>
                          </a:solidFill>
                          <a:effectLst/>
                          <a:latin typeface="Arial" pitchFamily="34" charset="0"/>
                          <a:cs typeface="Times New Roman" pitchFamily="18" charset="0"/>
                        </a:rPr>
                        <a:t>ROPA</a:t>
                      </a:r>
                      <a:endParaRPr kumimoji="0" lang="sr-Latn-CS" sz="1200" b="1" i="0" u="none" strike="noStrike" cap="none" normalizeH="0" baseline="0" smtClean="0">
                        <a:ln>
                          <a:noFill/>
                        </a:ln>
                        <a:solidFill>
                          <a:schemeClr val="tx1"/>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5,49</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+0,47</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3,44</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+0,38</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42,38</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-1,63</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1,22</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+0,67</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1,79</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+0,61</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smtClean="0">
                        <a:ln>
                          <a:noFill/>
                        </a:ln>
                        <a:solidFill>
                          <a:srgbClr val="FF0000"/>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rgbClr val="FF0000"/>
                          </a:solidFill>
                          <a:effectLst/>
                          <a:latin typeface="Arial" pitchFamily="34" charset="0"/>
                          <a:cs typeface="Times New Roman" pitchFamily="18" charset="0"/>
                        </a:rPr>
                        <a:t>EU – 27</a:t>
                      </a:r>
                      <a:endParaRPr kumimoji="0" lang="sr-Latn-CS" sz="1200" b="1" i="0" u="none" strike="noStrike" cap="none" normalizeH="0" baseline="0" smtClean="0">
                        <a:ln>
                          <a:noFill/>
                        </a:ln>
                        <a:solidFill>
                          <a:srgbClr val="FF0000"/>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7,37</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-2,35</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4,62</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-0,8</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49,53</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-8,78</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1,71</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+0,18</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2,07</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+0,33</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smtClean="0">
                        <a:ln>
                          <a:noFill/>
                        </a:ln>
                        <a:solidFill>
                          <a:schemeClr val="tx1"/>
                        </a:solidFill>
                        <a:effectLst/>
                        <a:latin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chemeClr val="tx1"/>
                          </a:solidFill>
                          <a:effectLst/>
                          <a:latin typeface="Arial" pitchFamily="34" charset="0"/>
                        </a:rPr>
                        <a:t>SRBIJA</a:t>
                      </a: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4,45</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+0,57</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3,44</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-0,38</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40,23</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-0,52</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1,90</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-0,01</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2,32</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chemeClr val="tx1"/>
                          </a:solidFill>
                          <a:effectLst/>
                          <a:latin typeface="Arial" pitchFamily="34" charset="0"/>
                          <a:cs typeface="Times New Roman" pitchFamily="18" charset="0"/>
                        </a:rPr>
                        <a:t>+0,18</a:t>
                      </a:r>
                      <a:endParaRPr kumimoji="0" lang="sr-Latn-CS" sz="1600" b="1" i="0" u="none" strike="noStrike" cap="none" normalizeH="0" baseline="0" smtClean="0">
                        <a:ln>
                          <a:noFill/>
                        </a:ln>
                        <a:solidFill>
                          <a:schemeClr val="tx1"/>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601663">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sz="1200" b="1" i="0" u="none" strike="noStrike" cap="none" normalizeH="0" baseline="0" smtClean="0">
                        <a:ln>
                          <a:noFill/>
                        </a:ln>
                        <a:solidFill>
                          <a:srgbClr val="FF0000"/>
                        </a:solidFill>
                        <a:effectLst/>
                        <a:latin typeface="Arial"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sr-Latn-CS" sz="1200" b="1" i="0" u="none" strike="noStrike" cap="none" normalizeH="0" baseline="0" smtClean="0">
                          <a:ln>
                            <a:noFill/>
                          </a:ln>
                          <a:solidFill>
                            <a:srgbClr val="FF0000"/>
                          </a:solidFill>
                          <a:effectLst/>
                          <a:latin typeface="Arial" pitchFamily="34" charset="0"/>
                          <a:cs typeface="Times New Roman" pitchFamily="18" charset="0"/>
                        </a:rPr>
                        <a:t>V</a:t>
                      </a:r>
                      <a:r>
                        <a:rPr kumimoji="0" lang="sr-Latn-CS" sz="1200" b="1" i="0" u="none" strike="noStrike" cap="none" normalizeH="0" baseline="0" smtClean="0">
                          <a:ln>
                            <a:noFill/>
                          </a:ln>
                          <a:solidFill>
                            <a:srgbClr val="FF0000"/>
                          </a:solidFill>
                          <a:effectLst/>
                          <a:latin typeface="Arial" pitchFamily="34" charset="0"/>
                        </a:rPr>
                        <a:t>OJVODINA</a:t>
                      </a:r>
                      <a:r>
                        <a:rPr kumimoji="0" lang="sr-Latn-CS" sz="1200" b="1" i="0" u="none" strike="noStrike" cap="none" normalizeH="0" baseline="0" smtClean="0">
                          <a:ln>
                            <a:noFill/>
                          </a:ln>
                          <a:solidFill>
                            <a:srgbClr val="FF0000"/>
                          </a:solidFill>
                          <a:effectLst/>
                          <a:latin typeface="Arial" pitchFamily="34" charset="0"/>
                          <a:cs typeface="Times New Roman" pitchFamily="18" charset="0"/>
                        </a:rPr>
                        <a:t>*</a:t>
                      </a:r>
                      <a:endParaRPr kumimoji="0" lang="sr-Latn-CS" sz="1200" b="1" i="0" u="none" strike="noStrike" cap="none" normalizeH="0" baseline="0" smtClean="0">
                        <a:ln>
                          <a:noFill/>
                        </a:ln>
                        <a:solidFill>
                          <a:srgbClr val="FF0000"/>
                        </a:solidFill>
                        <a:effectLst/>
                        <a:latin typeface="Arial" pitchFamily="34" charset="0"/>
                      </a:endParaRPr>
                    </a:p>
                  </a:txBody>
                  <a:tcPr horzOverflow="overflow">
                    <a:lnL w="254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5,02</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3,82</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40,75</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1,89</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2,40</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sr-Latn-CS" sz="1600" b="1" i="0" u="none" strike="noStrike" cap="none" normalizeH="0" baseline="0" smtClean="0">
                          <a:ln>
                            <a:noFill/>
                          </a:ln>
                          <a:solidFill>
                            <a:srgbClr val="FF0000"/>
                          </a:solidFill>
                          <a:effectLst/>
                          <a:latin typeface="Arial" pitchFamily="34" charset="0"/>
                          <a:cs typeface="Times New Roman" pitchFamily="18" charset="0"/>
                        </a:rPr>
                        <a:t>-</a:t>
                      </a:r>
                      <a:endParaRPr kumimoji="0" lang="sr-Latn-CS" sz="1600" b="1" i="0" u="none" strike="noStrike" cap="none" normalizeH="0" baseline="0" smtClean="0">
                        <a:ln>
                          <a:noFill/>
                        </a:ln>
                        <a:solidFill>
                          <a:srgbClr val="FF0000"/>
                        </a:solidFill>
                        <a:effectLst/>
                        <a:latin typeface="Arial" pitchFamily="34" charset="0"/>
                      </a:endParaRPr>
                    </a:p>
                  </a:txBody>
                  <a:tcPr horzOverflow="overflow">
                    <a:lnL w="127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7200" name="Text Box 1389"/>
          <p:cNvSpPr txBox="1">
            <a:spLocks noChangeArrowheads="1"/>
          </p:cNvSpPr>
          <p:nvPr/>
        </p:nvSpPr>
        <p:spPr bwMode="auto">
          <a:xfrm>
            <a:off x="838200" y="5410200"/>
            <a:ext cx="2286000" cy="366713"/>
          </a:xfrm>
          <a:prstGeom prst="rect">
            <a:avLst/>
          </a:prstGeom>
          <a:noFill/>
          <a:ln w="9525">
            <a:noFill/>
            <a:miter lim="800000"/>
            <a:headEnd/>
            <a:tailEnd/>
          </a:ln>
        </p:spPr>
        <p:txBody>
          <a:bodyPr>
            <a:spAutoFit/>
          </a:bodyPr>
          <a:lstStyle/>
          <a:p>
            <a:endParaRPr lang="en-GB"/>
          </a:p>
        </p:txBody>
      </p:sp>
      <p:sp>
        <p:nvSpPr>
          <p:cNvPr id="47201" name="Text Box 1390"/>
          <p:cNvSpPr txBox="1">
            <a:spLocks noChangeArrowheads="1"/>
          </p:cNvSpPr>
          <p:nvPr/>
        </p:nvSpPr>
        <p:spPr bwMode="auto">
          <a:xfrm>
            <a:off x="304800" y="6096000"/>
            <a:ext cx="8458200" cy="336550"/>
          </a:xfrm>
          <a:prstGeom prst="rect">
            <a:avLst/>
          </a:prstGeom>
          <a:noFill/>
          <a:ln w="9525">
            <a:noFill/>
            <a:miter lim="800000"/>
            <a:headEnd/>
            <a:tailEnd/>
          </a:ln>
        </p:spPr>
        <p:txBody>
          <a:bodyPr>
            <a:spAutoFit/>
          </a:bodyPr>
          <a:lstStyle/>
          <a:p>
            <a:r>
              <a:rPr lang="sr-Latn-CS" sz="1600"/>
              <a:t>* (1999-2008) Izvor: </a:t>
            </a:r>
            <a:r>
              <a:rPr lang="sr-Latn-CS" sz="1600">
                <a:hlinkClick r:id="rId3"/>
              </a:rPr>
              <a:t>www.fao.org</a:t>
            </a:r>
            <a:r>
              <a:rPr lang="sr-Latn-CS" sz="1600"/>
              <a:t>; </a:t>
            </a:r>
            <a:r>
              <a:rPr lang="sr-Latn-CS" sz="1600">
                <a:hlinkClick r:id="rId4"/>
              </a:rPr>
              <a:t>www.statserb.sr.gov.yu</a:t>
            </a:r>
            <a:r>
              <a:rPr lang="sr-Latn-CS" sz="1600"/>
              <a:t> i obračun autora</a:t>
            </a:r>
            <a:endParaRPr lang="en-US" sz="1600"/>
          </a:p>
        </p:txBody>
      </p:sp>
      <p:sp>
        <p:nvSpPr>
          <p:cNvPr id="44423" name="Rectangle 1415"/>
          <p:cNvSpPr>
            <a:spLocks noChangeArrowheads="1"/>
          </p:cNvSpPr>
          <p:nvPr/>
        </p:nvSpPr>
        <p:spPr bwMode="auto">
          <a:xfrm>
            <a:off x="457200" y="457200"/>
            <a:ext cx="8153400" cy="457200"/>
          </a:xfrm>
          <a:prstGeom prst="rect">
            <a:avLst/>
          </a:prstGeom>
          <a:noFill/>
          <a:ln w="9525">
            <a:noFill/>
            <a:miter lim="800000"/>
            <a:headEnd/>
            <a:tailEnd/>
          </a:ln>
          <a:effectLst/>
        </p:spPr>
        <p:txBody>
          <a:bodyPr>
            <a:spAutoFit/>
          </a:bodyPr>
          <a:lstStyle/>
          <a:p>
            <a:pPr algn="ctr">
              <a:defRPr/>
            </a:pPr>
            <a:r>
              <a:rPr lang="sr-Latn-CS" sz="2400" dirty="0">
                <a:solidFill>
                  <a:schemeClr val="tx2"/>
                </a:solidFill>
                <a:effectLst>
                  <a:outerShdw blurRad="38100" dist="38100" dir="2700000" algn="tl">
                    <a:srgbClr val="FFFFFF"/>
                  </a:outerShdw>
                </a:effectLst>
                <a:latin typeface="Arial" pitchFamily="34" charset="0"/>
              </a:rPr>
              <a:t>PRINOS KAO POKAZATELJ INTENZIVNOSTI</a:t>
            </a:r>
            <a:endParaRPr lang="en-US" sz="2400" dirty="0">
              <a:solidFill>
                <a:schemeClr val="tx2"/>
              </a:solidFill>
              <a:effectLst>
                <a:outerShdw blurRad="38100" dist="38100" dir="2700000" algn="tl">
                  <a:srgbClr val="FFFFFF"/>
                </a:outerShdw>
              </a:effectLst>
              <a:latin typeface="Arial" pitchFamily="34"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9600" y="1447800"/>
          <a:ext cx="5581650" cy="4126233"/>
        </p:xfrm>
        <a:graphic>
          <a:graphicData uri="http://schemas.openxmlformats.org/drawingml/2006/table">
            <a:tbl>
              <a:tblPr/>
              <a:tblGrid>
                <a:gridCol w="4433529"/>
                <a:gridCol w="1148121"/>
              </a:tblGrid>
              <a:tr h="211791">
                <a:tc>
                  <a:txBody>
                    <a:bodyPr/>
                    <a:lstStyle/>
                    <a:p>
                      <a:pPr algn="l" fontAlgn="b"/>
                      <a:r>
                        <a:rPr lang="sr-Latn-CS" sz="1400" b="1" i="0" u="none" strike="noStrike" dirty="0">
                          <a:solidFill>
                            <a:srgbClr val="000000"/>
                          </a:solidFill>
                          <a:latin typeface="Calibri"/>
                        </a:rPr>
                        <a:t>Kopitari</a:t>
                      </a:r>
                    </a:p>
                  </a:txBody>
                  <a:tcPr marL="0" marR="0" marT="0" marB="0" anchor="b">
                    <a:lnL>
                      <a:noFill/>
                    </a:lnL>
                    <a:lnR>
                      <a:noFill/>
                    </a:lnR>
                    <a:lnT>
                      <a:noFill/>
                    </a:lnT>
                    <a:lnB>
                      <a:noFill/>
                    </a:lnB>
                    <a:solidFill>
                      <a:srgbClr val="D8D8D8"/>
                    </a:solidFill>
                  </a:tcPr>
                </a:tc>
                <a:tc>
                  <a:txBody>
                    <a:bodyPr/>
                    <a:lstStyle/>
                    <a:p>
                      <a:pPr algn="ctr" fontAlgn="ctr"/>
                      <a:r>
                        <a:rPr lang="sr-Latn-CS" sz="1400" b="0" i="0" u="none" strike="noStrike" dirty="0">
                          <a:solidFill>
                            <a:srgbClr val="000000"/>
                          </a:solidFill>
                          <a:latin typeface="Calibri"/>
                        </a:rPr>
                        <a:t>0,8</a:t>
                      </a:r>
                    </a:p>
                  </a:txBody>
                  <a:tcPr marL="0" marR="0" marT="0" marB="0" anchor="ctr">
                    <a:lnL>
                      <a:noFill/>
                    </a:lnL>
                    <a:lnR>
                      <a:noFill/>
                    </a:lnR>
                    <a:lnT>
                      <a:noFill/>
                    </a:lnT>
                    <a:lnB>
                      <a:noFill/>
                    </a:lnB>
                    <a:solidFill>
                      <a:srgbClr val="D8D8D8"/>
                    </a:solidFill>
                  </a:tcPr>
                </a:tc>
              </a:tr>
              <a:tr h="211791">
                <a:tc>
                  <a:txBody>
                    <a:bodyPr/>
                    <a:lstStyle/>
                    <a:p>
                      <a:pPr algn="l" fontAlgn="b"/>
                      <a:r>
                        <a:rPr lang="pl-PL" sz="1400" b="0" i="0" u="none" strike="noStrike">
                          <a:solidFill>
                            <a:srgbClr val="000000"/>
                          </a:solidFill>
                          <a:latin typeface="Calibri"/>
                        </a:rPr>
                        <a:t>Goveda do jedne godine starosti</a:t>
                      </a:r>
                    </a:p>
                  </a:txBody>
                  <a:tcPr marL="0" marR="0" marT="0" marB="0" anchor="b">
                    <a:lnL>
                      <a:noFill/>
                    </a:lnL>
                    <a:lnR>
                      <a:noFill/>
                    </a:lnR>
                    <a:lnT>
                      <a:noFill/>
                    </a:lnT>
                    <a:lnB>
                      <a:noFill/>
                    </a:lnB>
                  </a:tcPr>
                </a:tc>
                <a:tc>
                  <a:txBody>
                    <a:bodyPr/>
                    <a:lstStyle/>
                    <a:p>
                      <a:pPr algn="ctr" fontAlgn="ctr"/>
                      <a:r>
                        <a:rPr lang="sr-Latn-CS" sz="1400" b="0" i="0" u="none" strike="noStrike" dirty="0">
                          <a:solidFill>
                            <a:srgbClr val="000000"/>
                          </a:solidFill>
                          <a:latin typeface="Calibri"/>
                        </a:rPr>
                        <a:t>0,4</a:t>
                      </a:r>
                    </a:p>
                  </a:txBody>
                  <a:tcPr marL="0" marR="0" marT="0" marB="0" anchor="ctr">
                    <a:lnL>
                      <a:noFill/>
                    </a:lnL>
                    <a:lnR>
                      <a:noFill/>
                    </a:lnR>
                    <a:lnT>
                      <a:noFill/>
                    </a:lnT>
                    <a:lnB>
                      <a:noFill/>
                    </a:lnB>
                  </a:tcPr>
                </a:tc>
              </a:tr>
              <a:tr h="211791">
                <a:tc>
                  <a:txBody>
                    <a:bodyPr/>
                    <a:lstStyle/>
                    <a:p>
                      <a:pPr algn="l" fontAlgn="b"/>
                      <a:r>
                        <a:rPr lang="pl-PL" sz="1400" b="0" i="0" u="none" strike="noStrike" dirty="0">
                          <a:solidFill>
                            <a:srgbClr val="000000"/>
                          </a:solidFill>
                          <a:latin typeface="Calibri"/>
                        </a:rPr>
                        <a:t>Goveda od jedne do dve godine starosti</a:t>
                      </a:r>
                    </a:p>
                  </a:txBody>
                  <a:tcPr marL="0" marR="0" marT="0" marB="0" anchor="b">
                    <a:lnL>
                      <a:noFill/>
                    </a:lnL>
                    <a:lnR>
                      <a:noFill/>
                    </a:lnR>
                    <a:lnT>
                      <a:noFill/>
                    </a:lnT>
                    <a:lnB>
                      <a:noFill/>
                    </a:lnB>
                  </a:tcPr>
                </a:tc>
                <a:tc>
                  <a:txBody>
                    <a:bodyPr/>
                    <a:lstStyle/>
                    <a:p>
                      <a:pPr algn="ctr" fontAlgn="ctr"/>
                      <a:r>
                        <a:rPr lang="sr-Latn-CS" sz="1400" b="0" i="0" u="none" strike="noStrike" dirty="0">
                          <a:solidFill>
                            <a:srgbClr val="000000"/>
                          </a:solidFill>
                          <a:latin typeface="Calibri"/>
                        </a:rPr>
                        <a:t>0,7</a:t>
                      </a:r>
                    </a:p>
                  </a:txBody>
                  <a:tcPr marL="0" marR="0" marT="0" marB="0" anchor="ctr">
                    <a:lnL>
                      <a:noFill/>
                    </a:lnL>
                    <a:lnR>
                      <a:noFill/>
                    </a:lnR>
                    <a:lnT>
                      <a:noFill/>
                    </a:lnT>
                    <a:lnB>
                      <a:noFill/>
                    </a:lnB>
                  </a:tcPr>
                </a:tc>
              </a:tr>
              <a:tr h="211791">
                <a:tc>
                  <a:txBody>
                    <a:bodyPr/>
                    <a:lstStyle/>
                    <a:p>
                      <a:pPr algn="l" fontAlgn="b"/>
                      <a:r>
                        <a:rPr lang="it-IT" sz="1400" b="0" i="0" u="none" strike="noStrike">
                          <a:solidFill>
                            <a:srgbClr val="000000"/>
                          </a:solidFill>
                          <a:latin typeface="Calibri"/>
                        </a:rPr>
                        <a:t>Muška grla goveda starosti dve godine ili više</a:t>
                      </a:r>
                    </a:p>
                  </a:txBody>
                  <a:tcPr marL="0" marR="0" marT="0" marB="0" anchor="b">
                    <a:lnL>
                      <a:noFill/>
                    </a:lnL>
                    <a:lnR>
                      <a:noFill/>
                    </a:lnR>
                    <a:lnT>
                      <a:noFill/>
                    </a:lnT>
                    <a:lnB>
                      <a:noFill/>
                    </a:lnB>
                  </a:tcPr>
                </a:tc>
                <a:tc>
                  <a:txBody>
                    <a:bodyPr/>
                    <a:lstStyle/>
                    <a:p>
                      <a:pPr algn="ctr" fontAlgn="ctr"/>
                      <a:r>
                        <a:rPr lang="sr-Latn-CS" sz="1400" b="0" i="0" u="none" strike="noStrike" dirty="0">
                          <a:solidFill>
                            <a:srgbClr val="000000"/>
                          </a:solidFill>
                          <a:latin typeface="Calibri"/>
                        </a:rPr>
                        <a:t>1</a:t>
                      </a:r>
                    </a:p>
                  </a:txBody>
                  <a:tcPr marL="0" marR="0" marT="0" marB="0" anchor="ctr">
                    <a:lnL>
                      <a:noFill/>
                    </a:lnL>
                    <a:lnR>
                      <a:noFill/>
                    </a:lnR>
                    <a:lnT>
                      <a:noFill/>
                    </a:lnT>
                    <a:lnB>
                      <a:noFill/>
                    </a:lnB>
                  </a:tcPr>
                </a:tc>
              </a:tr>
              <a:tr h="211791">
                <a:tc>
                  <a:txBody>
                    <a:bodyPr/>
                    <a:lstStyle/>
                    <a:p>
                      <a:pPr algn="l" fontAlgn="b"/>
                      <a:r>
                        <a:rPr lang="it-IT" sz="1400" b="0" i="0" u="none" strike="noStrike">
                          <a:solidFill>
                            <a:srgbClr val="000000"/>
                          </a:solidFill>
                          <a:latin typeface="Calibri"/>
                        </a:rPr>
                        <a:t>Junice starosti dve godine ili više</a:t>
                      </a:r>
                    </a:p>
                  </a:txBody>
                  <a:tcPr marL="0" marR="0" marT="0" marB="0" anchor="b">
                    <a:lnL>
                      <a:noFill/>
                    </a:lnL>
                    <a:lnR>
                      <a:noFill/>
                    </a:lnR>
                    <a:lnT>
                      <a:noFill/>
                    </a:lnT>
                    <a:lnB>
                      <a:noFill/>
                    </a:lnB>
                  </a:tcPr>
                </a:tc>
                <a:tc>
                  <a:txBody>
                    <a:bodyPr/>
                    <a:lstStyle/>
                    <a:p>
                      <a:pPr algn="ctr" fontAlgn="ctr"/>
                      <a:r>
                        <a:rPr lang="sr-Latn-CS" sz="1400" b="0" i="0" u="none" strike="noStrike" dirty="0">
                          <a:solidFill>
                            <a:srgbClr val="000000"/>
                          </a:solidFill>
                          <a:latin typeface="Calibri"/>
                        </a:rPr>
                        <a:t>0,8</a:t>
                      </a:r>
                    </a:p>
                  </a:txBody>
                  <a:tcPr marL="0" marR="0" marT="0" marB="0" anchor="ctr">
                    <a:lnL>
                      <a:noFill/>
                    </a:lnL>
                    <a:lnR>
                      <a:noFill/>
                    </a:lnR>
                    <a:lnT>
                      <a:noFill/>
                    </a:lnT>
                    <a:lnB>
                      <a:noFill/>
                    </a:lnB>
                  </a:tcPr>
                </a:tc>
              </a:tr>
              <a:tr h="211791">
                <a:tc>
                  <a:txBody>
                    <a:bodyPr/>
                    <a:lstStyle/>
                    <a:p>
                      <a:pPr algn="l" fontAlgn="b"/>
                      <a:r>
                        <a:rPr lang="sr-Latn-CS" sz="1400" b="0" i="0" u="none" strike="noStrike">
                          <a:solidFill>
                            <a:srgbClr val="000000"/>
                          </a:solidFill>
                          <a:latin typeface="Calibri"/>
                        </a:rPr>
                        <a:t>Muzne krave </a:t>
                      </a:r>
                    </a:p>
                  </a:txBody>
                  <a:tcPr marL="0" marR="0" marT="0" marB="0" anchor="b">
                    <a:lnL>
                      <a:noFill/>
                    </a:lnL>
                    <a:lnR>
                      <a:noFill/>
                    </a:lnR>
                    <a:lnT>
                      <a:noFill/>
                    </a:lnT>
                    <a:lnB>
                      <a:noFill/>
                    </a:lnB>
                  </a:tcPr>
                </a:tc>
                <a:tc>
                  <a:txBody>
                    <a:bodyPr/>
                    <a:lstStyle/>
                    <a:p>
                      <a:pPr algn="ctr" fontAlgn="ctr"/>
                      <a:r>
                        <a:rPr lang="sr-Latn-CS" sz="1400" b="0" i="0" u="none" strike="noStrike" dirty="0">
                          <a:solidFill>
                            <a:srgbClr val="000000"/>
                          </a:solidFill>
                          <a:latin typeface="Calibri"/>
                        </a:rPr>
                        <a:t>1</a:t>
                      </a:r>
                    </a:p>
                  </a:txBody>
                  <a:tcPr marL="0" marR="0" marT="0" marB="0" anchor="ctr">
                    <a:lnL>
                      <a:noFill/>
                    </a:lnL>
                    <a:lnR>
                      <a:noFill/>
                    </a:lnR>
                    <a:lnT>
                      <a:noFill/>
                    </a:lnT>
                    <a:lnB>
                      <a:noFill/>
                    </a:lnB>
                  </a:tcPr>
                </a:tc>
              </a:tr>
              <a:tr h="211791">
                <a:tc>
                  <a:txBody>
                    <a:bodyPr/>
                    <a:lstStyle/>
                    <a:p>
                      <a:pPr algn="l" fontAlgn="b"/>
                      <a:r>
                        <a:rPr lang="sr-Latn-CS" sz="1400" b="0" i="0" u="none" strike="noStrike">
                          <a:solidFill>
                            <a:srgbClr val="000000"/>
                          </a:solidFill>
                          <a:latin typeface="Calibri"/>
                        </a:rPr>
                        <a:t>Ostale krave</a:t>
                      </a:r>
                    </a:p>
                  </a:txBody>
                  <a:tcPr marL="0" marR="0" marT="0" marB="0" anchor="b">
                    <a:lnL>
                      <a:noFill/>
                    </a:lnL>
                    <a:lnR>
                      <a:noFill/>
                    </a:lnR>
                    <a:lnT>
                      <a:noFill/>
                    </a:lnT>
                    <a:lnB>
                      <a:noFill/>
                    </a:lnB>
                  </a:tcPr>
                </a:tc>
                <a:tc>
                  <a:txBody>
                    <a:bodyPr/>
                    <a:lstStyle/>
                    <a:p>
                      <a:pPr algn="ctr" fontAlgn="ctr"/>
                      <a:r>
                        <a:rPr lang="sr-Latn-CS" sz="1400" b="0" i="0" u="none" strike="noStrike" dirty="0">
                          <a:solidFill>
                            <a:srgbClr val="000000"/>
                          </a:solidFill>
                          <a:latin typeface="Calibri"/>
                        </a:rPr>
                        <a:t>0,8</a:t>
                      </a:r>
                    </a:p>
                  </a:txBody>
                  <a:tcPr marL="0" marR="0" marT="0" marB="0" anchor="ctr">
                    <a:lnL>
                      <a:noFill/>
                    </a:lnL>
                    <a:lnR>
                      <a:noFill/>
                    </a:lnR>
                    <a:lnT>
                      <a:noFill/>
                    </a:lnT>
                    <a:lnB>
                      <a:noFill/>
                    </a:lnB>
                  </a:tcPr>
                </a:tc>
              </a:tr>
              <a:tr h="211791">
                <a:tc>
                  <a:txBody>
                    <a:bodyPr/>
                    <a:lstStyle/>
                    <a:p>
                      <a:pPr algn="l" fontAlgn="b"/>
                      <a:r>
                        <a:rPr lang="sr-Latn-CS" sz="1400" b="1" i="0" u="none" strike="noStrike">
                          <a:solidFill>
                            <a:srgbClr val="000000"/>
                          </a:solidFill>
                          <a:latin typeface="Calibri"/>
                        </a:rPr>
                        <a:t>Goveda ukupno</a:t>
                      </a:r>
                    </a:p>
                  </a:txBody>
                  <a:tcPr marL="0" marR="0" marT="0" marB="0" anchor="b">
                    <a:lnL>
                      <a:noFill/>
                    </a:lnL>
                    <a:lnR>
                      <a:noFill/>
                    </a:lnR>
                    <a:lnT>
                      <a:noFill/>
                    </a:lnT>
                    <a:lnB>
                      <a:noFill/>
                    </a:lnB>
                    <a:solidFill>
                      <a:srgbClr val="D8D8D8"/>
                    </a:solidFill>
                  </a:tcPr>
                </a:tc>
                <a:tc>
                  <a:txBody>
                    <a:bodyPr/>
                    <a:lstStyle/>
                    <a:p>
                      <a:pPr algn="ctr" fontAlgn="ctr"/>
                      <a:r>
                        <a:rPr lang="sr-Latn-CS" sz="1400" b="0" i="0" u="none" strike="noStrike" dirty="0">
                          <a:solidFill>
                            <a:srgbClr val="000000"/>
                          </a:solidFill>
                          <a:latin typeface="Calibri"/>
                        </a:rPr>
                        <a:t> </a:t>
                      </a:r>
                    </a:p>
                  </a:txBody>
                  <a:tcPr marL="0" marR="0" marT="0" marB="0" anchor="ctr">
                    <a:lnL>
                      <a:noFill/>
                    </a:lnL>
                    <a:lnR>
                      <a:noFill/>
                    </a:lnR>
                    <a:lnT>
                      <a:noFill/>
                    </a:lnT>
                    <a:lnB>
                      <a:noFill/>
                    </a:lnB>
                    <a:solidFill>
                      <a:srgbClr val="D8D8D8"/>
                    </a:solidFill>
                  </a:tcPr>
                </a:tc>
              </a:tr>
              <a:tr h="211791">
                <a:tc>
                  <a:txBody>
                    <a:bodyPr/>
                    <a:lstStyle/>
                    <a:p>
                      <a:pPr algn="l" fontAlgn="b"/>
                      <a:r>
                        <a:rPr lang="sr-Latn-CS" sz="1400" b="1" i="0" u="none" strike="noStrike">
                          <a:solidFill>
                            <a:srgbClr val="000000"/>
                          </a:solidFill>
                          <a:latin typeface="Calibri"/>
                        </a:rPr>
                        <a:t>Ovce</a:t>
                      </a:r>
                    </a:p>
                  </a:txBody>
                  <a:tcPr marL="0" marR="0" marT="0" marB="0" anchor="b">
                    <a:lnL>
                      <a:noFill/>
                    </a:lnL>
                    <a:lnR>
                      <a:noFill/>
                    </a:lnR>
                    <a:lnT>
                      <a:noFill/>
                    </a:lnT>
                    <a:lnB>
                      <a:noFill/>
                    </a:lnB>
                    <a:solidFill>
                      <a:srgbClr val="D8D8D8"/>
                    </a:solidFill>
                  </a:tcPr>
                </a:tc>
                <a:tc>
                  <a:txBody>
                    <a:bodyPr/>
                    <a:lstStyle/>
                    <a:p>
                      <a:pPr algn="ctr" fontAlgn="ctr"/>
                      <a:r>
                        <a:rPr lang="sr-Latn-CS" sz="1400" b="0" i="0" u="none" strike="noStrike" dirty="0">
                          <a:solidFill>
                            <a:srgbClr val="000000"/>
                          </a:solidFill>
                          <a:latin typeface="Calibri"/>
                        </a:rPr>
                        <a:t>0,1</a:t>
                      </a:r>
                    </a:p>
                  </a:txBody>
                  <a:tcPr marL="0" marR="0" marT="0" marB="0" anchor="ctr">
                    <a:lnL>
                      <a:noFill/>
                    </a:lnL>
                    <a:lnR>
                      <a:noFill/>
                    </a:lnR>
                    <a:lnT>
                      <a:noFill/>
                    </a:lnT>
                    <a:lnB>
                      <a:noFill/>
                    </a:lnB>
                    <a:solidFill>
                      <a:srgbClr val="D8D8D8"/>
                    </a:solidFill>
                  </a:tcPr>
                </a:tc>
              </a:tr>
              <a:tr h="211791">
                <a:tc>
                  <a:txBody>
                    <a:bodyPr/>
                    <a:lstStyle/>
                    <a:p>
                      <a:pPr algn="l" fontAlgn="b"/>
                      <a:r>
                        <a:rPr lang="sr-Latn-CS" sz="1400" b="1" i="0" u="none" strike="noStrike">
                          <a:solidFill>
                            <a:srgbClr val="000000"/>
                          </a:solidFill>
                          <a:latin typeface="Calibri"/>
                        </a:rPr>
                        <a:t>Koze</a:t>
                      </a:r>
                    </a:p>
                  </a:txBody>
                  <a:tcPr marL="0" marR="0" marT="0" marB="0" anchor="b">
                    <a:lnL>
                      <a:noFill/>
                    </a:lnL>
                    <a:lnR>
                      <a:noFill/>
                    </a:lnR>
                    <a:lnT>
                      <a:noFill/>
                    </a:lnT>
                    <a:lnB>
                      <a:noFill/>
                    </a:lnB>
                    <a:solidFill>
                      <a:srgbClr val="D8D8D8"/>
                    </a:solidFill>
                  </a:tcPr>
                </a:tc>
                <a:tc>
                  <a:txBody>
                    <a:bodyPr/>
                    <a:lstStyle/>
                    <a:p>
                      <a:pPr algn="ctr" fontAlgn="ctr"/>
                      <a:r>
                        <a:rPr lang="sr-Latn-CS" sz="1400" b="0" i="0" u="none" strike="noStrike" dirty="0">
                          <a:solidFill>
                            <a:srgbClr val="000000"/>
                          </a:solidFill>
                          <a:latin typeface="Calibri"/>
                        </a:rPr>
                        <a:t>0,1</a:t>
                      </a:r>
                    </a:p>
                  </a:txBody>
                  <a:tcPr marL="0" marR="0" marT="0" marB="0" anchor="ctr">
                    <a:lnL>
                      <a:noFill/>
                    </a:lnL>
                    <a:lnR>
                      <a:noFill/>
                    </a:lnR>
                    <a:lnT>
                      <a:noFill/>
                    </a:lnT>
                    <a:lnB>
                      <a:noFill/>
                    </a:lnB>
                    <a:solidFill>
                      <a:srgbClr val="D8D8D8"/>
                    </a:solidFill>
                  </a:tcPr>
                </a:tc>
              </a:tr>
              <a:tr h="211791">
                <a:tc>
                  <a:txBody>
                    <a:bodyPr/>
                    <a:lstStyle/>
                    <a:p>
                      <a:pPr algn="l" fontAlgn="b"/>
                      <a:r>
                        <a:rPr lang="pl-PL" sz="1400" b="0" i="0" u="none" strike="noStrike">
                          <a:solidFill>
                            <a:srgbClr val="000000"/>
                          </a:solidFill>
                          <a:latin typeface="Calibri"/>
                        </a:rPr>
                        <a:t>Prasad mase do 20 kg</a:t>
                      </a:r>
                    </a:p>
                  </a:txBody>
                  <a:tcPr marL="0" marR="0" marT="0" marB="0" anchor="b">
                    <a:lnL>
                      <a:noFill/>
                    </a:lnL>
                    <a:lnR>
                      <a:noFill/>
                    </a:lnR>
                    <a:lnT>
                      <a:noFill/>
                    </a:lnT>
                    <a:lnB>
                      <a:noFill/>
                    </a:lnB>
                  </a:tcPr>
                </a:tc>
                <a:tc>
                  <a:txBody>
                    <a:bodyPr/>
                    <a:lstStyle/>
                    <a:p>
                      <a:pPr algn="ctr" fontAlgn="ctr"/>
                      <a:r>
                        <a:rPr lang="sr-Latn-CS" sz="1400" b="0" i="0" u="none" strike="noStrike" dirty="0">
                          <a:solidFill>
                            <a:srgbClr val="000000"/>
                          </a:solidFill>
                          <a:latin typeface="Calibri"/>
                        </a:rPr>
                        <a:t>0,027</a:t>
                      </a:r>
                    </a:p>
                  </a:txBody>
                  <a:tcPr marL="0" marR="0" marT="0" marB="0" anchor="ctr">
                    <a:lnL>
                      <a:noFill/>
                    </a:lnL>
                    <a:lnR>
                      <a:noFill/>
                    </a:lnR>
                    <a:lnT>
                      <a:noFill/>
                    </a:lnT>
                    <a:lnB>
                      <a:noFill/>
                    </a:lnB>
                  </a:tcPr>
                </a:tc>
              </a:tr>
              <a:tr h="211791">
                <a:tc>
                  <a:txBody>
                    <a:bodyPr/>
                    <a:lstStyle/>
                    <a:p>
                      <a:pPr algn="l" fontAlgn="b"/>
                      <a:r>
                        <a:rPr lang="sr-Latn-CS" sz="1400" b="0" i="0" u="none" strike="noStrike">
                          <a:solidFill>
                            <a:srgbClr val="000000"/>
                          </a:solidFill>
                          <a:latin typeface="Arial"/>
                        </a:rPr>
                        <a:t>Priplodne krmače mase preko 50 kg</a:t>
                      </a:r>
                    </a:p>
                  </a:txBody>
                  <a:tcPr marL="0" marR="0" marT="0" marB="0" anchor="b">
                    <a:lnL>
                      <a:noFill/>
                    </a:lnL>
                    <a:lnR>
                      <a:noFill/>
                    </a:lnR>
                    <a:lnT>
                      <a:noFill/>
                    </a:lnT>
                    <a:lnB>
                      <a:noFill/>
                    </a:lnB>
                  </a:tcPr>
                </a:tc>
                <a:tc>
                  <a:txBody>
                    <a:bodyPr/>
                    <a:lstStyle/>
                    <a:p>
                      <a:pPr algn="ctr" fontAlgn="ctr"/>
                      <a:r>
                        <a:rPr lang="sr-Latn-CS" sz="1400" b="0" i="0" u="none" strike="noStrike" dirty="0">
                          <a:solidFill>
                            <a:srgbClr val="000000"/>
                          </a:solidFill>
                          <a:latin typeface="Calibri"/>
                        </a:rPr>
                        <a:t>0,5</a:t>
                      </a:r>
                    </a:p>
                  </a:txBody>
                  <a:tcPr marL="0" marR="0" marT="0" marB="0" anchor="ctr">
                    <a:lnL>
                      <a:noFill/>
                    </a:lnL>
                    <a:lnR>
                      <a:noFill/>
                    </a:lnR>
                    <a:lnT>
                      <a:noFill/>
                    </a:lnT>
                    <a:lnB>
                      <a:noFill/>
                    </a:lnB>
                  </a:tcPr>
                </a:tc>
              </a:tr>
              <a:tr h="211791">
                <a:tc>
                  <a:txBody>
                    <a:bodyPr/>
                    <a:lstStyle/>
                    <a:p>
                      <a:pPr algn="l" fontAlgn="b"/>
                      <a:r>
                        <a:rPr lang="sr-Latn-CS" sz="1400" b="0" i="0" u="none" strike="noStrike">
                          <a:solidFill>
                            <a:srgbClr val="000000"/>
                          </a:solidFill>
                          <a:latin typeface="Arial"/>
                        </a:rPr>
                        <a:t>Ostale svinje </a:t>
                      </a:r>
                    </a:p>
                  </a:txBody>
                  <a:tcPr marL="0" marR="0" marT="0" marB="0" anchor="b">
                    <a:lnL>
                      <a:noFill/>
                    </a:lnL>
                    <a:lnR>
                      <a:noFill/>
                    </a:lnR>
                    <a:lnT>
                      <a:noFill/>
                    </a:lnT>
                    <a:lnB>
                      <a:noFill/>
                    </a:lnB>
                  </a:tcPr>
                </a:tc>
                <a:tc>
                  <a:txBody>
                    <a:bodyPr/>
                    <a:lstStyle/>
                    <a:p>
                      <a:pPr algn="ctr" fontAlgn="ctr"/>
                      <a:r>
                        <a:rPr lang="sr-Latn-CS" sz="1400" b="0" i="0" u="none" strike="noStrike" dirty="0">
                          <a:solidFill>
                            <a:srgbClr val="000000"/>
                          </a:solidFill>
                          <a:latin typeface="Calibri"/>
                        </a:rPr>
                        <a:t>0,3</a:t>
                      </a:r>
                    </a:p>
                  </a:txBody>
                  <a:tcPr marL="0" marR="0" marT="0" marB="0" anchor="ctr">
                    <a:lnL>
                      <a:noFill/>
                    </a:lnL>
                    <a:lnR>
                      <a:noFill/>
                    </a:lnR>
                    <a:lnT>
                      <a:noFill/>
                    </a:lnT>
                    <a:lnB>
                      <a:noFill/>
                    </a:lnB>
                  </a:tcPr>
                </a:tc>
              </a:tr>
              <a:tr h="211791">
                <a:tc>
                  <a:txBody>
                    <a:bodyPr/>
                    <a:lstStyle/>
                    <a:p>
                      <a:pPr algn="l" fontAlgn="b"/>
                      <a:r>
                        <a:rPr lang="sr-Latn-CS" sz="1400" b="1" i="0" u="none" strike="noStrike">
                          <a:solidFill>
                            <a:srgbClr val="000000"/>
                          </a:solidFill>
                          <a:latin typeface="Calibri"/>
                        </a:rPr>
                        <a:t>Svinje ukupno</a:t>
                      </a:r>
                    </a:p>
                  </a:txBody>
                  <a:tcPr marL="0" marR="0" marT="0" marB="0" anchor="b">
                    <a:lnL>
                      <a:noFill/>
                    </a:lnL>
                    <a:lnR>
                      <a:noFill/>
                    </a:lnR>
                    <a:lnT>
                      <a:noFill/>
                    </a:lnT>
                    <a:lnB>
                      <a:noFill/>
                    </a:lnB>
                    <a:solidFill>
                      <a:srgbClr val="D8D8D8"/>
                    </a:solidFill>
                  </a:tcPr>
                </a:tc>
                <a:tc>
                  <a:txBody>
                    <a:bodyPr/>
                    <a:lstStyle/>
                    <a:p>
                      <a:pPr algn="ctr" fontAlgn="ctr"/>
                      <a:r>
                        <a:rPr lang="sr-Latn-CS" sz="1400" b="0" i="0" u="none" strike="noStrike" dirty="0">
                          <a:solidFill>
                            <a:srgbClr val="000000"/>
                          </a:solidFill>
                          <a:latin typeface="Calibri"/>
                        </a:rPr>
                        <a:t> </a:t>
                      </a:r>
                    </a:p>
                  </a:txBody>
                  <a:tcPr marL="0" marR="0" marT="0" marB="0" anchor="ctr">
                    <a:lnL>
                      <a:noFill/>
                    </a:lnL>
                    <a:lnR>
                      <a:noFill/>
                    </a:lnR>
                    <a:lnT>
                      <a:noFill/>
                    </a:lnT>
                    <a:lnB>
                      <a:noFill/>
                    </a:lnB>
                    <a:solidFill>
                      <a:srgbClr val="D8D8D8"/>
                    </a:solidFill>
                  </a:tcPr>
                </a:tc>
              </a:tr>
              <a:tr h="211791">
                <a:tc>
                  <a:txBody>
                    <a:bodyPr/>
                    <a:lstStyle/>
                    <a:p>
                      <a:pPr algn="l" fontAlgn="b"/>
                      <a:r>
                        <a:rPr lang="sr-Latn-CS" sz="1400" b="0" i="0" u="none" strike="noStrike">
                          <a:solidFill>
                            <a:srgbClr val="000000"/>
                          </a:solidFill>
                          <a:latin typeface="Calibri"/>
                        </a:rPr>
                        <a:t>Brojleri</a:t>
                      </a:r>
                    </a:p>
                  </a:txBody>
                  <a:tcPr marL="0" marR="0" marT="0" marB="0" anchor="b">
                    <a:lnL>
                      <a:noFill/>
                    </a:lnL>
                    <a:lnR>
                      <a:noFill/>
                    </a:lnR>
                    <a:lnT>
                      <a:noFill/>
                    </a:lnT>
                    <a:lnB>
                      <a:noFill/>
                    </a:lnB>
                  </a:tcPr>
                </a:tc>
                <a:tc>
                  <a:txBody>
                    <a:bodyPr/>
                    <a:lstStyle/>
                    <a:p>
                      <a:pPr algn="ctr" fontAlgn="ctr"/>
                      <a:r>
                        <a:rPr lang="sr-Latn-CS" sz="1400" b="0" i="0" u="none" strike="noStrike">
                          <a:solidFill>
                            <a:srgbClr val="000000"/>
                          </a:solidFill>
                          <a:latin typeface="Calibri"/>
                        </a:rPr>
                        <a:t>0,007</a:t>
                      </a:r>
                    </a:p>
                  </a:txBody>
                  <a:tcPr marL="0" marR="0" marT="0" marB="0" anchor="ctr">
                    <a:lnL>
                      <a:noFill/>
                    </a:lnL>
                    <a:lnR>
                      <a:noFill/>
                    </a:lnR>
                    <a:lnT>
                      <a:noFill/>
                    </a:lnT>
                    <a:lnB>
                      <a:noFill/>
                    </a:lnB>
                  </a:tcPr>
                </a:tc>
              </a:tr>
              <a:tr h="211791">
                <a:tc>
                  <a:txBody>
                    <a:bodyPr/>
                    <a:lstStyle/>
                    <a:p>
                      <a:pPr algn="l" fontAlgn="b"/>
                      <a:r>
                        <a:rPr lang="sr-Latn-CS" sz="1400" b="0" i="0" u="none" strike="noStrike" dirty="0">
                          <a:solidFill>
                            <a:srgbClr val="000000"/>
                          </a:solidFill>
                          <a:latin typeface="Calibri"/>
                        </a:rPr>
                        <a:t>Kokoške nosilje</a:t>
                      </a:r>
                    </a:p>
                  </a:txBody>
                  <a:tcPr marL="0" marR="0" marT="0" marB="0" anchor="b">
                    <a:lnL>
                      <a:noFill/>
                    </a:lnL>
                    <a:lnR>
                      <a:noFill/>
                    </a:lnR>
                    <a:lnT>
                      <a:noFill/>
                    </a:lnT>
                    <a:lnB>
                      <a:noFill/>
                    </a:lnB>
                  </a:tcPr>
                </a:tc>
                <a:tc>
                  <a:txBody>
                    <a:bodyPr/>
                    <a:lstStyle/>
                    <a:p>
                      <a:pPr algn="ctr" fontAlgn="ctr"/>
                      <a:r>
                        <a:rPr lang="sr-Latn-CS" sz="1400" b="0" i="0" u="none" strike="noStrike">
                          <a:solidFill>
                            <a:srgbClr val="000000"/>
                          </a:solidFill>
                          <a:latin typeface="Calibri"/>
                        </a:rPr>
                        <a:t>0,014</a:t>
                      </a:r>
                    </a:p>
                  </a:txBody>
                  <a:tcPr marL="0" marR="0" marT="0" marB="0" anchor="ctr">
                    <a:lnL>
                      <a:noFill/>
                    </a:lnL>
                    <a:lnR>
                      <a:noFill/>
                    </a:lnR>
                    <a:lnT>
                      <a:noFill/>
                    </a:lnT>
                    <a:lnB>
                      <a:noFill/>
                    </a:lnB>
                  </a:tcPr>
                </a:tc>
              </a:tr>
              <a:tr h="211791">
                <a:tc>
                  <a:txBody>
                    <a:bodyPr/>
                    <a:lstStyle/>
                    <a:p>
                      <a:pPr algn="l" fontAlgn="b"/>
                      <a:r>
                        <a:rPr lang="sr-Latn-CS" sz="1400" b="0" i="0" u="none" strike="noStrike" dirty="0">
                          <a:solidFill>
                            <a:srgbClr val="000000"/>
                          </a:solidFill>
                          <a:latin typeface="Arial"/>
                        </a:rPr>
                        <a:t>Ostala živina (osim nojeva)</a:t>
                      </a:r>
                    </a:p>
                  </a:txBody>
                  <a:tcPr marL="0" marR="0" marT="0" marB="0" anchor="b">
                    <a:lnL>
                      <a:noFill/>
                    </a:lnL>
                    <a:lnR>
                      <a:noFill/>
                    </a:lnR>
                    <a:lnT>
                      <a:noFill/>
                    </a:lnT>
                    <a:lnB>
                      <a:noFill/>
                    </a:lnB>
                  </a:tcPr>
                </a:tc>
                <a:tc>
                  <a:txBody>
                    <a:bodyPr/>
                    <a:lstStyle/>
                    <a:p>
                      <a:pPr algn="ctr" fontAlgn="ctr"/>
                      <a:r>
                        <a:rPr lang="sr-Latn-CS" sz="1400" b="0" i="0" u="none" strike="noStrike" dirty="0" smtClean="0">
                          <a:solidFill>
                            <a:srgbClr val="000000"/>
                          </a:solidFill>
                          <a:latin typeface="Calibri"/>
                        </a:rPr>
                        <a:t>0,03</a:t>
                      </a:r>
                      <a:endParaRPr lang="sr-Latn-CS" sz="1400" b="0" i="0" u="none" strike="noStrike" dirty="0">
                        <a:solidFill>
                          <a:srgbClr val="000000"/>
                        </a:solidFill>
                        <a:latin typeface="Calibri"/>
                      </a:endParaRPr>
                    </a:p>
                  </a:txBody>
                  <a:tcPr marL="0" marR="0" marT="0" marB="0" anchor="ctr">
                    <a:lnL>
                      <a:noFill/>
                    </a:lnL>
                    <a:lnR>
                      <a:noFill/>
                    </a:lnR>
                    <a:lnT>
                      <a:noFill/>
                    </a:lnT>
                    <a:lnB>
                      <a:noFill/>
                    </a:lnB>
                  </a:tcPr>
                </a:tc>
              </a:tr>
              <a:tr h="285753">
                <a:tc>
                  <a:txBody>
                    <a:bodyPr/>
                    <a:lstStyle/>
                    <a:p>
                      <a:pPr algn="l" fontAlgn="b"/>
                      <a:r>
                        <a:rPr lang="sr-Latn-CS" sz="1400" b="0" i="0" u="none" strike="noStrike" dirty="0" smtClean="0">
                          <a:solidFill>
                            <a:srgbClr val="000000"/>
                          </a:solidFill>
                          <a:latin typeface="Calibri"/>
                        </a:rPr>
                        <a:t>Nojevi</a:t>
                      </a:r>
                      <a:endParaRPr lang="sr-Latn-CS" sz="1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ctr"/>
                      <a:r>
                        <a:rPr lang="sr-Latn-CS" sz="1400" b="0" i="0" u="none" strike="noStrike" dirty="0" smtClean="0">
                          <a:solidFill>
                            <a:srgbClr val="000000"/>
                          </a:solidFill>
                          <a:latin typeface="Calibri"/>
                        </a:rPr>
                        <a:t>0.35</a:t>
                      </a:r>
                      <a:endParaRPr lang="sr-Latn-CS" sz="1400" b="0" i="0" u="none" strike="noStrike" dirty="0">
                        <a:solidFill>
                          <a:srgbClr val="000000"/>
                        </a:solidFill>
                        <a:latin typeface="Calibri"/>
                      </a:endParaRPr>
                    </a:p>
                  </a:txBody>
                  <a:tcPr marL="0" marR="0" marT="0" marB="0" anchor="ctr">
                    <a:lnL>
                      <a:noFill/>
                    </a:lnL>
                    <a:lnR>
                      <a:noFill/>
                    </a:lnR>
                    <a:lnT>
                      <a:noFill/>
                    </a:lnT>
                    <a:lnB>
                      <a:noFill/>
                    </a:lnB>
                  </a:tcPr>
                </a:tc>
              </a:tr>
              <a:tr h="211791">
                <a:tc>
                  <a:txBody>
                    <a:bodyPr/>
                    <a:lstStyle/>
                    <a:p>
                      <a:pPr algn="l" fontAlgn="b"/>
                      <a:r>
                        <a:rPr lang="sr-Latn-CS" sz="1400" b="0" i="0" u="none" strike="noStrike" dirty="0" smtClean="0">
                          <a:solidFill>
                            <a:srgbClr val="000000"/>
                          </a:solidFill>
                          <a:latin typeface="Calibri"/>
                        </a:rPr>
                        <a:t>Ženke kunića</a:t>
                      </a:r>
                      <a:endParaRPr lang="sr-Latn-CS" sz="1400" b="0" i="0" u="none" strike="noStrike" dirty="0">
                        <a:solidFill>
                          <a:srgbClr val="000000"/>
                        </a:solidFill>
                        <a:latin typeface="Calibri"/>
                      </a:endParaRPr>
                    </a:p>
                  </a:txBody>
                  <a:tcPr marL="0" marR="0" marT="0" marB="0" anchor="b">
                    <a:lnL>
                      <a:noFill/>
                    </a:lnL>
                    <a:lnR>
                      <a:noFill/>
                    </a:lnR>
                    <a:lnT>
                      <a:noFill/>
                    </a:lnT>
                    <a:lnB>
                      <a:noFill/>
                    </a:lnB>
                  </a:tcPr>
                </a:tc>
                <a:tc>
                  <a:txBody>
                    <a:bodyPr/>
                    <a:lstStyle/>
                    <a:p>
                      <a:pPr algn="ctr" fontAlgn="ctr"/>
                      <a:r>
                        <a:rPr lang="sr-Latn-CS" sz="1400" b="0" i="0" u="none" strike="noStrike" dirty="0" smtClean="0">
                          <a:solidFill>
                            <a:srgbClr val="000000"/>
                          </a:solidFill>
                          <a:latin typeface="Calibri"/>
                        </a:rPr>
                        <a:t>0.020</a:t>
                      </a:r>
                      <a:endParaRPr lang="sr-Latn-CS" sz="1400" b="0" i="0" u="none" strike="noStrike" dirty="0">
                        <a:solidFill>
                          <a:srgbClr val="000000"/>
                        </a:solidFill>
                        <a:latin typeface="Calibri"/>
                      </a:endParaRPr>
                    </a:p>
                  </a:txBody>
                  <a:tcPr marL="0" marR="0" marT="0" marB="0" anchor="ctr">
                    <a:lnL>
                      <a:noFill/>
                    </a:lnL>
                    <a:lnR>
                      <a:noFill/>
                    </a:lnR>
                    <a:lnT>
                      <a:noFill/>
                    </a:lnT>
                    <a:lnB>
                      <a:noFill/>
                    </a:lnB>
                  </a:tcPr>
                </a:tc>
              </a:tr>
            </a:tbl>
          </a:graphicData>
        </a:graphic>
      </p:graphicFrame>
      <p:sp>
        <p:nvSpPr>
          <p:cNvPr id="48169" name="Rectangle 3"/>
          <p:cNvSpPr>
            <a:spLocks noChangeArrowheads="1"/>
          </p:cNvSpPr>
          <p:nvPr/>
        </p:nvSpPr>
        <p:spPr bwMode="auto">
          <a:xfrm>
            <a:off x="762000" y="609600"/>
            <a:ext cx="7543800" cy="584200"/>
          </a:xfrm>
          <a:prstGeom prst="rect">
            <a:avLst/>
          </a:prstGeom>
          <a:noFill/>
          <a:ln w="9525">
            <a:noFill/>
            <a:miter lim="800000"/>
            <a:headEnd/>
            <a:tailEnd/>
          </a:ln>
        </p:spPr>
        <p:txBody>
          <a:bodyPr>
            <a:spAutoFit/>
          </a:bodyPr>
          <a:lstStyle/>
          <a:p>
            <a:r>
              <a:rPr lang="sr-Latn-CS" sz="1600"/>
              <a:t>Koeficijenti  </a:t>
            </a:r>
            <a:r>
              <a:rPr lang="en-US" sz="1600"/>
              <a:t>Е</a:t>
            </a:r>
            <a:r>
              <a:rPr lang="sr-Latn-CS" sz="1600"/>
              <a:t>U</a:t>
            </a:r>
            <a:r>
              <a:rPr lang="en-US" sz="1600"/>
              <a:t>(Handbook on</a:t>
            </a:r>
            <a:r>
              <a:rPr lang="sr-Latn-CS" sz="1600"/>
              <a:t> </a:t>
            </a:r>
            <a:r>
              <a:rPr lang="en-US" sz="1600"/>
              <a:t>implementing the FSS and </a:t>
            </a:r>
            <a:r>
              <a:rPr lang="sr-Latn-CS" sz="1600"/>
              <a:t> </a:t>
            </a:r>
            <a:r>
              <a:rPr lang="en-US" sz="1600"/>
              <a:t>SAPM definitions</a:t>
            </a:r>
          </a:p>
          <a:p>
            <a:r>
              <a:rPr lang="en-US" sz="1600"/>
              <a:t>,Annex 1),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0" y="1828800"/>
            <a:ext cx="8797925" cy="3108325"/>
          </a:xfrm>
          <a:prstGeom prst="rect">
            <a:avLst/>
          </a:prstGeom>
          <a:noFill/>
          <a:ln w="9525">
            <a:noFill/>
            <a:miter lim="800000"/>
            <a:headEnd/>
            <a:tailEnd/>
          </a:ln>
        </p:spPr>
        <p:txBody>
          <a:bodyPr>
            <a:spAutoFit/>
          </a:bodyPr>
          <a:lstStyle/>
          <a:p>
            <a:r>
              <a:rPr lang="sr-Latn-CS" sz="2800"/>
              <a:t>MENAGER – U SVETU PREDSTAVLJA  POZICIJU</a:t>
            </a:r>
          </a:p>
          <a:p>
            <a:r>
              <a:rPr lang="sr-Latn-CS" sz="2800"/>
              <a:t>                       UNUTAR PREDUZEĆA </a:t>
            </a:r>
          </a:p>
          <a:p>
            <a:endParaRPr lang="sr-Latn-CS" sz="2800"/>
          </a:p>
          <a:p>
            <a:r>
              <a:rPr lang="sr-Latn-CS" sz="2800"/>
              <a:t>MENAGER – KOD NAS SE TRETIRA KAO ZVANIČNO ZVANJE </a:t>
            </a:r>
          </a:p>
          <a:p>
            <a:endParaRPr lang="sr-Latn-CS" sz="2800"/>
          </a:p>
          <a:p>
            <a:r>
              <a:rPr lang="sr-Latn-CS" sz="2800"/>
              <a:t>      </a:t>
            </a:r>
            <a:endParaRPr lang="en-US" sz="280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90600" y="685800"/>
          <a:ext cx="7010400" cy="2590800"/>
        </p:xfrm>
        <a:graphic>
          <a:graphicData uri="http://schemas.openxmlformats.org/drawingml/2006/table">
            <a:tbl>
              <a:tblPr/>
              <a:tblGrid>
                <a:gridCol w="1730964"/>
                <a:gridCol w="272007"/>
                <a:gridCol w="1001485"/>
                <a:gridCol w="1110344"/>
                <a:gridCol w="892626"/>
                <a:gridCol w="2002974"/>
              </a:tblGrid>
              <a:tr h="690880">
                <a:tc>
                  <a:txBody>
                    <a:bodyPr/>
                    <a:lstStyle/>
                    <a:p>
                      <a:pPr algn="l" fontAlgn="b"/>
                      <a:r>
                        <a:rPr lang="sr-Latn-CS" sz="1600" b="0" i="0" u="none" strike="noStrike" dirty="0" smtClean="0">
                          <a:solidFill>
                            <a:srgbClr val="000000"/>
                          </a:solidFill>
                          <a:latin typeface="Times New Roman" pitchFamily="18" charset="0"/>
                          <a:cs typeface="Times New Roman" pitchFamily="18" charset="0"/>
                        </a:rPr>
                        <a:t>Prosek 2006-2015</a:t>
                      </a:r>
                      <a:endParaRPr lang="sr-Latn-CS" sz="16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sr-Latn-CS" sz="16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r" fontAlgn="b"/>
                      <a:r>
                        <a:rPr lang="sr-Latn-CS" sz="1600" b="0" i="0" u="none" strike="noStrike" dirty="0">
                          <a:solidFill>
                            <a:srgbClr val="000000"/>
                          </a:solidFill>
                          <a:latin typeface="Times New Roman" pitchFamily="18" charset="0"/>
                          <a:cs typeface="Times New Roman" pitchFamily="18" charset="0"/>
                        </a:rPr>
                        <a:t>UG (000)</a:t>
                      </a:r>
                    </a:p>
                  </a:txBody>
                  <a:tcPr marL="9525" marR="9525" marT="9525" marB="0" anchor="b">
                    <a:lnL>
                      <a:noFill/>
                    </a:lnL>
                    <a:lnR>
                      <a:noFill/>
                    </a:lnR>
                    <a:lnT>
                      <a:noFill/>
                    </a:lnT>
                    <a:lnB>
                      <a:noFill/>
                    </a:lnB>
                  </a:tcPr>
                </a:tc>
                <a:tc>
                  <a:txBody>
                    <a:bodyPr/>
                    <a:lstStyle/>
                    <a:p>
                      <a:pPr algn="r" fontAlgn="b"/>
                      <a:r>
                        <a:rPr lang="sr-Latn-CS" sz="1600" b="0" i="0" u="none" strike="noStrike" dirty="0">
                          <a:solidFill>
                            <a:srgbClr val="000000"/>
                          </a:solidFill>
                          <a:latin typeface="Times New Roman" pitchFamily="18" charset="0"/>
                          <a:cs typeface="Times New Roman" pitchFamily="18" charset="0"/>
                        </a:rPr>
                        <a:t>KPZ (ha)</a:t>
                      </a:r>
                    </a:p>
                  </a:txBody>
                  <a:tcPr marL="9525" marR="9525" marT="9525" marB="0" anchor="b">
                    <a:lnL>
                      <a:noFill/>
                    </a:lnL>
                    <a:lnR>
                      <a:noFill/>
                    </a:lnR>
                    <a:lnT>
                      <a:noFill/>
                    </a:lnT>
                    <a:lnB>
                      <a:noFill/>
                    </a:lnB>
                  </a:tcPr>
                </a:tc>
                <a:tc>
                  <a:txBody>
                    <a:bodyPr/>
                    <a:lstStyle/>
                    <a:p>
                      <a:pPr algn="r" fontAlgn="b"/>
                      <a:r>
                        <a:rPr lang="sr-Latn-CS" sz="1600" b="0" i="0" u="none" strike="noStrike" dirty="0">
                          <a:solidFill>
                            <a:srgbClr val="000000"/>
                          </a:solidFill>
                          <a:latin typeface="Times New Roman" pitchFamily="18" charset="0"/>
                          <a:cs typeface="Times New Roman" pitchFamily="18" charset="0"/>
                        </a:rPr>
                        <a:t>UG/ha</a:t>
                      </a:r>
                    </a:p>
                  </a:txBody>
                  <a:tcPr marL="9525" marR="9525" marT="9525" marB="0" anchor="b">
                    <a:lnL>
                      <a:noFill/>
                    </a:lnL>
                    <a:lnR>
                      <a:noFill/>
                    </a:lnR>
                    <a:lnT>
                      <a:noFill/>
                    </a:lnT>
                    <a:lnB>
                      <a:noFill/>
                    </a:lnB>
                  </a:tcPr>
                </a:tc>
                <a:tc>
                  <a:txBody>
                    <a:bodyPr/>
                    <a:lstStyle/>
                    <a:p>
                      <a:pPr algn="r" fontAlgn="b"/>
                      <a:r>
                        <a:rPr lang="sr-Latn-CS" sz="1600" b="0" i="0" u="none" strike="noStrike" dirty="0" smtClean="0">
                          <a:solidFill>
                            <a:srgbClr val="000000"/>
                          </a:solidFill>
                          <a:latin typeface="Times New Roman" pitchFamily="18" charset="0"/>
                          <a:cs typeface="Times New Roman" pitchFamily="18" charset="0"/>
                        </a:rPr>
                        <a:t>UG/100ha KPZ</a:t>
                      </a:r>
                      <a:endParaRPr lang="sr-Latn-CS" sz="16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r>
              <a:tr h="690880">
                <a:tc>
                  <a:txBody>
                    <a:bodyPr/>
                    <a:lstStyle/>
                    <a:p>
                      <a:pPr algn="l" fontAlgn="b"/>
                      <a:r>
                        <a:rPr lang="sr-Latn-CS" sz="1600" b="0" i="0" u="none" strike="noStrike" dirty="0" smtClean="0">
                          <a:solidFill>
                            <a:srgbClr val="000000"/>
                          </a:solidFill>
                          <a:latin typeface="Times New Roman" pitchFamily="18" charset="0"/>
                          <a:cs typeface="Times New Roman" pitchFamily="18" charset="0"/>
                        </a:rPr>
                        <a:t>Srbija</a:t>
                      </a:r>
                      <a:endParaRPr lang="sr-Latn-CS" sz="16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sr-Latn-CS" sz="16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r" fontAlgn="b"/>
                      <a:r>
                        <a:rPr lang="sr-Latn-CS" sz="1600" b="0" i="0" u="none" strike="noStrike" dirty="0">
                          <a:solidFill>
                            <a:srgbClr val="000000"/>
                          </a:solidFill>
                          <a:latin typeface="Times New Roman" pitchFamily="18" charset="0"/>
                          <a:cs typeface="Times New Roman" pitchFamily="18" charset="0"/>
                        </a:rPr>
                        <a:t>1978,9</a:t>
                      </a:r>
                    </a:p>
                  </a:txBody>
                  <a:tcPr marL="9525" marR="9525" marT="9525" marB="0" anchor="b">
                    <a:lnL>
                      <a:noFill/>
                    </a:lnL>
                    <a:lnR>
                      <a:noFill/>
                    </a:lnR>
                    <a:lnT>
                      <a:noFill/>
                    </a:lnT>
                    <a:lnB>
                      <a:noFill/>
                    </a:lnB>
                  </a:tcPr>
                </a:tc>
                <a:tc>
                  <a:txBody>
                    <a:bodyPr/>
                    <a:lstStyle/>
                    <a:p>
                      <a:pPr algn="r" fontAlgn="b"/>
                      <a:r>
                        <a:rPr lang="sr-Latn-CS" sz="1600" b="0" i="0" u="none" strike="noStrike" dirty="0">
                          <a:solidFill>
                            <a:srgbClr val="000000"/>
                          </a:solidFill>
                          <a:latin typeface="Times New Roman" pitchFamily="18" charset="0"/>
                          <a:cs typeface="Times New Roman" pitchFamily="18" charset="0"/>
                        </a:rPr>
                        <a:t>3520888</a:t>
                      </a:r>
                    </a:p>
                  </a:txBody>
                  <a:tcPr marL="9525" marR="9525" marT="9525" marB="0" anchor="b">
                    <a:lnL>
                      <a:noFill/>
                    </a:lnL>
                    <a:lnR>
                      <a:noFill/>
                    </a:lnR>
                    <a:lnT>
                      <a:noFill/>
                    </a:lnT>
                    <a:lnB>
                      <a:noFill/>
                    </a:lnB>
                  </a:tcPr>
                </a:tc>
                <a:tc>
                  <a:txBody>
                    <a:bodyPr/>
                    <a:lstStyle/>
                    <a:p>
                      <a:pPr algn="r" fontAlgn="b"/>
                      <a:r>
                        <a:rPr lang="sr-Latn-CS" sz="1600" b="0" i="0" u="none" strike="noStrike" dirty="0">
                          <a:solidFill>
                            <a:srgbClr val="000000"/>
                          </a:solidFill>
                          <a:latin typeface="Times New Roman" pitchFamily="18" charset="0"/>
                          <a:cs typeface="Times New Roman" pitchFamily="18" charset="0"/>
                        </a:rPr>
                        <a:t>0,562046</a:t>
                      </a:r>
                    </a:p>
                  </a:txBody>
                  <a:tcPr marL="9525" marR="9525" marT="9525" marB="0" anchor="b">
                    <a:lnL>
                      <a:noFill/>
                    </a:lnL>
                    <a:lnR>
                      <a:noFill/>
                    </a:lnR>
                    <a:lnT>
                      <a:noFill/>
                    </a:lnT>
                    <a:lnB>
                      <a:noFill/>
                    </a:lnB>
                  </a:tcPr>
                </a:tc>
                <a:tc>
                  <a:txBody>
                    <a:bodyPr/>
                    <a:lstStyle/>
                    <a:p>
                      <a:pPr algn="r" fontAlgn="b"/>
                      <a:r>
                        <a:rPr lang="sr-Latn-CS" sz="1600" b="0" i="0" u="none" strike="noStrike" dirty="0">
                          <a:solidFill>
                            <a:srgbClr val="FF0000"/>
                          </a:solidFill>
                          <a:latin typeface="Times New Roman" pitchFamily="18" charset="0"/>
                          <a:cs typeface="Times New Roman" pitchFamily="18" charset="0"/>
                        </a:rPr>
                        <a:t>56,20</a:t>
                      </a:r>
                    </a:p>
                  </a:txBody>
                  <a:tcPr marL="9525" marR="9525" marT="9525" marB="0" anchor="b">
                    <a:lnL>
                      <a:noFill/>
                    </a:lnL>
                    <a:lnR>
                      <a:noFill/>
                    </a:lnR>
                    <a:lnT>
                      <a:noFill/>
                    </a:lnT>
                    <a:lnB>
                      <a:noFill/>
                    </a:lnB>
                  </a:tcPr>
                </a:tc>
              </a:tr>
              <a:tr h="518160">
                <a:tc>
                  <a:txBody>
                    <a:bodyPr/>
                    <a:lstStyle/>
                    <a:p>
                      <a:pPr algn="l" fontAlgn="b"/>
                      <a:endParaRPr lang="sr-Latn-CS" sz="16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sr-Latn-CS" sz="16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r" fontAlgn="b"/>
                      <a:endParaRPr lang="sr-Latn-CS" sz="16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r" fontAlgn="b"/>
                      <a:endParaRPr lang="sr-Latn-CS" sz="16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r" fontAlgn="b"/>
                      <a:endParaRPr lang="sr-Latn-CS" sz="16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r" fontAlgn="b"/>
                      <a:endParaRPr lang="sr-Latn-CS" sz="1600" b="0" i="0" u="none" strike="noStrike" dirty="0">
                        <a:solidFill>
                          <a:srgbClr val="FF0000"/>
                        </a:solidFill>
                        <a:latin typeface="Times New Roman" pitchFamily="18" charset="0"/>
                        <a:cs typeface="Times New Roman" pitchFamily="18" charset="0"/>
                      </a:endParaRPr>
                    </a:p>
                  </a:txBody>
                  <a:tcPr marL="9525" marR="9525" marT="9525" marB="0" anchor="b">
                    <a:lnL>
                      <a:noFill/>
                    </a:lnL>
                    <a:lnR>
                      <a:noFill/>
                    </a:lnR>
                    <a:lnT>
                      <a:noFill/>
                    </a:lnT>
                    <a:lnB>
                      <a:noFill/>
                    </a:lnB>
                  </a:tcPr>
                </a:tc>
              </a:tr>
              <a:tr h="690880">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sr-Latn-CS" sz="1600" b="0" i="0" u="none" strike="noStrike" dirty="0" smtClean="0">
                          <a:solidFill>
                            <a:srgbClr val="000000"/>
                          </a:solidFill>
                          <a:latin typeface="Times New Roman" pitchFamily="18" charset="0"/>
                          <a:cs typeface="Times New Roman" pitchFamily="18" charset="0"/>
                        </a:rPr>
                        <a:t>Vojvodina</a:t>
                      </a:r>
                    </a:p>
                    <a:p>
                      <a:pPr algn="l" fontAlgn="b"/>
                      <a:endParaRPr lang="sr-Latn-CS" sz="16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l" fontAlgn="b"/>
                      <a:endParaRPr lang="sr-Latn-CS" sz="1600" b="0" i="0" u="none" strike="noStrike" dirty="0">
                        <a:solidFill>
                          <a:srgbClr val="000000"/>
                        </a:solidFill>
                        <a:latin typeface="Times New Roman" pitchFamily="18" charset="0"/>
                        <a:cs typeface="Times New Roman" pitchFamily="18" charset="0"/>
                      </a:endParaRPr>
                    </a:p>
                  </a:txBody>
                  <a:tcPr marL="9525" marR="9525" marT="9525" marB="0" anchor="b">
                    <a:lnL>
                      <a:noFill/>
                    </a:lnL>
                    <a:lnR>
                      <a:noFill/>
                    </a:lnR>
                    <a:lnT>
                      <a:noFill/>
                    </a:lnT>
                    <a:lnB>
                      <a:noFill/>
                    </a:lnB>
                  </a:tcPr>
                </a:tc>
                <a:tc>
                  <a:txBody>
                    <a:bodyPr/>
                    <a:lstStyle/>
                    <a:p>
                      <a:pPr algn="r" fontAlgn="b"/>
                      <a:r>
                        <a:rPr lang="sr-Latn-CS" sz="1600" b="0" i="0" u="none" strike="noStrike" dirty="0">
                          <a:solidFill>
                            <a:srgbClr val="000000"/>
                          </a:solidFill>
                          <a:latin typeface="Times New Roman" pitchFamily="18" charset="0"/>
                          <a:cs typeface="Times New Roman" pitchFamily="18" charset="0"/>
                        </a:rPr>
                        <a:t>623,8</a:t>
                      </a:r>
                    </a:p>
                  </a:txBody>
                  <a:tcPr marL="9525" marR="9525" marT="9525" marB="0" anchor="b">
                    <a:lnL>
                      <a:noFill/>
                    </a:lnL>
                    <a:lnR>
                      <a:noFill/>
                    </a:lnR>
                    <a:lnT>
                      <a:noFill/>
                    </a:lnT>
                    <a:lnB>
                      <a:noFill/>
                    </a:lnB>
                  </a:tcPr>
                </a:tc>
                <a:tc>
                  <a:txBody>
                    <a:bodyPr/>
                    <a:lstStyle/>
                    <a:p>
                      <a:pPr algn="r" fontAlgn="b"/>
                      <a:r>
                        <a:rPr lang="sr-Latn-CS" sz="1600" b="0" i="0" u="none" strike="noStrike" dirty="0">
                          <a:solidFill>
                            <a:srgbClr val="000000"/>
                          </a:solidFill>
                          <a:latin typeface="Times New Roman" pitchFamily="18" charset="0"/>
                          <a:cs typeface="Times New Roman" pitchFamily="18" charset="0"/>
                        </a:rPr>
                        <a:t>1526131</a:t>
                      </a:r>
                    </a:p>
                  </a:txBody>
                  <a:tcPr marL="9525" marR="9525" marT="9525" marB="0" anchor="b">
                    <a:lnL>
                      <a:noFill/>
                    </a:lnL>
                    <a:lnR>
                      <a:noFill/>
                    </a:lnR>
                    <a:lnT>
                      <a:noFill/>
                    </a:lnT>
                    <a:lnB>
                      <a:noFill/>
                    </a:lnB>
                  </a:tcPr>
                </a:tc>
                <a:tc>
                  <a:txBody>
                    <a:bodyPr/>
                    <a:lstStyle/>
                    <a:p>
                      <a:pPr algn="r" fontAlgn="b"/>
                      <a:r>
                        <a:rPr lang="sr-Latn-CS" sz="1600" b="0" i="0" u="none" strike="noStrike" dirty="0">
                          <a:solidFill>
                            <a:srgbClr val="000000"/>
                          </a:solidFill>
                          <a:latin typeface="Times New Roman" pitchFamily="18" charset="0"/>
                          <a:cs typeface="Times New Roman" pitchFamily="18" charset="0"/>
                        </a:rPr>
                        <a:t>0,409185</a:t>
                      </a:r>
                    </a:p>
                  </a:txBody>
                  <a:tcPr marL="9525" marR="9525" marT="9525" marB="0" anchor="b">
                    <a:lnL>
                      <a:noFill/>
                    </a:lnL>
                    <a:lnR>
                      <a:noFill/>
                    </a:lnR>
                    <a:lnT>
                      <a:noFill/>
                    </a:lnT>
                    <a:lnB>
                      <a:noFill/>
                    </a:lnB>
                  </a:tcPr>
                </a:tc>
                <a:tc>
                  <a:txBody>
                    <a:bodyPr/>
                    <a:lstStyle/>
                    <a:p>
                      <a:pPr algn="r" fontAlgn="b"/>
                      <a:r>
                        <a:rPr lang="sr-Latn-CS" sz="1600" b="0" i="0" u="none" strike="noStrike" dirty="0">
                          <a:solidFill>
                            <a:srgbClr val="FF0000"/>
                          </a:solidFill>
                          <a:latin typeface="Times New Roman" pitchFamily="18" charset="0"/>
                          <a:cs typeface="Times New Roman" pitchFamily="18" charset="0"/>
                        </a:rPr>
                        <a:t>40,92</a:t>
                      </a:r>
                    </a:p>
                  </a:txBody>
                  <a:tcPr marL="9525" marR="9525" marT="9525" marB="0" anchor="b">
                    <a:lnL>
                      <a:noFill/>
                    </a:lnL>
                    <a:lnR>
                      <a:noFill/>
                    </a:lnR>
                    <a:lnT>
                      <a:noFill/>
                    </a:lnT>
                    <a:lnB>
                      <a:noFill/>
                    </a:lnB>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
          <p:cNvSpPr>
            <a:spLocks noChangeArrowheads="1"/>
          </p:cNvSpPr>
          <p:nvPr/>
        </p:nvSpPr>
        <p:spPr bwMode="auto">
          <a:xfrm>
            <a:off x="642938" y="928688"/>
            <a:ext cx="6929437" cy="3692525"/>
          </a:xfrm>
          <a:prstGeom prst="rect">
            <a:avLst/>
          </a:prstGeom>
          <a:noFill/>
          <a:ln w="9525">
            <a:noFill/>
            <a:miter lim="800000"/>
            <a:headEnd/>
            <a:tailEnd/>
          </a:ln>
        </p:spPr>
        <p:txBody>
          <a:bodyPr>
            <a:spAutoFit/>
          </a:bodyPr>
          <a:lstStyle/>
          <a:p>
            <a:endParaRPr lang="sr-Latn-CS"/>
          </a:p>
          <a:p>
            <a:r>
              <a:rPr lang="sr-Latn-CS"/>
              <a:t> UKUPAN </a:t>
            </a:r>
            <a:r>
              <a:rPr lang="en-US"/>
              <a:t>BROJ USLOVNIH GRLA STOKE  (2011)</a:t>
            </a:r>
            <a:endParaRPr lang="sr-Latn-CS"/>
          </a:p>
          <a:p>
            <a:r>
              <a:rPr lang="en-US"/>
              <a:t>SRBIJA       1 442 000</a:t>
            </a:r>
            <a:endParaRPr lang="sr-Latn-CS"/>
          </a:p>
          <a:p>
            <a:r>
              <a:rPr lang="en-US"/>
              <a:t>VOJVODINA  406 000</a:t>
            </a:r>
            <a:endParaRPr lang="sr-Latn-CS"/>
          </a:p>
          <a:p>
            <a:r>
              <a:rPr lang="en-US"/>
              <a:t>CENTRALNA SRBIJA   1 036 000</a:t>
            </a:r>
            <a:endParaRPr lang="sr-Latn-CS"/>
          </a:p>
          <a:p>
            <a:r>
              <a:rPr lang="en-US"/>
              <a:t> </a:t>
            </a:r>
            <a:endParaRPr lang="sr-Latn-CS"/>
          </a:p>
          <a:p>
            <a:endParaRPr lang="sr-Latn-CS"/>
          </a:p>
          <a:p>
            <a:endParaRPr lang="sr-Latn-CS"/>
          </a:p>
          <a:p>
            <a:r>
              <a:rPr lang="en-US"/>
              <a:t>BROJ UG/ 100 HA   POLJ. ZEMLJIŠTA </a:t>
            </a:r>
            <a:endParaRPr lang="sr-Latn-CS"/>
          </a:p>
          <a:p>
            <a:r>
              <a:rPr lang="en-US"/>
              <a:t>   </a:t>
            </a:r>
            <a:endParaRPr lang="sr-Latn-CS"/>
          </a:p>
          <a:p>
            <a:r>
              <a:rPr lang="en-US"/>
              <a:t>SRBIJA    28,5</a:t>
            </a:r>
            <a:endParaRPr lang="sr-Latn-CS"/>
          </a:p>
          <a:p>
            <a:r>
              <a:rPr lang="en-US"/>
              <a:t>CENTR. SRBIJA  31,0</a:t>
            </a:r>
            <a:endParaRPr lang="sr-Latn-CS"/>
          </a:p>
          <a:p>
            <a:r>
              <a:rPr lang="en-US"/>
              <a:t>VOJVODINA 23,0</a:t>
            </a:r>
            <a:endParaRPr lang="sr-Latn-C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
          <p:cNvSpPr>
            <a:spLocks noChangeArrowheads="1"/>
          </p:cNvSpPr>
          <p:nvPr/>
        </p:nvSpPr>
        <p:spPr bwMode="auto">
          <a:xfrm>
            <a:off x="285750" y="500063"/>
            <a:ext cx="8286750" cy="3170237"/>
          </a:xfrm>
          <a:prstGeom prst="rect">
            <a:avLst/>
          </a:prstGeom>
          <a:noFill/>
          <a:ln w="9525">
            <a:noFill/>
            <a:miter lim="800000"/>
            <a:headEnd/>
            <a:tailEnd/>
          </a:ln>
        </p:spPr>
        <p:txBody>
          <a:bodyPr>
            <a:spAutoFit/>
          </a:bodyPr>
          <a:lstStyle/>
          <a:p>
            <a:r>
              <a:rPr lang="sl-SI">
                <a:solidFill>
                  <a:srgbClr val="FF0000"/>
                </a:solidFill>
              </a:rPr>
              <a:t>Povećanje intenzivnosti poljoprivrede</a:t>
            </a:r>
            <a:r>
              <a:rPr lang="sl-SI"/>
              <a:t> u osnovi je moguće na tri načina:</a:t>
            </a:r>
          </a:p>
          <a:p>
            <a:endParaRPr lang="sl-SI"/>
          </a:p>
          <a:p>
            <a:endParaRPr lang="sr-Latn-CS"/>
          </a:p>
          <a:p>
            <a:r>
              <a:rPr lang="sl-SI"/>
              <a:t>-promenom strukture proizvodnje, povećanjem učešća intenzivnijih linija proizvodnje (povrća i stočarstva),</a:t>
            </a:r>
          </a:p>
          <a:p>
            <a:endParaRPr lang="sr-Latn-CS"/>
          </a:p>
          <a:p>
            <a:r>
              <a:rPr lang="sl-SI"/>
              <a:t>-povećanjem nivoa ulaganja u postojeće linije proizvodnje, i</a:t>
            </a:r>
          </a:p>
          <a:p>
            <a:endParaRPr lang="sr-Latn-CS"/>
          </a:p>
          <a:p>
            <a:r>
              <a:rPr lang="sl-SI"/>
              <a:t>-kombinovanjem prethodna dva načina.</a:t>
            </a:r>
            <a:endParaRPr lang="sr-Latn-C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ChangeArrowheads="1"/>
          </p:cNvSpPr>
          <p:nvPr/>
        </p:nvSpPr>
        <p:spPr bwMode="auto">
          <a:xfrm>
            <a:off x="457200" y="228600"/>
            <a:ext cx="8162925" cy="366713"/>
          </a:xfrm>
          <a:prstGeom prst="rect">
            <a:avLst/>
          </a:prstGeom>
          <a:noFill/>
          <a:ln w="9525">
            <a:noFill/>
            <a:miter lim="800000"/>
            <a:headEnd/>
            <a:tailEnd/>
          </a:ln>
        </p:spPr>
        <p:txBody>
          <a:bodyPr wrap="none">
            <a:spAutoFit/>
          </a:bodyPr>
          <a:lstStyle/>
          <a:p>
            <a:r>
              <a:rPr lang="sr-Cyrl-CS"/>
              <a:t>ИЗРАЖАВАЊЕ  (МЕРЕЊЕ)  НИВОА  ИНТЕНЗИВНОСТИ ПРОИЗВОДЊЕ</a:t>
            </a:r>
          </a:p>
        </p:txBody>
      </p:sp>
      <p:sp>
        <p:nvSpPr>
          <p:cNvPr id="52227" name="Rectangle 3"/>
          <p:cNvSpPr>
            <a:spLocks noChangeArrowheads="1"/>
          </p:cNvSpPr>
          <p:nvPr/>
        </p:nvSpPr>
        <p:spPr bwMode="auto">
          <a:xfrm>
            <a:off x="0" y="685800"/>
            <a:ext cx="9144000" cy="4486275"/>
          </a:xfrm>
          <a:prstGeom prst="rect">
            <a:avLst/>
          </a:prstGeom>
          <a:noFill/>
          <a:ln w="9525">
            <a:noFill/>
            <a:miter lim="800000"/>
            <a:headEnd/>
            <a:tailEnd/>
          </a:ln>
        </p:spPr>
        <p:txBody>
          <a:bodyPr>
            <a:spAutoFit/>
          </a:bodyPr>
          <a:lstStyle/>
          <a:p>
            <a:r>
              <a:rPr lang="sr-Cyrl-CS"/>
              <a:t>Интензивност представља такав ниво (висину) улагања рада и средстава у </a:t>
            </a:r>
            <a:endParaRPr lang="en-US"/>
          </a:p>
          <a:p>
            <a:r>
              <a:rPr lang="sr-Cyrl-CS"/>
              <a:t>процес производње који има за последицу одговарајући резултат. Значи, свако </a:t>
            </a:r>
            <a:endParaRPr lang="en-US"/>
          </a:p>
          <a:p>
            <a:r>
              <a:rPr lang="sr-Cyrl-CS"/>
              <a:t>улагање рада или средстава не мора да буде и интензивирање производње. </a:t>
            </a:r>
            <a:endParaRPr lang="en-US"/>
          </a:p>
          <a:p>
            <a:r>
              <a:rPr lang="sr-Cyrl-CS"/>
              <a:t>Да би нека улагања рада или средстава утицала на повећање интензивности она </a:t>
            </a:r>
            <a:endParaRPr lang="en-US"/>
          </a:p>
          <a:p>
            <a:r>
              <a:rPr lang="sr-Cyrl-CS"/>
              <a:t>морају бити праћена повећањем производње како у натуралном </a:t>
            </a:r>
            <a:endParaRPr lang="en-US"/>
          </a:p>
          <a:p>
            <a:r>
              <a:rPr lang="sr-Cyrl-CS"/>
              <a:t>тако и у вредносном погледу.</a:t>
            </a:r>
            <a:endParaRPr lang="en-US"/>
          </a:p>
          <a:p>
            <a:endParaRPr lang="en-US"/>
          </a:p>
          <a:p>
            <a:r>
              <a:rPr lang="sr-Cyrl-CS"/>
              <a:t>Значајна карактеристика сваке производене јединице  је степен интензивности. </a:t>
            </a:r>
            <a:endParaRPr lang="en-US"/>
          </a:p>
          <a:p>
            <a:r>
              <a:rPr lang="en-US"/>
              <a:t>             </a:t>
            </a:r>
            <a:r>
              <a:rPr lang="sr-Cyrl-CS"/>
              <a:t>За изражавање степена интензивности данас је у употреби више начина од</a:t>
            </a:r>
            <a:endParaRPr lang="en-US"/>
          </a:p>
          <a:p>
            <a:r>
              <a:rPr lang="sr-Cyrl-CS"/>
              <a:t> којих су најпознатији:</a:t>
            </a:r>
            <a:endParaRPr lang="en-US"/>
          </a:p>
          <a:p>
            <a:endParaRPr lang="en-US"/>
          </a:p>
          <a:p>
            <a:r>
              <a:rPr lang="en-US"/>
              <a:t>                               -</a:t>
            </a:r>
            <a:r>
              <a:rPr lang="sr-Cyrl-CS"/>
              <a:t>удео интензивних производњи у укупној производњи,</a:t>
            </a:r>
            <a:endParaRPr lang="en-US"/>
          </a:p>
          <a:p>
            <a:r>
              <a:rPr lang="en-US"/>
              <a:t>                               -</a:t>
            </a:r>
            <a:r>
              <a:rPr lang="sr-Cyrl-CS"/>
              <a:t>висина трошкова по јединици капацитета,</a:t>
            </a:r>
            <a:endParaRPr lang="en-US"/>
          </a:p>
          <a:p>
            <a:r>
              <a:rPr lang="en-US"/>
              <a:t>                               -</a:t>
            </a:r>
            <a:r>
              <a:rPr lang="sr-Cyrl-CS"/>
              <a:t>систем бодова,</a:t>
            </a:r>
          </a:p>
          <a:p>
            <a:r>
              <a:rPr lang="en-US"/>
              <a:t>                               -</a:t>
            </a:r>
            <a:r>
              <a:rPr lang="sr-Cyrl-CS"/>
              <a:t>коефицијент интензивности </a:t>
            </a:r>
            <a:endParaRPr lang="en-US"/>
          </a:p>
          <a:p>
            <a:r>
              <a:rPr lang="en-US"/>
              <a:t>                              </a:t>
            </a:r>
            <a:endParaRPr lang="sr-Cyrl-C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ChangeArrowheads="1"/>
          </p:cNvSpPr>
          <p:nvPr/>
        </p:nvSpPr>
        <p:spPr bwMode="auto">
          <a:xfrm>
            <a:off x="4446588" y="304800"/>
            <a:ext cx="374650" cy="366713"/>
          </a:xfrm>
          <a:prstGeom prst="rect">
            <a:avLst/>
          </a:prstGeom>
          <a:noFill/>
          <a:ln w="9525">
            <a:noFill/>
            <a:miter lim="800000"/>
            <a:headEnd/>
            <a:tailEnd/>
          </a:ln>
        </p:spPr>
        <p:txBody>
          <a:bodyPr wrap="none" anchor="ctr">
            <a:spAutoFit/>
          </a:bodyPr>
          <a:lstStyle/>
          <a:p>
            <a:pPr algn="ctr"/>
            <a:r>
              <a:rPr lang="sr-Cyrl-CS"/>
              <a:t>   </a:t>
            </a:r>
          </a:p>
        </p:txBody>
      </p:sp>
      <p:sp>
        <p:nvSpPr>
          <p:cNvPr id="53251" name="Rectangle 3"/>
          <p:cNvSpPr>
            <a:spLocks noChangeArrowheads="1"/>
          </p:cNvSpPr>
          <p:nvPr/>
        </p:nvSpPr>
        <p:spPr bwMode="auto">
          <a:xfrm>
            <a:off x="2133600" y="228600"/>
            <a:ext cx="3432175" cy="366713"/>
          </a:xfrm>
          <a:prstGeom prst="rect">
            <a:avLst/>
          </a:prstGeom>
          <a:noFill/>
          <a:ln w="9525">
            <a:noFill/>
            <a:miter lim="800000"/>
            <a:headEnd/>
            <a:tailEnd/>
          </a:ln>
        </p:spPr>
        <p:txBody>
          <a:bodyPr wrap="none" anchor="ctr">
            <a:spAutoFit/>
          </a:bodyPr>
          <a:lstStyle/>
          <a:p>
            <a:pPr algn="just"/>
            <a:r>
              <a:rPr lang="sr-Cyrl-CS"/>
              <a:t>Коефицијент интензивности</a:t>
            </a:r>
          </a:p>
        </p:txBody>
      </p:sp>
      <p:graphicFrame>
        <p:nvGraphicFramePr>
          <p:cNvPr id="90116" name="Group 4"/>
          <p:cNvGraphicFramePr>
            <a:graphicFrameLocks noGrp="1"/>
          </p:cNvGraphicFramePr>
          <p:nvPr/>
        </p:nvGraphicFramePr>
        <p:xfrm>
          <a:off x="304800" y="914400"/>
          <a:ext cx="8382000" cy="6224588"/>
        </p:xfrm>
        <a:graphic>
          <a:graphicData uri="http://schemas.openxmlformats.org/drawingml/2006/table">
            <a:tbl>
              <a:tblPr/>
              <a:tblGrid>
                <a:gridCol w="3162300"/>
                <a:gridCol w="1497013"/>
                <a:gridCol w="2830512"/>
                <a:gridCol w="892175"/>
              </a:tblGrid>
              <a:tr h="727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кукуруз</a:t>
                      </a:r>
                      <a:endParaRPr kumimoji="0" lang="sr-Cyrl-CS" sz="20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1,0</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парадајз</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cap="fla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cap="flat">
                      <a:noFill/>
                    </a:lnR>
                    <a:lnT cap="flat">
                      <a:noFill/>
                    </a:lnT>
                    <a:lnB>
                      <a:noFill/>
                    </a:lnB>
                    <a:lnTlToBr>
                      <a:noFill/>
                    </a:lnTlToBr>
                    <a:lnBlToTr>
                      <a:noFill/>
                    </a:lnBlToTr>
                    <a:noFill/>
                  </a:tcPr>
                </a:tc>
              </a:tr>
              <a:tr h="727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стрна жита</a:t>
                      </a:r>
                      <a:endParaRPr kumimoji="0" lang="sr-Cyrl-CS" sz="20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0,6</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паприка</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3,5</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72548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конопља за влакно</a:t>
                      </a:r>
                      <a:endParaRPr kumimoji="0" lang="sr-Cyrl-CS" sz="20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0,8</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ливаде</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0,3</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727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шећерна репа</a:t>
                      </a:r>
                      <a:endParaRPr kumimoji="0" lang="sr-Cyrl-CS" sz="20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2,2</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виноград</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3,0</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727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сунцокрет</a:t>
                      </a:r>
                      <a:endParaRPr kumimoji="0" lang="sr-Cyrl-CS" sz="20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0,9</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воћњак</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1,3</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727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дуван</a:t>
                      </a:r>
                      <a:endParaRPr kumimoji="0" lang="sr-Cyrl-CS" sz="20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8,0</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кукуруз за силажу</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0,4</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4095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кромпир</a:t>
                      </a:r>
                      <a:endParaRPr kumimoji="0" lang="sr-Cyrl-CS" sz="20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1,5</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sr-Latn-CS" sz="20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727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пасуљ и грашак</a:t>
                      </a:r>
                      <a:endParaRPr kumimoji="0" lang="sr-Cyrl-CS" sz="20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1,2</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мрква</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2,0</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a:noFill/>
                    </a:lnB>
                    <a:lnTlToBr>
                      <a:noFill/>
                    </a:lnTlToBr>
                    <a:lnBlToTr>
                      <a:noFill/>
                    </a:lnBlToTr>
                    <a:noFill/>
                  </a:tcPr>
                </a:tc>
              </a:tr>
              <a:tr h="7270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купус у кељ</a:t>
                      </a:r>
                      <a:endParaRPr kumimoji="0" lang="sr-Cyrl-CS" sz="2000" b="0" i="0" u="none" strike="noStrike" cap="none" normalizeH="0" baseline="0" smtClean="0">
                        <a:ln>
                          <a:noFill/>
                        </a:ln>
                        <a:solidFill>
                          <a:schemeClr val="tx1"/>
                        </a:solidFill>
                        <a:effectLst/>
                        <a:latin typeface="Arial" charset="0"/>
                      </a:endParaRPr>
                    </a:p>
                  </a:txBody>
                  <a:tcP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2,5</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условно грло</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r-Cyrl-CS" sz="2000" b="0" i="0" u="none" strike="noStrike" cap="none" normalizeH="0" baseline="0" smtClean="0">
                          <a:ln>
                            <a:noFill/>
                          </a:ln>
                          <a:solidFill>
                            <a:schemeClr val="tx1"/>
                          </a:solidFill>
                          <a:effectLst/>
                          <a:latin typeface="Times New Roman" pitchFamily="18" charset="0"/>
                          <a:cs typeface="Times New Roman" pitchFamily="18" charset="0"/>
                        </a:rPr>
                        <a:t>0,4</a:t>
                      </a:r>
                      <a:endParaRPr kumimoji="0" lang="sr-Cyrl-CS" sz="2000" b="0" i="0" u="none" strike="noStrike" cap="none" normalizeH="0" baseline="0" smtClean="0">
                        <a:ln>
                          <a:noFill/>
                        </a:ln>
                        <a:solidFill>
                          <a:schemeClr val="tx1"/>
                        </a:solidFill>
                        <a:effectLst/>
                        <a:latin typeface="Arial" charset="0"/>
                      </a:endParaRPr>
                    </a:p>
                  </a:txBody>
                  <a:tcPr horzOverflow="overflow">
                    <a:lnL>
                      <a:noFill/>
                    </a:lnL>
                    <a:lnR cap="flat">
                      <a:noFill/>
                    </a:lnR>
                    <a:lnT>
                      <a:noFill/>
                    </a:lnT>
                    <a:lnB cap="flat">
                      <a:noFill/>
                    </a:lnB>
                    <a:lnTlToBr>
                      <a:noFill/>
                    </a:lnTlToBr>
                    <a:lnBlToTr>
                      <a:noFill/>
                    </a:lnBlToTr>
                    <a:noFill/>
                  </a:tcPr>
                </a:tc>
              </a:tr>
            </a:tbl>
          </a:graphicData>
        </a:graphic>
      </p:graphicFrame>
      <p:sp>
        <p:nvSpPr>
          <p:cNvPr id="53289" name="Rectangle 45"/>
          <p:cNvSpPr>
            <a:spLocks noChangeArrowheads="1"/>
          </p:cNvSpPr>
          <p:nvPr/>
        </p:nvSpPr>
        <p:spPr bwMode="auto">
          <a:xfrm>
            <a:off x="2306638" y="4649788"/>
            <a:ext cx="1098550" cy="274637"/>
          </a:xfrm>
          <a:prstGeom prst="rect">
            <a:avLst/>
          </a:prstGeom>
          <a:noFill/>
          <a:ln w="9525">
            <a:noFill/>
            <a:miter lim="800000"/>
            <a:headEnd/>
            <a:tailEnd/>
          </a:ln>
        </p:spPr>
        <p:txBody>
          <a:bodyPr wrap="none" anchor="ctr">
            <a:spAutoFit/>
          </a:bodyPr>
          <a:lstStyle/>
          <a:p>
            <a:pPr algn="just"/>
            <a:r>
              <a:rPr lang="sr-Cyrl-CS" sz="1200">
                <a:cs typeface="Times New Roman" pitchFamily="18" charset="0"/>
              </a:rPr>
              <a:t>	</a:t>
            </a:r>
            <a:endParaRPr lang="sr-Cyrl-CS"/>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ChangeArrowheads="1"/>
          </p:cNvSpPr>
          <p:nvPr/>
        </p:nvSpPr>
        <p:spPr bwMode="auto">
          <a:xfrm>
            <a:off x="0" y="385763"/>
            <a:ext cx="9001125" cy="4486275"/>
          </a:xfrm>
          <a:prstGeom prst="rect">
            <a:avLst/>
          </a:prstGeom>
          <a:noFill/>
          <a:ln w="9525">
            <a:noFill/>
            <a:miter lim="800000"/>
            <a:headEnd/>
            <a:tailEnd/>
          </a:ln>
        </p:spPr>
        <p:txBody>
          <a:bodyPr anchor="ctr">
            <a:spAutoFit/>
          </a:bodyPr>
          <a:lstStyle/>
          <a:p>
            <a:pPr algn="just"/>
            <a:endParaRPr lang="en-US"/>
          </a:p>
          <a:p>
            <a:pPr algn="just"/>
            <a:r>
              <a:rPr lang="sr-Cyrl-CS"/>
              <a:t>Први начин</a:t>
            </a:r>
            <a:endParaRPr lang="en-US"/>
          </a:p>
          <a:p>
            <a:pPr algn="just"/>
            <a:endParaRPr lang="en-US"/>
          </a:p>
          <a:p>
            <a:pPr algn="just"/>
            <a:r>
              <a:rPr lang="sr-Cyrl-CS"/>
              <a:t>Коришћење ових коефицијента може послужити за оријентационе потребе. </a:t>
            </a:r>
            <a:endParaRPr lang="en-US"/>
          </a:p>
          <a:p>
            <a:pPr algn="just"/>
            <a:r>
              <a:rPr lang="sr-Cyrl-CS"/>
              <a:t>У том случају коришћење је једноставно. </a:t>
            </a:r>
            <a:endParaRPr lang="en-US"/>
          </a:p>
          <a:p>
            <a:pPr algn="just"/>
            <a:endParaRPr lang="en-US"/>
          </a:p>
          <a:p>
            <a:pPr algn="just"/>
            <a:r>
              <a:rPr lang="sr-Cyrl-CS"/>
              <a:t>Површина и број условних грла се множи одговарајућим коефицијентима, </a:t>
            </a:r>
            <a:endParaRPr lang="en-US"/>
          </a:p>
          <a:p>
            <a:pPr algn="just"/>
            <a:r>
              <a:rPr lang="sr-Cyrl-CS"/>
              <a:t>добијени резултати се сабирају и добија укупан број јединица интензитета</a:t>
            </a:r>
            <a:endParaRPr lang="en-US"/>
          </a:p>
          <a:p>
            <a:pPr algn="just"/>
            <a:r>
              <a:rPr lang="sr-Cyrl-CS"/>
              <a:t> за газдинство.</a:t>
            </a:r>
            <a:endParaRPr lang="en-US"/>
          </a:p>
          <a:p>
            <a:pPr algn="just"/>
            <a:endParaRPr lang="en-US"/>
          </a:p>
          <a:p>
            <a:pPr algn="just"/>
            <a:r>
              <a:rPr lang="sr-Cyrl-CS"/>
              <a:t> Да би се донела оцена о интензивности и резултати могли међусобно</a:t>
            </a:r>
            <a:endParaRPr lang="en-US"/>
          </a:p>
          <a:p>
            <a:pPr algn="just"/>
            <a:r>
              <a:rPr lang="sr-Cyrl-CS"/>
              <a:t> упоређивати врши се прерачунавање броја јединица интензитета</a:t>
            </a:r>
            <a:endParaRPr lang="en-US"/>
          </a:p>
          <a:p>
            <a:pPr algn="just"/>
            <a:r>
              <a:rPr lang="sr-Cyrl-CS"/>
              <a:t> на 1 или 100 </a:t>
            </a:r>
            <a:r>
              <a:rPr lang="sl-SI"/>
              <a:t>ha. </a:t>
            </a:r>
            <a:endParaRPr lang="en-US"/>
          </a:p>
          <a:p>
            <a:pPr algn="just"/>
            <a:endParaRPr lang="en-US"/>
          </a:p>
          <a:p>
            <a:pPr algn="just"/>
            <a:r>
              <a:rPr lang="sl-SI"/>
              <a:t>Газдинство са већим бројем јединица интензитета по </a:t>
            </a:r>
            <a:endParaRPr lang="en-US"/>
          </a:p>
          <a:p>
            <a:pPr algn="just"/>
            <a:r>
              <a:rPr lang="sl-SI"/>
              <a:t>јединици површине има интензивнију производњу.</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ChangeArrowheads="1"/>
          </p:cNvSpPr>
          <p:nvPr/>
        </p:nvSpPr>
        <p:spPr bwMode="auto">
          <a:xfrm>
            <a:off x="80963" y="709613"/>
            <a:ext cx="9023350" cy="5310187"/>
          </a:xfrm>
          <a:prstGeom prst="rect">
            <a:avLst/>
          </a:prstGeom>
          <a:noFill/>
          <a:ln w="9525">
            <a:noFill/>
            <a:miter lim="800000"/>
            <a:headEnd/>
            <a:tailEnd/>
          </a:ln>
        </p:spPr>
        <p:txBody>
          <a:bodyPr wrap="none" anchor="ctr">
            <a:spAutoFit/>
          </a:bodyPr>
          <a:lstStyle/>
          <a:p>
            <a:pPr algn="just"/>
            <a:r>
              <a:rPr lang="sl-SI"/>
              <a:t>Други начин </a:t>
            </a:r>
            <a:endParaRPr lang="sr-Cyrl-CS"/>
          </a:p>
          <a:p>
            <a:pPr algn="just"/>
            <a:endParaRPr lang="sr-Cyrl-CS"/>
          </a:p>
          <a:p>
            <a:pPr algn="just"/>
            <a:r>
              <a:rPr lang="sr-Cyrl-CS"/>
              <a:t>О</a:t>
            </a:r>
            <a:r>
              <a:rPr lang="sl-SI"/>
              <a:t>бухвата тачније израчунавање коефицијента интензивности сваке производње</a:t>
            </a:r>
            <a:endParaRPr lang="sr-Cyrl-CS"/>
          </a:p>
          <a:p>
            <a:pPr algn="just"/>
            <a:r>
              <a:rPr lang="sl-SI"/>
              <a:t> на основу збира утрошка живог и материјализованог рада на конкретним </a:t>
            </a:r>
            <a:endParaRPr lang="sr-Cyrl-CS"/>
          </a:p>
          <a:p>
            <a:pPr algn="just"/>
            <a:r>
              <a:rPr lang="sl-SI"/>
              <a:t>газдинствима. </a:t>
            </a:r>
            <a:endParaRPr lang="sr-Cyrl-CS"/>
          </a:p>
          <a:p>
            <a:pPr algn="just"/>
            <a:endParaRPr lang="sr-Cyrl-CS"/>
          </a:p>
          <a:p>
            <a:pPr algn="just"/>
            <a:r>
              <a:rPr lang="sl-SI"/>
              <a:t>Збир материјализованог утрошка и утрошка рада сваке линије производње </a:t>
            </a:r>
            <a:endParaRPr lang="sr-Cyrl-CS"/>
          </a:p>
          <a:p>
            <a:pPr algn="just"/>
            <a:r>
              <a:rPr lang="sl-SI"/>
              <a:t>ставља се у однос са улагањима оне линије производње која је узета за основу. </a:t>
            </a:r>
            <a:endParaRPr lang="sr-Cyrl-CS"/>
          </a:p>
          <a:p>
            <a:pPr algn="just"/>
            <a:r>
              <a:rPr lang="sl-SI"/>
              <a:t>Обично се као основа (јединица интензитета) узима улагање живог и </a:t>
            </a:r>
            <a:endParaRPr lang="sr-Cyrl-CS"/>
          </a:p>
          <a:p>
            <a:pPr algn="just"/>
            <a:r>
              <a:rPr lang="sl-SI"/>
              <a:t>материјализованог рада у најраширенију културу рејона на једном газдинству.</a:t>
            </a:r>
            <a:endParaRPr lang="sr-Cyrl-CS"/>
          </a:p>
          <a:p>
            <a:pPr algn="just"/>
            <a:endParaRPr lang="sr-Cyrl-CS"/>
          </a:p>
          <a:p>
            <a:pPr algn="just"/>
            <a:r>
              <a:rPr lang="sl-SI"/>
              <a:t>У нашим условима  се као јединични коефицијент узима производња куку-руза, </a:t>
            </a:r>
            <a:endParaRPr lang="sr-Cyrl-CS"/>
          </a:p>
          <a:p>
            <a:pPr algn="just"/>
            <a:r>
              <a:rPr lang="sl-SI"/>
              <a:t>као најраширенија производња. На тај начин се долази до коефицијента при</a:t>
            </a:r>
            <a:endParaRPr lang="sr-Cyrl-CS"/>
          </a:p>
          <a:p>
            <a:pPr algn="just"/>
            <a:r>
              <a:rPr lang="sl-SI"/>
              <a:t> чему се због различитог нивоа улагања вредности коефицијента код исте културе</a:t>
            </a:r>
            <a:endParaRPr lang="sr-Cyrl-CS"/>
          </a:p>
          <a:p>
            <a:pPr algn="just"/>
            <a:r>
              <a:rPr lang="sl-SI"/>
              <a:t> на посматраним газдинствима разликују. </a:t>
            </a:r>
            <a:endParaRPr lang="sr-Cyrl-CS"/>
          </a:p>
          <a:p>
            <a:pPr algn="just"/>
            <a:endParaRPr lang="sr-Cyrl-CS"/>
          </a:p>
          <a:p>
            <a:pPr algn="just"/>
            <a:r>
              <a:rPr lang="sl-SI"/>
              <a:t>Као вредносни израз утрошка живог рада</a:t>
            </a:r>
            <a:endParaRPr lang="sr-Cyrl-CS"/>
          </a:p>
          <a:p>
            <a:pPr algn="just"/>
            <a:r>
              <a:rPr lang="sl-SI"/>
              <a:t> користе се лични дохоци а материјализовани рад се изражава материјалним </a:t>
            </a:r>
            <a:endParaRPr lang="sr-Cyrl-CS"/>
          </a:p>
          <a:p>
            <a:pPr algn="just"/>
            <a:r>
              <a:rPr lang="sl-SI"/>
              <a:t>трошковима који су карактеристични за сваки усев и услове производње.</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949325"/>
            <a:ext cx="8767763" cy="4486275"/>
          </a:xfrm>
          <a:prstGeom prst="rect">
            <a:avLst/>
          </a:prstGeom>
          <a:noFill/>
          <a:ln w="9525">
            <a:noFill/>
            <a:miter lim="800000"/>
            <a:headEnd/>
            <a:tailEnd/>
          </a:ln>
        </p:spPr>
        <p:txBody>
          <a:bodyPr wrap="none" anchor="ctr">
            <a:spAutoFit/>
          </a:bodyPr>
          <a:lstStyle/>
          <a:p>
            <a:pPr marL="342900" indent="-342900">
              <a:tabLst>
                <a:tab pos="228600" algn="l"/>
              </a:tabLst>
            </a:pPr>
            <a:r>
              <a:rPr lang="sr-Cyrl-CS"/>
              <a:t>Поступак израчунавања интензивности производње је следећи:</a:t>
            </a:r>
            <a:endParaRPr lang="en-US"/>
          </a:p>
          <a:p>
            <a:pPr marL="342900" indent="-342900">
              <a:tabLst>
                <a:tab pos="228600" algn="l"/>
              </a:tabLst>
            </a:pPr>
            <a:endParaRPr lang="sr-Cyrl-CS"/>
          </a:p>
          <a:p>
            <a:pPr marL="342900" indent="-342900">
              <a:tabLst>
                <a:tab pos="228600" algn="l"/>
              </a:tabLst>
            </a:pPr>
            <a:r>
              <a:rPr lang="sr-Cyrl-CS"/>
              <a:t>1. Израчунавају се улагања по јединици капацитета за сваку линију производње</a:t>
            </a:r>
          </a:p>
          <a:p>
            <a:pPr marL="342900" indent="-342900">
              <a:tabLst>
                <a:tab pos="228600" algn="l"/>
              </a:tabLst>
            </a:pPr>
            <a:r>
              <a:rPr lang="sr-Cyrl-CS"/>
              <a:t> како газдинства А, тако и газдинства Б:</a:t>
            </a:r>
          </a:p>
          <a:p>
            <a:pPr marL="342900" indent="-342900">
              <a:tabLst>
                <a:tab pos="228600" algn="l"/>
              </a:tabLst>
            </a:pPr>
            <a:endParaRPr lang="en-US"/>
          </a:p>
          <a:p>
            <a:pPr marL="342900" indent="-342900">
              <a:tabLst>
                <a:tab pos="228600" algn="l"/>
              </a:tabLst>
            </a:pPr>
            <a:r>
              <a:rPr lang="sr-Cyrl-CS"/>
              <a:t>                                 </a:t>
            </a:r>
            <a:r>
              <a:rPr lang="sr-Cyrl-CS" u="sng"/>
              <a:t>материјални трошкови + ЛД</a:t>
            </a:r>
            <a:r>
              <a:rPr lang="sr-Cyrl-CS"/>
              <a:t> = улагања / јед. Капацитета</a:t>
            </a:r>
          </a:p>
          <a:p>
            <a:pPr marL="342900" indent="-342900">
              <a:tabLst>
                <a:tab pos="228600" algn="l"/>
              </a:tabLst>
            </a:pPr>
            <a:r>
              <a:rPr lang="sr-Cyrl-CS"/>
              <a:t>                                                     обим</a:t>
            </a:r>
            <a:endParaRPr lang="en-US"/>
          </a:p>
          <a:p>
            <a:pPr marL="342900" indent="-342900">
              <a:tabLst>
                <a:tab pos="228600" algn="l"/>
              </a:tabLst>
            </a:pPr>
            <a:r>
              <a:rPr lang="sr-Cyrl-CS"/>
              <a:t>2. На основу добијених улагања по јединици капацитета израчунавају се</a:t>
            </a:r>
          </a:p>
          <a:p>
            <a:pPr marL="342900" indent="-342900">
              <a:tabLst>
                <a:tab pos="228600" algn="l"/>
              </a:tabLst>
            </a:pPr>
            <a:r>
              <a:rPr lang="sr-Cyrl-CS"/>
              <a:t> коефицијенти интензивности за поједине производе.</a:t>
            </a:r>
          </a:p>
          <a:p>
            <a:pPr marL="342900" indent="-342900">
              <a:tabLst>
                <a:tab pos="228600" algn="l"/>
              </a:tabLst>
            </a:pPr>
            <a:endParaRPr lang="sr-Cyrl-CS"/>
          </a:p>
          <a:p>
            <a:pPr marL="342900" indent="-342900">
              <a:tabLst>
                <a:tab pos="228600" algn="l"/>
              </a:tabLst>
            </a:pPr>
            <a:r>
              <a:rPr lang="sr-Cyrl-CS"/>
              <a:t>Улагања у производњу кукуруза газдинства "А" користе се као основа за</a:t>
            </a:r>
          </a:p>
          <a:p>
            <a:pPr marL="342900" indent="-342900">
              <a:tabLst>
                <a:tab pos="228600" algn="l"/>
              </a:tabLst>
            </a:pPr>
            <a:r>
              <a:rPr lang="sr-Cyrl-CS"/>
              <a:t> израчунавање коефицијента.</a:t>
            </a:r>
          </a:p>
          <a:p>
            <a:pPr marL="342900" indent="-342900">
              <a:tabLst>
                <a:tab pos="228600" algn="l"/>
              </a:tabLst>
            </a:pPr>
            <a:endParaRPr lang="sr-Cyrl-CS"/>
          </a:p>
          <a:p>
            <a:pPr marL="342900" indent="-342900">
              <a:tabLst>
                <a:tab pos="228600" algn="l"/>
              </a:tabLst>
            </a:pPr>
            <a:r>
              <a:rPr lang="sr-Cyrl-CS"/>
              <a:t>3. Број јединица интензитета по производњама и укупно за газдинство </a:t>
            </a:r>
          </a:p>
          <a:p>
            <a:pPr marL="342900" indent="-342900">
              <a:tabLst>
                <a:tab pos="228600" algn="l"/>
              </a:tabLst>
            </a:pPr>
            <a:endParaRPr lang="sr-Cyrl-CS"/>
          </a:p>
          <a:p>
            <a:pPr marL="342900" indent="-342900">
              <a:tabLst>
                <a:tab pos="228600" algn="l"/>
              </a:tabLst>
            </a:pPr>
            <a:r>
              <a:rPr lang="sr-Cyrl-CS"/>
              <a:t>4. 4. Број јединица интензитета по 1ha  или на 100 ha обрадиве површине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1"/>
          <p:cNvSpPr txBox="1">
            <a:spLocks noChangeArrowheads="1"/>
          </p:cNvSpPr>
          <p:nvPr/>
        </p:nvSpPr>
        <p:spPr bwMode="auto">
          <a:xfrm>
            <a:off x="304800" y="152400"/>
            <a:ext cx="8748713" cy="10895013"/>
          </a:xfrm>
          <a:prstGeom prst="rect">
            <a:avLst/>
          </a:prstGeom>
          <a:noFill/>
          <a:ln w="9525">
            <a:noFill/>
            <a:miter lim="800000"/>
            <a:headEnd/>
            <a:tailEnd/>
          </a:ln>
        </p:spPr>
        <p:txBody>
          <a:bodyPr>
            <a:spAutoFit/>
          </a:bodyPr>
          <a:lstStyle/>
          <a:p>
            <a:r>
              <a:rPr lang="sr-Latn-CS"/>
              <a:t>                          DELATNOSTI U POLJOPRIVREDI</a:t>
            </a:r>
          </a:p>
          <a:p>
            <a:endParaRPr lang="sr-Latn-CS"/>
          </a:p>
          <a:p>
            <a:r>
              <a:rPr lang="sr-Latn-CS"/>
              <a:t>PROIZVODNJE           PROIZVODNE GRANE               LINIJE PROIZVODNJE</a:t>
            </a:r>
          </a:p>
          <a:p>
            <a:endParaRPr lang="sr-Latn-CS"/>
          </a:p>
          <a:p>
            <a:r>
              <a:rPr lang="sr-Latn-CS"/>
              <a:t>BILJNA PROIZ.            Ratarstvo</a:t>
            </a:r>
          </a:p>
          <a:p>
            <a:r>
              <a:rPr lang="sr-Latn-CS"/>
              <a:t>                                     Povrtarstvo</a:t>
            </a:r>
          </a:p>
          <a:p>
            <a:r>
              <a:rPr lang="sr-Latn-CS"/>
              <a:t>                                     Voćarstvo                Prema proizvodno-ekonomskom značaju</a:t>
            </a:r>
          </a:p>
          <a:p>
            <a:r>
              <a:rPr lang="sr-Latn-CS"/>
              <a:t>                                     Vinogradarstvo                          GLAVNE</a:t>
            </a:r>
          </a:p>
          <a:p>
            <a:r>
              <a:rPr lang="sr-Latn-CS"/>
              <a:t>                                     Livadarstvo                                POMOĆNE  </a:t>
            </a:r>
          </a:p>
          <a:p>
            <a:r>
              <a:rPr lang="sr-Latn-CS"/>
              <a:t>                                     Pašnjaštvo                                 DOPUNSKE</a:t>
            </a:r>
          </a:p>
          <a:p>
            <a:endParaRPr lang="sr-Latn-CS"/>
          </a:p>
          <a:p>
            <a:r>
              <a:rPr lang="sr-Latn-CS"/>
              <a:t>STOČARSTVO             Govedarstvo</a:t>
            </a:r>
          </a:p>
          <a:p>
            <a:r>
              <a:rPr lang="sr-Latn-CS"/>
              <a:t>                                      Ovčarstvo</a:t>
            </a:r>
          </a:p>
          <a:p>
            <a:r>
              <a:rPr lang="sr-Latn-CS"/>
              <a:t>                                      Svinjarstvo</a:t>
            </a:r>
          </a:p>
          <a:p>
            <a:r>
              <a:rPr lang="sr-Latn-CS"/>
              <a:t>                                      Živinarstvo</a:t>
            </a:r>
          </a:p>
          <a:p>
            <a:r>
              <a:rPr lang="sr-Latn-CS"/>
              <a:t>                                      Konjarstvo</a:t>
            </a:r>
          </a:p>
          <a:p>
            <a:r>
              <a:rPr lang="sr-Latn-CS"/>
              <a:t>                                      Ribarstvo</a:t>
            </a:r>
          </a:p>
          <a:p>
            <a:r>
              <a:rPr lang="sr-Latn-CS"/>
              <a:t>                                       Pčelarstvo  </a:t>
            </a:r>
          </a:p>
          <a:p>
            <a:endParaRPr lang="sr-Latn-CS"/>
          </a:p>
          <a:p>
            <a:r>
              <a:rPr lang="sr-Latn-CS"/>
              <a:t>PRIMARNA PRERADA   Mešaone stočne hrane</a:t>
            </a:r>
          </a:p>
          <a:p>
            <a:r>
              <a:rPr lang="sr-Latn-CS"/>
              <a:t>                                        Sušare</a:t>
            </a:r>
          </a:p>
          <a:p>
            <a:r>
              <a:rPr lang="sr-Latn-CS"/>
              <a:t>                                        Hladnjače</a:t>
            </a:r>
          </a:p>
          <a:p>
            <a:r>
              <a:rPr lang="sr-Latn-CS"/>
              <a:t>                                        Šećerane</a:t>
            </a:r>
          </a:p>
          <a:p>
            <a:r>
              <a:rPr lang="sr-Latn-CS"/>
              <a:t>                                        Uljare, Klanice,Mlekare</a:t>
            </a:r>
          </a:p>
          <a:p>
            <a:r>
              <a:rPr lang="sr-Latn-CS"/>
              <a:t>  </a:t>
            </a:r>
          </a:p>
          <a:p>
            <a:endParaRPr lang="sr-Latn-CS"/>
          </a:p>
          <a:p>
            <a:endParaRPr lang="sr-Latn-CS"/>
          </a:p>
          <a:p>
            <a:endParaRPr lang="sr-Latn-CS"/>
          </a:p>
          <a:p>
            <a:endParaRPr lang="sr-Latn-CS"/>
          </a:p>
          <a:p>
            <a:endParaRPr lang="sr-Latn-CS"/>
          </a:p>
          <a:p>
            <a:endParaRPr lang="sr-Latn-CS"/>
          </a:p>
          <a:p>
            <a:endParaRPr lang="sr-Latn-CS"/>
          </a:p>
          <a:p>
            <a:endParaRPr lang="sr-Latn-CS"/>
          </a:p>
          <a:p>
            <a:endParaRPr lang="sr-Latn-CS"/>
          </a:p>
          <a:p>
            <a:endParaRPr lang="sr-Latn-CS"/>
          </a:p>
          <a:p>
            <a:endParaRPr lang="sr-Latn-CS"/>
          </a:p>
          <a:p>
            <a:endParaRPr lang="sr-Latn-CS"/>
          </a:p>
          <a:p>
            <a:endParaRPr lang="sr-Latn-CS"/>
          </a:p>
        </p:txBody>
      </p:sp>
      <p:cxnSp>
        <p:nvCxnSpPr>
          <p:cNvPr id="11" name="Straight Arrow Connector 10"/>
          <p:cNvCxnSpPr/>
          <p:nvPr/>
        </p:nvCxnSpPr>
        <p:spPr>
          <a:xfrm>
            <a:off x="3886200" y="990600"/>
            <a:ext cx="2362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V="1">
            <a:off x="6400800" y="1066800"/>
            <a:ext cx="990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1"/>
          <p:cNvSpPr txBox="1">
            <a:spLocks noChangeArrowheads="1"/>
          </p:cNvSpPr>
          <p:nvPr/>
        </p:nvSpPr>
        <p:spPr bwMode="auto">
          <a:xfrm>
            <a:off x="228600" y="381000"/>
            <a:ext cx="8534400" cy="3140075"/>
          </a:xfrm>
          <a:prstGeom prst="rect">
            <a:avLst/>
          </a:prstGeom>
          <a:noFill/>
          <a:ln w="9525">
            <a:noFill/>
            <a:miter lim="800000"/>
            <a:headEnd/>
            <a:tailEnd/>
          </a:ln>
        </p:spPr>
        <p:txBody>
          <a:bodyPr>
            <a:spAutoFit/>
          </a:bodyPr>
          <a:lstStyle/>
          <a:p>
            <a:endParaRPr lang="sr-Latn-CS"/>
          </a:p>
          <a:p>
            <a:r>
              <a:rPr lang="sr-Latn-CS"/>
              <a:t>SMER PROIZVODNJE - ODREDJUJE GLAVNA GRANA PROIZVODNJE</a:t>
            </a:r>
          </a:p>
          <a:p>
            <a:r>
              <a:rPr lang="sr-Latn-CS"/>
              <a:t>TIP PROIZVODNJE- ODREDJUJE GLAVNA  LINIJA PROIZVODNJE</a:t>
            </a:r>
          </a:p>
          <a:p>
            <a:endParaRPr lang="sr-Latn-CS"/>
          </a:p>
          <a:p>
            <a:r>
              <a:rPr lang="sr-Latn-CS"/>
              <a:t>NEPROIZVODNE DELATNOSTI</a:t>
            </a:r>
          </a:p>
          <a:p>
            <a:endParaRPr lang="sr-Latn-CS"/>
          </a:p>
          <a:p>
            <a:pPr>
              <a:buFontTx/>
              <a:buChar char="-"/>
            </a:pPr>
            <a:r>
              <a:rPr lang="sr-Latn-CS"/>
              <a:t>Pružanje usluga mehanizacije</a:t>
            </a:r>
          </a:p>
          <a:p>
            <a:pPr>
              <a:buFontTx/>
              <a:buChar char="-"/>
            </a:pPr>
            <a:r>
              <a:rPr lang="sr-Latn-CS"/>
              <a:t>Održavanje sredstava mehanizacije</a:t>
            </a:r>
          </a:p>
          <a:p>
            <a:pPr>
              <a:buFontTx/>
              <a:buChar char="-"/>
            </a:pPr>
            <a:r>
              <a:rPr lang="sr-Latn-CS"/>
              <a:t>Transportne usluge</a:t>
            </a:r>
          </a:p>
          <a:p>
            <a:pPr>
              <a:buFontTx/>
              <a:buChar char="-"/>
            </a:pPr>
            <a:r>
              <a:rPr lang="sr-Latn-CS"/>
              <a:t>Intelektualne(savetodavne) usluge</a:t>
            </a:r>
          </a:p>
          <a:p>
            <a:pPr>
              <a:buFontTx/>
              <a:buChar char="-"/>
            </a:pPr>
            <a:endParaRPr lang="sr-Latn-C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1"/>
          <p:cNvSpPr txBox="1">
            <a:spLocks noChangeArrowheads="1"/>
          </p:cNvSpPr>
          <p:nvPr/>
        </p:nvSpPr>
        <p:spPr bwMode="auto">
          <a:xfrm>
            <a:off x="304800" y="762000"/>
            <a:ext cx="10009188" cy="5694363"/>
          </a:xfrm>
          <a:prstGeom prst="rect">
            <a:avLst/>
          </a:prstGeom>
          <a:noFill/>
          <a:ln w="9525">
            <a:noFill/>
            <a:miter lim="800000"/>
            <a:headEnd/>
            <a:tailEnd/>
          </a:ln>
        </p:spPr>
        <p:txBody>
          <a:bodyPr>
            <a:spAutoFit/>
          </a:bodyPr>
          <a:lstStyle/>
          <a:p>
            <a:r>
              <a:rPr lang="sr-Latn-CS" sz="2800"/>
              <a:t>DOBAR MENADŽER</a:t>
            </a:r>
          </a:p>
          <a:p>
            <a:endParaRPr lang="sr-Latn-CS" sz="2800"/>
          </a:p>
          <a:p>
            <a:r>
              <a:rPr lang="sr-Latn-CS" sz="2800"/>
              <a:t>-Definiše ciljeve</a:t>
            </a:r>
          </a:p>
          <a:p>
            <a:pPr>
              <a:buFontTx/>
              <a:buChar char="-"/>
            </a:pPr>
            <a:r>
              <a:rPr lang="sr-Latn-CS" sz="2800"/>
              <a:t>Ukazuje na pravce delovanja na gazdinstvu</a:t>
            </a:r>
          </a:p>
          <a:p>
            <a:pPr>
              <a:buFontTx/>
              <a:buChar char="-"/>
            </a:pPr>
            <a:r>
              <a:rPr lang="sr-Latn-CS" sz="2800"/>
              <a:t> Predvidja budućnost</a:t>
            </a:r>
          </a:p>
          <a:p>
            <a:pPr>
              <a:buFontTx/>
              <a:buChar char="-"/>
            </a:pPr>
            <a:r>
              <a:rPr lang="sr-Latn-CS" sz="2800"/>
              <a:t> Donosi i realizuje odlke</a:t>
            </a:r>
          </a:p>
          <a:p>
            <a:pPr>
              <a:buFontTx/>
              <a:buChar char="-"/>
            </a:pPr>
            <a:r>
              <a:rPr lang="sr-Latn-CS" sz="2800"/>
              <a:t>Preduzima i organizuje poslovne aktivnosti</a:t>
            </a:r>
          </a:p>
          <a:p>
            <a:pPr>
              <a:buFontTx/>
              <a:buChar char="-"/>
            </a:pPr>
            <a:r>
              <a:rPr lang="sr-Latn-CS" sz="2800"/>
              <a:t> Komunicira</a:t>
            </a:r>
          </a:p>
          <a:p>
            <a:pPr>
              <a:buFontTx/>
              <a:buChar char="-"/>
            </a:pPr>
            <a:r>
              <a:rPr lang="sr-Latn-CS" sz="2800"/>
              <a:t>Nadgleda proizvodnju</a:t>
            </a:r>
          </a:p>
          <a:p>
            <a:pPr>
              <a:buFontTx/>
              <a:buChar char="-"/>
            </a:pPr>
            <a:r>
              <a:rPr lang="sr-Latn-CS" sz="2800"/>
              <a:t>Ocenjuje efikasnost svojih poslovnih odluka</a:t>
            </a:r>
          </a:p>
          <a:p>
            <a:pPr>
              <a:buFontTx/>
              <a:buChar char="-"/>
            </a:pPr>
            <a:r>
              <a:rPr lang="sr-Latn-CS" sz="2800"/>
              <a:t>Prati finansijsku situaciju na gazdinstvu</a:t>
            </a:r>
          </a:p>
          <a:p>
            <a:pPr>
              <a:buFontTx/>
              <a:buChar char="-"/>
            </a:pPr>
            <a:r>
              <a:rPr lang="sr-Latn-CS" sz="2800"/>
              <a:t>Prihvata odgovornost</a:t>
            </a:r>
          </a:p>
          <a:p>
            <a:endParaRPr lang="en-US" sz="28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sr-Latn-CS" sz="4000" smtClean="0"/>
              <a:t>Koncentracija i specijalizacija u poljoprivredi</a:t>
            </a:r>
            <a:endParaRPr lang="en-US" sz="4000" smtClean="0"/>
          </a:p>
        </p:txBody>
      </p:sp>
      <p:sp>
        <p:nvSpPr>
          <p:cNvPr id="59395" name="Rectangle 3"/>
          <p:cNvSpPr>
            <a:spLocks noGrp="1" noChangeArrowheads="1"/>
          </p:cNvSpPr>
          <p:nvPr>
            <p:ph type="body" idx="1"/>
          </p:nvPr>
        </p:nvSpPr>
        <p:spPr/>
        <p:txBody>
          <a:bodyPr/>
          <a:lstStyle/>
          <a:p>
            <a:pPr eaLnBrk="1" hangingPunct="1">
              <a:lnSpc>
                <a:spcPct val="80000"/>
              </a:lnSpc>
              <a:buFontTx/>
              <a:buNone/>
            </a:pPr>
            <a:r>
              <a:rPr lang="sr-Latn-CS" sz="1800" smtClean="0"/>
              <a:t>Koncentracija                        proces ukrupnjavanja proizvodnih   </a:t>
            </a:r>
          </a:p>
          <a:p>
            <a:pPr eaLnBrk="1" hangingPunct="1">
              <a:lnSpc>
                <a:spcPct val="80000"/>
              </a:lnSpc>
              <a:buFontTx/>
              <a:buNone/>
            </a:pPr>
            <a:r>
              <a:rPr lang="sr-Latn-CS" sz="1800" smtClean="0"/>
              <a:t>                                              jedinica,grana  ilinija proizvodnje .</a:t>
            </a:r>
          </a:p>
          <a:p>
            <a:pPr eaLnBrk="1" hangingPunct="1">
              <a:lnSpc>
                <a:spcPct val="80000"/>
              </a:lnSpc>
              <a:buFontTx/>
              <a:buNone/>
            </a:pPr>
            <a:endParaRPr lang="sr-Latn-CS" sz="1800" smtClean="0"/>
          </a:p>
          <a:p>
            <a:pPr eaLnBrk="1" hangingPunct="1">
              <a:lnSpc>
                <a:spcPct val="80000"/>
              </a:lnSpc>
              <a:buFontTx/>
              <a:buNone/>
            </a:pPr>
            <a:r>
              <a:rPr lang="sr-Latn-CS" sz="1800" smtClean="0"/>
              <a:t>Nivo kocentracije zavisi od :</a:t>
            </a:r>
          </a:p>
          <a:p>
            <a:pPr eaLnBrk="1" hangingPunct="1">
              <a:lnSpc>
                <a:spcPct val="80000"/>
              </a:lnSpc>
              <a:buFontTx/>
              <a:buNone/>
            </a:pPr>
            <a:r>
              <a:rPr lang="sr-Latn-CS" sz="1800" smtClean="0"/>
              <a:t>                                             - razvoja nauke</a:t>
            </a:r>
          </a:p>
          <a:p>
            <a:pPr eaLnBrk="1" hangingPunct="1">
              <a:lnSpc>
                <a:spcPct val="80000"/>
              </a:lnSpc>
              <a:buFontTx/>
              <a:buNone/>
            </a:pPr>
            <a:r>
              <a:rPr lang="sr-Latn-CS" sz="1800" smtClean="0"/>
              <a:t>                                             - razvoja tehnike i tehnologije</a:t>
            </a:r>
          </a:p>
          <a:p>
            <a:pPr eaLnBrk="1" hangingPunct="1">
              <a:lnSpc>
                <a:spcPct val="80000"/>
              </a:lnSpc>
              <a:buFontTx/>
              <a:buNone/>
            </a:pPr>
            <a:r>
              <a:rPr lang="sr-Latn-CS" sz="1800" smtClean="0"/>
              <a:t>                                             - primene tehničkih i tehnoloških </a:t>
            </a:r>
          </a:p>
          <a:p>
            <a:pPr eaLnBrk="1" hangingPunct="1">
              <a:lnSpc>
                <a:spcPct val="80000"/>
              </a:lnSpc>
              <a:buFontTx/>
              <a:buNone/>
            </a:pPr>
            <a:r>
              <a:rPr lang="sr-Latn-CS" sz="1800" smtClean="0"/>
              <a:t>                                               dostignuća u poljoprivredi   </a:t>
            </a:r>
          </a:p>
          <a:p>
            <a:pPr eaLnBrk="1" hangingPunct="1">
              <a:lnSpc>
                <a:spcPct val="80000"/>
              </a:lnSpc>
              <a:buFontTx/>
              <a:buNone/>
            </a:pPr>
            <a:r>
              <a:rPr lang="sr-Latn-CS" sz="1800" smtClean="0"/>
              <a:t>  Proces koncentracije je prisutan u svim zemljama</a:t>
            </a:r>
          </a:p>
          <a:p>
            <a:pPr eaLnBrk="1" hangingPunct="1">
              <a:lnSpc>
                <a:spcPct val="80000"/>
              </a:lnSpc>
              <a:buFontTx/>
              <a:buNone/>
            </a:pPr>
            <a:endParaRPr lang="sr-Latn-CS" sz="1000" smtClean="0"/>
          </a:p>
          <a:p>
            <a:pPr eaLnBrk="1" hangingPunct="1">
              <a:lnSpc>
                <a:spcPct val="80000"/>
              </a:lnSpc>
              <a:buFontTx/>
              <a:buNone/>
            </a:pPr>
            <a:r>
              <a:rPr lang="en-US" sz="1600" smtClean="0"/>
              <a:t>U zemljama Evropske unije zemljišni posed farmera narastao je na oko 20 ha, I</a:t>
            </a:r>
            <a:r>
              <a:rPr lang="sr-Latn-CS" sz="1600" smtClean="0"/>
              <a:t> </a:t>
            </a:r>
            <a:r>
              <a:rPr lang="en-US" sz="1600" smtClean="0"/>
              <a:t>još raste. Manja gazdinstva su na jugu Evrope (Portugalija, Španija, Italija, Grčka). </a:t>
            </a:r>
            <a:endParaRPr lang="sr-Latn-CS" sz="1600" smtClean="0"/>
          </a:p>
          <a:p>
            <a:pPr eaLnBrk="1" hangingPunct="1">
              <a:lnSpc>
                <a:spcPct val="80000"/>
              </a:lnSpc>
              <a:buFontTx/>
              <a:buNone/>
            </a:pPr>
            <a:r>
              <a:rPr lang="en-US" sz="1600" smtClean="0"/>
              <a:t>U Nemačkoj je već iznad 30 ha. U Francuskoj je prosečan posed sa 2.7 ha u 1954. do kraja veka narastao na 50, a u Engleskoj je već oko 100 ha.</a:t>
            </a:r>
            <a:endParaRPr lang="sr-Latn-CS" sz="1600" smtClean="0"/>
          </a:p>
          <a:p>
            <a:pPr eaLnBrk="1" hangingPunct="1">
              <a:lnSpc>
                <a:spcPct val="80000"/>
              </a:lnSpc>
              <a:buFontTx/>
              <a:buNone/>
            </a:pPr>
            <a:r>
              <a:rPr lang="en-US" sz="1600" smtClean="0"/>
              <a:t> Gledajući iz pozicija našeg proseka od </a:t>
            </a:r>
            <a:r>
              <a:rPr lang="sr-Latn-CS" sz="1600" smtClean="0"/>
              <a:t>5.4 </a:t>
            </a:r>
            <a:r>
              <a:rPr lang="en-US" sz="1600" smtClean="0"/>
              <a:t>ha, evropska veličina poseda je poželjna, </a:t>
            </a:r>
            <a:endParaRPr lang="sr-Latn-CS" sz="1600" smtClean="0"/>
          </a:p>
          <a:p>
            <a:pPr eaLnBrk="1" hangingPunct="1">
              <a:lnSpc>
                <a:spcPct val="80000"/>
              </a:lnSpc>
              <a:buFontTx/>
              <a:buNone/>
            </a:pPr>
            <a:endParaRPr lang="sr-Latn-CS" sz="1600" smtClean="0"/>
          </a:p>
          <a:p>
            <a:pPr eaLnBrk="1" hangingPunct="1">
              <a:lnSpc>
                <a:spcPct val="80000"/>
              </a:lnSpc>
              <a:buFontTx/>
              <a:buNone/>
            </a:pPr>
            <a:r>
              <a:rPr lang="en-US" sz="1600" smtClean="0"/>
              <a:t>Naravno, šansa malih poseda je u povrtarstvu, voćarstvu, vinogradarstvu, stočarstvu. </a:t>
            </a:r>
            <a:endParaRPr lang="sr-Latn-CS" sz="1600" smtClean="0"/>
          </a:p>
          <a:p>
            <a:pPr eaLnBrk="1" hangingPunct="1">
              <a:lnSpc>
                <a:spcPct val="80000"/>
              </a:lnSpc>
              <a:buFontTx/>
              <a:buNone/>
            </a:pPr>
            <a:r>
              <a:rPr lang="sr-Latn-CS" sz="1000" smtClean="0"/>
              <a:t>     </a:t>
            </a:r>
            <a:endParaRPr lang="en-US" sz="1000" smtClean="0"/>
          </a:p>
        </p:txBody>
      </p:sp>
      <p:sp>
        <p:nvSpPr>
          <p:cNvPr id="59396" name="Line 4"/>
          <p:cNvSpPr>
            <a:spLocks noChangeShapeType="1"/>
          </p:cNvSpPr>
          <p:nvPr/>
        </p:nvSpPr>
        <p:spPr bwMode="auto">
          <a:xfrm>
            <a:off x="2209800" y="1828800"/>
            <a:ext cx="1143000" cy="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sr-Latn-CS" sz="2400" smtClean="0"/>
              <a:t>Specijalizacija polj.proizvodnje</a:t>
            </a:r>
            <a:endParaRPr lang="en-US" sz="2400" smtClean="0"/>
          </a:p>
        </p:txBody>
      </p:sp>
      <p:sp>
        <p:nvSpPr>
          <p:cNvPr id="60419" name="Rectangle 3"/>
          <p:cNvSpPr>
            <a:spLocks noGrp="1" noChangeArrowheads="1"/>
          </p:cNvSpPr>
          <p:nvPr>
            <p:ph type="body" idx="1"/>
          </p:nvPr>
        </p:nvSpPr>
        <p:spPr/>
        <p:txBody>
          <a:bodyPr/>
          <a:lstStyle/>
          <a:p>
            <a:pPr eaLnBrk="1" hangingPunct="1">
              <a:buFontTx/>
              <a:buNone/>
            </a:pPr>
            <a:r>
              <a:rPr lang="sr-Latn-CS" sz="2000" smtClean="0"/>
              <a:t>Struktura poljoprivredne proizvodnje zavisi od</a:t>
            </a:r>
          </a:p>
          <a:p>
            <a:pPr eaLnBrk="1" hangingPunct="1">
              <a:buFontTx/>
              <a:buNone/>
            </a:pPr>
            <a:r>
              <a:rPr lang="sr-Latn-CS" sz="2000" smtClean="0"/>
              <a:t>                                      1. prirodnih i</a:t>
            </a:r>
          </a:p>
          <a:p>
            <a:pPr eaLnBrk="1" hangingPunct="1">
              <a:buFontTx/>
              <a:buNone/>
            </a:pPr>
            <a:r>
              <a:rPr lang="sr-Latn-CS" sz="2000" smtClean="0"/>
              <a:t>                                      2.društveno – ekonomskih faktora</a:t>
            </a:r>
          </a:p>
          <a:p>
            <a:pPr eaLnBrk="1" hangingPunct="1">
              <a:buFontTx/>
              <a:buNone/>
            </a:pPr>
            <a:endParaRPr lang="sr-Latn-CS" sz="2000" smtClean="0"/>
          </a:p>
          <a:p>
            <a:pPr eaLnBrk="1" hangingPunct="1">
              <a:buFontTx/>
              <a:buNone/>
            </a:pPr>
            <a:r>
              <a:rPr lang="sr-Latn-CS" sz="2000" smtClean="0"/>
              <a:t>Iskorišćenost  prirodnih uslova je u funkciji društveno-ekonomskih uslova i to:</a:t>
            </a:r>
          </a:p>
          <a:p>
            <a:pPr eaLnBrk="1" hangingPunct="1">
              <a:buFontTx/>
              <a:buNone/>
            </a:pPr>
            <a:r>
              <a:rPr lang="sr-Latn-CS" sz="2000" smtClean="0"/>
              <a:t>                         - koja sredstva stoje na raspolaganju</a:t>
            </a:r>
          </a:p>
          <a:p>
            <a:pPr eaLnBrk="1" hangingPunct="1">
              <a:buFontTx/>
              <a:buNone/>
            </a:pPr>
            <a:r>
              <a:rPr lang="sr-Latn-CS" sz="2000" smtClean="0"/>
              <a:t>                         - sa kakvim je znanjem i iskustvom organizovana </a:t>
            </a:r>
          </a:p>
          <a:p>
            <a:pPr eaLnBrk="1" hangingPunct="1">
              <a:buFontTx/>
              <a:buNone/>
            </a:pPr>
            <a:r>
              <a:rPr lang="sr-Latn-CS" sz="2000" smtClean="0"/>
              <a:t>                            proizvodnja</a:t>
            </a:r>
          </a:p>
          <a:p>
            <a:pPr eaLnBrk="1" hangingPunct="1">
              <a:buFontTx/>
              <a:buNone/>
            </a:pPr>
            <a:endParaRPr lang="sr-Latn-CS" sz="2000" smtClean="0"/>
          </a:p>
          <a:p>
            <a:pPr eaLnBrk="1" hangingPunct="1">
              <a:buFontTx/>
              <a:buNone/>
            </a:pPr>
            <a:endParaRPr lang="sr-Latn-CS" sz="2000" smtClean="0"/>
          </a:p>
          <a:p>
            <a:pPr eaLnBrk="1" hangingPunct="1">
              <a:buFontTx/>
              <a:buNone/>
            </a:pPr>
            <a:r>
              <a:rPr lang="sr-Latn-CS" sz="2000" smtClean="0"/>
              <a:t>                                               REZULTAT</a:t>
            </a:r>
            <a:endParaRPr lang="en-US" sz="2000" smtClean="0"/>
          </a:p>
        </p:txBody>
      </p:sp>
      <p:sp>
        <p:nvSpPr>
          <p:cNvPr id="60420" name="Line 4"/>
          <p:cNvSpPr>
            <a:spLocks noChangeShapeType="1"/>
          </p:cNvSpPr>
          <p:nvPr/>
        </p:nvSpPr>
        <p:spPr bwMode="auto">
          <a:xfrm>
            <a:off x="4114800" y="4800600"/>
            <a:ext cx="0" cy="6096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 Box 4"/>
          <p:cNvSpPr txBox="1">
            <a:spLocks noChangeArrowheads="1"/>
          </p:cNvSpPr>
          <p:nvPr/>
        </p:nvSpPr>
        <p:spPr bwMode="auto">
          <a:xfrm>
            <a:off x="152400" y="685800"/>
            <a:ext cx="8135938" cy="4800600"/>
          </a:xfrm>
          <a:prstGeom prst="rect">
            <a:avLst/>
          </a:prstGeom>
          <a:noFill/>
          <a:ln w="9525">
            <a:noFill/>
            <a:miter lim="800000"/>
            <a:headEnd/>
            <a:tailEnd/>
          </a:ln>
        </p:spPr>
        <p:txBody>
          <a:bodyPr wrap="none">
            <a:spAutoFit/>
          </a:bodyPr>
          <a:lstStyle/>
          <a:p>
            <a:r>
              <a:rPr lang="sr-Latn-CS" dirty="0"/>
              <a:t>Proizvodjač se u uslovima razvijene robne proizvodnje  opredeljuje za onu </a:t>
            </a:r>
          </a:p>
          <a:p>
            <a:r>
              <a:rPr lang="sr-Latn-CS" dirty="0"/>
              <a:t>proizvodnju kod koje će postići najbolji rezultat.</a:t>
            </a:r>
          </a:p>
          <a:p>
            <a:endParaRPr lang="sr-Latn-CS" dirty="0"/>
          </a:p>
          <a:p>
            <a:r>
              <a:rPr lang="sr-Latn-CS" dirty="0"/>
              <a:t> </a:t>
            </a:r>
          </a:p>
          <a:p>
            <a:endParaRPr lang="sr-Latn-CS" dirty="0"/>
          </a:p>
          <a:p>
            <a:r>
              <a:rPr lang="sr-Latn-CS" dirty="0"/>
              <a:t>                teži najpovoljnijoj strukturi proizvodnje</a:t>
            </a:r>
          </a:p>
          <a:p>
            <a:endParaRPr lang="sr-Latn-CS" dirty="0"/>
          </a:p>
          <a:p>
            <a:r>
              <a:rPr lang="sr-Latn-CS" dirty="0"/>
              <a:t>Specijalizacija se definiše kao plan optimalnog izbora proizvodne strukture</a:t>
            </a:r>
          </a:p>
          <a:p>
            <a:r>
              <a:rPr lang="sr-Latn-CS" dirty="0"/>
              <a:t> (odgovara na pitanje šta proizvoditi)</a:t>
            </a:r>
          </a:p>
          <a:p>
            <a:endParaRPr lang="sr-Latn-CS" dirty="0"/>
          </a:p>
          <a:p>
            <a:r>
              <a:rPr lang="sr-Latn-CS" dirty="0"/>
              <a:t>U poljoprivredi postoje različti aspekti specijalizacije:</a:t>
            </a:r>
          </a:p>
          <a:p>
            <a:pPr lvl="1"/>
            <a:r>
              <a:rPr lang="sr-Latn-CS" dirty="0"/>
              <a:t>Makro rešenje se traži u okviru rejona</a:t>
            </a:r>
          </a:p>
          <a:p>
            <a:pPr lvl="1"/>
            <a:r>
              <a:rPr lang="sr-Latn-CS" dirty="0"/>
              <a:t>Mikro rešenja se odnose na pojedinačne organizaciono-poslovne jedinice</a:t>
            </a:r>
          </a:p>
          <a:p>
            <a:pPr lvl="1"/>
            <a:endParaRPr lang="sr-Latn-CS" dirty="0"/>
          </a:p>
          <a:p>
            <a:endParaRPr lang="sr-Latn-CS" dirty="0"/>
          </a:p>
          <a:p>
            <a:endParaRPr lang="sr-Latn-CS" dirty="0"/>
          </a:p>
          <a:p>
            <a:endParaRPr lang="en-US" dirty="0"/>
          </a:p>
        </p:txBody>
      </p:sp>
      <p:sp>
        <p:nvSpPr>
          <p:cNvPr id="61443" name="Line 5"/>
          <p:cNvSpPr>
            <a:spLocks noChangeShapeType="1"/>
          </p:cNvSpPr>
          <p:nvPr/>
        </p:nvSpPr>
        <p:spPr bwMode="auto">
          <a:xfrm>
            <a:off x="4648200" y="1447800"/>
            <a:ext cx="0" cy="5334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152400" y="1066800"/>
            <a:ext cx="9274175" cy="4760913"/>
          </a:xfrm>
          <a:prstGeom prst="rect">
            <a:avLst/>
          </a:prstGeom>
          <a:noFill/>
          <a:ln w="9525">
            <a:noFill/>
            <a:miter lim="800000"/>
            <a:headEnd/>
            <a:tailEnd/>
          </a:ln>
        </p:spPr>
        <p:txBody>
          <a:bodyPr>
            <a:spAutoFit/>
          </a:bodyPr>
          <a:lstStyle/>
          <a:p>
            <a:r>
              <a:rPr lang="sr-Latn-CS"/>
              <a:t>Specijalizacija podrazumeva orjentaciju gazdinstva na manji broj linija proizvodnje.</a:t>
            </a:r>
          </a:p>
          <a:p>
            <a:endParaRPr lang="sr-Latn-CS"/>
          </a:p>
          <a:p>
            <a:endParaRPr lang="sr-Latn-CS"/>
          </a:p>
          <a:p>
            <a:r>
              <a:rPr lang="sr-Latn-CS"/>
              <a:t>Linije proizvodnje   :   a) glavne</a:t>
            </a:r>
          </a:p>
          <a:p>
            <a:r>
              <a:rPr lang="sr-Latn-CS"/>
              <a:t>                                   b) dopunske</a:t>
            </a:r>
          </a:p>
          <a:p>
            <a:r>
              <a:rPr lang="sr-Latn-CS"/>
              <a:t>                                   c) pomoćne</a:t>
            </a:r>
          </a:p>
          <a:p>
            <a:endParaRPr lang="sr-Latn-CS"/>
          </a:p>
          <a:p>
            <a:endParaRPr lang="sr-Latn-CS"/>
          </a:p>
          <a:p>
            <a:endParaRPr lang="sr-Latn-CS"/>
          </a:p>
          <a:p>
            <a:r>
              <a:rPr lang="sr-Latn-CS"/>
              <a:t>Racionalan odnos linija proizvodnje </a:t>
            </a:r>
          </a:p>
          <a:p>
            <a:endParaRPr lang="sr-Latn-CS"/>
          </a:p>
          <a:p>
            <a:endParaRPr lang="sr-Latn-CS"/>
          </a:p>
          <a:p>
            <a:r>
              <a:rPr lang="sr-Latn-CS"/>
              <a:t>Kakva je struktura proizvodnje</a:t>
            </a:r>
          </a:p>
          <a:p>
            <a:endParaRPr lang="sr-Latn-CS"/>
          </a:p>
          <a:p>
            <a:endParaRPr lang="sr-Latn-CS"/>
          </a:p>
          <a:p>
            <a:endParaRPr lang="sr-Latn-CS"/>
          </a:p>
          <a:p>
            <a:r>
              <a:rPr lang="sr-Latn-CS"/>
              <a:t>Najvažniji problem organizacije polj.gazdinstva</a:t>
            </a:r>
            <a:endParaRPr lang="en-US"/>
          </a:p>
        </p:txBody>
      </p:sp>
      <p:sp>
        <p:nvSpPr>
          <p:cNvPr id="62467" name="Line 5"/>
          <p:cNvSpPr>
            <a:spLocks noChangeShapeType="1"/>
          </p:cNvSpPr>
          <p:nvPr/>
        </p:nvSpPr>
        <p:spPr bwMode="auto">
          <a:xfrm>
            <a:off x="2057400" y="3886200"/>
            <a:ext cx="0" cy="533400"/>
          </a:xfrm>
          <a:prstGeom prst="line">
            <a:avLst/>
          </a:prstGeom>
          <a:noFill/>
          <a:ln w="9525">
            <a:solidFill>
              <a:schemeClr val="tx1"/>
            </a:solidFill>
            <a:round/>
            <a:headEnd/>
            <a:tailEnd type="triangle" w="med" len="med"/>
          </a:ln>
        </p:spPr>
        <p:txBody>
          <a:bodyPr/>
          <a:lstStyle/>
          <a:p>
            <a:endParaRPr lang="en-US"/>
          </a:p>
        </p:txBody>
      </p:sp>
      <p:sp>
        <p:nvSpPr>
          <p:cNvPr id="62468" name="Line 6"/>
          <p:cNvSpPr>
            <a:spLocks noChangeShapeType="1"/>
          </p:cNvSpPr>
          <p:nvPr/>
        </p:nvSpPr>
        <p:spPr bwMode="auto">
          <a:xfrm>
            <a:off x="2057400" y="4724400"/>
            <a:ext cx="0" cy="6858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4"/>
          <p:cNvSpPr>
            <a:spLocks noChangeArrowheads="1"/>
          </p:cNvSpPr>
          <p:nvPr/>
        </p:nvSpPr>
        <p:spPr bwMode="auto">
          <a:xfrm>
            <a:off x="152400" y="685800"/>
            <a:ext cx="8610600" cy="3800475"/>
          </a:xfrm>
          <a:prstGeom prst="rect">
            <a:avLst/>
          </a:prstGeom>
          <a:noFill/>
          <a:ln w="9525">
            <a:noFill/>
            <a:miter lim="800000"/>
            <a:headEnd/>
            <a:tailEnd/>
          </a:ln>
        </p:spPr>
        <p:txBody>
          <a:bodyPr>
            <a:spAutoFit/>
          </a:bodyPr>
          <a:lstStyle/>
          <a:p>
            <a:r>
              <a:rPr lang="sr-Latn-CS"/>
              <a:t>Način izražavanja dostignutog stepena specijalizacije u poljoprivrednom preduzeću</a:t>
            </a:r>
          </a:p>
          <a:p>
            <a:endParaRPr lang="sr-Latn-CS"/>
          </a:p>
          <a:p>
            <a:pPr lvl="1"/>
            <a:r>
              <a:rPr lang="sr-Latn-CS"/>
              <a:t>Problemi: (1) pojmovi “specijalizovana proizvodnja” i “raznovrsna proizvodnja” u poljoprivredi ne mogu biti egzaktno definisani; </a:t>
            </a:r>
            <a:endParaRPr lang="en-US"/>
          </a:p>
          <a:p>
            <a:pPr lvl="1"/>
            <a:endParaRPr lang="en-US"/>
          </a:p>
          <a:p>
            <a:pPr lvl="1"/>
            <a:r>
              <a:rPr lang="sr-Latn-CS"/>
              <a:t>(2) kriterije za merenje specijalizacije nije lako utvrditi </a:t>
            </a:r>
            <a:r>
              <a:rPr lang="sr-Latn-CS" i="1"/>
              <a:t>(da li treba uzeti u obzir celokupno ostvarenu proizvodnju na gazdinstvu ili samo robnu proizvodnju, da li koristiti naturalni izraz – na pr. žitne jedinice, ili vrednosni izraz proizvodnje, kakav je tretman sporednih proizvoda...)</a:t>
            </a:r>
          </a:p>
          <a:p>
            <a:pPr lvl="1"/>
            <a:endParaRPr lang="en-US"/>
          </a:p>
          <a:p>
            <a:pPr lvl="1"/>
            <a:r>
              <a:rPr lang="sr-Latn-CS"/>
              <a:t>Jedinstveni izraz nivoa specijalizacije u jednoj poljoprivrednoj organizaciji je </a:t>
            </a:r>
            <a:r>
              <a:rPr lang="sr-Latn-CS">
                <a:solidFill>
                  <a:schemeClr val="hlink"/>
                </a:solidFill>
              </a:rPr>
              <a:t>indeks raznovrsnosti proizvodnje</a:t>
            </a:r>
            <a:r>
              <a:rPr lang="sr-Latn-CS"/>
              <a:t> (Ir)</a:t>
            </a:r>
          </a:p>
          <a:p>
            <a:pPr lvl="4">
              <a:spcBef>
                <a:spcPct val="50000"/>
              </a:spcBef>
              <a:buClr>
                <a:schemeClr val="tx2"/>
              </a:buClr>
              <a:buSzPct val="60000"/>
              <a:buFont typeface="Wingdings" pitchFamily="2" charset="2"/>
              <a:buChar char="¡"/>
            </a:pPr>
            <a:endParaRPr lang="sr-Latn-CS">
              <a:latin typeface="Verdana" pitchFamily="34" charset="0"/>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ChangeArrowheads="1"/>
          </p:cNvSpPr>
          <p:nvPr/>
        </p:nvSpPr>
        <p:spPr bwMode="auto">
          <a:xfrm>
            <a:off x="304800" y="685800"/>
            <a:ext cx="8534400" cy="5584825"/>
          </a:xfrm>
          <a:prstGeom prst="rect">
            <a:avLst/>
          </a:prstGeom>
          <a:noFill/>
          <a:ln w="9525">
            <a:noFill/>
            <a:miter lim="800000"/>
            <a:headEnd/>
            <a:tailEnd/>
          </a:ln>
        </p:spPr>
        <p:txBody>
          <a:bodyPr>
            <a:spAutoFit/>
          </a:bodyPr>
          <a:lstStyle/>
          <a:p>
            <a:r>
              <a:rPr lang="sr-Latn-CS"/>
              <a:t>Specijalizaciju u poljoprivredi treba posmatrati relativno</a:t>
            </a:r>
          </a:p>
          <a:p>
            <a:endParaRPr lang="sr-Latn-CS"/>
          </a:p>
          <a:p>
            <a:r>
              <a:rPr lang="sr-Latn-CS"/>
              <a:t>Najznačajniji argumenti koji govore u prilog orijentaciji na raznovrsnu strukturu proizvodnje su: (1) sezonski karakter proizvodnje; (2) kompleksnije korišćenje faktora proizvodnje i smanjenje troškova po jedinici; (3) efikasnije korišćenje zemljišta; (4) ubrzanje obrta sredstava; (5) bolje korišćenje sporednih proizvoda; (6) ravnomerniji raspored rizika.</a:t>
            </a:r>
          </a:p>
          <a:p>
            <a:endParaRPr lang="sr-Latn-CS"/>
          </a:p>
          <a:p>
            <a:r>
              <a:rPr lang="sr-Latn-CS"/>
              <a:t>Specijalizacija na nivou preduzeća bazira na prethodno izvršenoj rejonizaciji kao komponenti strateškog planiranja na makro nivou.    </a:t>
            </a:r>
          </a:p>
          <a:p>
            <a:endParaRPr lang="sr-Latn-CS"/>
          </a:p>
          <a:p>
            <a:endParaRPr lang="sr-Latn-CS"/>
          </a:p>
          <a:p>
            <a:endParaRPr lang="sr-Latn-CS"/>
          </a:p>
          <a:p>
            <a:endParaRPr lang="sr-Latn-CS"/>
          </a:p>
          <a:p>
            <a:endParaRPr lang="sr-Latn-CS"/>
          </a:p>
          <a:p>
            <a:endParaRPr lang="sr-Latn-CS"/>
          </a:p>
          <a:p>
            <a:endParaRPr lang="sr-Latn-CS"/>
          </a:p>
          <a:p>
            <a:endParaRPr lang="sr-Latn-CS"/>
          </a:p>
          <a:p>
            <a:endParaRPr lang="sr-Latn-CS"/>
          </a:p>
          <a:p>
            <a:endParaRPr lang="sr-Latn-CS"/>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812800"/>
            <a:ext cx="9852025" cy="4760913"/>
          </a:xfrm>
          <a:prstGeom prst="rect">
            <a:avLst/>
          </a:prstGeom>
          <a:noFill/>
          <a:ln w="9525">
            <a:noFill/>
            <a:miter lim="800000"/>
            <a:headEnd/>
            <a:tailEnd/>
          </a:ln>
        </p:spPr>
        <p:txBody>
          <a:bodyPr anchor="ctr">
            <a:spAutoFit/>
          </a:bodyPr>
          <a:lstStyle/>
          <a:p>
            <a:r>
              <a:rPr lang="sr-Cyrl-CS"/>
              <a:t>МЕРЕЊЕ СТЕПЕНА СПЕЦИЈАЛИЗАЦИЈЕ  ПОЉОПРИВРЕДНОГ ГАЗДИНСТВА</a:t>
            </a:r>
          </a:p>
          <a:p>
            <a:pPr algn="ctr"/>
            <a:endParaRPr lang="sr-Cyrl-CS"/>
          </a:p>
          <a:p>
            <a:r>
              <a:rPr lang="sl-SI"/>
              <a:t>Степен специјализације, односно степен разноврсности може да се </a:t>
            </a:r>
            <a:endParaRPr lang="sr-Cyrl-CS"/>
          </a:p>
          <a:p>
            <a:r>
              <a:rPr lang="sl-SI"/>
              <a:t>изрази на разне начине:</a:t>
            </a:r>
            <a:endParaRPr lang="sr-Cyrl-CS"/>
          </a:p>
          <a:p>
            <a:endParaRPr lang="sl-SI"/>
          </a:p>
          <a:p>
            <a:r>
              <a:rPr lang="sr-Cyrl-CS"/>
              <a:t>-</a:t>
            </a:r>
            <a:r>
              <a:rPr lang="sl-SI"/>
              <a:t>бројем заступљених линија производње у робној или укупној производњи газдинства</a:t>
            </a:r>
            <a:endParaRPr lang="sr-Cyrl-CS"/>
          </a:p>
          <a:p>
            <a:endParaRPr lang="sl-SI"/>
          </a:p>
          <a:p>
            <a:r>
              <a:rPr lang="sr-Cyrl-CS"/>
              <a:t>-</a:t>
            </a:r>
            <a:r>
              <a:rPr lang="sl-SI"/>
              <a:t>индексом разноврсности.</a:t>
            </a:r>
            <a:endParaRPr lang="sr-Cyrl-CS"/>
          </a:p>
          <a:p>
            <a:pPr algn="ctr"/>
            <a:endParaRPr lang="sr-Cyrl-CS"/>
          </a:p>
          <a:p>
            <a:endParaRPr lang="sr-Cyrl-CS"/>
          </a:p>
          <a:p>
            <a:endParaRPr lang="sr-Cyrl-CS"/>
          </a:p>
          <a:p>
            <a:endParaRPr lang="sr-Cyrl-CS"/>
          </a:p>
          <a:p>
            <a:r>
              <a:rPr lang="sl-SI"/>
              <a:t>Изражавања степена специјализације бројем линија производње</a:t>
            </a:r>
            <a:endParaRPr lang="sr-Cyrl-CS"/>
          </a:p>
          <a:p>
            <a:endParaRPr lang="sr-Cyrl-CS"/>
          </a:p>
          <a:p>
            <a:r>
              <a:rPr lang="sl-SI"/>
              <a:t>Број заступљених линија у робној производњи није поуздан и довољно </a:t>
            </a:r>
            <a:endParaRPr lang="sr-Cyrl-CS"/>
          </a:p>
          <a:p>
            <a:r>
              <a:rPr lang="sl-SI"/>
              <a:t>прецизан показатељ степена специјализације газдинства, тако да се о степену специјализације неког газдинства може донети погрешан закључак. </a:t>
            </a:r>
            <a:endParaRPr lang="sr-Cyrl-C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ChangeArrowheads="1"/>
          </p:cNvSpPr>
          <p:nvPr/>
        </p:nvSpPr>
        <p:spPr bwMode="auto">
          <a:xfrm>
            <a:off x="0" y="684213"/>
            <a:ext cx="11401425" cy="2471737"/>
          </a:xfrm>
          <a:prstGeom prst="rect">
            <a:avLst/>
          </a:prstGeom>
          <a:noFill/>
          <a:ln w="9525">
            <a:noFill/>
            <a:miter lim="800000"/>
            <a:headEnd/>
            <a:tailEnd/>
          </a:ln>
        </p:spPr>
        <p:txBody>
          <a:bodyPr anchor="ctr">
            <a:spAutoFit/>
          </a:bodyPr>
          <a:lstStyle/>
          <a:p>
            <a:r>
              <a:rPr lang="sl-SI">
                <a:cs typeface="Times New Roman" pitchFamily="18" charset="0"/>
              </a:rPr>
              <a:t>Изражавање степена специјализације индексом разноврсности</a:t>
            </a:r>
            <a:endParaRPr lang="en-US"/>
          </a:p>
          <a:p>
            <a:pPr eaLnBrk="0" hangingPunct="0"/>
            <a:r>
              <a:rPr lang="sl-SI" sz="1200">
                <a:cs typeface="Times New Roman" pitchFamily="18" charset="0"/>
              </a:rPr>
              <a:t>	</a:t>
            </a:r>
            <a:endParaRPr lang="sr-Cyrl-CS" sz="1200"/>
          </a:p>
          <a:p>
            <a:pPr eaLnBrk="0" hangingPunct="0"/>
            <a:r>
              <a:rPr lang="sl-SI">
                <a:cs typeface="Times New Roman" pitchFamily="18" charset="0"/>
              </a:rPr>
              <a:t>Индекс разноврсности као показатељ степена специјализације поред броја</a:t>
            </a:r>
            <a:endParaRPr lang="sr-Cyrl-CS"/>
          </a:p>
          <a:p>
            <a:pPr eaLnBrk="0" hangingPunct="0"/>
            <a:r>
              <a:rPr lang="sl-SI">
                <a:cs typeface="Times New Roman" pitchFamily="18" charset="0"/>
              </a:rPr>
              <a:t> линија производње уважава заступљеност појединих линија производње у</a:t>
            </a:r>
            <a:endParaRPr lang="en-US">
              <a:cs typeface="Times New Roman" pitchFamily="18" charset="0"/>
            </a:endParaRPr>
          </a:p>
          <a:p>
            <a:pPr eaLnBrk="0" hangingPunct="0"/>
            <a:r>
              <a:rPr lang="sl-SI">
                <a:cs typeface="Times New Roman" pitchFamily="18" charset="0"/>
              </a:rPr>
              <a:t> вредности робне производње газдинства.</a:t>
            </a:r>
            <a:endParaRPr lang="en-US"/>
          </a:p>
          <a:p>
            <a:pPr eaLnBrk="0" hangingPunct="0"/>
            <a:r>
              <a:rPr lang="sl-SI">
                <a:cs typeface="Times New Roman" pitchFamily="18" charset="0"/>
              </a:rPr>
              <a:t>	Индекс разноврсности (Ir)</a:t>
            </a:r>
            <a:r>
              <a:rPr lang="sr-Cyrl-CS">
                <a:cs typeface="Times New Roman" pitchFamily="18" charset="0"/>
              </a:rPr>
              <a:t> представља однос квадрата стотине и збира </a:t>
            </a:r>
            <a:endParaRPr lang="sr-Cyrl-CS"/>
          </a:p>
          <a:p>
            <a:pPr eaLnBrk="0" hangingPunct="0"/>
            <a:r>
              <a:rPr lang="sr-Cyrl-CS">
                <a:cs typeface="Times New Roman" pitchFamily="18" charset="0"/>
              </a:rPr>
              <a:t>квадрата удела сваке производње (</a:t>
            </a:r>
            <a:r>
              <a:rPr lang="sl-SI">
                <a:cs typeface="Times New Roman" pitchFamily="18" charset="0"/>
              </a:rPr>
              <a:t>p)</a:t>
            </a:r>
            <a:r>
              <a:rPr lang="sr-Cyrl-CS">
                <a:cs typeface="Times New Roman" pitchFamily="18" charset="0"/>
              </a:rPr>
              <a:t> у робној производњи односно екстерној </a:t>
            </a:r>
            <a:endParaRPr lang="sr-Cyrl-CS"/>
          </a:p>
          <a:p>
            <a:pPr eaLnBrk="0" hangingPunct="0"/>
            <a:r>
              <a:rPr lang="sr-Cyrl-CS">
                <a:cs typeface="Times New Roman" pitchFamily="18" charset="0"/>
              </a:rPr>
              <a:t>реализацији газдинства тј.</a:t>
            </a:r>
            <a:endParaRPr lang="en-US"/>
          </a:p>
          <a:p>
            <a:pPr eaLnBrk="0" hangingPunct="0"/>
            <a:endParaRPr lang="en-US"/>
          </a:p>
        </p:txBody>
      </p:sp>
      <p:graphicFrame>
        <p:nvGraphicFramePr>
          <p:cNvPr id="1026" name="Object 3"/>
          <p:cNvGraphicFramePr>
            <a:graphicFrameLocks noChangeAspect="1"/>
          </p:cNvGraphicFramePr>
          <p:nvPr/>
        </p:nvGraphicFramePr>
        <p:xfrm>
          <a:off x="2133600" y="3652838"/>
          <a:ext cx="3810000" cy="814387"/>
        </p:xfrm>
        <a:graphic>
          <a:graphicData uri="http://schemas.openxmlformats.org/presentationml/2006/ole">
            <p:oleObj spid="_x0000_s1026" name="Microsoft Equation 3.0" r:id="rId3" imgW="2362200" imgH="508000" progId="Equation.3">
              <p:embed/>
            </p:oleObj>
          </a:graphicData>
        </a:graphic>
      </p:graphicFrame>
      <p:sp>
        <p:nvSpPr>
          <p:cNvPr id="1028" name="Rectangle 4"/>
          <p:cNvSpPr>
            <a:spLocks noChangeArrowheads="1"/>
          </p:cNvSpPr>
          <p:nvPr/>
        </p:nvSpPr>
        <p:spPr bwMode="auto">
          <a:xfrm>
            <a:off x="0" y="4587875"/>
            <a:ext cx="8407400" cy="1190625"/>
          </a:xfrm>
          <a:prstGeom prst="rect">
            <a:avLst/>
          </a:prstGeom>
          <a:noFill/>
          <a:ln w="9525">
            <a:noFill/>
            <a:miter lim="800000"/>
            <a:headEnd/>
            <a:tailEnd/>
          </a:ln>
        </p:spPr>
        <p:txBody>
          <a:bodyPr wrap="none" anchor="ctr">
            <a:spAutoFit/>
          </a:bodyPr>
          <a:lstStyle/>
          <a:p>
            <a:pPr algn="just"/>
            <a:r>
              <a:rPr lang="sl-SI">
                <a:cs typeface="Times New Roman" pitchFamily="18" charset="0"/>
              </a:rPr>
              <a:t>Ir   -  </a:t>
            </a:r>
            <a:r>
              <a:rPr lang="sr-Cyrl-CS">
                <a:cs typeface="Times New Roman" pitchFamily="18" charset="0"/>
              </a:rPr>
              <a:t>Индекс разноврсности</a:t>
            </a:r>
            <a:endParaRPr lang="sr-Cyrl-CS"/>
          </a:p>
          <a:p>
            <a:pPr algn="just"/>
            <a:endParaRPr lang="en-US"/>
          </a:p>
          <a:p>
            <a:pPr algn="just" eaLnBrk="0" hangingPunct="0"/>
            <a:r>
              <a:rPr lang="sl-SI">
                <a:cs typeface="Times New Roman" pitchFamily="18" charset="0"/>
              </a:rPr>
              <a:t>P</a:t>
            </a:r>
            <a:r>
              <a:rPr lang="sl-SI" baseline="-30000">
                <a:cs typeface="Times New Roman" pitchFamily="18" charset="0"/>
              </a:rPr>
              <a:t>1</a:t>
            </a:r>
            <a:r>
              <a:rPr lang="sl-SI">
                <a:cs typeface="Times New Roman" pitchFamily="18" charset="0"/>
              </a:rPr>
              <a:t>, P</a:t>
            </a:r>
            <a:r>
              <a:rPr lang="sl-SI" baseline="-30000">
                <a:cs typeface="Times New Roman" pitchFamily="18" charset="0"/>
              </a:rPr>
              <a:t>n    </a:t>
            </a:r>
            <a:r>
              <a:rPr lang="sl-SI">
                <a:cs typeface="Times New Roman" pitchFamily="18" charset="0"/>
              </a:rPr>
              <a:t>- процентуално учешће појединих линија производње у робној (екстерној ) </a:t>
            </a:r>
            <a:endParaRPr lang="sr-Cyrl-CS"/>
          </a:p>
          <a:p>
            <a:pPr algn="just" eaLnBrk="0" hangingPunct="0"/>
            <a:r>
              <a:rPr lang="sr-Cyrl-CS"/>
              <a:t>             </a:t>
            </a:r>
            <a:r>
              <a:rPr lang="sl-SI">
                <a:cs typeface="Times New Roman" pitchFamily="18" charset="0"/>
              </a:rPr>
              <a:t>реализацији газдинства.</a:t>
            </a:r>
            <a:endParaRPr lang="sl-SI"/>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4"/>
          <p:cNvSpPr>
            <a:spLocks noChangeArrowheads="1"/>
          </p:cNvSpPr>
          <p:nvPr/>
        </p:nvSpPr>
        <p:spPr bwMode="auto">
          <a:xfrm>
            <a:off x="2971800" y="214313"/>
            <a:ext cx="3117850" cy="396875"/>
          </a:xfrm>
          <a:prstGeom prst="rect">
            <a:avLst/>
          </a:prstGeom>
          <a:noFill/>
          <a:ln w="9525">
            <a:noFill/>
            <a:miter lim="800000"/>
            <a:headEnd/>
            <a:tailEnd/>
          </a:ln>
        </p:spPr>
        <p:txBody>
          <a:bodyPr wrap="none" anchor="ctr">
            <a:spAutoFit/>
          </a:bodyPr>
          <a:lstStyle/>
          <a:p>
            <a:pPr algn="just"/>
            <a:r>
              <a:rPr lang="sl-SI"/>
              <a:t>1.  </a:t>
            </a:r>
            <a:r>
              <a:rPr lang="sl-SI" u="sng"/>
              <a:t>Predmet proučavanja</a:t>
            </a:r>
          </a:p>
        </p:txBody>
      </p:sp>
      <p:sp>
        <p:nvSpPr>
          <p:cNvPr id="66563" name="Rectangle 5"/>
          <p:cNvSpPr>
            <a:spLocks noChangeArrowheads="1"/>
          </p:cNvSpPr>
          <p:nvPr/>
        </p:nvSpPr>
        <p:spPr bwMode="auto">
          <a:xfrm>
            <a:off x="228600" y="685800"/>
            <a:ext cx="8223250" cy="5908675"/>
          </a:xfrm>
          <a:prstGeom prst="rect">
            <a:avLst/>
          </a:prstGeom>
          <a:noFill/>
          <a:ln w="9525">
            <a:noFill/>
            <a:miter lim="800000"/>
            <a:headEnd/>
            <a:tailEnd/>
          </a:ln>
        </p:spPr>
        <p:txBody>
          <a:bodyPr anchor="ctr">
            <a:spAutoFit/>
          </a:bodyPr>
          <a:lstStyle/>
          <a:p>
            <a:pPr indent="215900">
              <a:tabLst>
                <a:tab pos="228600" algn="l"/>
              </a:tabLst>
            </a:pPr>
            <a:r>
              <a:rPr lang="sl-SI" sz="1800" b="0"/>
              <a:t> </a:t>
            </a:r>
          </a:p>
          <a:p>
            <a:pPr indent="215900">
              <a:tabLst>
                <a:tab pos="228600" algn="l"/>
              </a:tabLst>
            </a:pPr>
            <a:r>
              <a:rPr lang="sl-SI" sz="1800" b="0"/>
              <a:t>Stočarsko-industrijski kompleks, kao podsistem agroindustrijskog sistema </a:t>
            </a:r>
          </a:p>
          <a:p>
            <a:pPr indent="215900">
              <a:tabLst>
                <a:tab pos="228600" algn="l"/>
              </a:tabLst>
            </a:pPr>
            <a:r>
              <a:rPr lang="sl-SI" sz="1800" b="0"/>
              <a:t>može se uslovno podeliti u četiri osnovne faze:</a:t>
            </a:r>
          </a:p>
          <a:p>
            <a:pPr indent="215900">
              <a:tabLst>
                <a:tab pos="228600" algn="l"/>
              </a:tabLst>
            </a:pPr>
            <a:endParaRPr lang="sl-SI" sz="1800" b="0"/>
          </a:p>
          <a:p>
            <a:pPr indent="215900">
              <a:tabLst>
                <a:tab pos="228600" algn="l"/>
              </a:tabLst>
            </a:pPr>
            <a:r>
              <a:rPr lang="sl-SI" sz="1800" b="0"/>
              <a:t>             - proizvodnja stočne hrane,</a:t>
            </a:r>
            <a:endParaRPr lang="en-US" sz="1800" b="0"/>
          </a:p>
          <a:p>
            <a:pPr indent="215900">
              <a:tabLst>
                <a:tab pos="228600" algn="l"/>
              </a:tabLst>
            </a:pPr>
            <a:r>
              <a:rPr lang="sl-SI" sz="1800" b="0"/>
              <a:t>             - proizvodnja stočnih proizvoda,</a:t>
            </a:r>
            <a:endParaRPr lang="en-US" sz="1800" b="0"/>
          </a:p>
          <a:p>
            <a:pPr indent="215900">
              <a:tabLst>
                <a:tab pos="228600" algn="l"/>
              </a:tabLst>
            </a:pPr>
            <a:r>
              <a:rPr lang="sl-SI" sz="1800" b="0"/>
              <a:t>             - prerada stočnih proizvoda,</a:t>
            </a:r>
            <a:endParaRPr lang="en-US" sz="1800" b="0"/>
          </a:p>
          <a:p>
            <a:pPr indent="215900">
              <a:tabLst>
                <a:tab pos="228600" algn="l"/>
              </a:tabLst>
            </a:pPr>
            <a:r>
              <a:rPr lang="sl-SI" sz="1800" b="0"/>
              <a:t>             - promet stočnih proizvoda.</a:t>
            </a:r>
          </a:p>
          <a:p>
            <a:pPr indent="215900">
              <a:tabLst>
                <a:tab pos="228600" algn="l"/>
              </a:tabLst>
            </a:pPr>
            <a:endParaRPr lang="en-US" sz="1800" b="0"/>
          </a:p>
          <a:p>
            <a:pPr indent="215900">
              <a:tabLst>
                <a:tab pos="228600" algn="l"/>
              </a:tabLst>
            </a:pPr>
            <a:r>
              <a:rPr lang="sl-SI" sz="1800" b="0"/>
              <a:t>U našem predmetu izučavaće se:</a:t>
            </a:r>
            <a:endParaRPr lang="en-US" sz="1800" b="0"/>
          </a:p>
          <a:p>
            <a:pPr indent="215900">
              <a:tabLst>
                <a:tab pos="228600" algn="l"/>
              </a:tabLst>
            </a:pPr>
            <a:endParaRPr lang="sl-SI" sz="1800" b="0"/>
          </a:p>
          <a:p>
            <a:pPr indent="215900">
              <a:tabLst>
                <a:tab pos="228600" algn="l"/>
              </a:tabLst>
            </a:pPr>
            <a:r>
              <a:rPr lang="sl-SI" sz="1800" b="0"/>
              <a:t>1.Organizacija proizvodnje stočne hrane i</a:t>
            </a:r>
            <a:endParaRPr lang="en-US" sz="1800" b="0"/>
          </a:p>
          <a:p>
            <a:pPr indent="215900">
              <a:tabLst>
                <a:tab pos="228600" algn="l"/>
              </a:tabLst>
            </a:pPr>
            <a:r>
              <a:rPr lang="sl-SI" sz="1800" b="0"/>
              <a:t>2.Organizacija proizvodnje stočnih proizvoda.</a:t>
            </a:r>
          </a:p>
          <a:p>
            <a:pPr indent="215900">
              <a:tabLst>
                <a:tab pos="228600" algn="l"/>
              </a:tabLst>
            </a:pPr>
            <a:endParaRPr lang="en-US" sz="1800" b="0"/>
          </a:p>
          <a:p>
            <a:pPr indent="215900">
              <a:tabLst>
                <a:tab pos="228600" algn="l"/>
              </a:tabLst>
            </a:pPr>
            <a:r>
              <a:rPr lang="sl-SI" sz="1800" b="0"/>
              <a:t>Treba poznavati </a:t>
            </a:r>
            <a:r>
              <a:rPr lang="sl-SI" sz="1800" b="0" u="sng"/>
              <a:t>principe</a:t>
            </a:r>
            <a:r>
              <a:rPr lang="sl-SI" sz="1800" b="0"/>
              <a:t>,  </a:t>
            </a:r>
            <a:r>
              <a:rPr lang="sl-SI" sz="1800" b="0" u="sng"/>
              <a:t>kriterijume</a:t>
            </a:r>
            <a:r>
              <a:rPr lang="sl-SI" sz="1800" b="0"/>
              <a:t> i </a:t>
            </a:r>
            <a:r>
              <a:rPr lang="sl-SI" sz="1800" b="0" u="sng"/>
              <a:t>metod</a:t>
            </a:r>
            <a:r>
              <a:rPr lang="sl-SI" sz="1800" b="0"/>
              <a:t> koji deluje u okviru</a:t>
            </a:r>
          </a:p>
          <a:p>
            <a:pPr indent="215900">
              <a:tabLst>
                <a:tab pos="228600" algn="l"/>
              </a:tabLst>
            </a:pPr>
            <a:r>
              <a:rPr lang="sl-SI" sz="1800" b="0"/>
              <a:t> organizacije proizvodnje, da bi ostvarili povoljne proizvodne i </a:t>
            </a:r>
          </a:p>
          <a:p>
            <a:pPr indent="215900">
              <a:tabLst>
                <a:tab pos="228600" algn="l"/>
              </a:tabLst>
            </a:pPr>
            <a:r>
              <a:rPr lang="sl-SI" sz="1800" b="0"/>
              <a:t>ekonomske rezultate.</a:t>
            </a:r>
          </a:p>
          <a:p>
            <a:pPr indent="215900">
              <a:tabLst>
                <a:tab pos="228600" algn="l"/>
              </a:tabLst>
            </a:pPr>
            <a:endParaRPr lang="en-US" sz="1800" b="0"/>
          </a:p>
          <a:p>
            <a:pPr indent="215900">
              <a:tabLst>
                <a:tab pos="228600" algn="l"/>
              </a:tabLst>
            </a:pPr>
            <a:r>
              <a:rPr lang="sl-SI" sz="1800" b="0"/>
              <a:t>U svakoj liniji stočarske proizvodnje treba ostvariti </a:t>
            </a:r>
          </a:p>
          <a:p>
            <a:pPr indent="215900">
              <a:tabLst>
                <a:tab pos="228600" algn="l"/>
              </a:tabLst>
            </a:pPr>
            <a:r>
              <a:rPr lang="sl-SI" sz="1800" b="0"/>
              <a:t>međusobnu usaglašenost bioloških i organizaciono-ekonomskih zakonitosti   </a:t>
            </a:r>
          </a:p>
          <a:p>
            <a:pPr indent="215900">
              <a:tabLst>
                <a:tab pos="228600" algn="l"/>
              </a:tabLst>
            </a:pPr>
            <a:r>
              <a:rPr lang="sl-SI" sz="1800" b="0"/>
              <a:t>  za donošenje najboljih poslovnih odluka.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1792288" y="198438"/>
            <a:ext cx="5527675" cy="701675"/>
          </a:xfrm>
          <a:prstGeom prst="rect">
            <a:avLst/>
          </a:prstGeom>
          <a:noFill/>
          <a:ln w="9525">
            <a:noFill/>
            <a:miter lim="800000"/>
            <a:headEnd/>
            <a:tailEnd/>
          </a:ln>
        </p:spPr>
        <p:txBody>
          <a:bodyPr wrap="none" anchor="ctr">
            <a:spAutoFit/>
          </a:bodyPr>
          <a:lstStyle/>
          <a:p>
            <a:pPr algn="ctr"/>
            <a:r>
              <a:rPr lang="sl-SI"/>
              <a:t>3.  </a:t>
            </a:r>
            <a:r>
              <a:rPr lang="sl-SI" u="sng"/>
              <a:t>Stočarsko industrijski kompleks kao deo</a:t>
            </a:r>
            <a:r>
              <a:rPr lang="sl-SI"/>
              <a:t> </a:t>
            </a:r>
            <a:endParaRPr lang="en-US" b="0"/>
          </a:p>
          <a:p>
            <a:pPr algn="ctr"/>
            <a:r>
              <a:rPr lang="sl-SI"/>
              <a:t>     </a:t>
            </a:r>
            <a:r>
              <a:rPr lang="sl-SI" u="sng"/>
              <a:t>agroindustrijskog sistema</a:t>
            </a:r>
          </a:p>
        </p:txBody>
      </p:sp>
      <p:sp>
        <p:nvSpPr>
          <p:cNvPr id="67587" name="TextBox 4"/>
          <p:cNvSpPr txBox="1">
            <a:spLocks noChangeArrowheads="1"/>
          </p:cNvSpPr>
          <p:nvPr/>
        </p:nvSpPr>
        <p:spPr bwMode="auto">
          <a:xfrm>
            <a:off x="228600" y="1600200"/>
            <a:ext cx="8763000" cy="2554288"/>
          </a:xfrm>
          <a:prstGeom prst="rect">
            <a:avLst/>
          </a:prstGeom>
          <a:noFill/>
          <a:ln w="9525">
            <a:noFill/>
            <a:miter lim="800000"/>
            <a:headEnd/>
            <a:tailEnd/>
          </a:ln>
        </p:spPr>
        <p:txBody>
          <a:bodyPr>
            <a:spAutoFit/>
          </a:bodyPr>
          <a:lstStyle/>
          <a:p>
            <a:r>
              <a:rPr lang="sr-Latn-CS" b="0"/>
              <a:t>Stočarsko – industriski kompleks u širem smislu  je složen i uslovljen je </a:t>
            </a:r>
          </a:p>
          <a:p>
            <a:r>
              <a:rPr lang="sr-Latn-CS" b="0"/>
              <a:t>kako unutrašnjim tako i spoljašnjim faktorima koji utiču na povezanost i </a:t>
            </a:r>
          </a:p>
          <a:p>
            <a:r>
              <a:rPr lang="sr-Latn-CS" b="0"/>
              <a:t>medjuzavisnost pojedinih faza. </a:t>
            </a:r>
          </a:p>
          <a:p>
            <a:endParaRPr lang="sr-Latn-CS" b="0"/>
          </a:p>
          <a:p>
            <a:r>
              <a:rPr lang="sr-Latn-CS" b="0"/>
              <a:t>Ta povezanost se posebno ispoljava kod stočarsko industrijskog kompleksa u užem smislu.</a:t>
            </a:r>
          </a:p>
          <a:p>
            <a:endParaRPr lang="sr-Latn-CS" b="0"/>
          </a:p>
          <a:p>
            <a:endParaRPr lang="sr-Latn-CS" b="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sr-Latn-CS" sz="2800" smtClean="0"/>
              <a:t> OSNOVNI POJMOVI</a:t>
            </a:r>
            <a:endParaRPr lang="en-US" sz="2800" smtClean="0"/>
          </a:p>
        </p:txBody>
      </p:sp>
      <p:sp>
        <p:nvSpPr>
          <p:cNvPr id="14339" name="Rectangle 3"/>
          <p:cNvSpPr>
            <a:spLocks noGrp="1" noChangeArrowheads="1"/>
          </p:cNvSpPr>
          <p:nvPr>
            <p:ph type="body" idx="1"/>
          </p:nvPr>
        </p:nvSpPr>
        <p:spPr/>
        <p:txBody>
          <a:bodyPr/>
          <a:lstStyle/>
          <a:p>
            <a:pPr algn="ctr" eaLnBrk="1" hangingPunct="1">
              <a:lnSpc>
                <a:spcPct val="80000"/>
              </a:lnSpc>
              <a:buFontTx/>
              <a:buNone/>
            </a:pPr>
            <a:r>
              <a:rPr lang="sr-Latn-CS" sz="2400" b="1" smtClean="0"/>
              <a:t>UPRAVLJANJE</a:t>
            </a:r>
          </a:p>
          <a:p>
            <a:pPr eaLnBrk="1" hangingPunct="1">
              <a:lnSpc>
                <a:spcPct val="80000"/>
              </a:lnSpc>
              <a:buFontTx/>
              <a:buNone/>
            </a:pPr>
            <a:endParaRPr lang="sr-Latn-CS" sz="2400" b="1" smtClean="0"/>
          </a:p>
          <a:p>
            <a:pPr eaLnBrk="1" hangingPunct="1">
              <a:lnSpc>
                <a:spcPct val="80000"/>
              </a:lnSpc>
              <a:buFontTx/>
              <a:buNone/>
            </a:pPr>
            <a:r>
              <a:rPr lang="sr-Latn-CS" sz="1600" smtClean="0"/>
              <a:t> PLANIRANJE                         ORGANIZACIJA                             KONTROLA       </a:t>
            </a:r>
          </a:p>
          <a:p>
            <a:pPr eaLnBrk="1" hangingPunct="1">
              <a:lnSpc>
                <a:spcPct val="80000"/>
              </a:lnSpc>
              <a:buFontTx/>
              <a:buNone/>
            </a:pPr>
            <a:endParaRPr lang="sr-Latn-CS" sz="1600" smtClean="0"/>
          </a:p>
          <a:p>
            <a:pPr eaLnBrk="1" hangingPunct="1">
              <a:lnSpc>
                <a:spcPct val="80000"/>
              </a:lnSpc>
              <a:buFontTx/>
              <a:buNone/>
            </a:pPr>
            <a:endParaRPr lang="sr-Latn-CS" sz="1600" smtClean="0"/>
          </a:p>
          <a:p>
            <a:pPr eaLnBrk="1" hangingPunct="1">
              <a:lnSpc>
                <a:spcPct val="80000"/>
              </a:lnSpc>
              <a:buFontTx/>
              <a:buNone/>
            </a:pPr>
            <a:endParaRPr lang="sr-Latn-CS" sz="1600" smtClean="0"/>
          </a:p>
          <a:p>
            <a:pPr eaLnBrk="1" hangingPunct="1">
              <a:lnSpc>
                <a:spcPct val="80000"/>
              </a:lnSpc>
              <a:buFontTx/>
              <a:buNone/>
            </a:pPr>
            <a:r>
              <a:rPr lang="sr-Latn-CS" sz="1600" b="1" smtClean="0"/>
              <a:t>UPRAVLJANJE</a:t>
            </a:r>
            <a:r>
              <a:rPr lang="sr-Latn-CS" sz="1600" smtClean="0"/>
              <a:t>  JE VEŠTINA KOORDINIRANJA FAKTORIMA PROIZVODNJE  KAKO BI SE REALIZOVALI CILJEVI JEDNE ORGANIZACIJE    </a:t>
            </a:r>
          </a:p>
          <a:p>
            <a:pPr eaLnBrk="1" hangingPunct="1">
              <a:lnSpc>
                <a:spcPct val="80000"/>
              </a:lnSpc>
              <a:buFontTx/>
              <a:buNone/>
            </a:pPr>
            <a:r>
              <a:rPr lang="sr-Latn-CS" sz="1600" smtClean="0"/>
              <a:t> </a:t>
            </a:r>
          </a:p>
          <a:p>
            <a:pPr eaLnBrk="1" hangingPunct="1">
              <a:lnSpc>
                <a:spcPct val="80000"/>
              </a:lnSpc>
              <a:buFontTx/>
              <a:buNone/>
            </a:pPr>
            <a:r>
              <a:rPr lang="sr-Latn-CS" sz="1600" b="1" smtClean="0"/>
              <a:t>PLANIRANJE</a:t>
            </a:r>
            <a:r>
              <a:rPr lang="sr-Latn-CS" sz="1600" smtClean="0"/>
              <a:t> DONOSENJE ODLUKA O AKTIVNOSTIMA KOJE JE POTREBNO SPROVESTI DA SE DODJE DO POSTAVLJENOG CILJA </a:t>
            </a:r>
          </a:p>
          <a:p>
            <a:pPr eaLnBrk="1" hangingPunct="1">
              <a:lnSpc>
                <a:spcPct val="80000"/>
              </a:lnSpc>
              <a:buFontTx/>
              <a:buNone/>
            </a:pPr>
            <a:endParaRPr lang="sr-Latn-CS" sz="1600" smtClean="0"/>
          </a:p>
          <a:p>
            <a:pPr eaLnBrk="1" hangingPunct="1">
              <a:lnSpc>
                <a:spcPct val="80000"/>
              </a:lnSpc>
              <a:buFontTx/>
              <a:buNone/>
            </a:pPr>
            <a:r>
              <a:rPr lang="sr-Latn-CS" sz="1600" b="1" smtClean="0"/>
              <a:t>ORGANIZOVANJE</a:t>
            </a:r>
            <a:r>
              <a:rPr lang="sr-Latn-CS" sz="1600" smtClean="0"/>
              <a:t> JE FAZA U KOJOJ SE UREDJUJU ODNOSI U OKVIRU NEKOG SISTEMA (GAZDINSTVA) PRI ČEMU SE KAO REZULTAT JAVLJA ORGANIZACIONA STRUKTURA</a:t>
            </a:r>
          </a:p>
          <a:p>
            <a:pPr eaLnBrk="1" hangingPunct="1">
              <a:lnSpc>
                <a:spcPct val="80000"/>
              </a:lnSpc>
              <a:buFontTx/>
              <a:buNone/>
            </a:pPr>
            <a:endParaRPr lang="sr-Latn-CS" sz="1600" smtClean="0"/>
          </a:p>
          <a:p>
            <a:pPr eaLnBrk="1" hangingPunct="1">
              <a:lnSpc>
                <a:spcPct val="80000"/>
              </a:lnSpc>
              <a:buFontTx/>
              <a:buNone/>
            </a:pPr>
            <a:r>
              <a:rPr lang="sr-Latn-CS" sz="1600" b="1" smtClean="0"/>
              <a:t>KONTROLA</a:t>
            </a:r>
            <a:r>
              <a:rPr lang="sr-Latn-CS" sz="1600" smtClean="0"/>
              <a:t> KAO TREĆA FAZA IMA ZA ZADATAK DA PROVERI STEPEN REALIZACIJE PLANSKIH ODLUKA</a:t>
            </a:r>
            <a:endParaRPr lang="en-US" sz="1600" smtClean="0"/>
          </a:p>
        </p:txBody>
      </p:sp>
      <p:sp>
        <p:nvSpPr>
          <p:cNvPr id="14340" name="Line 4"/>
          <p:cNvSpPr>
            <a:spLocks noChangeShapeType="1"/>
          </p:cNvSpPr>
          <p:nvPr/>
        </p:nvSpPr>
        <p:spPr bwMode="auto">
          <a:xfrm flipH="1">
            <a:off x="1752600" y="1828800"/>
            <a:ext cx="1676400" cy="457200"/>
          </a:xfrm>
          <a:prstGeom prst="line">
            <a:avLst/>
          </a:prstGeom>
          <a:noFill/>
          <a:ln w="9525">
            <a:solidFill>
              <a:schemeClr val="tx1"/>
            </a:solidFill>
            <a:round/>
            <a:headEnd/>
            <a:tailEnd type="triangle" w="med" len="med"/>
          </a:ln>
        </p:spPr>
        <p:txBody>
          <a:bodyPr/>
          <a:lstStyle/>
          <a:p>
            <a:endParaRPr lang="en-US"/>
          </a:p>
        </p:txBody>
      </p:sp>
      <p:sp>
        <p:nvSpPr>
          <p:cNvPr id="14341" name="Line 5"/>
          <p:cNvSpPr>
            <a:spLocks noChangeShapeType="1"/>
          </p:cNvSpPr>
          <p:nvPr/>
        </p:nvSpPr>
        <p:spPr bwMode="auto">
          <a:xfrm>
            <a:off x="4343400" y="1981200"/>
            <a:ext cx="0" cy="304800"/>
          </a:xfrm>
          <a:prstGeom prst="line">
            <a:avLst/>
          </a:prstGeom>
          <a:noFill/>
          <a:ln w="9525">
            <a:solidFill>
              <a:schemeClr val="tx1"/>
            </a:solidFill>
            <a:round/>
            <a:headEnd/>
            <a:tailEnd type="triangle" w="med" len="med"/>
          </a:ln>
        </p:spPr>
        <p:txBody>
          <a:bodyPr/>
          <a:lstStyle/>
          <a:p>
            <a:endParaRPr lang="en-US"/>
          </a:p>
        </p:txBody>
      </p:sp>
      <p:sp>
        <p:nvSpPr>
          <p:cNvPr id="14342" name="Line 6"/>
          <p:cNvSpPr>
            <a:spLocks noChangeShapeType="1"/>
          </p:cNvSpPr>
          <p:nvPr/>
        </p:nvSpPr>
        <p:spPr bwMode="auto">
          <a:xfrm>
            <a:off x="5638800" y="1905000"/>
            <a:ext cx="914400" cy="381000"/>
          </a:xfrm>
          <a:prstGeom prst="line">
            <a:avLst/>
          </a:prstGeom>
          <a:noFill/>
          <a:ln w="9525">
            <a:solidFill>
              <a:schemeClr val="tx1"/>
            </a:solidFill>
            <a:round/>
            <a:headEnd/>
            <a:tailEnd type="triangle" w="med" len="med"/>
          </a:ln>
        </p:spPr>
        <p:txBody>
          <a:bodyPr/>
          <a:lstStyle/>
          <a:p>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ChangeArrowheads="1"/>
          </p:cNvSpPr>
          <p:nvPr/>
        </p:nvSpPr>
        <p:spPr bwMode="auto">
          <a:xfrm>
            <a:off x="2359025" y="619125"/>
            <a:ext cx="4379913" cy="519113"/>
          </a:xfrm>
          <a:prstGeom prst="rect">
            <a:avLst/>
          </a:prstGeom>
          <a:noFill/>
          <a:ln w="9525">
            <a:noFill/>
            <a:miter lim="800000"/>
            <a:headEnd/>
            <a:tailEnd/>
          </a:ln>
        </p:spPr>
        <p:txBody>
          <a:bodyPr wrap="none" tIns="76176" bIns="0" anchor="ctr">
            <a:spAutoFit/>
          </a:bodyPr>
          <a:lstStyle/>
          <a:p>
            <a:r>
              <a:rPr lang="sr-Cyrl-CS" sz="1100" b="0" i="1">
                <a:latin typeface="Times New Roman" pitchFamily="18" charset="0"/>
                <a:cs typeface="Times New Roman" pitchFamily="18" charset="0"/>
              </a:rPr>
              <a:t>Шема 1. Састав сточарско-индустријског комплекса у ширем смислу</a:t>
            </a:r>
          </a:p>
          <a:p>
            <a:pPr eaLnBrk="0" hangingPunct="0"/>
            <a:endParaRPr lang="sr-Cyrl-CS" sz="1800" b="0"/>
          </a:p>
        </p:txBody>
      </p:sp>
      <p:pic>
        <p:nvPicPr>
          <p:cNvPr id="68611" name="Picture 4" descr="Shema1"/>
          <p:cNvPicPr>
            <a:picLocks noChangeAspect="1" noChangeArrowheads="1"/>
          </p:cNvPicPr>
          <p:nvPr/>
        </p:nvPicPr>
        <p:blipFill>
          <a:blip r:embed="rId2" cstate="print"/>
          <a:srcRect/>
          <a:stretch>
            <a:fillRect/>
          </a:stretch>
        </p:blipFill>
        <p:spPr bwMode="auto">
          <a:xfrm>
            <a:off x="2219325" y="1411288"/>
            <a:ext cx="4705350" cy="4829175"/>
          </a:xfrm>
          <a:prstGeom prst="rect">
            <a:avLst/>
          </a:prstGeom>
          <a:noFill/>
          <a:ln w="9525">
            <a:noFill/>
            <a:miter lim="800000"/>
            <a:headEnd/>
            <a:tailEnd/>
          </a:ln>
        </p:spPr>
      </p:pic>
      <p:sp>
        <p:nvSpPr>
          <p:cNvPr id="68612" name="Rectangle 6"/>
          <p:cNvSpPr>
            <a:spLocks noChangeArrowheads="1"/>
          </p:cNvSpPr>
          <p:nvPr/>
        </p:nvSpPr>
        <p:spPr bwMode="auto">
          <a:xfrm>
            <a:off x="2359025" y="1214438"/>
            <a:ext cx="184150" cy="657225"/>
          </a:xfrm>
          <a:prstGeom prst="rect">
            <a:avLst/>
          </a:prstGeom>
          <a:noFill/>
          <a:ln w="9525">
            <a:noFill/>
            <a:miter lim="800000"/>
            <a:headEnd/>
            <a:tailEnd/>
          </a:ln>
        </p:spPr>
        <p:txBody>
          <a:bodyPr wrap="none" anchor="ctr">
            <a:spAutoFit/>
          </a:bodyPr>
          <a:lstStyle/>
          <a:p>
            <a:r>
              <a:rPr lang="en-US" sz="1100" b="0">
                <a:cs typeface="Times New Roman" pitchFamily="18" charset="0"/>
              </a:rPr>
              <a:t/>
            </a:r>
            <a:br>
              <a:rPr lang="en-US" sz="1100" b="0">
                <a:cs typeface="Times New Roman" pitchFamily="18" charset="0"/>
              </a:rPr>
            </a:br>
            <a:endParaRPr lang="en-US" sz="800" b="0"/>
          </a:p>
          <a:p>
            <a:pPr eaLnBrk="0" hangingPunct="0"/>
            <a:endParaRPr lang="en-US" sz="1800" b="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5"/>
          <p:cNvSpPr>
            <a:spLocks noChangeArrowheads="1"/>
          </p:cNvSpPr>
          <p:nvPr/>
        </p:nvSpPr>
        <p:spPr bwMode="auto">
          <a:xfrm>
            <a:off x="0" y="406400"/>
            <a:ext cx="9144000" cy="0"/>
          </a:xfrm>
          <a:prstGeom prst="rect">
            <a:avLst/>
          </a:prstGeom>
          <a:noFill/>
          <a:ln w="9525">
            <a:noFill/>
            <a:miter lim="800000"/>
            <a:headEnd/>
            <a:tailEnd/>
          </a:ln>
        </p:spPr>
        <p:txBody>
          <a:bodyPr wrap="none" tIns="76176" bIns="0" anchor="ctr">
            <a:spAutoFit/>
          </a:bodyPr>
          <a:lstStyle/>
          <a:p>
            <a:endParaRPr lang="sr-Latn-CS"/>
          </a:p>
        </p:txBody>
      </p:sp>
      <p:graphicFrame>
        <p:nvGraphicFramePr>
          <p:cNvPr id="2050" name="Object 4"/>
          <p:cNvGraphicFramePr>
            <a:graphicFrameLocks noChangeAspect="1"/>
          </p:cNvGraphicFramePr>
          <p:nvPr/>
        </p:nvGraphicFramePr>
        <p:xfrm>
          <a:off x="2438400" y="838200"/>
          <a:ext cx="4340225" cy="5649913"/>
        </p:xfrm>
        <a:graphic>
          <a:graphicData uri="http://schemas.openxmlformats.org/presentationml/2006/ole">
            <p:oleObj spid="_x0000_s2050" name="Picture" r:id="rId3" imgW="4340316" imgH="5649576" progId="Word.Picture.8">
              <p:embed/>
            </p:oleObj>
          </a:graphicData>
        </a:graphic>
      </p:graphicFrame>
      <p:sp>
        <p:nvSpPr>
          <p:cNvPr id="2052" name="Rectangle 6"/>
          <p:cNvSpPr>
            <a:spLocks noChangeArrowheads="1"/>
          </p:cNvSpPr>
          <p:nvPr/>
        </p:nvSpPr>
        <p:spPr bwMode="auto">
          <a:xfrm>
            <a:off x="3200400" y="152400"/>
            <a:ext cx="3743325" cy="717550"/>
          </a:xfrm>
          <a:prstGeom prst="rect">
            <a:avLst/>
          </a:prstGeom>
          <a:noFill/>
          <a:ln w="9525">
            <a:noFill/>
            <a:miter lim="800000"/>
            <a:headEnd/>
            <a:tailEnd/>
          </a:ln>
        </p:spPr>
        <p:txBody>
          <a:bodyPr wrap="none" tIns="76176" bIns="0" anchor="ctr">
            <a:spAutoFit/>
          </a:bodyPr>
          <a:lstStyle/>
          <a:p>
            <a:pPr algn="ctr"/>
            <a:r>
              <a:rPr lang="sr-Cyrl-CS" sz="1100" b="0" i="1">
                <a:latin typeface="Times New Roman" pitchFamily="18" charset="0"/>
                <a:cs typeface="Times New Roman" pitchFamily="18" charset="0"/>
              </a:rPr>
              <a:t/>
            </a:r>
            <a:br>
              <a:rPr lang="sr-Cyrl-CS" sz="1100" b="0" i="1">
                <a:latin typeface="Times New Roman" pitchFamily="18" charset="0"/>
                <a:cs typeface="Times New Roman" pitchFamily="18" charset="0"/>
              </a:rPr>
            </a:br>
            <a:r>
              <a:rPr lang="sl-SI" sz="1100" b="0" i="1">
                <a:latin typeface="Times New Roman" pitchFamily="18" charset="0"/>
                <a:cs typeface="Times New Roman" pitchFamily="18" charset="0"/>
              </a:rPr>
              <a:t>Шема 2. Сточарско-индустријски комплекс у ужем смислу</a:t>
            </a:r>
            <a:endParaRPr lang="sr-Cyrl-CS" sz="1100" b="0" i="1">
              <a:latin typeface="Times New Roman" pitchFamily="18" charset="0"/>
              <a:cs typeface="Times New Roman" pitchFamily="18" charset="0"/>
            </a:endParaRPr>
          </a:p>
          <a:p>
            <a:pPr algn="ctr" eaLnBrk="0" hangingPunct="0"/>
            <a:endParaRPr lang="sr-Cyrl-CS" b="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
          <p:cNvSpPr>
            <a:spLocks noChangeArrowheads="1"/>
          </p:cNvSpPr>
          <p:nvPr/>
        </p:nvSpPr>
        <p:spPr bwMode="auto">
          <a:xfrm>
            <a:off x="533400" y="381000"/>
            <a:ext cx="8305800" cy="4862513"/>
          </a:xfrm>
          <a:prstGeom prst="rect">
            <a:avLst/>
          </a:prstGeom>
          <a:noFill/>
          <a:ln w="9525">
            <a:noFill/>
            <a:miter lim="800000"/>
            <a:headEnd/>
            <a:tailEnd/>
          </a:ln>
        </p:spPr>
        <p:txBody>
          <a:bodyPr>
            <a:spAutoFit/>
          </a:bodyPr>
          <a:lstStyle/>
          <a:p>
            <a:pPr indent="215900"/>
            <a:r>
              <a:rPr lang="sl-SI" b="0"/>
              <a:t> Horizontalna i vertikalna integracija</a:t>
            </a:r>
          </a:p>
          <a:p>
            <a:pPr indent="215900"/>
            <a:endParaRPr lang="sl-SI" b="0"/>
          </a:p>
          <a:p>
            <a:pPr indent="215900"/>
            <a:r>
              <a:rPr lang="sl-SI" sz="1800" b="0"/>
              <a:t>Osnovni smisao horizontalnog povezivanja sastoji se u stvaranju </a:t>
            </a:r>
          </a:p>
          <a:p>
            <a:pPr indent="215900"/>
            <a:r>
              <a:rPr lang="sl-SI" sz="1800" b="0"/>
              <a:t>optimalnih proizvodno-ekonomskih, tehničko-tehnoloških i</a:t>
            </a:r>
          </a:p>
          <a:p>
            <a:pPr indent="215900"/>
            <a:r>
              <a:rPr lang="sl-SI" sz="1800" b="0"/>
              <a:t> institucionalnih uslova za uspešniji razvoj proizvodnje </a:t>
            </a:r>
            <a:r>
              <a:rPr lang="sl-SI" sz="1800" b="0">
                <a:solidFill>
                  <a:srgbClr val="FF0000"/>
                </a:solidFill>
              </a:rPr>
              <a:t>unutar svake</a:t>
            </a:r>
          </a:p>
          <a:p>
            <a:pPr indent="215900"/>
            <a:r>
              <a:rPr lang="sl-SI" sz="1800" b="0">
                <a:solidFill>
                  <a:srgbClr val="FF0000"/>
                </a:solidFill>
              </a:rPr>
              <a:t> pojedinačne faze</a:t>
            </a:r>
            <a:r>
              <a:rPr lang="sl-SI" sz="1800" b="0"/>
              <a:t> i obezbeđenja preduslova za dugoročnije vertikalno </a:t>
            </a:r>
          </a:p>
          <a:p>
            <a:pPr indent="215900"/>
            <a:r>
              <a:rPr lang="sl-SI" sz="1800" b="0"/>
              <a:t>povezivanje i organizovanje.</a:t>
            </a:r>
          </a:p>
          <a:p>
            <a:pPr indent="215900"/>
            <a:endParaRPr lang="en-US" sz="1800" b="0"/>
          </a:p>
          <a:p>
            <a:pPr indent="215900"/>
            <a:r>
              <a:rPr lang="sl-SI" sz="1800" b="0"/>
              <a:t>Proces vertikalnog povezivanja nalazi se u početnoj fazi i manje je</a:t>
            </a:r>
          </a:p>
          <a:p>
            <a:pPr indent="215900"/>
            <a:r>
              <a:rPr lang="sl-SI" sz="1800" b="0"/>
              <a:t> razvijeno od horizontalne integracije. Suština vertikalne integracije je</a:t>
            </a:r>
          </a:p>
          <a:p>
            <a:pPr indent="215900"/>
            <a:r>
              <a:rPr lang="sl-SI" sz="1800" b="0"/>
              <a:t>u povezivanju sukcesivnih faza stočarsko-industrijskog kompleksa, </a:t>
            </a:r>
          </a:p>
          <a:p>
            <a:pPr indent="215900"/>
            <a:r>
              <a:rPr lang="sl-SI" sz="1800" b="0"/>
              <a:t>od proizvodnje stočne hrane, </a:t>
            </a:r>
            <a:r>
              <a:rPr lang="en-US" sz="1800" b="0"/>
              <a:t>p</a:t>
            </a:r>
            <a:r>
              <a:rPr lang="sl-SI" sz="1800" b="0"/>
              <a:t>a do potrošnje stočnih proizvoda.</a:t>
            </a:r>
          </a:p>
          <a:p>
            <a:pPr indent="215900"/>
            <a:endParaRPr lang="sl-SI" sz="1800" b="0"/>
          </a:p>
          <a:p>
            <a:pPr indent="215900"/>
            <a:r>
              <a:rPr lang="sl-SI" sz="1800" b="0"/>
              <a:t>Nedovoljno razvijena vertikalna integracija ima za posledicu kolebanje</a:t>
            </a:r>
          </a:p>
          <a:p>
            <a:pPr indent="215900"/>
            <a:r>
              <a:rPr lang="sl-SI" sz="1800" b="0"/>
              <a:t> proizvodnje i nestabilnost ponude, porast troškova proizvodnje i </a:t>
            </a:r>
          </a:p>
          <a:p>
            <a:pPr indent="215900"/>
            <a:r>
              <a:rPr lang="sl-SI" sz="1800" b="0"/>
              <a:t>prometa, neujednačen kvalitet proizvoda i nedovoljno ekonomičan </a:t>
            </a:r>
          </a:p>
          <a:p>
            <a:pPr indent="215900"/>
            <a:r>
              <a:rPr lang="sl-SI" sz="1800" b="0"/>
              <a:t>razvoj stočarsko-industrijskog kompleksa. </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4"/>
          <p:cNvSpPr>
            <a:spLocks noChangeArrowheads="1"/>
          </p:cNvSpPr>
          <p:nvPr/>
        </p:nvSpPr>
        <p:spPr bwMode="auto">
          <a:xfrm>
            <a:off x="1371600" y="15875"/>
            <a:ext cx="6775450" cy="915988"/>
          </a:xfrm>
          <a:prstGeom prst="rect">
            <a:avLst/>
          </a:prstGeom>
          <a:noFill/>
          <a:ln w="9525">
            <a:noFill/>
            <a:miter lim="800000"/>
            <a:headEnd/>
            <a:tailEnd/>
          </a:ln>
        </p:spPr>
        <p:txBody>
          <a:bodyPr wrap="none" anchor="ctr">
            <a:spAutoFit/>
          </a:bodyPr>
          <a:lstStyle/>
          <a:p>
            <a:pPr algn="ctr"/>
            <a:r>
              <a:rPr lang="sl-SI" sz="1800"/>
              <a:t>4. </a:t>
            </a:r>
            <a:r>
              <a:rPr lang="sl-SI" sz="1800" u="sng"/>
              <a:t>Organizacione i ekonomske karakteristike pojedinih grupa</a:t>
            </a:r>
            <a:endParaRPr lang="en-US" sz="1800" b="0"/>
          </a:p>
          <a:p>
            <a:pPr algn="ctr"/>
            <a:r>
              <a:rPr lang="sl-SI" sz="1800"/>
              <a:t>    </a:t>
            </a:r>
            <a:r>
              <a:rPr lang="sl-SI" sz="1800" u="sng"/>
              <a:t>stočnih hraniva</a:t>
            </a:r>
          </a:p>
          <a:p>
            <a:pPr algn="ctr"/>
            <a:endParaRPr lang="sl-SI" sz="1800" u="sng"/>
          </a:p>
        </p:txBody>
      </p:sp>
      <p:sp>
        <p:nvSpPr>
          <p:cNvPr id="70659" name="Rectangle 7"/>
          <p:cNvSpPr>
            <a:spLocks noChangeArrowheads="1"/>
          </p:cNvSpPr>
          <p:nvPr/>
        </p:nvSpPr>
        <p:spPr bwMode="auto">
          <a:xfrm>
            <a:off x="454025" y="1052513"/>
            <a:ext cx="8413750" cy="4760912"/>
          </a:xfrm>
          <a:prstGeom prst="rect">
            <a:avLst/>
          </a:prstGeom>
          <a:noFill/>
          <a:ln w="9525">
            <a:noFill/>
            <a:miter lim="800000"/>
            <a:headEnd/>
            <a:tailEnd/>
          </a:ln>
        </p:spPr>
        <p:txBody>
          <a:bodyPr wrap="none" anchor="ctr">
            <a:spAutoFit/>
          </a:bodyPr>
          <a:lstStyle/>
          <a:p>
            <a:pPr marL="342900" indent="-342900">
              <a:tabLst>
                <a:tab pos="228600" algn="l"/>
              </a:tabLst>
            </a:pPr>
            <a:r>
              <a:rPr lang="sl-SI" sz="1800" b="0"/>
              <a:t>Za razvrstavanje hranive u srodne grupe koriste se najčešće sledeći kriterijumi:</a:t>
            </a:r>
            <a:endParaRPr lang="en-US" sz="1800" b="0"/>
          </a:p>
          <a:p>
            <a:pPr marL="342900" indent="-342900">
              <a:tabLst>
                <a:tab pos="228600" algn="l"/>
              </a:tabLst>
            </a:pPr>
            <a:r>
              <a:rPr lang="sl-SI" sz="1800" b="0"/>
              <a:t> </a:t>
            </a:r>
            <a:endParaRPr lang="en-US" sz="1800" b="0"/>
          </a:p>
          <a:p>
            <a:pPr marL="342900" indent="-342900">
              <a:tabLst>
                <a:tab pos="228600" algn="l"/>
              </a:tabLst>
            </a:pPr>
            <a:r>
              <a:rPr lang="en-US" sz="1800" b="0"/>
              <a:t>                                  -</a:t>
            </a:r>
            <a:r>
              <a:rPr lang="sl-SI" sz="1800" b="0"/>
              <a:t>poreklo hraniva,</a:t>
            </a:r>
            <a:endParaRPr lang="en-US" sz="1800" b="0"/>
          </a:p>
          <a:p>
            <a:pPr marL="342900" indent="-342900">
              <a:tabLst>
                <a:tab pos="228600" algn="l"/>
              </a:tabLst>
            </a:pPr>
            <a:r>
              <a:rPr lang="sr-Latn-CS" sz="1800" b="0"/>
              <a:t>                                  </a:t>
            </a:r>
            <a:r>
              <a:rPr lang="en-US" sz="1800" b="0"/>
              <a:t>-</a:t>
            </a:r>
            <a:r>
              <a:rPr lang="sl-SI" sz="1800" b="0"/>
              <a:t>sadržaj</a:t>
            </a:r>
            <a:r>
              <a:rPr lang="sr-Latn-CS" sz="1800" b="0"/>
              <a:t> energije u jedinici mase</a:t>
            </a:r>
            <a:endParaRPr lang="en-US" sz="1800" b="0"/>
          </a:p>
          <a:p>
            <a:pPr marL="342900" indent="-342900">
              <a:tabLst>
                <a:tab pos="228600" algn="l"/>
              </a:tabLst>
            </a:pPr>
            <a:r>
              <a:rPr lang="sl-SI" sz="1800" b="0"/>
              <a:t>                                  -odnos hranivih materija u hranivu,</a:t>
            </a:r>
            <a:endParaRPr lang="en-US" sz="1800" b="0"/>
          </a:p>
          <a:p>
            <a:pPr marL="342900" indent="-342900">
              <a:tabLst>
                <a:tab pos="228600" algn="l"/>
              </a:tabLst>
            </a:pPr>
            <a:r>
              <a:rPr lang="sl-SI" sz="1800" b="0"/>
              <a:t>                                  -način proizvodnje hraniva,</a:t>
            </a:r>
            <a:endParaRPr lang="en-US" sz="1800" b="0"/>
          </a:p>
          <a:p>
            <a:pPr marL="342900" indent="-342900">
              <a:tabLst>
                <a:tab pos="228600" algn="l"/>
              </a:tabLst>
            </a:pPr>
            <a:r>
              <a:rPr lang="sl-SI" sz="1800" b="0"/>
              <a:t>                                  -način pripreme hraniva.</a:t>
            </a:r>
            <a:endParaRPr lang="en-US" sz="1800" b="0"/>
          </a:p>
          <a:p>
            <a:pPr marL="342900" indent="-342900">
              <a:tabLst>
                <a:tab pos="228600" algn="l"/>
              </a:tabLst>
            </a:pPr>
            <a:endParaRPr lang="en-US" sz="1800" b="0"/>
          </a:p>
          <a:p>
            <a:pPr marL="342900" indent="-342900">
              <a:tabLst>
                <a:tab pos="228600" algn="l"/>
              </a:tabLst>
            </a:pPr>
            <a:r>
              <a:rPr lang="sl-SI" sz="1800"/>
              <a:t>Prema poreklu</a:t>
            </a:r>
            <a:r>
              <a:rPr lang="sl-SI" sz="1800" b="0"/>
              <a:t>, stočna hraniva se mogu svrstati u četiri grupe:</a:t>
            </a:r>
            <a:endParaRPr lang="en-US" sz="1800" b="0"/>
          </a:p>
          <a:p>
            <a:pPr marL="342900" indent="-342900">
              <a:tabLst>
                <a:tab pos="228600" algn="l"/>
              </a:tabLst>
            </a:pPr>
            <a:r>
              <a:rPr lang="sl-SI" sz="1800" b="0"/>
              <a:t>                                  1.Hraniva biljnog porekla</a:t>
            </a:r>
            <a:endParaRPr lang="en-US" sz="1800" b="0"/>
          </a:p>
          <a:p>
            <a:pPr marL="342900" indent="-342900">
              <a:tabLst>
                <a:tab pos="228600" algn="l"/>
              </a:tabLst>
            </a:pPr>
            <a:r>
              <a:rPr lang="sl-SI" sz="1800" b="0"/>
              <a:t>                                  2.Životinjskog porekla</a:t>
            </a:r>
            <a:endParaRPr lang="en-US" sz="1800" b="0"/>
          </a:p>
          <a:p>
            <a:pPr marL="342900" indent="-342900">
              <a:tabLst>
                <a:tab pos="228600" algn="l"/>
              </a:tabLst>
            </a:pPr>
            <a:r>
              <a:rPr lang="sl-SI" sz="1800" b="0"/>
              <a:t>                                  3.Hraniva mineralnog porekla</a:t>
            </a:r>
            <a:endParaRPr lang="en-US" sz="1800" b="0"/>
          </a:p>
          <a:p>
            <a:pPr marL="342900" indent="-342900">
              <a:tabLst>
                <a:tab pos="228600" algn="l"/>
              </a:tabLst>
            </a:pPr>
            <a:r>
              <a:rPr lang="sl-SI" sz="1800" b="0"/>
              <a:t>                                  4.Dodaci (aditivi)</a:t>
            </a:r>
            <a:endParaRPr lang="en-US" sz="1800" b="0"/>
          </a:p>
          <a:p>
            <a:pPr marL="342900" indent="-342900">
              <a:tabLst>
                <a:tab pos="228600" algn="l"/>
              </a:tabLst>
            </a:pPr>
            <a:endParaRPr lang="en-US" sz="1800" b="0"/>
          </a:p>
          <a:p>
            <a:pPr marL="342900" indent="-342900">
              <a:tabLst>
                <a:tab pos="228600" algn="l"/>
              </a:tabLst>
            </a:pPr>
            <a:r>
              <a:rPr lang="sl-SI" sz="1800" b="0"/>
              <a:t>     Sa gledišta </a:t>
            </a:r>
            <a:r>
              <a:rPr lang="sl-SI" sz="1800"/>
              <a:t>sadržaja energije u jedinici mase</a:t>
            </a:r>
            <a:r>
              <a:rPr lang="sl-SI" sz="1800" b="0"/>
              <a:t> razlikuju se dve grupe hraniva:</a:t>
            </a:r>
            <a:endParaRPr lang="en-US" sz="1800" b="0"/>
          </a:p>
          <a:p>
            <a:pPr marL="342900" indent="-342900">
              <a:tabLst>
                <a:tab pos="228600" algn="l"/>
              </a:tabLst>
            </a:pPr>
            <a:r>
              <a:rPr lang="sl-SI" sz="1800" b="0"/>
              <a:t>                                  1.Koncentrovana</a:t>
            </a:r>
          </a:p>
          <a:p>
            <a:pPr marL="342900" indent="-342900">
              <a:tabLst>
                <a:tab pos="228600" algn="l"/>
              </a:tabLst>
            </a:pPr>
            <a:r>
              <a:rPr lang="sl-SI" sz="1800" b="0"/>
              <a:t>                                  2.Kabasta</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4"/>
          <p:cNvSpPr>
            <a:spLocks noChangeArrowheads="1"/>
          </p:cNvSpPr>
          <p:nvPr/>
        </p:nvSpPr>
        <p:spPr bwMode="auto">
          <a:xfrm>
            <a:off x="285750" y="-803275"/>
            <a:ext cx="8858250" cy="7507288"/>
          </a:xfrm>
          <a:prstGeom prst="rect">
            <a:avLst/>
          </a:prstGeom>
          <a:noFill/>
          <a:ln w="9525">
            <a:noFill/>
            <a:miter lim="800000"/>
            <a:headEnd/>
            <a:tailEnd/>
          </a:ln>
        </p:spPr>
        <p:txBody>
          <a:bodyPr wrap="none" anchor="ctr">
            <a:spAutoFit/>
          </a:bodyPr>
          <a:lstStyle/>
          <a:p>
            <a:pPr>
              <a:tabLst>
                <a:tab pos="228600" algn="l"/>
              </a:tabLst>
            </a:pPr>
            <a:endParaRPr lang="sl-SI" sz="1800" b="0"/>
          </a:p>
          <a:p>
            <a:pPr>
              <a:tabLst>
                <a:tab pos="228600" algn="l"/>
              </a:tabLst>
            </a:pPr>
            <a:endParaRPr lang="sl-SI" sz="1800" b="0"/>
          </a:p>
          <a:p>
            <a:pPr>
              <a:tabLst>
                <a:tab pos="228600" algn="l"/>
              </a:tabLst>
            </a:pPr>
            <a:endParaRPr lang="sl-SI" sz="1800" b="0"/>
          </a:p>
          <a:p>
            <a:pPr>
              <a:tabLst>
                <a:tab pos="228600" algn="l"/>
              </a:tabLst>
            </a:pPr>
            <a:endParaRPr lang="sl-SI" sz="1800" b="0"/>
          </a:p>
          <a:p>
            <a:pPr>
              <a:tabLst>
                <a:tab pos="228600" algn="l"/>
              </a:tabLst>
            </a:pPr>
            <a:r>
              <a:rPr lang="sl-SI" sz="1800" b="0"/>
              <a:t>Većina stočnih hraniva sadrži više vrsta hranljivih materija </a:t>
            </a:r>
          </a:p>
          <a:p>
            <a:pPr>
              <a:tabLst>
                <a:tab pos="228600" algn="l"/>
              </a:tabLst>
            </a:pPr>
            <a:r>
              <a:rPr lang="sl-SI" sz="1800" b="0"/>
              <a:t>(ugljeni hidrati, masti, proteini, mineralne materije, vitamini). Odnos pojedinih </a:t>
            </a:r>
          </a:p>
          <a:p>
            <a:pPr>
              <a:tabLst>
                <a:tab pos="228600" algn="l"/>
              </a:tabLst>
            </a:pPr>
            <a:r>
              <a:rPr lang="sl-SI" sz="1800" b="0"/>
              <a:t>hranljivih materija u različitim hranivima varira u širokom intervalu. </a:t>
            </a:r>
          </a:p>
          <a:p>
            <a:pPr>
              <a:tabLst>
                <a:tab pos="228600" algn="l"/>
              </a:tabLst>
            </a:pPr>
            <a:r>
              <a:rPr lang="sl-SI" sz="1800" b="0"/>
              <a:t>Zavisno od ovoga </a:t>
            </a:r>
            <a:r>
              <a:rPr lang="sl-SI" sz="1800"/>
              <a:t>odnosa hraniva</a:t>
            </a:r>
            <a:r>
              <a:rPr lang="sl-SI" sz="1800" b="0"/>
              <a:t> se dele u tri grupe:</a:t>
            </a:r>
          </a:p>
          <a:p>
            <a:pPr>
              <a:tabLst>
                <a:tab pos="228600" algn="l"/>
              </a:tabLst>
            </a:pPr>
            <a:endParaRPr lang="en-US" sz="1800" b="0"/>
          </a:p>
          <a:p>
            <a:pPr>
              <a:tabLst>
                <a:tab pos="228600" algn="l"/>
              </a:tabLst>
            </a:pPr>
            <a:r>
              <a:rPr lang="sl-SI" sz="1800" b="0"/>
              <a:t>                                 1.Energetska</a:t>
            </a:r>
            <a:endParaRPr lang="en-US" sz="1800" b="0"/>
          </a:p>
          <a:p>
            <a:pPr>
              <a:tabLst>
                <a:tab pos="228600" algn="l"/>
              </a:tabLst>
            </a:pPr>
            <a:r>
              <a:rPr lang="sl-SI" sz="1800" b="0"/>
              <a:t>                                 2.Proteinska</a:t>
            </a:r>
            <a:endParaRPr lang="en-US" sz="1800" b="0"/>
          </a:p>
          <a:p>
            <a:pPr>
              <a:tabLst>
                <a:tab pos="228600" algn="l"/>
              </a:tabLst>
            </a:pPr>
            <a:r>
              <a:rPr lang="sl-SI" sz="1800" b="0"/>
              <a:t>                                 3.Mineralna.</a:t>
            </a:r>
          </a:p>
          <a:p>
            <a:pPr>
              <a:tabLst>
                <a:tab pos="228600" algn="l"/>
              </a:tabLst>
            </a:pPr>
            <a:r>
              <a:rPr lang="sl-SI" sz="1800" b="0"/>
              <a:t>     </a:t>
            </a:r>
            <a:r>
              <a:rPr lang="sl-SI" sz="1800"/>
              <a:t>Sa gledišta načina proizvodnje</a:t>
            </a:r>
            <a:r>
              <a:rPr lang="sl-SI" sz="1800" b="0"/>
              <a:t> razlikuju se sledeće grupe:</a:t>
            </a:r>
          </a:p>
          <a:p>
            <a:pPr>
              <a:tabLst>
                <a:tab pos="228600" algn="l"/>
              </a:tabLst>
            </a:pPr>
            <a:endParaRPr lang="en-US" sz="1800" b="0"/>
          </a:p>
          <a:p>
            <a:pPr>
              <a:tabLst>
                <a:tab pos="228600" algn="l"/>
              </a:tabLst>
            </a:pPr>
            <a:r>
              <a:rPr lang="sl-SI" sz="1800" b="0"/>
              <a:t>                        -hraniva proizvedena na travnjacima </a:t>
            </a:r>
          </a:p>
          <a:p>
            <a:pPr>
              <a:tabLst>
                <a:tab pos="228600" algn="l"/>
              </a:tabLst>
            </a:pPr>
            <a:r>
              <a:rPr lang="sl-SI" sz="1800" b="0"/>
              <a:t>                        -hraniva proizvedena na oranicama</a:t>
            </a:r>
          </a:p>
          <a:p>
            <a:pPr>
              <a:tabLst>
                <a:tab pos="228600" algn="l"/>
              </a:tabLst>
            </a:pPr>
            <a:r>
              <a:rPr lang="sl-SI" sz="1800" b="0"/>
              <a:t>                        - sporedni proizvodi biljne proizvodnje,                   </a:t>
            </a:r>
          </a:p>
          <a:p>
            <a:pPr>
              <a:tabLst>
                <a:tab pos="228600" algn="l"/>
              </a:tabLst>
            </a:pPr>
            <a:r>
              <a:rPr lang="sl-SI" sz="1800" b="0"/>
              <a:t>                        -korovske biljke,</a:t>
            </a:r>
          </a:p>
          <a:p>
            <a:pPr>
              <a:tabLst>
                <a:tab pos="228600" algn="l"/>
              </a:tabLst>
            </a:pPr>
            <a:r>
              <a:rPr lang="sl-SI" sz="1800" b="0"/>
              <a:t>                        -sporedni proizvodi prehrambene industrije,</a:t>
            </a:r>
          </a:p>
          <a:p>
            <a:pPr>
              <a:tabLst>
                <a:tab pos="228600" algn="l"/>
              </a:tabLst>
            </a:pPr>
            <a:r>
              <a:rPr lang="sl-SI" sz="1800" b="0"/>
              <a:t>                        -mleko (kolostrum),</a:t>
            </a:r>
          </a:p>
          <a:p>
            <a:pPr>
              <a:tabLst>
                <a:tab pos="228600" algn="l"/>
              </a:tabLst>
            </a:pPr>
            <a:r>
              <a:rPr lang="sl-SI" sz="1800" b="0"/>
              <a:t>                        -hraniva proizvedena na oranicama (postrni ,međuusevi i glavni usevi),</a:t>
            </a:r>
          </a:p>
          <a:p>
            <a:pPr>
              <a:tabLst>
                <a:tab pos="228600" algn="l"/>
              </a:tabLst>
            </a:pPr>
            <a:r>
              <a:rPr lang="sl-SI" sz="1800" b="0"/>
              <a:t>                        -industrijski proizvedena pojedinačna hraniva, </a:t>
            </a:r>
          </a:p>
          <a:p>
            <a:pPr>
              <a:tabLst>
                <a:tab pos="228600" algn="l"/>
              </a:tabLst>
            </a:pPr>
            <a:r>
              <a:rPr lang="sl-SI" sz="1800" b="0"/>
              <a:t>                        -inudstrijski proizvedene krmne smeše.</a:t>
            </a:r>
          </a:p>
          <a:p>
            <a:pPr>
              <a:tabLst>
                <a:tab pos="228600" algn="l"/>
              </a:tabLst>
            </a:pPr>
            <a:endParaRPr lang="sl-SI" sz="1800" b="0"/>
          </a:p>
          <a:p>
            <a:pPr>
              <a:tabLst>
                <a:tab pos="228600" algn="l"/>
              </a:tabLst>
            </a:pPr>
            <a:r>
              <a:rPr lang="sl-SI" sz="1800" b="0"/>
              <a:t>     </a:t>
            </a:r>
            <a:r>
              <a:rPr lang="sl-SI" sz="1800"/>
              <a:t>Prema načinu pripreme za upotrebu</a:t>
            </a:r>
            <a:r>
              <a:rPr lang="sl-SI" sz="1800" b="0"/>
              <a:t>, hraniva se mogu svrstati u dve grupe: </a:t>
            </a:r>
          </a:p>
          <a:p>
            <a:pPr>
              <a:tabLst>
                <a:tab pos="228600" algn="l"/>
              </a:tabLst>
            </a:pPr>
            <a:r>
              <a:rPr lang="sl-SI" sz="1800" b="0"/>
              <a:t>                                    1.Sveža</a:t>
            </a:r>
          </a:p>
          <a:p>
            <a:pPr>
              <a:tabLst>
                <a:tab pos="228600" algn="l"/>
              </a:tabLst>
            </a:pPr>
            <a:r>
              <a:rPr lang="sl-SI" sz="1800" b="0"/>
              <a:t>                                    2.Konzervisana</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4"/>
          <p:cNvSpPr>
            <a:spLocks noChangeArrowheads="1"/>
          </p:cNvSpPr>
          <p:nvPr/>
        </p:nvSpPr>
        <p:spPr bwMode="auto">
          <a:xfrm>
            <a:off x="2514600" y="152400"/>
            <a:ext cx="4133850" cy="641350"/>
          </a:xfrm>
          <a:prstGeom prst="rect">
            <a:avLst/>
          </a:prstGeom>
          <a:noFill/>
          <a:ln w="9525">
            <a:noFill/>
            <a:miter lim="800000"/>
            <a:headEnd/>
            <a:tailEnd/>
          </a:ln>
        </p:spPr>
        <p:txBody>
          <a:bodyPr wrap="none" anchor="ctr">
            <a:spAutoFit/>
          </a:bodyPr>
          <a:lstStyle/>
          <a:p>
            <a:pPr>
              <a:tabLst>
                <a:tab pos="228600" algn="l"/>
              </a:tabLst>
            </a:pPr>
            <a:r>
              <a:rPr lang="sl-SI" sz="1800"/>
              <a:t>5.  </a:t>
            </a:r>
            <a:r>
              <a:rPr lang="sl-SI" sz="1800" u="sng"/>
              <a:t>Obeležja hraniva biljnog porekla</a:t>
            </a:r>
            <a:r>
              <a:rPr lang="sl-SI" sz="1800"/>
              <a:t>  </a:t>
            </a:r>
            <a:endParaRPr lang="en-US" sz="1800" b="0"/>
          </a:p>
          <a:p>
            <a:pPr eaLnBrk="0" hangingPunct="0">
              <a:tabLst>
                <a:tab pos="228600" algn="l"/>
              </a:tabLst>
            </a:pPr>
            <a:endParaRPr lang="en-US" sz="1800" b="0"/>
          </a:p>
        </p:txBody>
      </p:sp>
      <p:sp>
        <p:nvSpPr>
          <p:cNvPr id="72707" name="Rectangle 5"/>
          <p:cNvSpPr>
            <a:spLocks noChangeArrowheads="1"/>
          </p:cNvSpPr>
          <p:nvPr/>
        </p:nvSpPr>
        <p:spPr bwMode="auto">
          <a:xfrm>
            <a:off x="152400" y="746125"/>
            <a:ext cx="8870950" cy="5310188"/>
          </a:xfrm>
          <a:prstGeom prst="rect">
            <a:avLst/>
          </a:prstGeom>
          <a:noFill/>
          <a:ln w="9525">
            <a:noFill/>
            <a:miter lim="800000"/>
            <a:headEnd/>
            <a:tailEnd/>
          </a:ln>
        </p:spPr>
        <p:txBody>
          <a:bodyPr wrap="none" anchor="ctr">
            <a:spAutoFit/>
          </a:bodyPr>
          <a:lstStyle/>
          <a:p>
            <a:pPr marL="342900" indent="-342900">
              <a:buFontTx/>
              <a:buAutoNum type="alphaLcParenR"/>
              <a:tabLst>
                <a:tab pos="228600" algn="l"/>
              </a:tabLst>
            </a:pPr>
            <a:r>
              <a:rPr lang="sl-SI" sz="1800"/>
              <a:t>Sveža (zelena) hraniva (</a:t>
            </a:r>
            <a:r>
              <a:rPr lang="sl-SI" sz="1800" b="0"/>
              <a:t>prirodni i sejani travnjaci,usevi gajeni na oranicama,</a:t>
            </a:r>
          </a:p>
          <a:p>
            <a:pPr marL="342900" indent="-342900">
              <a:tabLst>
                <a:tab pos="228600" algn="l"/>
              </a:tabLst>
            </a:pPr>
            <a:r>
              <a:rPr lang="sl-SI" sz="1800"/>
              <a:t>                                            </a:t>
            </a:r>
            <a:r>
              <a:rPr lang="sl-SI" sz="1800" b="0"/>
              <a:t>sporedni proizvodi biljne proizvodnje,zelena hidroponijska </a:t>
            </a:r>
          </a:p>
          <a:p>
            <a:pPr marL="342900" indent="-342900">
              <a:tabLst>
                <a:tab pos="228600" algn="l"/>
              </a:tabLst>
            </a:pPr>
            <a:r>
              <a:rPr lang="sl-SI" sz="1800"/>
              <a:t>                                             </a:t>
            </a:r>
            <a:r>
              <a:rPr lang="sl-SI" sz="1800" b="0"/>
              <a:t>hrana i korovske biljke)</a:t>
            </a:r>
            <a:endParaRPr lang="en-US" sz="1800"/>
          </a:p>
          <a:p>
            <a:pPr marL="342900" indent="-342900">
              <a:tabLst>
                <a:tab pos="228600" algn="l"/>
              </a:tabLst>
            </a:pPr>
            <a:r>
              <a:rPr lang="sr-Latn-CS" sz="1800" b="0"/>
              <a:t>Osnovna obeležja:</a:t>
            </a:r>
          </a:p>
          <a:p>
            <a:pPr marL="342900" indent="-342900">
              <a:tabLst>
                <a:tab pos="228600" algn="l"/>
              </a:tabLst>
            </a:pPr>
            <a:r>
              <a:rPr lang="sr-Latn-CS" sz="1800" b="0"/>
              <a:t>                     -veliki broj biljnih vrsta</a:t>
            </a:r>
          </a:p>
          <a:p>
            <a:pPr marL="342900" indent="-342900">
              <a:tabLst>
                <a:tab pos="228600" algn="l"/>
              </a:tabLst>
            </a:pPr>
            <a:r>
              <a:rPr lang="sr-Latn-CS" sz="1800" b="0"/>
              <a:t>                     -korišćenje na mestu proizvodnje</a:t>
            </a:r>
          </a:p>
          <a:p>
            <a:pPr marL="342900" indent="-342900">
              <a:tabLst>
                <a:tab pos="228600" algn="l"/>
              </a:tabLst>
            </a:pPr>
            <a:r>
              <a:rPr lang="sr-Latn-CS" sz="1800" b="0"/>
              <a:t>                      ili na mestu gde se stoka nalazi</a:t>
            </a:r>
          </a:p>
          <a:p>
            <a:pPr marL="342900" indent="-342900">
              <a:tabLst>
                <a:tab pos="228600" algn="l"/>
              </a:tabLst>
            </a:pPr>
            <a:r>
              <a:rPr lang="sr-Latn-CS" sz="1800" b="0"/>
              <a:t>                    - viluminozna hraniva</a:t>
            </a:r>
          </a:p>
          <a:p>
            <a:pPr marL="342900" indent="-342900">
              <a:tabLst>
                <a:tab pos="228600" algn="l"/>
              </a:tabLst>
            </a:pPr>
            <a:r>
              <a:rPr lang="sr-Latn-CS" sz="1800" b="0"/>
              <a:t>                    - sadrže dosta vode (70-90 %)</a:t>
            </a:r>
          </a:p>
          <a:p>
            <a:pPr marL="342900" indent="-342900">
              <a:tabLst>
                <a:tab pos="228600" algn="l"/>
              </a:tabLst>
            </a:pPr>
            <a:r>
              <a:rPr lang="sr-Latn-CS" sz="1800" b="0"/>
              <a:t>                    - ne podnose transport na veću udaljenost</a:t>
            </a:r>
          </a:p>
          <a:p>
            <a:pPr marL="342900" indent="-342900">
              <a:tabLst>
                <a:tab pos="228600" algn="l"/>
              </a:tabLst>
            </a:pPr>
            <a:endParaRPr lang="en-US" sz="1800" b="0"/>
          </a:p>
          <a:p>
            <a:pPr marL="342900" indent="-342900">
              <a:tabLst>
                <a:tab pos="228600" algn="l"/>
              </a:tabLst>
            </a:pPr>
            <a:r>
              <a:rPr lang="sl-SI" sz="1800" b="0"/>
              <a:t>    Na zastupljenost hranivih materija u zelenim hranivima utiču ovi faktori:</a:t>
            </a:r>
            <a:endParaRPr lang="en-US" sz="1800" b="0"/>
          </a:p>
          <a:p>
            <a:pPr marL="342900" indent="-342900">
              <a:tabLst>
                <a:tab pos="228600" algn="l"/>
              </a:tabLst>
            </a:pPr>
            <a:r>
              <a:rPr lang="sl-SI" sz="1800" b="0"/>
              <a:t>                     - botaničke osobine biljaka (graminee, leguminoze),</a:t>
            </a:r>
            <a:endParaRPr lang="en-US" sz="1800" b="0"/>
          </a:p>
          <a:p>
            <a:pPr marL="342900" indent="-342900">
              <a:tabLst>
                <a:tab pos="228600" algn="l"/>
              </a:tabLst>
            </a:pPr>
            <a:r>
              <a:rPr lang="sl-SI" sz="1800" b="0"/>
              <a:t>                     - faza razvića biljaka u trenutku korišćenja, </a:t>
            </a:r>
            <a:endParaRPr lang="en-US" sz="1800" b="0"/>
          </a:p>
          <a:p>
            <a:pPr marL="342900" indent="-342900">
              <a:tabLst>
                <a:tab pos="228600" algn="l"/>
              </a:tabLst>
            </a:pPr>
            <a:r>
              <a:rPr lang="sl-SI" sz="1800" b="0"/>
              <a:t>                     - plodnost zemljišta,</a:t>
            </a:r>
            <a:endParaRPr lang="en-US" sz="1800" b="0"/>
          </a:p>
          <a:p>
            <a:pPr marL="342900" indent="-342900">
              <a:tabLst>
                <a:tab pos="228600" algn="l"/>
              </a:tabLst>
            </a:pPr>
            <a:r>
              <a:rPr lang="sl-SI" sz="1800" b="0"/>
              <a:t>                     - klimatski faktori,</a:t>
            </a:r>
            <a:endParaRPr lang="en-US" sz="1800" b="0"/>
          </a:p>
          <a:p>
            <a:pPr marL="342900" indent="-342900">
              <a:tabLst>
                <a:tab pos="228600" algn="l"/>
              </a:tabLst>
            </a:pPr>
            <a:r>
              <a:rPr lang="sl-SI" sz="1800" b="0"/>
              <a:t>                     - količina i način upotrebe đubriva,</a:t>
            </a:r>
          </a:p>
          <a:p>
            <a:pPr marL="342900" indent="-342900">
              <a:tabLst>
                <a:tab pos="228600" algn="l"/>
              </a:tabLst>
            </a:pPr>
            <a:r>
              <a:rPr lang="sl-SI" sz="1800" b="0"/>
              <a:t>                     - način korišćenja zelene biljke </a:t>
            </a:r>
          </a:p>
          <a:p>
            <a:pPr marL="342900" indent="-342900">
              <a:tabLst>
                <a:tab pos="228600" algn="l"/>
              </a:tabLst>
            </a:pPr>
            <a:r>
              <a:rPr lang="sl-SI" sz="1800" b="0"/>
              <a:t>                       (da li se pase ili kosi, visina i učestalost kosidbe).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4"/>
          <p:cNvSpPr>
            <a:spLocks noChangeArrowheads="1"/>
          </p:cNvSpPr>
          <p:nvPr/>
        </p:nvSpPr>
        <p:spPr bwMode="auto">
          <a:xfrm>
            <a:off x="152400" y="152400"/>
            <a:ext cx="8580438" cy="396875"/>
          </a:xfrm>
          <a:prstGeom prst="rect">
            <a:avLst/>
          </a:prstGeom>
          <a:noFill/>
          <a:ln w="9525">
            <a:noFill/>
            <a:miter lim="800000"/>
            <a:headEnd/>
            <a:tailEnd/>
          </a:ln>
        </p:spPr>
        <p:txBody>
          <a:bodyPr wrap="none" anchor="ctr">
            <a:spAutoFit/>
          </a:bodyPr>
          <a:lstStyle/>
          <a:p>
            <a:pPr algn="just">
              <a:tabLst>
                <a:tab pos="228600" algn="l"/>
              </a:tabLst>
            </a:pPr>
            <a:r>
              <a:rPr lang="sl-SI"/>
              <a:t>b)Sočna kabasta hraniva </a:t>
            </a:r>
            <a:r>
              <a:rPr lang="sl-SI" b="0"/>
              <a:t>(korenjače,krtolaste biljke, ostala sočna hraniva</a:t>
            </a:r>
            <a:endParaRPr lang="sl-SI"/>
          </a:p>
        </p:txBody>
      </p:sp>
      <p:sp>
        <p:nvSpPr>
          <p:cNvPr id="73731" name="Rectangle 5"/>
          <p:cNvSpPr>
            <a:spLocks noChangeArrowheads="1"/>
          </p:cNvSpPr>
          <p:nvPr/>
        </p:nvSpPr>
        <p:spPr bwMode="auto">
          <a:xfrm>
            <a:off x="0" y="533400"/>
            <a:ext cx="8680450" cy="2014538"/>
          </a:xfrm>
          <a:prstGeom prst="rect">
            <a:avLst/>
          </a:prstGeom>
          <a:noFill/>
          <a:ln w="9525">
            <a:noFill/>
            <a:miter lim="800000"/>
            <a:headEnd/>
            <a:tailEnd/>
          </a:ln>
        </p:spPr>
        <p:txBody>
          <a:bodyPr wrap="none">
            <a:spAutoFit/>
          </a:bodyPr>
          <a:lstStyle/>
          <a:p>
            <a:r>
              <a:rPr lang="sr-Latn-CS" sz="1800" b="0"/>
              <a:t>Osnovna obeležja:</a:t>
            </a:r>
          </a:p>
          <a:p>
            <a:r>
              <a:rPr lang="sr-Latn-CS" sz="1800" b="0"/>
              <a:t>                   - koriste se na mestu gde se stoka nalazi</a:t>
            </a:r>
          </a:p>
          <a:p>
            <a:r>
              <a:rPr lang="sr-Latn-CS" sz="1800" b="0"/>
              <a:t>                   - visok sadržaj vode</a:t>
            </a:r>
          </a:p>
          <a:p>
            <a:r>
              <a:rPr lang="sr-Latn-CS" sz="1800" b="0"/>
              <a:t>                   - kabasta hraniva </a:t>
            </a:r>
          </a:p>
          <a:p>
            <a:r>
              <a:rPr lang="sr-Latn-CS" sz="1800" b="0"/>
              <a:t>                   - transport na veću udaljenost nije ekonomski opravdan</a:t>
            </a:r>
          </a:p>
          <a:p>
            <a:r>
              <a:rPr lang="sr-Latn-CS" sz="1800" b="0"/>
              <a:t>                   -ubiranje,skladištenje,priprema i po</a:t>
            </a:r>
            <a:r>
              <a:rPr lang="en-US" sz="1800" b="0"/>
              <a:t>d</a:t>
            </a:r>
            <a:r>
              <a:rPr lang="sr-Latn-CS" sz="1800" b="0"/>
              <a:t>ela stoci nedovoljno mehanizovana </a:t>
            </a:r>
          </a:p>
          <a:p>
            <a:r>
              <a:rPr lang="sr-Latn-CS" sz="1800" b="0"/>
              <a:t> </a:t>
            </a:r>
          </a:p>
        </p:txBody>
      </p:sp>
      <p:sp>
        <p:nvSpPr>
          <p:cNvPr id="73732" name="Rectangle 7"/>
          <p:cNvSpPr>
            <a:spLocks noChangeArrowheads="1"/>
          </p:cNvSpPr>
          <p:nvPr/>
        </p:nvSpPr>
        <p:spPr bwMode="auto">
          <a:xfrm>
            <a:off x="228600" y="2562225"/>
            <a:ext cx="6661150" cy="2563813"/>
          </a:xfrm>
          <a:prstGeom prst="rect">
            <a:avLst/>
          </a:prstGeom>
          <a:noFill/>
          <a:ln w="9525">
            <a:noFill/>
            <a:miter lim="800000"/>
            <a:headEnd/>
            <a:tailEnd/>
          </a:ln>
        </p:spPr>
        <p:txBody>
          <a:bodyPr wrap="none" anchor="ctr">
            <a:spAutoFit/>
          </a:bodyPr>
          <a:lstStyle/>
          <a:p>
            <a:pPr>
              <a:tabLst>
                <a:tab pos="228600" algn="l"/>
              </a:tabLst>
            </a:pPr>
            <a:endParaRPr lang="sl-SI" sz="1800"/>
          </a:p>
          <a:p>
            <a:pPr>
              <a:tabLst>
                <a:tab pos="228600" algn="l"/>
              </a:tabLst>
            </a:pPr>
            <a:endParaRPr lang="sl-SI" sz="1800"/>
          </a:p>
          <a:p>
            <a:pPr>
              <a:tabLst>
                <a:tab pos="228600" algn="l"/>
              </a:tabLst>
            </a:pPr>
            <a:r>
              <a:rPr lang="sl-SI" sz="1800"/>
              <a:t>c)Konzervisana kabasta hraniva </a:t>
            </a:r>
            <a:r>
              <a:rPr lang="sl-SI" sz="1800" b="0"/>
              <a:t>(seno,silaža,senaža)</a:t>
            </a:r>
          </a:p>
          <a:p>
            <a:pPr>
              <a:tabLst>
                <a:tab pos="228600" algn="l"/>
              </a:tabLst>
            </a:pPr>
            <a:endParaRPr lang="en-US" sz="1800" b="0"/>
          </a:p>
          <a:p>
            <a:pPr>
              <a:tabLst>
                <a:tab pos="228600" algn="l"/>
              </a:tabLst>
            </a:pPr>
            <a:r>
              <a:rPr lang="sr-Latn-CS" sz="1800" b="0"/>
              <a:t>Osnovna obeležja:</a:t>
            </a:r>
          </a:p>
          <a:p>
            <a:pPr eaLnBrk="0" hangingPunct="0">
              <a:tabLst>
                <a:tab pos="228600" algn="l"/>
              </a:tabLst>
            </a:pPr>
            <a:r>
              <a:rPr lang="sr-Latn-CS" sz="1800" b="0"/>
              <a:t>                 -mala količina hranljivih materija u jedinici zapremene</a:t>
            </a:r>
          </a:p>
          <a:p>
            <a:pPr eaLnBrk="0" hangingPunct="0">
              <a:tabLst>
                <a:tab pos="228600" algn="l"/>
              </a:tabLst>
            </a:pPr>
            <a:r>
              <a:rPr lang="sr-Latn-CS" sz="1800" b="0"/>
              <a:t>                 - kabasta hraniva</a:t>
            </a:r>
          </a:p>
          <a:p>
            <a:pPr eaLnBrk="0" hangingPunct="0">
              <a:tabLst>
                <a:tab pos="228600" algn="l"/>
              </a:tabLst>
            </a:pPr>
            <a:r>
              <a:rPr lang="sr-Latn-CS" sz="1800" b="0"/>
              <a:t>                 - slaba svarljivost</a:t>
            </a:r>
          </a:p>
          <a:p>
            <a:pPr eaLnBrk="0" hangingPunct="0">
              <a:tabLst>
                <a:tab pos="228600" algn="l"/>
              </a:tabLst>
            </a:pPr>
            <a:r>
              <a:rPr lang="sr-Latn-CS" sz="1800" b="0"/>
              <a:t>                 -visoki prinosi po hektaru           </a:t>
            </a:r>
            <a:endParaRPr lang="en-US" sz="1800" b="0"/>
          </a:p>
        </p:txBody>
      </p:sp>
      <p:sp>
        <p:nvSpPr>
          <p:cNvPr id="73733" name="Rectangle 8"/>
          <p:cNvSpPr>
            <a:spLocks noChangeArrowheads="1"/>
          </p:cNvSpPr>
          <p:nvPr/>
        </p:nvSpPr>
        <p:spPr bwMode="auto">
          <a:xfrm>
            <a:off x="381000" y="4954588"/>
            <a:ext cx="184150" cy="366712"/>
          </a:xfrm>
          <a:prstGeom prst="rect">
            <a:avLst/>
          </a:prstGeom>
          <a:noFill/>
          <a:ln w="9525">
            <a:noFill/>
            <a:miter lim="800000"/>
            <a:headEnd/>
            <a:tailEnd/>
          </a:ln>
        </p:spPr>
        <p:txBody>
          <a:bodyPr wrap="none" anchor="ctr">
            <a:spAutoFit/>
          </a:bodyPr>
          <a:lstStyle/>
          <a:p>
            <a:pPr marL="342900" indent="-342900">
              <a:tabLst>
                <a:tab pos="228600" algn="l"/>
              </a:tabLst>
            </a:pPr>
            <a:endParaRPr lang="sr-Latn-CS" sz="1800" b="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5"/>
          <p:cNvSpPr>
            <a:spLocks noChangeArrowheads="1"/>
          </p:cNvSpPr>
          <p:nvPr/>
        </p:nvSpPr>
        <p:spPr bwMode="auto">
          <a:xfrm>
            <a:off x="838200" y="414338"/>
            <a:ext cx="6135688" cy="4359275"/>
          </a:xfrm>
          <a:prstGeom prst="rect">
            <a:avLst/>
          </a:prstGeom>
          <a:noFill/>
          <a:ln w="9525">
            <a:noFill/>
            <a:miter lim="800000"/>
            <a:headEnd/>
            <a:tailEnd/>
          </a:ln>
        </p:spPr>
        <p:txBody>
          <a:bodyPr wrap="none" anchor="ctr">
            <a:spAutoFit/>
          </a:bodyPr>
          <a:lstStyle/>
          <a:p>
            <a:pPr marL="342900" indent="-342900">
              <a:tabLst>
                <a:tab pos="228600" algn="l"/>
              </a:tabLst>
            </a:pPr>
            <a:r>
              <a:rPr lang="sl-SI"/>
              <a:t>U pripremi hraniva koriste se tri postupka:</a:t>
            </a:r>
          </a:p>
          <a:p>
            <a:pPr marL="342900" indent="-342900">
              <a:tabLst>
                <a:tab pos="228600" algn="l"/>
              </a:tabLst>
            </a:pPr>
            <a:endParaRPr lang="en-US"/>
          </a:p>
          <a:p>
            <a:pPr marL="342900" indent="-342900">
              <a:tabLst>
                <a:tab pos="228600" algn="l"/>
              </a:tabLst>
            </a:pPr>
            <a:r>
              <a:rPr lang="sl-SI" b="0"/>
              <a:t>                        - sušenje (dehidracija),</a:t>
            </a:r>
            <a:endParaRPr lang="en-US" b="0"/>
          </a:p>
          <a:p>
            <a:pPr marL="342900" indent="-342900">
              <a:tabLst>
                <a:tab pos="228600" algn="l"/>
              </a:tabLst>
            </a:pPr>
            <a:r>
              <a:rPr lang="sl-SI" b="0"/>
              <a:t>                        - kišeljenje (fermentacija),</a:t>
            </a:r>
            <a:endParaRPr lang="en-US" b="0"/>
          </a:p>
          <a:p>
            <a:pPr marL="342900" indent="-342900">
              <a:tabLst>
                <a:tab pos="228600" algn="l"/>
              </a:tabLst>
            </a:pPr>
            <a:r>
              <a:rPr lang="sl-SI" b="0"/>
              <a:t>                        - kombinacija sušenja i kišeljenja i</a:t>
            </a:r>
            <a:endParaRPr lang="en-US" b="0"/>
          </a:p>
          <a:p>
            <a:pPr marL="342900" indent="-342900">
              <a:tabLst>
                <a:tab pos="228600" algn="l"/>
              </a:tabLst>
            </a:pPr>
            <a:r>
              <a:rPr lang="sl-SI" b="0"/>
              <a:t>                        - konzervisanje hemijskim sredstvima.</a:t>
            </a:r>
            <a:endParaRPr lang="sr-Latn-CS" b="0"/>
          </a:p>
          <a:p>
            <a:pPr marL="342900" indent="-342900">
              <a:tabLst>
                <a:tab pos="228600" algn="l"/>
              </a:tabLst>
            </a:pPr>
            <a:r>
              <a:rPr lang="sl-SI" b="0"/>
              <a:t> </a:t>
            </a:r>
          </a:p>
          <a:p>
            <a:pPr marL="342900" indent="-342900">
              <a:tabLst>
                <a:tab pos="228600" algn="l"/>
              </a:tabLst>
            </a:pPr>
            <a:r>
              <a:rPr lang="sl-SI"/>
              <a:t>Uzroci gubitaka su:</a:t>
            </a:r>
          </a:p>
          <a:p>
            <a:pPr marL="342900" indent="-342900">
              <a:tabLst>
                <a:tab pos="228600" algn="l"/>
              </a:tabLst>
            </a:pPr>
            <a:endParaRPr lang="sl-SI"/>
          </a:p>
          <a:p>
            <a:pPr marL="342900" indent="-342900">
              <a:tabLst>
                <a:tab pos="228600" algn="l"/>
              </a:tabLst>
            </a:pPr>
            <a:r>
              <a:rPr lang="sl-SI" b="0"/>
              <a:t>                        1. Oksidativni procesi,</a:t>
            </a:r>
            <a:endParaRPr lang="en-US" b="0"/>
          </a:p>
          <a:p>
            <a:pPr marL="342900" indent="-342900">
              <a:tabLst>
                <a:tab pos="228600" algn="l"/>
              </a:tabLst>
            </a:pPr>
            <a:r>
              <a:rPr lang="sl-SI" b="0"/>
              <a:t>                        2. Gubici mehaničkim putem,</a:t>
            </a:r>
          </a:p>
          <a:p>
            <a:pPr marL="342900" indent="-342900">
              <a:tabLst>
                <a:tab pos="228600" algn="l"/>
              </a:tabLst>
            </a:pPr>
            <a:r>
              <a:rPr lang="sl-SI" b="0"/>
              <a:t>                        3. Gubici ispitanjem,</a:t>
            </a:r>
          </a:p>
          <a:p>
            <a:pPr marL="342900" indent="-342900">
              <a:tabLst>
                <a:tab pos="228600" algn="l"/>
              </a:tabLst>
            </a:pPr>
            <a:r>
              <a:rPr lang="sl-SI" b="0"/>
              <a:t>                        4. Gubici trulenjem,</a:t>
            </a:r>
          </a:p>
          <a:p>
            <a:pPr marL="342900" indent="-342900">
              <a:tabLst>
                <a:tab pos="228600" algn="l"/>
              </a:tabLst>
            </a:pPr>
            <a:r>
              <a:rPr lang="sl-SI" b="0"/>
              <a:t>                        5. Gubici fermentacijom.</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ChangeArrowheads="1"/>
          </p:cNvSpPr>
          <p:nvPr/>
        </p:nvSpPr>
        <p:spPr bwMode="auto">
          <a:xfrm>
            <a:off x="304800" y="228600"/>
            <a:ext cx="4311650" cy="641350"/>
          </a:xfrm>
          <a:prstGeom prst="rect">
            <a:avLst/>
          </a:prstGeom>
          <a:noFill/>
          <a:ln w="9525">
            <a:noFill/>
            <a:miter lim="800000"/>
            <a:headEnd/>
            <a:tailEnd/>
          </a:ln>
        </p:spPr>
        <p:txBody>
          <a:bodyPr wrap="none" anchor="ctr">
            <a:spAutoFit/>
          </a:bodyPr>
          <a:lstStyle/>
          <a:p>
            <a:pPr lvl="3">
              <a:tabLst>
                <a:tab pos="228600" algn="l"/>
              </a:tabLst>
            </a:pPr>
            <a:r>
              <a:rPr lang="sl-SI" sz="1800"/>
              <a:t>d)Koncentrovana hraniva</a:t>
            </a:r>
            <a:endParaRPr lang="en-US" sz="1800" b="0"/>
          </a:p>
          <a:p>
            <a:pPr eaLnBrk="0" hangingPunct="0">
              <a:tabLst>
                <a:tab pos="228600" algn="l"/>
              </a:tabLst>
            </a:pPr>
            <a:endParaRPr lang="en-US" sz="1800" b="0"/>
          </a:p>
        </p:txBody>
      </p:sp>
      <p:sp>
        <p:nvSpPr>
          <p:cNvPr id="75779" name="Rectangle 5"/>
          <p:cNvSpPr>
            <a:spLocks noChangeArrowheads="1"/>
          </p:cNvSpPr>
          <p:nvPr/>
        </p:nvSpPr>
        <p:spPr bwMode="auto">
          <a:xfrm>
            <a:off x="228600" y="-723900"/>
            <a:ext cx="8782050" cy="8056563"/>
          </a:xfrm>
          <a:prstGeom prst="rect">
            <a:avLst/>
          </a:prstGeom>
          <a:noFill/>
          <a:ln w="9525">
            <a:noFill/>
            <a:miter lim="800000"/>
            <a:headEnd/>
            <a:tailEnd/>
          </a:ln>
        </p:spPr>
        <p:txBody>
          <a:bodyPr wrap="none" anchor="ctr">
            <a:spAutoFit/>
          </a:bodyPr>
          <a:lstStyle/>
          <a:p>
            <a:pPr>
              <a:tabLst>
                <a:tab pos="228600" algn="l"/>
              </a:tabLst>
            </a:pPr>
            <a:r>
              <a:rPr lang="sl-SI" sz="1800" b="0"/>
              <a:t> </a:t>
            </a:r>
          </a:p>
          <a:p>
            <a:pPr>
              <a:tabLst>
                <a:tab pos="228600" algn="l"/>
              </a:tabLst>
            </a:pPr>
            <a:endParaRPr lang="sl-SI" sz="1800" b="0"/>
          </a:p>
          <a:p>
            <a:pPr>
              <a:tabLst>
                <a:tab pos="228600" algn="l"/>
              </a:tabLst>
            </a:pPr>
            <a:endParaRPr lang="sr-Latn-CS" sz="1800" b="0"/>
          </a:p>
          <a:p>
            <a:pPr>
              <a:tabLst>
                <a:tab pos="228600" algn="l"/>
              </a:tabLst>
            </a:pPr>
            <a:endParaRPr lang="sr-Latn-CS" sz="1800" b="0"/>
          </a:p>
          <a:p>
            <a:pPr>
              <a:tabLst>
                <a:tab pos="228600" algn="l"/>
              </a:tabLst>
            </a:pPr>
            <a:endParaRPr lang="sr-Latn-CS" sz="1800" b="0"/>
          </a:p>
          <a:p>
            <a:pPr>
              <a:tabLst>
                <a:tab pos="228600" algn="l"/>
              </a:tabLst>
            </a:pPr>
            <a:r>
              <a:rPr lang="sr-Latn-CS" sz="1800" b="0"/>
              <a:t>Osnovna obeležja:</a:t>
            </a:r>
            <a:r>
              <a:rPr lang="sl-SI" sz="1800" b="0"/>
              <a:t> </a:t>
            </a:r>
          </a:p>
          <a:p>
            <a:pPr>
              <a:tabLst>
                <a:tab pos="228600" algn="l"/>
              </a:tabLst>
            </a:pPr>
            <a:r>
              <a:rPr lang="sl-SI" sz="1800" b="0"/>
              <a:t>                         -Imaju više od 65 hranljivih ovsenih jedinica u 100 kg suve materije,</a:t>
            </a:r>
          </a:p>
          <a:p>
            <a:pPr>
              <a:tabLst>
                <a:tab pos="228600" algn="l"/>
              </a:tabLst>
            </a:pPr>
            <a:r>
              <a:rPr lang="sl-SI" sz="1800" b="0"/>
              <a:t>                           manje od 19% sirove celuloze i manje od 40% vode. </a:t>
            </a:r>
          </a:p>
          <a:p>
            <a:pPr>
              <a:tabLst>
                <a:tab pos="228600" algn="l"/>
              </a:tabLst>
            </a:pPr>
            <a:r>
              <a:rPr lang="sl-SI" sz="1800" b="0"/>
              <a:t>                         -koriste se u osušenom stanju</a:t>
            </a:r>
          </a:p>
          <a:p>
            <a:pPr>
              <a:tabLst>
                <a:tab pos="228600" algn="l"/>
              </a:tabLst>
            </a:pPr>
            <a:r>
              <a:rPr lang="sl-SI" sz="1800" b="0"/>
              <a:t>                         -visok sadržaj energije</a:t>
            </a:r>
          </a:p>
          <a:p>
            <a:pPr>
              <a:tabLst>
                <a:tab pos="228600" algn="l"/>
              </a:tabLst>
            </a:pPr>
            <a:r>
              <a:rPr lang="sl-SI" sz="1800" b="0"/>
              <a:t>                         -visok stepen svarljivosti</a:t>
            </a:r>
          </a:p>
          <a:p>
            <a:pPr>
              <a:tabLst>
                <a:tab pos="228600" algn="l"/>
              </a:tabLst>
            </a:pPr>
            <a:r>
              <a:rPr lang="sl-SI" sz="1800" b="0"/>
              <a:t>                         -dobra transpotabilnost</a:t>
            </a:r>
          </a:p>
          <a:p>
            <a:pPr>
              <a:tabLst>
                <a:tab pos="228600" algn="l"/>
              </a:tabLst>
            </a:pPr>
            <a:r>
              <a:rPr lang="sl-SI" sz="1800" b="0"/>
              <a:t>                         -mogućnost industrijske prerade </a:t>
            </a:r>
          </a:p>
          <a:p>
            <a:pPr>
              <a:tabLst>
                <a:tab pos="228600" algn="l"/>
              </a:tabLst>
            </a:pPr>
            <a:r>
              <a:rPr lang="sl-SI" sz="1800" b="0"/>
              <a:t>                         - ekonomična hraniva</a:t>
            </a:r>
          </a:p>
          <a:p>
            <a:pPr>
              <a:tabLst>
                <a:tab pos="228600" algn="l"/>
              </a:tabLst>
            </a:pPr>
            <a:r>
              <a:rPr lang="sl-SI" sz="1800" b="0"/>
              <a:t>                        - relativno niski prinosi po hektaru (smanjuju ekonomičnost)</a:t>
            </a:r>
          </a:p>
          <a:p>
            <a:pPr>
              <a:tabLst>
                <a:tab pos="228600" algn="l"/>
              </a:tabLst>
            </a:pPr>
            <a:endParaRPr lang="sl-SI" sz="1800" b="0"/>
          </a:p>
          <a:p>
            <a:pPr>
              <a:tabLst>
                <a:tab pos="228600" algn="l"/>
              </a:tabLst>
            </a:pPr>
            <a:r>
              <a:rPr lang="sl-SI" sz="1800" b="0"/>
              <a:t>          Dele se na:</a:t>
            </a:r>
          </a:p>
          <a:p>
            <a:pPr>
              <a:tabLst>
                <a:tab pos="228600" algn="l"/>
              </a:tabLst>
            </a:pPr>
            <a:endParaRPr lang="en-US" sz="1800" b="0"/>
          </a:p>
          <a:p>
            <a:pPr>
              <a:tabLst>
                <a:tab pos="228600" algn="l"/>
              </a:tabLst>
            </a:pPr>
            <a:r>
              <a:rPr lang="sl-SI" sz="1800" b="0"/>
              <a:t>                            </a:t>
            </a:r>
            <a:r>
              <a:rPr lang="sl-SI" sz="1800"/>
              <a:t>a)zrnasta hraniva koja obuhvataju</a:t>
            </a:r>
            <a:r>
              <a:rPr lang="sl-SI" sz="1800" b="0"/>
              <a:t> </a:t>
            </a:r>
          </a:p>
          <a:p>
            <a:pPr>
              <a:tabLst>
                <a:tab pos="228600" algn="l"/>
              </a:tabLst>
            </a:pPr>
            <a:r>
              <a:rPr lang="sl-SI" sz="1800" b="0"/>
              <a:t>                                               -zrnevlje žita (kukuruz, ječam, ovas), </a:t>
            </a:r>
          </a:p>
          <a:p>
            <a:pPr>
              <a:tabLst>
                <a:tab pos="228600" algn="l"/>
              </a:tabLst>
            </a:pPr>
            <a:r>
              <a:rPr lang="sl-SI" sz="1800" b="0"/>
              <a:t>                                               -leguminoze (soja, grašak, lupina) i </a:t>
            </a:r>
          </a:p>
          <a:p>
            <a:pPr>
              <a:tabLst>
                <a:tab pos="228600" algn="l"/>
              </a:tabLst>
            </a:pPr>
            <a:r>
              <a:rPr lang="sl-SI" sz="1800" b="0"/>
              <a:t>                                               -ostalih biljaka (suncokret, lan, konoplja itd),</a:t>
            </a:r>
            <a:endParaRPr lang="en-US" sz="1800" b="0"/>
          </a:p>
          <a:p>
            <a:pPr>
              <a:tabLst>
                <a:tab pos="228600" algn="l"/>
              </a:tabLst>
            </a:pPr>
            <a:endParaRPr lang="sl-SI" sz="1800" b="0"/>
          </a:p>
          <a:p>
            <a:pPr>
              <a:tabLst>
                <a:tab pos="228600" algn="l"/>
              </a:tabLst>
            </a:pPr>
            <a:r>
              <a:rPr lang="sl-SI" sz="1800" b="0"/>
              <a:t>                            </a:t>
            </a:r>
            <a:r>
              <a:rPr lang="sl-SI" sz="1800"/>
              <a:t>b)nezrnasta hraniva koja obuhvataju</a:t>
            </a:r>
          </a:p>
          <a:p>
            <a:pPr>
              <a:tabLst>
                <a:tab pos="228600" algn="l"/>
              </a:tabLst>
            </a:pPr>
            <a:r>
              <a:rPr lang="sl-SI" sz="1800" b="0"/>
              <a:t>                                               -žir i kestenj, a koriste se uglavnom za ishranu svinja </a:t>
            </a:r>
          </a:p>
          <a:p>
            <a:pPr>
              <a:tabLst>
                <a:tab pos="228600" algn="l"/>
              </a:tabLst>
            </a:pPr>
            <a:r>
              <a:rPr lang="sl-SI" sz="1800" b="0"/>
              <a:t>                                    (pri čemu se iz divljeg kestenja vrši ekstrakcija gorkih materija)</a:t>
            </a:r>
          </a:p>
          <a:p>
            <a:pPr>
              <a:tabLst>
                <a:tab pos="228600" algn="l"/>
              </a:tabLst>
            </a:pPr>
            <a:endParaRPr lang="sl-SI" sz="1800" b="0"/>
          </a:p>
          <a:p>
            <a:pPr>
              <a:tabLst>
                <a:tab pos="228600" algn="l"/>
              </a:tabLst>
            </a:pPr>
            <a:endParaRPr lang="en-US" sz="1800" b="0"/>
          </a:p>
          <a:p>
            <a:pPr eaLnBrk="0" hangingPunct="0">
              <a:tabLst>
                <a:tab pos="228600" algn="l"/>
              </a:tabLst>
            </a:pPr>
            <a:endParaRPr lang="en-US" sz="1800" b="0"/>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4"/>
          <p:cNvSpPr>
            <a:spLocks noChangeArrowheads="1"/>
          </p:cNvSpPr>
          <p:nvPr/>
        </p:nvSpPr>
        <p:spPr bwMode="auto">
          <a:xfrm>
            <a:off x="152400" y="304800"/>
            <a:ext cx="7026275" cy="369888"/>
          </a:xfrm>
          <a:prstGeom prst="rect">
            <a:avLst/>
          </a:prstGeom>
          <a:noFill/>
          <a:ln w="9525">
            <a:noFill/>
            <a:miter lim="800000"/>
            <a:headEnd/>
            <a:tailEnd/>
          </a:ln>
        </p:spPr>
        <p:txBody>
          <a:bodyPr wrap="none" anchor="ctr">
            <a:spAutoFit/>
          </a:bodyPr>
          <a:lstStyle/>
          <a:p>
            <a:pPr algn="just">
              <a:tabLst>
                <a:tab pos="228600" algn="l"/>
              </a:tabLst>
            </a:pPr>
            <a:r>
              <a:rPr lang="sl-SI" sz="1800"/>
              <a:t>e) Sporedni proizvodi prehrambene industrije (biljnog porekla)</a:t>
            </a:r>
          </a:p>
        </p:txBody>
      </p:sp>
      <p:sp>
        <p:nvSpPr>
          <p:cNvPr id="76803" name="Rectangle 5"/>
          <p:cNvSpPr>
            <a:spLocks noChangeArrowheads="1"/>
          </p:cNvSpPr>
          <p:nvPr/>
        </p:nvSpPr>
        <p:spPr bwMode="auto">
          <a:xfrm>
            <a:off x="0" y="762000"/>
            <a:ext cx="9112250" cy="6408738"/>
          </a:xfrm>
          <a:prstGeom prst="rect">
            <a:avLst/>
          </a:prstGeom>
          <a:noFill/>
          <a:ln w="9525">
            <a:noFill/>
            <a:miter lim="800000"/>
            <a:headEnd/>
            <a:tailEnd/>
          </a:ln>
        </p:spPr>
        <p:txBody>
          <a:bodyPr wrap="none" anchor="ctr">
            <a:spAutoFit/>
          </a:bodyPr>
          <a:lstStyle/>
          <a:p>
            <a:pPr>
              <a:tabLst>
                <a:tab pos="228600" algn="l"/>
              </a:tabLst>
            </a:pPr>
            <a:r>
              <a:rPr lang="sl-SI" sz="1800" b="0"/>
              <a:t>Čine veliku grupu hraniva koja se proizvode u nekoliko grana prehrambene industrije</a:t>
            </a:r>
          </a:p>
          <a:p>
            <a:pPr>
              <a:tabLst>
                <a:tab pos="228600" algn="l"/>
              </a:tabLst>
            </a:pPr>
            <a:r>
              <a:rPr lang="sl-SI" sz="1800" b="0"/>
              <a:t> To su:</a:t>
            </a:r>
            <a:endParaRPr lang="en-US" sz="1800" b="0"/>
          </a:p>
          <a:p>
            <a:pPr>
              <a:tabLst>
                <a:tab pos="228600" algn="l"/>
              </a:tabLst>
            </a:pPr>
            <a:r>
              <a:rPr lang="sl-SI" sz="1800" b="0"/>
              <a:t>             1.Industrija jestivog ulja: sačme i pogače soje, suncokreta, uljane repice, </a:t>
            </a:r>
          </a:p>
          <a:p>
            <a:pPr>
              <a:tabLst>
                <a:tab pos="228600" algn="l"/>
              </a:tabLst>
            </a:pPr>
            <a:r>
              <a:rPr lang="sl-SI" sz="1800" b="0"/>
              <a:t>                bundevinog semena, kukuruznih klica, pamuka, lana, masline i</a:t>
            </a:r>
          </a:p>
          <a:p>
            <a:pPr>
              <a:tabLst>
                <a:tab pos="228600" algn="l"/>
              </a:tabLst>
            </a:pPr>
            <a:r>
              <a:rPr lang="sl-SI" sz="1800" b="0"/>
              <a:t>                tropskih kultura kao što su; uljane i kikosove palme, kosov orah, kikiriki (rašid).</a:t>
            </a:r>
            <a:endParaRPr lang="en-US" sz="1800" b="0"/>
          </a:p>
          <a:p>
            <a:pPr>
              <a:tabLst>
                <a:tab pos="228600" algn="l"/>
              </a:tabLst>
            </a:pPr>
            <a:endParaRPr lang="en-US" sz="1800" b="0"/>
          </a:p>
          <a:p>
            <a:pPr>
              <a:tabLst>
                <a:tab pos="228600" algn="l"/>
              </a:tabLst>
            </a:pPr>
            <a:r>
              <a:rPr lang="sl-SI" sz="1800" b="0"/>
              <a:t>             2.Mlinska industrija proizvodi: mekinje i stočno brašno.</a:t>
            </a:r>
            <a:endParaRPr lang="en-US" sz="1800" b="0"/>
          </a:p>
          <a:p>
            <a:pPr>
              <a:tabLst>
                <a:tab pos="228600" algn="l"/>
              </a:tabLst>
            </a:pPr>
            <a:endParaRPr lang="en-US" sz="1800" b="0"/>
          </a:p>
          <a:p>
            <a:pPr>
              <a:tabLst>
                <a:tab pos="228600" algn="l"/>
              </a:tabLst>
            </a:pPr>
            <a:r>
              <a:rPr lang="sl-SI" sz="1800" b="0"/>
              <a:t>             3.Iz industrije skroba sporedni proizvodi su: kukuruzni gluten, </a:t>
            </a:r>
          </a:p>
          <a:p>
            <a:pPr>
              <a:tabLst>
                <a:tab pos="228600" algn="l"/>
              </a:tabLst>
            </a:pPr>
            <a:r>
              <a:rPr lang="sl-SI" sz="1800" b="0"/>
              <a:t>                kukuruzna grožtina, klice i mekinje. </a:t>
            </a:r>
            <a:endParaRPr lang="en-US" sz="1800" b="0"/>
          </a:p>
          <a:p>
            <a:pPr>
              <a:tabLst>
                <a:tab pos="228600" algn="l"/>
              </a:tabLst>
            </a:pPr>
            <a:endParaRPr lang="en-US" sz="1800" b="0"/>
          </a:p>
          <a:p>
            <a:pPr>
              <a:tabLst>
                <a:tab pos="228600" algn="l"/>
              </a:tabLst>
            </a:pPr>
            <a:r>
              <a:rPr lang="sl-SI" sz="1800" b="0"/>
              <a:t>             4.Iz industrije piva za stočnu hranu koriste se: pivski treber (trop),</a:t>
            </a:r>
          </a:p>
          <a:p>
            <a:pPr>
              <a:tabLst>
                <a:tab pos="228600" algn="l"/>
              </a:tabLst>
            </a:pPr>
            <a:r>
              <a:rPr lang="sl-SI" sz="1800" b="0"/>
              <a:t>                pivski kvasac, sladne klice (kada se umesto ječma koristi kukuruz).</a:t>
            </a:r>
            <a:endParaRPr lang="en-US" sz="1800" b="0"/>
          </a:p>
          <a:p>
            <a:pPr>
              <a:tabLst>
                <a:tab pos="228600" algn="l"/>
              </a:tabLst>
            </a:pPr>
            <a:endParaRPr lang="en-US" sz="1800" b="0"/>
          </a:p>
          <a:p>
            <a:pPr>
              <a:tabLst>
                <a:tab pos="228600" algn="l"/>
              </a:tabLst>
            </a:pPr>
            <a:r>
              <a:rPr lang="sl-SI" sz="1800" b="0"/>
              <a:t>             5.Iz industrije alkohola ostatke za stoku predstavlja džibra </a:t>
            </a:r>
          </a:p>
          <a:p>
            <a:pPr>
              <a:tabLst>
                <a:tab pos="228600" algn="l"/>
              </a:tabLst>
            </a:pPr>
            <a:r>
              <a:rPr lang="sl-SI" sz="1800" b="0"/>
              <a:t>                koja može da se koristi u tečnom i suvom stanju. </a:t>
            </a:r>
            <a:endParaRPr lang="en-US" sz="1800" b="0"/>
          </a:p>
          <a:p>
            <a:pPr>
              <a:tabLst>
                <a:tab pos="228600" algn="l"/>
              </a:tabLst>
            </a:pPr>
            <a:endParaRPr lang="en-US" sz="1800" b="0"/>
          </a:p>
          <a:p>
            <a:pPr>
              <a:tabLst>
                <a:tab pos="228600" algn="l"/>
              </a:tabLst>
            </a:pPr>
            <a:r>
              <a:rPr lang="sl-SI" sz="1800" b="0"/>
              <a:t>             6.Industrija šećera proizvodi za stoku rezance i melasu </a:t>
            </a:r>
          </a:p>
          <a:p>
            <a:pPr>
              <a:tabLst>
                <a:tab pos="228600" algn="l"/>
              </a:tabLst>
            </a:pPr>
            <a:r>
              <a:rPr lang="sl-SI" sz="1800" b="0"/>
              <a:t>                koja sadrži do 50% šećera.</a:t>
            </a:r>
            <a:endParaRPr lang="en-US" sz="1800" b="0"/>
          </a:p>
          <a:p>
            <a:pPr>
              <a:tabLst>
                <a:tab pos="228600" algn="l"/>
              </a:tabLst>
            </a:pPr>
            <a:endParaRPr lang="en-US" sz="1800" b="0"/>
          </a:p>
          <a:p>
            <a:pPr>
              <a:tabLst>
                <a:tab pos="228600" algn="l"/>
              </a:tabLst>
            </a:pPr>
            <a:r>
              <a:rPr lang="sl-SI" sz="1800" b="0"/>
              <a:t>             7.Industrija vina proizvodi kominu (koja sadrži semenke i peteljke) </a:t>
            </a:r>
          </a:p>
          <a:p>
            <a:pPr>
              <a:tabLst>
                <a:tab pos="228600" algn="l"/>
              </a:tabLst>
            </a:pPr>
            <a:r>
              <a:rPr lang="sl-SI" sz="1800" b="0"/>
              <a:t>                koja se osušena upotrebljava kao sirovina u fabrikama stočne hrane.</a:t>
            </a:r>
            <a:endParaRPr lang="en-US" sz="1800" b="0"/>
          </a:p>
          <a:p>
            <a:pPr eaLnBrk="0" hangingPunct="0">
              <a:tabLst>
                <a:tab pos="228600" algn="l"/>
              </a:tabLst>
            </a:pPr>
            <a:endParaRPr lang="en-US" sz="1800"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1"/>
          <p:cNvSpPr txBox="1">
            <a:spLocks noChangeArrowheads="1"/>
          </p:cNvSpPr>
          <p:nvPr/>
        </p:nvSpPr>
        <p:spPr bwMode="auto">
          <a:xfrm>
            <a:off x="457200" y="1600200"/>
            <a:ext cx="8610600" cy="3786188"/>
          </a:xfrm>
          <a:prstGeom prst="rect">
            <a:avLst/>
          </a:prstGeom>
          <a:noFill/>
          <a:ln w="9525">
            <a:noFill/>
            <a:miter lim="800000"/>
            <a:headEnd/>
            <a:tailEnd/>
          </a:ln>
        </p:spPr>
        <p:txBody>
          <a:bodyPr>
            <a:spAutoFit/>
          </a:bodyPr>
          <a:lstStyle/>
          <a:p>
            <a:r>
              <a:rPr lang="sr-Latn-CS" sz="2400"/>
              <a:t>EKONOMSKA ANALIZA  POSLOVANJA NA FARMI</a:t>
            </a:r>
          </a:p>
          <a:p>
            <a:endParaRPr lang="sr-Latn-CS" sz="2400"/>
          </a:p>
          <a:p>
            <a:pPr>
              <a:buFontTx/>
              <a:buChar char="-"/>
            </a:pPr>
            <a:r>
              <a:rPr lang="sr-Latn-CS" sz="2400"/>
              <a:t>PORODIČNO GAZDINSTVO JE NOSILAC PROIZVODNJE</a:t>
            </a:r>
          </a:p>
          <a:p>
            <a:endParaRPr lang="sr-Latn-CS" sz="2400"/>
          </a:p>
          <a:p>
            <a:pPr>
              <a:buFontTx/>
              <a:buChar char="-"/>
            </a:pPr>
            <a:r>
              <a:rPr lang="sr-Latn-CS" sz="2400"/>
              <a:t> POLJOPRIVREDNIK= RADNIK= MENADŽER</a:t>
            </a:r>
          </a:p>
          <a:p>
            <a:endParaRPr lang="sr-Latn-CS" sz="2400"/>
          </a:p>
          <a:p>
            <a:pPr>
              <a:buFontTx/>
              <a:buChar char="-"/>
            </a:pPr>
            <a:r>
              <a:rPr lang="sr-Latn-CS" sz="2400"/>
              <a:t> EU ..... PROMENE U VODJENJU FARME</a:t>
            </a:r>
          </a:p>
          <a:p>
            <a:r>
              <a:rPr lang="sr-Latn-CS" sz="2400"/>
              <a:t>         ..... EKONOMIKA POLJOPRIVREDE -</a:t>
            </a:r>
            <a:r>
              <a:rPr lang="sr-Latn-CS" sz="2400">
                <a:solidFill>
                  <a:srgbClr val="FF0000"/>
                </a:solidFill>
              </a:rPr>
              <a:t>neophodnost</a:t>
            </a:r>
          </a:p>
          <a:p>
            <a:r>
              <a:rPr lang="sr-Latn-CS" sz="2400"/>
              <a:t>         ..... EVIDENTIRANJE I RAČUNANJE</a:t>
            </a:r>
          </a:p>
          <a:p>
            <a:r>
              <a:rPr lang="sr-Latn-CS" sz="2400"/>
              <a:t>       </a:t>
            </a:r>
            <a:endParaRPr lang="en-US" sz="240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4"/>
          <p:cNvSpPr>
            <a:spLocks noChangeArrowheads="1"/>
          </p:cNvSpPr>
          <p:nvPr/>
        </p:nvSpPr>
        <p:spPr bwMode="auto">
          <a:xfrm>
            <a:off x="609600" y="228600"/>
            <a:ext cx="4578350" cy="366713"/>
          </a:xfrm>
          <a:prstGeom prst="rect">
            <a:avLst/>
          </a:prstGeom>
          <a:noFill/>
          <a:ln w="9525">
            <a:noFill/>
            <a:miter lim="800000"/>
            <a:headEnd/>
            <a:tailEnd/>
          </a:ln>
        </p:spPr>
        <p:txBody>
          <a:bodyPr wrap="none" anchor="ctr">
            <a:spAutoFit/>
          </a:bodyPr>
          <a:lstStyle/>
          <a:p>
            <a:pPr algn="just"/>
            <a:r>
              <a:rPr lang="sl-SI" sz="1800"/>
              <a:t>6.</a:t>
            </a:r>
            <a:r>
              <a:rPr lang="sl-SI" sz="1800" b="0"/>
              <a:t>  </a:t>
            </a:r>
            <a:r>
              <a:rPr lang="sl-SI" sz="1800" u="sng"/>
              <a:t>Obeležja hraniva životinjskog porekla</a:t>
            </a:r>
          </a:p>
        </p:txBody>
      </p:sp>
      <p:sp>
        <p:nvSpPr>
          <p:cNvPr id="77827" name="Rectangle 5"/>
          <p:cNvSpPr>
            <a:spLocks noChangeArrowheads="1"/>
          </p:cNvSpPr>
          <p:nvPr/>
        </p:nvSpPr>
        <p:spPr bwMode="auto">
          <a:xfrm>
            <a:off x="457200" y="520700"/>
            <a:ext cx="8210550" cy="4760913"/>
          </a:xfrm>
          <a:prstGeom prst="rect">
            <a:avLst/>
          </a:prstGeom>
          <a:noFill/>
          <a:ln w="9525">
            <a:noFill/>
            <a:miter lim="800000"/>
            <a:headEnd/>
            <a:tailEnd/>
          </a:ln>
        </p:spPr>
        <p:txBody>
          <a:bodyPr wrap="none" anchor="ctr">
            <a:spAutoFit/>
          </a:bodyPr>
          <a:lstStyle/>
          <a:p>
            <a:pPr>
              <a:tabLst>
                <a:tab pos="228600" algn="l"/>
              </a:tabLst>
            </a:pPr>
            <a:r>
              <a:rPr lang="sl-SI" sz="1800"/>
              <a:t>a)Mleko – kolostrum ( </a:t>
            </a:r>
            <a:r>
              <a:rPr lang="sl-SI" sz="1800" b="0"/>
              <a:t>hrana podmladka sisara)</a:t>
            </a:r>
          </a:p>
          <a:p>
            <a:pPr>
              <a:tabLst>
                <a:tab pos="228600" algn="l"/>
              </a:tabLst>
            </a:pPr>
            <a:r>
              <a:rPr lang="sr-Latn-CS" sz="1800"/>
              <a:t>b)Feces</a:t>
            </a:r>
            <a:endParaRPr lang="en-US" sz="1800"/>
          </a:p>
          <a:p>
            <a:pPr>
              <a:tabLst>
                <a:tab pos="228600" algn="l"/>
              </a:tabLst>
            </a:pPr>
            <a:r>
              <a:rPr lang="sl-SI" sz="1800"/>
              <a:t>c)Sporedni proizvodi prehrambene industrije (životinjskog porekla)</a:t>
            </a:r>
            <a:endParaRPr lang="en-US" sz="1800" b="0"/>
          </a:p>
          <a:p>
            <a:pPr>
              <a:tabLst>
                <a:tab pos="228600" algn="l"/>
              </a:tabLst>
            </a:pPr>
            <a:r>
              <a:rPr lang="sl-SI" sz="1800" b="0"/>
              <a:t>                       </a:t>
            </a:r>
          </a:p>
          <a:p>
            <a:pPr>
              <a:tabLst>
                <a:tab pos="228600" algn="l"/>
              </a:tabLst>
            </a:pPr>
            <a:r>
              <a:rPr lang="sl-SI" sz="1800" b="0"/>
              <a:t>                        1.Stočna hraniva koja potiču iz industrije mesa: </a:t>
            </a:r>
            <a:endParaRPr lang="en-US" sz="1800" b="0"/>
          </a:p>
          <a:p>
            <a:pPr>
              <a:tabLst>
                <a:tab pos="228600" algn="l"/>
              </a:tabLst>
            </a:pPr>
            <a:r>
              <a:rPr lang="sl-SI" sz="1800" b="0"/>
              <a:t>                                      -proteinska i </a:t>
            </a:r>
            <a:endParaRPr lang="en-US" sz="1800" b="0"/>
          </a:p>
          <a:p>
            <a:pPr>
              <a:tabLst>
                <a:tab pos="228600" algn="l"/>
              </a:tabLst>
            </a:pPr>
            <a:r>
              <a:rPr lang="sl-SI" sz="1800" b="0"/>
              <a:t>                                      -mineralna hraniva</a:t>
            </a:r>
          </a:p>
          <a:p>
            <a:pPr>
              <a:tabLst>
                <a:tab pos="228600" algn="l"/>
              </a:tabLst>
            </a:pPr>
            <a:endParaRPr lang="sl-SI" sz="1800" b="0"/>
          </a:p>
          <a:p>
            <a:pPr>
              <a:tabLst>
                <a:tab pos="228600" algn="l"/>
              </a:tabLst>
            </a:pPr>
            <a:r>
              <a:rPr lang="sl-SI" sz="1800" b="0"/>
              <a:t>Proteinska – kriterijum za određivanje hranljive vrednosti pa i cene jeste </a:t>
            </a:r>
          </a:p>
          <a:p>
            <a:pPr>
              <a:tabLst>
                <a:tab pos="228600" algn="l"/>
              </a:tabLst>
            </a:pPr>
            <a:r>
              <a:rPr lang="sl-SI" sz="1800" b="0"/>
              <a:t>PROTEINSKA JEDINICA  (% proteina u jednoj toni hrane)</a:t>
            </a:r>
          </a:p>
          <a:p>
            <a:pPr>
              <a:tabLst>
                <a:tab pos="228600" algn="l"/>
              </a:tabLst>
            </a:pPr>
            <a:r>
              <a:rPr lang="sl-SI" sz="1800" b="0"/>
              <a:t>Stočna hraniva čija sirovina potiče iz industrije mesa (sirovo koštano brašno,</a:t>
            </a:r>
          </a:p>
          <a:p>
            <a:pPr>
              <a:tabLst>
                <a:tab pos="228600" algn="l"/>
              </a:tabLst>
            </a:pPr>
            <a:r>
              <a:rPr lang="en-US" sz="1800" b="0"/>
              <a:t>ko</a:t>
            </a:r>
            <a:r>
              <a:rPr lang="sr-Latn-CS" sz="1800" b="0"/>
              <a:t>štano brašno</a:t>
            </a:r>
            <a:r>
              <a:rPr lang="sl-SI" sz="1800" b="0"/>
              <a:t> ,mesno-koštano brašno,mesno brašno,krvno brašno</a:t>
            </a:r>
            <a:r>
              <a:rPr lang="en-US" sz="1800" b="0"/>
              <a:t> ,</a:t>
            </a:r>
            <a:endParaRPr lang="sr-Latn-CS" sz="1800" b="0"/>
          </a:p>
          <a:p>
            <a:pPr>
              <a:tabLst>
                <a:tab pos="228600" algn="l"/>
              </a:tabLst>
            </a:pPr>
            <a:r>
              <a:rPr lang="sl-SI" sz="1800" b="0"/>
              <a:t>jetreno brašno i dr.</a:t>
            </a:r>
            <a:endParaRPr lang="en-US" sz="1800" b="0"/>
          </a:p>
          <a:p>
            <a:pPr>
              <a:tabLst>
                <a:tab pos="228600" algn="l"/>
              </a:tabLst>
            </a:pPr>
            <a:r>
              <a:rPr lang="sl-SI" sz="1800" b="0"/>
              <a:t>                       </a:t>
            </a:r>
          </a:p>
          <a:p>
            <a:pPr>
              <a:tabLst>
                <a:tab pos="228600" algn="l"/>
              </a:tabLst>
            </a:pPr>
            <a:r>
              <a:rPr lang="sl-SI" sz="1800" b="0"/>
              <a:t>                        2.Iz industrije prerade mleka  ( obrano mleko,surutka,mlaćenica)</a:t>
            </a:r>
          </a:p>
          <a:p>
            <a:pPr>
              <a:tabLst>
                <a:tab pos="228600" algn="l"/>
              </a:tabLst>
            </a:pPr>
            <a:endParaRPr lang="en-US" sz="1800" b="0"/>
          </a:p>
          <a:p>
            <a:pPr>
              <a:tabLst>
                <a:tab pos="228600" algn="l"/>
              </a:tabLst>
            </a:pPr>
            <a:r>
              <a:rPr lang="sl-SI" sz="1800" b="0"/>
              <a:t>                        3.Iz industrije prerade ribe  ( riblje brašno)</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4"/>
          <p:cNvSpPr>
            <a:spLocks noChangeArrowheads="1"/>
          </p:cNvSpPr>
          <p:nvPr/>
        </p:nvSpPr>
        <p:spPr bwMode="auto">
          <a:xfrm>
            <a:off x="533400" y="304800"/>
            <a:ext cx="5276850" cy="366713"/>
          </a:xfrm>
          <a:prstGeom prst="rect">
            <a:avLst/>
          </a:prstGeom>
          <a:noFill/>
          <a:ln w="9525">
            <a:noFill/>
            <a:miter lim="800000"/>
            <a:headEnd/>
            <a:tailEnd/>
          </a:ln>
        </p:spPr>
        <p:txBody>
          <a:bodyPr wrap="none" anchor="ctr">
            <a:spAutoFit/>
          </a:bodyPr>
          <a:lstStyle/>
          <a:p>
            <a:pPr algn="just">
              <a:tabLst>
                <a:tab pos="276225" algn="l"/>
              </a:tabLst>
            </a:pPr>
            <a:r>
              <a:rPr lang="sl-SI" sz="1800" u="sng"/>
              <a:t>7.Obeležja hraniva mineralnog porekla i aditiva</a:t>
            </a:r>
          </a:p>
        </p:txBody>
      </p:sp>
      <p:sp>
        <p:nvSpPr>
          <p:cNvPr id="78851" name="Rectangle 5"/>
          <p:cNvSpPr>
            <a:spLocks noChangeArrowheads="1"/>
          </p:cNvSpPr>
          <p:nvPr/>
        </p:nvSpPr>
        <p:spPr bwMode="auto">
          <a:xfrm>
            <a:off x="0" y="2058988"/>
            <a:ext cx="7677150" cy="3662362"/>
          </a:xfrm>
          <a:prstGeom prst="rect">
            <a:avLst/>
          </a:prstGeom>
          <a:noFill/>
          <a:ln w="9525">
            <a:noFill/>
            <a:miter lim="800000"/>
            <a:headEnd/>
            <a:tailEnd/>
          </a:ln>
        </p:spPr>
        <p:txBody>
          <a:bodyPr wrap="none" anchor="ctr">
            <a:spAutoFit/>
          </a:bodyPr>
          <a:lstStyle/>
          <a:p>
            <a:pPr>
              <a:tabLst>
                <a:tab pos="228600" algn="l"/>
              </a:tabLst>
            </a:pPr>
            <a:r>
              <a:rPr lang="sl-SI" sz="1800" b="0"/>
              <a:t>Najčešće korišćena hraniva iz ove grupe su:</a:t>
            </a:r>
          </a:p>
          <a:p>
            <a:pPr>
              <a:tabLst>
                <a:tab pos="228600" algn="l"/>
              </a:tabLst>
            </a:pPr>
            <a:r>
              <a:rPr lang="sl-SI" sz="1800" b="0"/>
              <a:t>stočna so, stočna kreda, dikalcijumfosfat, mermer i dr. </a:t>
            </a:r>
          </a:p>
          <a:p>
            <a:pPr>
              <a:tabLst>
                <a:tab pos="228600" algn="l"/>
              </a:tabLst>
            </a:pPr>
            <a:endParaRPr lang="sl-SI" sz="1800" b="0"/>
          </a:p>
          <a:p>
            <a:pPr>
              <a:tabLst>
                <a:tab pos="228600" algn="l"/>
              </a:tabLst>
            </a:pPr>
            <a:r>
              <a:rPr lang="sl-SI" sz="1800" b="0"/>
              <a:t>Dodaju se obrocima da bi se zadovoljile potrebe životinjskog organizma u </a:t>
            </a:r>
          </a:p>
          <a:p>
            <a:pPr>
              <a:tabLst>
                <a:tab pos="228600" algn="l"/>
              </a:tabLst>
            </a:pPr>
            <a:r>
              <a:rPr lang="sl-SI" sz="1800" b="0"/>
              <a:t>mineralnim materijama a pre svega u hloru (</a:t>
            </a:r>
            <a:r>
              <a:rPr lang="sl-SI" sz="1800" b="0" i="1"/>
              <a:t>Cl</a:t>
            </a:r>
            <a:r>
              <a:rPr lang="sl-SI" sz="1800" b="0"/>
              <a:t>) koji je sastavni </a:t>
            </a:r>
          </a:p>
          <a:p>
            <a:pPr>
              <a:tabLst>
                <a:tab pos="228600" algn="l"/>
              </a:tabLst>
            </a:pPr>
            <a:r>
              <a:rPr lang="sl-SI" sz="1800" b="0"/>
              <a:t>deo crevnih sokova, zatim u natrijumu (</a:t>
            </a:r>
            <a:r>
              <a:rPr lang="sl-SI" sz="1800" b="0" i="1"/>
              <a:t>Na</a:t>
            </a:r>
            <a:r>
              <a:rPr lang="sl-SI" sz="1800" b="0"/>
              <a:t>) i kalijumu (</a:t>
            </a:r>
            <a:r>
              <a:rPr lang="sl-SI" sz="1800" b="0" i="1"/>
              <a:t>K</a:t>
            </a:r>
            <a:r>
              <a:rPr lang="sl-SI" sz="1800" b="0"/>
              <a:t>) koji regulišu </a:t>
            </a:r>
          </a:p>
          <a:p>
            <a:pPr>
              <a:tabLst>
                <a:tab pos="228600" algn="l"/>
              </a:tabLst>
            </a:pPr>
            <a:r>
              <a:rPr lang="sl-SI" sz="1800" b="0"/>
              <a:t>osmotski pritisak, kalcijum</a:t>
            </a:r>
            <a:r>
              <a:rPr lang="sr-Cyrl-CS" sz="1800" b="0"/>
              <a:t>u</a:t>
            </a:r>
            <a:r>
              <a:rPr lang="sl-SI" sz="1800" b="0"/>
              <a:t> (</a:t>
            </a:r>
            <a:r>
              <a:rPr lang="sl-SI" sz="1800" b="0" i="1"/>
              <a:t>Ca</a:t>
            </a:r>
            <a:r>
              <a:rPr lang="sl-SI" sz="1800" b="0"/>
              <a:t>) i fosforu (</a:t>
            </a:r>
            <a:r>
              <a:rPr lang="sl-SI" sz="1800" b="0" i="1"/>
              <a:t>P</a:t>
            </a:r>
            <a:r>
              <a:rPr lang="sl-SI" sz="1800" b="0"/>
              <a:t>) koji imaju značajnu </a:t>
            </a:r>
          </a:p>
          <a:p>
            <a:pPr>
              <a:tabLst>
                <a:tab pos="228600" algn="l"/>
              </a:tabLst>
            </a:pPr>
            <a:r>
              <a:rPr lang="sl-SI" sz="1800" b="0"/>
              <a:t>ulogu u procesu okoštavanja.</a:t>
            </a:r>
          </a:p>
          <a:p>
            <a:pPr>
              <a:tabLst>
                <a:tab pos="228600" algn="l"/>
              </a:tabLst>
            </a:pPr>
            <a:endParaRPr lang="en-US" sz="1800" b="0"/>
          </a:p>
          <a:p>
            <a:pPr>
              <a:tabLst>
                <a:tab pos="228600" algn="l"/>
              </a:tabLst>
            </a:pPr>
            <a:r>
              <a:rPr lang="sl-SI" sz="1800" b="0"/>
              <a:t>Ova hraniva lako se čuvaju i pogodna su za manipulaciju pri utovaru,</a:t>
            </a:r>
          </a:p>
          <a:p>
            <a:pPr>
              <a:tabLst>
                <a:tab pos="228600" algn="l"/>
              </a:tabLst>
            </a:pPr>
            <a:r>
              <a:rPr lang="sl-SI" sz="1800" b="0"/>
              <a:t> prevozu i istovaru.</a:t>
            </a:r>
            <a:endParaRPr lang="en-US" sz="1800" b="0"/>
          </a:p>
          <a:p>
            <a:pPr>
              <a:tabLst>
                <a:tab pos="228600" algn="l"/>
              </a:tabLst>
            </a:pPr>
            <a:r>
              <a:rPr lang="sl-SI" sz="1800"/>
              <a:t>    </a:t>
            </a:r>
          </a:p>
          <a:p>
            <a:pPr>
              <a:tabLst>
                <a:tab pos="228600" algn="l"/>
              </a:tabLst>
            </a:pPr>
            <a:r>
              <a:rPr lang="sl-SI" sz="1800"/>
              <a:t> </a:t>
            </a:r>
            <a:endParaRPr lang="sl-SI" sz="1800" b="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4"/>
          <p:cNvSpPr>
            <a:spLocks noChangeArrowheads="1"/>
          </p:cNvSpPr>
          <p:nvPr/>
        </p:nvSpPr>
        <p:spPr bwMode="auto">
          <a:xfrm>
            <a:off x="0" y="0"/>
            <a:ext cx="9144000" cy="7370763"/>
          </a:xfrm>
          <a:prstGeom prst="rect">
            <a:avLst/>
          </a:prstGeom>
          <a:noFill/>
          <a:ln w="9525">
            <a:noFill/>
            <a:miter lim="800000"/>
            <a:headEnd/>
            <a:tailEnd/>
          </a:ln>
        </p:spPr>
        <p:txBody>
          <a:bodyPr>
            <a:spAutoFit/>
          </a:bodyPr>
          <a:lstStyle/>
          <a:p>
            <a:r>
              <a:rPr lang="sl-SI" sz="1800"/>
              <a:t>Obeležja aditiva</a:t>
            </a:r>
          </a:p>
          <a:p>
            <a:r>
              <a:rPr lang="sl-SI" sz="1800" b="0"/>
              <a:t>Dele se u dve grupe i to:hranljivi aditivi i</a:t>
            </a:r>
            <a:r>
              <a:rPr lang="en-US" sz="1800" b="0"/>
              <a:t> </a:t>
            </a:r>
            <a:r>
              <a:rPr lang="sl-SI" sz="1800" b="0"/>
              <a:t>ostali aditivi.</a:t>
            </a:r>
            <a:endParaRPr lang="en-US" sz="1800" b="0"/>
          </a:p>
          <a:p>
            <a:endParaRPr lang="en-US" sz="1800" b="0"/>
          </a:p>
          <a:p>
            <a:r>
              <a:rPr lang="sl-SI" sz="1800" b="0"/>
              <a:t>Hranljivi aditivi:</a:t>
            </a:r>
            <a:endParaRPr lang="en-US" sz="1800" b="0"/>
          </a:p>
          <a:p>
            <a:r>
              <a:rPr lang="sl-SI" sz="1800"/>
              <a:t>1.Mineralna jedinjenja</a:t>
            </a:r>
            <a:r>
              <a:rPr lang="sl-SI" sz="1800" b="0"/>
              <a:t> koja sadrže: bakar, (</a:t>
            </a:r>
            <a:r>
              <a:rPr lang="sl-SI" sz="1800" b="0" i="1"/>
              <a:t>Cu</a:t>
            </a:r>
            <a:r>
              <a:rPr lang="sl-SI" sz="1800" b="0"/>
              <a:t>) gvožđe (</a:t>
            </a:r>
            <a:r>
              <a:rPr lang="sl-SI" sz="1800" b="0" i="1"/>
              <a:t>Fe</a:t>
            </a:r>
            <a:r>
              <a:rPr lang="sl-SI" sz="1800" b="0"/>
              <a:t>), kobalt (</a:t>
            </a:r>
            <a:r>
              <a:rPr lang="sl-SI" sz="1800" b="0" i="1"/>
              <a:t>Co</a:t>
            </a:r>
            <a:r>
              <a:rPr lang="sl-SI" sz="1800" b="0"/>
              <a:t>) i jod (</a:t>
            </a:r>
            <a:r>
              <a:rPr lang="sl-SI" sz="1800" b="0" i="1"/>
              <a:t>J</a:t>
            </a:r>
            <a:r>
              <a:rPr lang="sl-SI" sz="1800" b="0"/>
              <a:t>).</a:t>
            </a:r>
            <a:endParaRPr lang="en-US" sz="1800" b="0"/>
          </a:p>
          <a:p>
            <a:r>
              <a:rPr lang="sl-SI" sz="1800" b="0"/>
              <a:t>             </a:t>
            </a:r>
          </a:p>
          <a:p>
            <a:r>
              <a:rPr lang="sl-SI" sz="1800" b="0"/>
              <a:t>2.</a:t>
            </a:r>
            <a:r>
              <a:rPr lang="sl-SI" sz="1800"/>
              <a:t>Masti</a:t>
            </a:r>
            <a:r>
              <a:rPr lang="sl-SI" sz="1800" b="0"/>
              <a:t> su bogat izvor energije jer imaju dva puta veću energetsku vrednost </a:t>
            </a:r>
          </a:p>
          <a:p>
            <a:r>
              <a:rPr lang="sl-SI" sz="1800" b="0"/>
              <a:t>  - 38 džula (</a:t>
            </a:r>
            <a:r>
              <a:rPr lang="sl-SI" sz="1800" b="0" i="1"/>
              <a:t>9 Cal</a:t>
            </a:r>
            <a:r>
              <a:rPr lang="sl-SI" sz="1800" b="0"/>
              <a:t>) od ugljenih hidrata – 18 džula (</a:t>
            </a:r>
            <a:r>
              <a:rPr lang="sl-SI" sz="1800" b="0" i="1"/>
              <a:t>4,2 Cal</a:t>
            </a:r>
            <a:r>
              <a:rPr lang="sl-SI" sz="1800" b="0"/>
              <a:t>). Masti se dodaju </a:t>
            </a:r>
          </a:p>
          <a:p>
            <a:r>
              <a:rPr lang="sl-SI" sz="1800" b="0"/>
              <a:t>    obroku brojlera malim količinama radi povećanja energetske vrednosti.</a:t>
            </a:r>
          </a:p>
          <a:p>
            <a:endParaRPr lang="sl-SI" sz="1800" b="0"/>
          </a:p>
          <a:p>
            <a:r>
              <a:rPr lang="sl-SI" sz="1800" b="0" i="1"/>
              <a:t>3.</a:t>
            </a:r>
            <a:r>
              <a:rPr lang="sl-SI" sz="1800" i="1"/>
              <a:t>NPN</a:t>
            </a:r>
            <a:r>
              <a:rPr lang="sl-SI" sz="1800"/>
              <a:t> </a:t>
            </a:r>
            <a:r>
              <a:rPr lang="sl-SI" sz="1800" b="0"/>
              <a:t>(neproteinska azotna) jedinjenja služe u obrocima kao izvor azota. Njihovom</a:t>
            </a:r>
          </a:p>
          <a:p>
            <a:r>
              <a:rPr lang="sl-SI" sz="1800" b="0"/>
              <a:t>   upotrebom u obroku zamenjuje se deo proteinskih hraniva koja su po pravilu </a:t>
            </a:r>
          </a:p>
          <a:p>
            <a:r>
              <a:rPr lang="sl-SI" sz="1800" b="0"/>
              <a:t>   znatno skuplja. U ovu grupu hraniva spadaju: urea ili karbamid (46% </a:t>
            </a:r>
            <a:r>
              <a:rPr lang="sl-SI" sz="1800" b="0" i="1"/>
              <a:t>N</a:t>
            </a:r>
            <a:r>
              <a:rPr lang="sl-SI" sz="1800" b="0"/>
              <a:t>), </a:t>
            </a:r>
          </a:p>
          <a:p>
            <a:r>
              <a:rPr lang="sl-SI" sz="1800" b="0"/>
              <a:t>   amonijum sulfat (21% </a:t>
            </a:r>
            <a:r>
              <a:rPr lang="sl-SI" sz="1800" b="0" i="1"/>
              <a:t>N</a:t>
            </a:r>
            <a:r>
              <a:rPr lang="sl-SI" sz="1800" b="0"/>
              <a:t>), amonijum bikarbonat (17,5% </a:t>
            </a:r>
            <a:r>
              <a:rPr lang="sl-SI" sz="1800" b="0" i="1"/>
              <a:t>N</a:t>
            </a:r>
            <a:r>
              <a:rPr lang="sl-SI" sz="1800" b="0"/>
              <a:t>) i amonijum acetat (18% </a:t>
            </a:r>
            <a:r>
              <a:rPr lang="sl-SI" sz="1800" b="0" i="1"/>
              <a:t>N</a:t>
            </a:r>
            <a:r>
              <a:rPr lang="sl-SI" sz="1800" b="0"/>
              <a:t>).</a:t>
            </a:r>
          </a:p>
          <a:p>
            <a:endParaRPr lang="en-US" sz="1800" b="0"/>
          </a:p>
          <a:p>
            <a:r>
              <a:rPr lang="sl-SI" sz="1800" b="0"/>
              <a:t>4.</a:t>
            </a:r>
            <a:r>
              <a:rPr lang="sl-SI" sz="1800"/>
              <a:t>Aminokiseline </a:t>
            </a:r>
            <a:r>
              <a:rPr lang="sl-SI" sz="1800" b="0"/>
              <a:t>se dodaju da bi se izbalansirao obrok, pre svega sa gledišta </a:t>
            </a:r>
          </a:p>
          <a:p>
            <a:r>
              <a:rPr lang="sl-SI" sz="1800" b="0"/>
              <a:t>   sadržaja esencijalnih aminokiselina koje su deficitarne u biljnim hranivima.</a:t>
            </a:r>
          </a:p>
          <a:p>
            <a:r>
              <a:rPr lang="sl-SI" sz="1800" b="0"/>
              <a:t>   Najčešće se obroku dodaju lizin i metionin.</a:t>
            </a:r>
          </a:p>
          <a:p>
            <a:endParaRPr lang="en-US" sz="1800" b="0"/>
          </a:p>
          <a:p>
            <a:r>
              <a:rPr lang="sl-SI" sz="1800" b="0"/>
              <a:t>5.</a:t>
            </a:r>
            <a:r>
              <a:rPr lang="sl-SI" sz="1800"/>
              <a:t>Vitamini</a:t>
            </a:r>
            <a:r>
              <a:rPr lang="sl-SI" sz="1800" b="0"/>
              <a:t> su sadržani u određenoj količini u biljnim i životinjskim hranivima. </a:t>
            </a:r>
          </a:p>
          <a:p>
            <a:r>
              <a:rPr lang="sl-SI" sz="1800" b="0"/>
              <a:t>   Naročito su bogata vitaminima sveža zelena hraniva. Za pojedine kategorije, odnosno</a:t>
            </a:r>
          </a:p>
          <a:p>
            <a:r>
              <a:rPr lang="sl-SI" sz="1800" b="0"/>
              <a:t>   faze razvoja životinja javlja se, međutim, potreba dodavanja nekih vitamina. </a:t>
            </a:r>
          </a:p>
          <a:p>
            <a:r>
              <a:rPr lang="sl-SI" sz="1800" b="0"/>
              <a:t>  Takva potreba najčešće se odnosi na vitamine </a:t>
            </a:r>
            <a:r>
              <a:rPr lang="sl-SI" sz="1800" b="0" i="1"/>
              <a:t>A, D, B6, B12</a:t>
            </a:r>
            <a:r>
              <a:rPr lang="sl-SI" sz="1800" b="0"/>
              <a:t> i </a:t>
            </a:r>
            <a:r>
              <a:rPr lang="sl-SI" sz="1800" b="0" i="1"/>
              <a:t>E</a:t>
            </a:r>
            <a:r>
              <a:rPr lang="sl-SI" sz="1800" b="0"/>
              <a:t> (vitamin plodnosti).</a:t>
            </a:r>
          </a:p>
          <a:p>
            <a:endParaRPr lang="en-US" sz="1800" b="0"/>
          </a:p>
          <a:p>
            <a:endParaRPr lang="sl-SI" sz="1800" b="0" i="1"/>
          </a:p>
          <a:p>
            <a:pPr>
              <a:spcBef>
                <a:spcPct val="50000"/>
              </a:spcBef>
            </a:pPr>
            <a:r>
              <a:rPr lang="sl-SI" sz="1800" b="0"/>
              <a:t>                              </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4"/>
          <p:cNvSpPr>
            <a:spLocks noChangeArrowheads="1"/>
          </p:cNvSpPr>
          <p:nvPr/>
        </p:nvSpPr>
        <p:spPr bwMode="auto">
          <a:xfrm>
            <a:off x="0" y="0"/>
            <a:ext cx="9144000" cy="7232650"/>
          </a:xfrm>
          <a:prstGeom prst="rect">
            <a:avLst/>
          </a:prstGeom>
          <a:noFill/>
          <a:ln w="9525">
            <a:noFill/>
            <a:miter lim="800000"/>
            <a:headEnd/>
            <a:tailEnd/>
          </a:ln>
        </p:spPr>
        <p:txBody>
          <a:bodyPr anchor="ctr">
            <a:spAutoFit/>
          </a:bodyPr>
          <a:lstStyle/>
          <a:p>
            <a:pPr>
              <a:tabLst>
                <a:tab pos="228600" algn="l"/>
              </a:tabLst>
            </a:pPr>
            <a:r>
              <a:rPr lang="sl-SI" sz="1800" b="0"/>
              <a:t>U grupu ostalih aditiva spadaju:</a:t>
            </a:r>
          </a:p>
          <a:p>
            <a:pPr>
              <a:tabLst>
                <a:tab pos="228600" algn="l"/>
              </a:tabLst>
            </a:pPr>
            <a:endParaRPr lang="sl-SI" sz="1800" b="0"/>
          </a:p>
          <a:p>
            <a:pPr>
              <a:tabLst>
                <a:tab pos="228600" algn="l"/>
              </a:tabLst>
            </a:pPr>
            <a:r>
              <a:rPr lang="sl-SI" sz="1800" b="0"/>
              <a:t> 1. </a:t>
            </a:r>
            <a:r>
              <a:rPr lang="sl-SI" sz="1800"/>
              <a:t>Antibiotici </a:t>
            </a:r>
            <a:r>
              <a:rPr lang="sl-SI" sz="1800" b="0"/>
              <a:t>pojačavaju otpornost organizma na bolesti, deluju terapeutski (lečenje) </a:t>
            </a:r>
          </a:p>
          <a:p>
            <a:pPr>
              <a:tabLst>
                <a:tab pos="228600" algn="l"/>
              </a:tabLst>
            </a:pPr>
            <a:r>
              <a:rPr lang="sl-SI" sz="1800" b="0"/>
              <a:t>     na obolela grla i podstiču porast mladog organizma. Težnja je da se koriste oni </a:t>
            </a:r>
          </a:p>
          <a:p>
            <a:pPr>
              <a:tabLst>
                <a:tab pos="228600" algn="l"/>
              </a:tabLst>
            </a:pPr>
            <a:r>
              <a:rPr lang="sl-SI" sz="1800" b="0"/>
              <a:t>     antibiotici koji ne ostavljaju tragove u stočnim prehrambenim proizvodima </a:t>
            </a:r>
          </a:p>
          <a:p>
            <a:pPr>
              <a:tabLst>
                <a:tab pos="228600" algn="l"/>
              </a:tabLst>
            </a:pPr>
            <a:r>
              <a:rPr lang="sl-SI" sz="1800" b="0"/>
              <a:t>     (mleku, mesu, jajima), već se izlučuju preko alimentarnog trakta.</a:t>
            </a:r>
          </a:p>
          <a:p>
            <a:pPr>
              <a:tabLst>
                <a:tab pos="228600" algn="l"/>
              </a:tabLst>
            </a:pPr>
            <a:endParaRPr lang="en-US" sz="1800" b="0"/>
          </a:p>
          <a:p>
            <a:pPr>
              <a:tabLst>
                <a:tab pos="228600" algn="l"/>
              </a:tabLst>
            </a:pPr>
            <a:r>
              <a:rPr lang="sl-SI" sz="1800" b="0"/>
              <a:t>2. </a:t>
            </a:r>
            <a:r>
              <a:rPr lang="sl-SI" sz="1800"/>
              <a:t>Antihelminitici</a:t>
            </a:r>
            <a:r>
              <a:rPr lang="sl-SI" sz="1800" b="0"/>
              <a:t> doprinose da se životinje oslobađaju crevnih parazita.</a:t>
            </a:r>
          </a:p>
          <a:p>
            <a:pPr>
              <a:tabLst>
                <a:tab pos="228600" algn="l"/>
              </a:tabLst>
            </a:pPr>
            <a:endParaRPr lang="sl-SI" sz="1800" b="0"/>
          </a:p>
          <a:p>
            <a:pPr>
              <a:tabLst>
                <a:tab pos="228600" algn="l"/>
              </a:tabLst>
            </a:pPr>
            <a:r>
              <a:rPr lang="sl-SI" sz="1800" b="0"/>
              <a:t>3.</a:t>
            </a:r>
            <a:r>
              <a:rPr lang="sl-SI" sz="1800"/>
              <a:t>Antioksidanti </a:t>
            </a:r>
            <a:r>
              <a:rPr lang="sl-SI" sz="1800" b="0"/>
              <a:t>sprečavaju oksidacione procese. Dodaju se drugim hranivima da bi se sprečila pojava užeglosti u njima.</a:t>
            </a:r>
            <a:endParaRPr lang="sr-Latn-CS" sz="1800" b="0"/>
          </a:p>
          <a:p>
            <a:pPr>
              <a:tabLst>
                <a:tab pos="228600" algn="l"/>
              </a:tabLst>
            </a:pPr>
            <a:endParaRPr lang="sr-Latn-CS" sz="1800" b="0"/>
          </a:p>
          <a:p>
            <a:pPr>
              <a:tabLst>
                <a:tab pos="228600" algn="l"/>
              </a:tabLst>
            </a:pPr>
            <a:r>
              <a:rPr lang="sl-SI" sz="1800" b="0"/>
              <a:t>4</a:t>
            </a:r>
            <a:r>
              <a:rPr lang="sl-SI" sz="1800"/>
              <a:t>.Kokcidiostatici </a:t>
            </a:r>
            <a:r>
              <a:rPr lang="sl-SI" sz="1800" b="0"/>
              <a:t>dodaju se obroku živine kao lek protiv opasne bolesti kokcidioze.</a:t>
            </a:r>
            <a:endParaRPr lang="sr-Latn-CS" sz="1800" b="0"/>
          </a:p>
          <a:p>
            <a:pPr>
              <a:tabLst>
                <a:tab pos="228600" algn="l"/>
              </a:tabLst>
            </a:pPr>
            <a:endParaRPr lang="sr-Latn-CS" sz="1800" b="0"/>
          </a:p>
          <a:p>
            <a:pPr>
              <a:tabLst>
                <a:tab pos="228600" algn="l"/>
              </a:tabLst>
            </a:pPr>
            <a:r>
              <a:rPr lang="sl-SI" sz="1800" b="0"/>
              <a:t>5.</a:t>
            </a:r>
            <a:r>
              <a:rPr lang="sl-SI" sz="1800"/>
              <a:t>Emulgatori </a:t>
            </a:r>
            <a:r>
              <a:rPr lang="sl-SI" sz="1800" b="0"/>
              <a:t>potpomažu dobijanje emulzija, a koriste se u obroku mladunčadi koja se hrane zamenama za mleko (tzv. regenerisanim mlekom).</a:t>
            </a:r>
            <a:endParaRPr lang="sr-Latn-CS" sz="1800" b="0"/>
          </a:p>
          <a:p>
            <a:pPr>
              <a:tabLst>
                <a:tab pos="228600" algn="l"/>
              </a:tabLst>
            </a:pPr>
            <a:endParaRPr lang="sr-Latn-CS" sz="1800" b="0"/>
          </a:p>
          <a:p>
            <a:pPr>
              <a:tabLst>
                <a:tab pos="228600" algn="l"/>
              </a:tabLst>
            </a:pPr>
            <a:r>
              <a:rPr lang="sl-SI" sz="1800" b="0"/>
              <a:t>6.</a:t>
            </a:r>
            <a:r>
              <a:rPr lang="sl-SI" sz="1800"/>
              <a:t>Boje </a:t>
            </a:r>
            <a:r>
              <a:rPr lang="sl-SI" sz="1800" b="0"/>
              <a:t>se dodaju obroku da bi se uticalo na boju nekih stočnih proizvoda.</a:t>
            </a:r>
            <a:endParaRPr lang="sr-Latn-CS" sz="1800" b="0"/>
          </a:p>
          <a:p>
            <a:pPr>
              <a:tabLst>
                <a:tab pos="228600" algn="l"/>
              </a:tabLst>
            </a:pPr>
            <a:endParaRPr lang="sr-Latn-CS" sz="1800" b="0"/>
          </a:p>
          <a:p>
            <a:pPr>
              <a:tabLst>
                <a:tab pos="228600" algn="l"/>
              </a:tabLst>
            </a:pPr>
            <a:r>
              <a:rPr lang="sl-SI" sz="1800" b="0"/>
              <a:t>7.</a:t>
            </a:r>
            <a:r>
              <a:rPr lang="sl-SI" sz="1800"/>
              <a:t>Korigensi </a:t>
            </a:r>
            <a:r>
              <a:rPr lang="sl-SI" sz="1800" b="0"/>
              <a:t>ukusa i mirisa hrane doprinose da se otklone za životinju neprijatni ukus i mirisi hraniva. Time se utiče da životinja u potrebnoj količini konzumira i ona hraniva koja bi odbila da troši kad bi se nudila bez korigenasa.</a:t>
            </a:r>
          </a:p>
          <a:p>
            <a:pPr>
              <a:tabLst>
                <a:tab pos="228600" algn="l"/>
              </a:tabLst>
            </a:pPr>
            <a:endParaRPr lang="sr-Latn-CS" sz="1800" b="0"/>
          </a:p>
          <a:p>
            <a:pPr>
              <a:tabLst>
                <a:tab pos="228600" algn="l"/>
              </a:tabLst>
            </a:pPr>
            <a:r>
              <a:rPr lang="sl-SI" sz="1800" b="0"/>
              <a:t>8.</a:t>
            </a:r>
            <a:r>
              <a:rPr lang="sl-SI" sz="1800"/>
              <a:t>Fermenti </a:t>
            </a:r>
            <a:r>
              <a:rPr lang="sl-SI" sz="1800" b="0"/>
              <a:t>(enzimi) dodaju se obroku da bi se poboljšalo iskorišćavanje hrane.</a:t>
            </a:r>
          </a:p>
          <a:p>
            <a:pPr>
              <a:tabLst>
                <a:tab pos="228600" algn="l"/>
              </a:tabLst>
            </a:pPr>
            <a:endParaRPr lang="sl-SI" sz="1800" b="0"/>
          </a:p>
          <a:p>
            <a:pPr>
              <a:tabLst>
                <a:tab pos="228600" algn="l"/>
              </a:tabLst>
            </a:pPr>
            <a:endParaRPr lang="en-US" sz="1800" b="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1295400" y="152400"/>
            <a:ext cx="3257550" cy="366713"/>
          </a:xfrm>
          <a:prstGeom prst="rect">
            <a:avLst/>
          </a:prstGeom>
          <a:noFill/>
          <a:ln w="9525">
            <a:noFill/>
            <a:miter lim="800000"/>
            <a:headEnd/>
            <a:tailEnd/>
          </a:ln>
        </p:spPr>
        <p:txBody>
          <a:bodyPr wrap="none" anchor="ctr">
            <a:spAutoFit/>
          </a:bodyPr>
          <a:lstStyle/>
          <a:p>
            <a:pPr algn="just"/>
            <a:r>
              <a:rPr lang="sl-SI" sz="1800"/>
              <a:t>8. </a:t>
            </a:r>
            <a:r>
              <a:rPr lang="sl-SI" sz="1800" u="sng"/>
              <a:t>Plan i bilans stočne hrane</a:t>
            </a:r>
          </a:p>
        </p:txBody>
      </p:sp>
      <p:sp>
        <p:nvSpPr>
          <p:cNvPr id="81923" name="Rectangle 3"/>
          <p:cNvSpPr>
            <a:spLocks noChangeArrowheads="1"/>
          </p:cNvSpPr>
          <p:nvPr/>
        </p:nvSpPr>
        <p:spPr bwMode="auto">
          <a:xfrm>
            <a:off x="222250" y="717550"/>
            <a:ext cx="9086850" cy="6134100"/>
          </a:xfrm>
          <a:prstGeom prst="rect">
            <a:avLst/>
          </a:prstGeom>
          <a:noFill/>
          <a:ln w="9525">
            <a:noFill/>
            <a:miter lim="800000"/>
            <a:headEnd/>
            <a:tailEnd/>
          </a:ln>
        </p:spPr>
        <p:txBody>
          <a:bodyPr wrap="none" anchor="ctr">
            <a:spAutoFit/>
          </a:bodyPr>
          <a:lstStyle/>
          <a:p>
            <a:pPr>
              <a:tabLst>
                <a:tab pos="257175" algn="l"/>
              </a:tabLst>
            </a:pPr>
            <a:r>
              <a:rPr lang="sl-SI" sz="1800" b="0"/>
              <a:t>Proračun potreba stočne hrane predstavlja plan, a sagledavanje izvora iz kojih </a:t>
            </a:r>
          </a:p>
          <a:p>
            <a:pPr>
              <a:tabLst>
                <a:tab pos="257175" algn="l"/>
              </a:tabLst>
            </a:pPr>
            <a:r>
              <a:rPr lang="sl-SI" sz="1800" b="0"/>
              <a:t>će se te potrebe zadovoljiti i njihovo uporedjenje sa planom naziva se </a:t>
            </a:r>
          </a:p>
          <a:p>
            <a:pPr>
              <a:tabLst>
                <a:tab pos="257175" algn="l"/>
              </a:tabLst>
            </a:pPr>
            <a:r>
              <a:rPr lang="sl-SI" sz="1800" b="0"/>
              <a:t>bilans stročne hrane.</a:t>
            </a:r>
            <a:endParaRPr lang="en-US" sz="1800" b="0"/>
          </a:p>
          <a:p>
            <a:pPr>
              <a:tabLst>
                <a:tab pos="257175" algn="l"/>
              </a:tabLst>
            </a:pPr>
            <a:endParaRPr lang="sl-SI" sz="1800" b="0"/>
          </a:p>
          <a:p>
            <a:pPr>
              <a:tabLst>
                <a:tab pos="257175" algn="l"/>
              </a:tabLst>
            </a:pPr>
            <a:r>
              <a:rPr lang="sl-SI" sz="1800" b="0"/>
              <a:t>Pri sastavljanju plana stočne hrane mogu se primeniti dva postupka:</a:t>
            </a:r>
            <a:endParaRPr lang="en-US" sz="1800" b="0"/>
          </a:p>
          <a:p>
            <a:pPr>
              <a:tabLst>
                <a:tab pos="257175" algn="l"/>
              </a:tabLst>
            </a:pPr>
            <a:r>
              <a:rPr lang="sl-SI" sz="1800" b="0"/>
              <a:t>                     a)globalni proračun, predvidja po jednom uslovno grlu 4.000 ovsenih </a:t>
            </a:r>
          </a:p>
          <a:p>
            <a:pPr>
              <a:tabLst>
                <a:tab pos="257175" algn="l"/>
              </a:tabLst>
            </a:pPr>
            <a:r>
              <a:rPr lang="sl-SI" sz="1800" b="0"/>
              <a:t>                         hranljivih jedinica, a na jednu hranljivu ovsenu jedinicu energije </a:t>
            </a:r>
          </a:p>
          <a:p>
            <a:pPr>
              <a:tabLst>
                <a:tab pos="257175" algn="l"/>
              </a:tabLst>
            </a:pPr>
            <a:r>
              <a:rPr lang="sl-SI" sz="1800" b="0"/>
              <a:t>                         dolazi oko 100 – 150 grama svarljivih proteina.</a:t>
            </a:r>
          </a:p>
          <a:p>
            <a:pPr>
              <a:tabLst>
                <a:tab pos="257175" algn="l"/>
              </a:tabLst>
            </a:pPr>
            <a:endParaRPr lang="en-US" sz="1800" b="0"/>
          </a:p>
          <a:p>
            <a:pPr>
              <a:tabLst>
                <a:tab pos="257175" algn="l"/>
              </a:tabLst>
            </a:pPr>
            <a:r>
              <a:rPr lang="sl-SI" sz="1800" b="0"/>
              <a:t>                     b)detaljniji proračun, radi se za svaku kategoriju posebno po sezonama </a:t>
            </a:r>
          </a:p>
          <a:p>
            <a:pPr>
              <a:tabLst>
                <a:tab pos="257175" algn="l"/>
              </a:tabLst>
            </a:pPr>
            <a:r>
              <a:rPr lang="sl-SI" sz="1800" b="0"/>
              <a:t>                        množeći dnevnu količinu hraniva u obroku sa brojem hranidbenih dana.</a:t>
            </a:r>
            <a:endParaRPr lang="en-US" sz="1800" b="0"/>
          </a:p>
          <a:p>
            <a:pPr>
              <a:tabLst>
                <a:tab pos="257175" algn="l"/>
              </a:tabLst>
            </a:pPr>
            <a:r>
              <a:rPr lang="sl-SI" sz="1800" b="0"/>
              <a:t>      </a:t>
            </a:r>
          </a:p>
          <a:p>
            <a:pPr>
              <a:tabLst>
                <a:tab pos="257175" algn="l"/>
              </a:tabLst>
            </a:pPr>
            <a:r>
              <a:rPr lang="sl-SI" sz="1800" b="0"/>
              <a:t>    </a:t>
            </a:r>
          </a:p>
          <a:p>
            <a:pPr>
              <a:tabLst>
                <a:tab pos="257175" algn="l"/>
              </a:tabLst>
            </a:pPr>
            <a:r>
              <a:rPr lang="sl-SI" sz="1800" b="0"/>
              <a:t> Bilans stočne hrane radi se za isti period kao i plan. Polazi se od plana,</a:t>
            </a:r>
          </a:p>
          <a:p>
            <a:pPr>
              <a:tabLst>
                <a:tab pos="257175" algn="l"/>
              </a:tabLst>
            </a:pPr>
            <a:r>
              <a:rPr lang="sl-SI" sz="1800" b="0"/>
              <a:t> vodeći računa o </a:t>
            </a:r>
            <a:r>
              <a:rPr lang="sl-SI" sz="1800" b="0" u="sng"/>
              <a:t>zalihama</a:t>
            </a:r>
            <a:r>
              <a:rPr lang="sl-SI" sz="1800" b="0"/>
              <a:t>, </a:t>
            </a:r>
            <a:r>
              <a:rPr lang="sl-SI" sz="1800" b="0" u="sng"/>
              <a:t>proizvodnji</a:t>
            </a:r>
            <a:r>
              <a:rPr lang="sl-SI" sz="1800" b="0"/>
              <a:t>  i </a:t>
            </a:r>
            <a:r>
              <a:rPr lang="sl-SI" sz="1800" b="0" u="sng"/>
              <a:t>nabavci – kupovini</a:t>
            </a:r>
            <a:r>
              <a:rPr lang="sl-SI" sz="1800" b="0"/>
              <a:t>. </a:t>
            </a:r>
            <a:endParaRPr lang="sr-Latn-CS" sz="1800" b="0"/>
          </a:p>
          <a:p>
            <a:pPr>
              <a:tabLst>
                <a:tab pos="257175" algn="l"/>
              </a:tabLst>
            </a:pPr>
            <a:r>
              <a:rPr lang="sr-Latn-CS" sz="1800" b="0"/>
              <a:t>Da bi se došlo do bilansa stočne hrane očekivana proizvodnja upoređuje se sa </a:t>
            </a:r>
          </a:p>
          <a:p>
            <a:pPr>
              <a:tabLst>
                <a:tab pos="257175" algn="l"/>
              </a:tabLst>
            </a:pPr>
            <a:r>
              <a:rPr lang="sr-Latn-CS" sz="1800" b="0"/>
              <a:t>očekivanom potrebom hrane ( plan stočne hrane).Ako se ustanovi deficit predviđa se </a:t>
            </a:r>
          </a:p>
          <a:p>
            <a:pPr>
              <a:tabLst>
                <a:tab pos="257175" algn="l"/>
              </a:tabLst>
            </a:pPr>
            <a:r>
              <a:rPr lang="sr-Latn-CS" sz="1800" b="0"/>
              <a:t>nabavka određene količine i asortimana hraniva. </a:t>
            </a:r>
          </a:p>
          <a:p>
            <a:pPr>
              <a:tabLst>
                <a:tab pos="257175" algn="l"/>
              </a:tabLst>
            </a:pPr>
            <a:r>
              <a:rPr lang="sr-Latn-CS" sz="1800" b="0"/>
              <a:t>U nekim slučajevima rešenje se traži u: - smanjenju broja grla,</a:t>
            </a:r>
          </a:p>
          <a:p>
            <a:pPr>
              <a:tabLst>
                <a:tab pos="257175" algn="l"/>
              </a:tabLst>
            </a:pPr>
            <a:r>
              <a:rPr lang="sr-Latn-CS" sz="1800" b="0"/>
              <a:t>                                                               - izmeni strukture stočarske proizvodnje</a:t>
            </a:r>
          </a:p>
          <a:p>
            <a:pPr>
              <a:tabLst>
                <a:tab pos="257175" algn="l"/>
              </a:tabLst>
            </a:pPr>
            <a:r>
              <a:rPr lang="sr-Latn-CS" sz="1800" b="0"/>
              <a:t>                                                               - smanjenju intenzivnosti stočarske proizvodnje  </a:t>
            </a:r>
            <a:endParaRPr lang="en-US" sz="1800" b="0"/>
          </a:p>
          <a:p>
            <a:pPr eaLnBrk="0" hangingPunct="0">
              <a:tabLst>
                <a:tab pos="257175" algn="l"/>
              </a:tabLst>
            </a:pPr>
            <a:endParaRPr lang="en-US" sz="1800" b="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ChangeArrowheads="1"/>
          </p:cNvSpPr>
          <p:nvPr/>
        </p:nvSpPr>
        <p:spPr bwMode="auto">
          <a:xfrm>
            <a:off x="1676400" y="228600"/>
            <a:ext cx="5568950" cy="366713"/>
          </a:xfrm>
          <a:prstGeom prst="rect">
            <a:avLst/>
          </a:prstGeom>
          <a:noFill/>
          <a:ln w="9525">
            <a:noFill/>
            <a:miter lim="800000"/>
            <a:headEnd/>
            <a:tailEnd/>
          </a:ln>
        </p:spPr>
        <p:txBody>
          <a:bodyPr wrap="none" anchor="ctr">
            <a:spAutoFit/>
          </a:bodyPr>
          <a:lstStyle/>
          <a:p>
            <a:pPr algn="just"/>
            <a:r>
              <a:rPr lang="sl-SI" sz="1800"/>
              <a:t>9. </a:t>
            </a:r>
            <a:r>
              <a:rPr lang="sl-SI" sz="1800" u="sng"/>
              <a:t>Organizacija iskorišćavanja sveže zelene hrane</a:t>
            </a:r>
          </a:p>
        </p:txBody>
      </p:sp>
      <p:sp>
        <p:nvSpPr>
          <p:cNvPr id="82947" name="Rectangle 3"/>
          <p:cNvSpPr>
            <a:spLocks noChangeArrowheads="1"/>
          </p:cNvSpPr>
          <p:nvPr/>
        </p:nvSpPr>
        <p:spPr bwMode="auto">
          <a:xfrm>
            <a:off x="0" y="723900"/>
            <a:ext cx="9144000" cy="6134100"/>
          </a:xfrm>
          <a:prstGeom prst="rect">
            <a:avLst/>
          </a:prstGeom>
          <a:noFill/>
          <a:ln w="9525">
            <a:noFill/>
            <a:miter lim="800000"/>
            <a:headEnd/>
            <a:tailEnd/>
          </a:ln>
        </p:spPr>
        <p:txBody>
          <a:bodyPr anchor="ctr">
            <a:spAutoFit/>
          </a:bodyPr>
          <a:lstStyle/>
          <a:p>
            <a:pPr indent="257175">
              <a:tabLst>
                <a:tab pos="257175" algn="l"/>
              </a:tabLst>
            </a:pPr>
            <a:r>
              <a:rPr lang="sl-SI" sz="1800"/>
              <a:t>9.1. Organizacija iskorišćavanja pašnjaka</a:t>
            </a:r>
            <a:endParaRPr lang="en-US" sz="1800" b="0"/>
          </a:p>
          <a:p>
            <a:pPr indent="257175">
              <a:tabLst>
                <a:tab pos="257175" algn="l"/>
              </a:tabLst>
            </a:pPr>
            <a:r>
              <a:rPr lang="sl-SI" sz="1800" b="0"/>
              <a:t>    Unapredjenje proizvodnje na pašnjacima podrazumeva:</a:t>
            </a:r>
            <a:endParaRPr lang="en-US" sz="1800" b="0"/>
          </a:p>
          <a:p>
            <a:pPr indent="257175">
              <a:tabLst>
                <a:tab pos="257175" algn="l"/>
              </a:tabLst>
            </a:pPr>
            <a:r>
              <a:rPr lang="en-US" sz="1800" b="0"/>
              <a:t>                      - </a:t>
            </a:r>
            <a:r>
              <a:rPr lang="sl-SI" sz="1800" b="0"/>
              <a:t>smenjivanje ispaše košenjem,	</a:t>
            </a:r>
            <a:endParaRPr lang="en-US" sz="1800" b="0"/>
          </a:p>
          <a:p>
            <a:pPr indent="257175">
              <a:tabLst>
                <a:tab pos="257175" algn="l"/>
              </a:tabLst>
            </a:pPr>
            <a:r>
              <a:rPr lang="en-US" sz="1800" b="0"/>
              <a:t>                      - </a:t>
            </a:r>
            <a:r>
              <a:rPr lang="sl-SI" sz="1800" b="0"/>
              <a:t>prekid iskorišćavanja travne mase u odredjenom periodu</a:t>
            </a:r>
            <a:endParaRPr lang="en-US" sz="1800" b="0"/>
          </a:p>
          <a:p>
            <a:pPr indent="257175">
              <a:tabLst>
                <a:tab pos="257175" algn="l"/>
              </a:tabLst>
            </a:pPr>
            <a:r>
              <a:rPr lang="en-US" sz="1800" b="0"/>
              <a:t>                      -</a:t>
            </a:r>
            <a:r>
              <a:rPr lang="sl-SI" sz="1800" b="0"/>
              <a:t> radi samopodsejavanja,</a:t>
            </a:r>
            <a:endParaRPr lang="en-US" sz="1800" b="0"/>
          </a:p>
          <a:p>
            <a:pPr indent="257175">
              <a:tabLst>
                <a:tab pos="257175" algn="l"/>
              </a:tabLst>
            </a:pPr>
            <a:r>
              <a:rPr lang="en-US" sz="1800" b="0"/>
              <a:t>                       -</a:t>
            </a:r>
            <a:r>
              <a:rPr lang="sl-SI" sz="1800" b="0"/>
              <a:t>podsejavanje smeša trava,</a:t>
            </a:r>
            <a:endParaRPr lang="en-US" sz="1800" b="0"/>
          </a:p>
          <a:p>
            <a:pPr indent="257175">
              <a:tabLst>
                <a:tab pos="257175" algn="l"/>
              </a:tabLst>
            </a:pPr>
            <a:r>
              <a:rPr lang="en-US" sz="1800" b="0"/>
              <a:t>                       -</a:t>
            </a:r>
            <a:r>
              <a:rPr lang="sl-SI" sz="1800" b="0"/>
              <a:t>djubrenje i nega (uništavanje korova, sakupljanje kamenja, </a:t>
            </a:r>
            <a:endParaRPr lang="en-US" sz="1800" b="0"/>
          </a:p>
          <a:p>
            <a:pPr indent="257175">
              <a:tabLst>
                <a:tab pos="257175" algn="l"/>
              </a:tabLst>
            </a:pPr>
            <a:r>
              <a:rPr lang="en-US" sz="1800" b="0"/>
              <a:t>                        </a:t>
            </a:r>
            <a:r>
              <a:rPr lang="sl-SI" sz="1800" b="0"/>
              <a:t>uništavanje krtičnjaka, ravnanje i sl.</a:t>
            </a:r>
            <a:r>
              <a:rPr lang="sr-Latn-CS" sz="1800" b="0"/>
              <a:t>)</a:t>
            </a:r>
            <a:endParaRPr lang="en-US" sz="1800" b="0"/>
          </a:p>
          <a:p>
            <a:pPr indent="257175">
              <a:tabLst>
                <a:tab pos="257175" algn="l"/>
              </a:tabLst>
            </a:pPr>
            <a:r>
              <a:rPr lang="sl-SI" sz="1800" b="0"/>
              <a:t>                       -navodnjavanje u područjima sa nedovoljnom količinom </a:t>
            </a:r>
          </a:p>
          <a:p>
            <a:pPr indent="257175">
              <a:tabLst>
                <a:tab pos="257175" algn="l"/>
              </a:tabLst>
            </a:pPr>
            <a:r>
              <a:rPr lang="sl-SI" sz="1800" b="0"/>
              <a:t>                        atmosferskih padavina.</a:t>
            </a:r>
            <a:endParaRPr lang="en-US" sz="1800" b="0"/>
          </a:p>
          <a:p>
            <a:pPr indent="257175">
              <a:tabLst>
                <a:tab pos="257175" algn="l"/>
              </a:tabLst>
            </a:pPr>
            <a:r>
              <a:rPr lang="sl-SI" sz="1800" b="0"/>
              <a:t>      </a:t>
            </a:r>
            <a:endParaRPr lang="en-US" sz="1800" b="0"/>
          </a:p>
          <a:p>
            <a:pPr indent="257175">
              <a:tabLst>
                <a:tab pos="257175" algn="l"/>
              </a:tabLst>
            </a:pPr>
            <a:r>
              <a:rPr lang="sl-SI" sz="1800" b="0"/>
              <a:t>    Jedna od značajnih mera za unapredjenje pašnjačke proizvodnje je </a:t>
            </a:r>
            <a:r>
              <a:rPr lang="sl-SI" sz="1800"/>
              <a:t>način </a:t>
            </a:r>
          </a:p>
          <a:p>
            <a:pPr indent="257175">
              <a:tabLst>
                <a:tab pos="257175" algn="l"/>
              </a:tabLst>
            </a:pPr>
            <a:r>
              <a:rPr lang="sl-SI" sz="1800"/>
              <a:t>iskorišćavanje travne mase pri napasanju stoke</a:t>
            </a:r>
            <a:r>
              <a:rPr lang="sl-SI" sz="1800" b="0"/>
              <a:t>. </a:t>
            </a:r>
          </a:p>
          <a:p>
            <a:pPr indent="257175">
              <a:tabLst>
                <a:tab pos="257175" algn="l"/>
              </a:tabLst>
            </a:pPr>
            <a:endParaRPr lang="sl-SI" sz="1800" b="0"/>
          </a:p>
          <a:p>
            <a:pPr indent="257175">
              <a:tabLst>
                <a:tab pos="257175" algn="l"/>
              </a:tabLst>
            </a:pPr>
            <a:r>
              <a:rPr lang="sl-SI" sz="1800" b="0"/>
              <a:t>Postoje dva osnovna načina  iskorišćavanja:</a:t>
            </a:r>
          </a:p>
          <a:p>
            <a:pPr indent="257175" algn="ctr">
              <a:tabLst>
                <a:tab pos="257175" algn="l"/>
              </a:tabLst>
            </a:pPr>
            <a:r>
              <a:rPr lang="sl-SI" sz="1800"/>
              <a:t>slobodni i</a:t>
            </a:r>
            <a:r>
              <a:rPr lang="sl-SI" sz="1800" b="0"/>
              <a:t> </a:t>
            </a:r>
          </a:p>
          <a:p>
            <a:pPr indent="257175" algn="ctr">
              <a:tabLst>
                <a:tab pos="257175" algn="l"/>
              </a:tabLst>
            </a:pPr>
            <a:r>
              <a:rPr lang="sl-SI" sz="1800"/>
              <a:t>pregonski</a:t>
            </a:r>
            <a:r>
              <a:rPr lang="sl-SI" sz="1800" b="0"/>
              <a:t>    </a:t>
            </a:r>
          </a:p>
          <a:p>
            <a:pPr indent="257175">
              <a:tabLst>
                <a:tab pos="257175" algn="l"/>
              </a:tabLst>
            </a:pPr>
            <a:r>
              <a:rPr lang="sl-SI" sz="1800" b="0"/>
              <a:t>U poredjenju sa slobodnim načinom, pregonski sistem obezbedjuje povećanje količine zelene mase po hektaru za 20-30%. Minimalna širina pregona (po odraslom grlu) iznosi za goveda 1,5, - 2,5 m u dovoljno vlažnim, a 3 – 4 m u sušnim rejonima,za ovce do 1 m, za konje do 5 m. </a:t>
            </a:r>
          </a:p>
          <a:p>
            <a:pPr indent="257175">
              <a:tabLst>
                <a:tab pos="257175" algn="l"/>
              </a:tabLst>
            </a:pPr>
            <a:endParaRPr lang="sl-SI" sz="1800" b="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ext Box 4"/>
          <p:cNvSpPr txBox="1">
            <a:spLocks noChangeArrowheads="1"/>
          </p:cNvSpPr>
          <p:nvPr/>
        </p:nvSpPr>
        <p:spPr bwMode="auto">
          <a:xfrm>
            <a:off x="0" y="152400"/>
            <a:ext cx="9144000" cy="6467475"/>
          </a:xfrm>
          <a:prstGeom prst="rect">
            <a:avLst/>
          </a:prstGeom>
          <a:noFill/>
          <a:ln w="9525">
            <a:noFill/>
            <a:miter lim="800000"/>
            <a:headEnd/>
            <a:tailEnd/>
          </a:ln>
        </p:spPr>
        <p:txBody>
          <a:bodyPr>
            <a:spAutoFit/>
          </a:bodyPr>
          <a:lstStyle/>
          <a:p>
            <a:r>
              <a:rPr lang="sr-Latn-CS" sz="1800" b="0"/>
              <a:t>Projektovanje pregona</a:t>
            </a:r>
          </a:p>
          <a:p>
            <a:r>
              <a:rPr lang="sr-Latn-CS" sz="1800" b="0"/>
              <a:t>                                                            </a:t>
            </a:r>
          </a:p>
          <a:p>
            <a:r>
              <a:rPr lang="sr-Latn-CS" sz="1800" b="0"/>
              <a:t>                                                             M           M – </a:t>
            </a:r>
            <a:r>
              <a:rPr lang="sr-Latn-CS" sz="1600" b="0"/>
              <a:t>prinos zelene mase po ha</a:t>
            </a:r>
            <a:r>
              <a:rPr lang="sr-Latn-CS" sz="1800" b="0"/>
              <a:t>   </a:t>
            </a:r>
          </a:p>
          <a:p>
            <a:r>
              <a:rPr lang="sr-Latn-CS" sz="1800" b="0"/>
              <a:t>Broj grla po hektaru pašnjaka   G</a:t>
            </a:r>
            <a:r>
              <a:rPr lang="sr-Latn-CS" sz="1800" b="0" baseline="-25000"/>
              <a:t>1</a:t>
            </a:r>
            <a:r>
              <a:rPr lang="en-US" sz="1800" b="0">
                <a:cs typeface="Arial" charset="0"/>
              </a:rPr>
              <a:t>=</a:t>
            </a:r>
            <a:r>
              <a:rPr lang="sr-Latn-CS" sz="1800" b="0">
                <a:cs typeface="Arial" charset="0"/>
              </a:rPr>
              <a:t> ----------     d – </a:t>
            </a:r>
            <a:r>
              <a:rPr lang="sr-Latn-CS" sz="1400">
                <a:cs typeface="Arial" charset="0"/>
              </a:rPr>
              <a:t>broj dana zadržavanja stoke</a:t>
            </a:r>
            <a:r>
              <a:rPr lang="sr-Latn-CS" sz="1800" b="0">
                <a:cs typeface="Arial" charset="0"/>
              </a:rPr>
              <a:t>  </a:t>
            </a:r>
            <a:endParaRPr lang="en-US" sz="1800" b="0">
              <a:cs typeface="Arial" charset="0"/>
            </a:endParaRPr>
          </a:p>
          <a:p>
            <a:r>
              <a:rPr lang="sr-Latn-CS" sz="1800" b="0"/>
              <a:t>                                                           d * n       n – </a:t>
            </a:r>
            <a:r>
              <a:rPr lang="sr-Latn-CS" sz="1400"/>
              <a:t>dnevna potreba zelene mase po grlu  </a:t>
            </a:r>
          </a:p>
          <a:p>
            <a:endParaRPr lang="sr-Latn-CS" sz="1400"/>
          </a:p>
          <a:p>
            <a:endParaRPr lang="sr-Latn-CS" sz="1400"/>
          </a:p>
          <a:p>
            <a:r>
              <a:rPr lang="sr-Latn-CS" sz="1400"/>
              <a:t>                                                                      </a:t>
            </a:r>
            <a:r>
              <a:rPr lang="sr-Latn-CS" sz="1800"/>
              <a:t>G                  G-</a:t>
            </a:r>
            <a:r>
              <a:rPr lang="sr-Latn-CS" sz="1400"/>
              <a:t>  Ukupan broj grla koja se napasaju</a:t>
            </a:r>
            <a:endParaRPr lang="sr-Latn-CS" sz="1800"/>
          </a:p>
          <a:p>
            <a:r>
              <a:rPr lang="sr-Latn-CS" sz="1800" b="0"/>
              <a:t>Površina jednog pregona    P</a:t>
            </a:r>
            <a:r>
              <a:rPr lang="sr-Latn-CS" sz="1800" b="0" baseline="-25000"/>
              <a:t>1</a:t>
            </a:r>
            <a:r>
              <a:rPr lang="en-US" sz="1800" b="0">
                <a:cs typeface="Arial" charset="0"/>
              </a:rPr>
              <a:t>=</a:t>
            </a:r>
            <a:r>
              <a:rPr lang="sr-Latn-CS" sz="1800" b="0">
                <a:cs typeface="Arial" charset="0"/>
              </a:rPr>
              <a:t> -----------    </a:t>
            </a:r>
            <a:endParaRPr lang="en-US" sz="1800" b="0">
              <a:cs typeface="Arial" charset="0"/>
            </a:endParaRPr>
          </a:p>
          <a:p>
            <a:r>
              <a:rPr lang="sr-Latn-CS" sz="1400"/>
              <a:t>                                                                       </a:t>
            </a:r>
            <a:r>
              <a:rPr lang="sr-Latn-CS" sz="1800"/>
              <a:t>G</a:t>
            </a:r>
            <a:r>
              <a:rPr lang="sr-Latn-CS" sz="1800" baseline="-25000"/>
              <a:t>1</a:t>
            </a:r>
          </a:p>
          <a:p>
            <a:endParaRPr lang="sr-Latn-CS" sz="1800" baseline="-25000"/>
          </a:p>
          <a:p>
            <a:r>
              <a:rPr lang="sr-Latn-CS" sz="1800" baseline="-25000"/>
              <a:t>                                                                         </a:t>
            </a:r>
            <a:r>
              <a:rPr lang="sr-Latn-CS" sz="1800"/>
              <a:t>Z                         Z – </a:t>
            </a:r>
            <a:r>
              <a:rPr lang="sr-Latn-CS" sz="1400"/>
              <a:t>Broj dana potreban za regeneraciju trave</a:t>
            </a:r>
          </a:p>
          <a:p>
            <a:r>
              <a:rPr lang="sr-Latn-CS" sz="1800" b="0"/>
              <a:t>Potreban broj pregona   B</a:t>
            </a:r>
            <a:r>
              <a:rPr lang="en-US" sz="1800" b="0">
                <a:cs typeface="Arial" charset="0"/>
              </a:rPr>
              <a:t>=</a:t>
            </a:r>
            <a:r>
              <a:rPr lang="sr-Latn-CS" sz="1800" b="0">
                <a:cs typeface="Arial" charset="0"/>
              </a:rPr>
              <a:t>  ---------- + 1</a:t>
            </a:r>
          </a:p>
          <a:p>
            <a:r>
              <a:rPr lang="sr-Latn-CS" sz="1800" b="0">
                <a:cs typeface="Arial" charset="0"/>
              </a:rPr>
              <a:t>                                                  d</a:t>
            </a:r>
          </a:p>
          <a:p>
            <a:endParaRPr lang="sr-Latn-CS" sz="1800" b="0">
              <a:cs typeface="Arial" charset="0"/>
            </a:endParaRPr>
          </a:p>
          <a:p>
            <a:endParaRPr lang="sr-Latn-CS" sz="1800" b="0">
              <a:cs typeface="Arial" charset="0"/>
            </a:endParaRPr>
          </a:p>
          <a:p>
            <a:r>
              <a:rPr lang="sr-Latn-CS" sz="1800" b="0">
                <a:cs typeface="Arial" charset="0"/>
              </a:rPr>
              <a:t>Ukupna površina pašnjaka  P</a:t>
            </a:r>
            <a:r>
              <a:rPr lang="en-US" sz="1800" b="0">
                <a:cs typeface="Arial" charset="0"/>
              </a:rPr>
              <a:t>=</a:t>
            </a:r>
            <a:r>
              <a:rPr lang="sr-Latn-CS" sz="1800" b="0">
                <a:cs typeface="Arial" charset="0"/>
              </a:rPr>
              <a:t>P</a:t>
            </a:r>
            <a:r>
              <a:rPr lang="sr-Latn-CS" sz="1800" b="0" baseline="-25000">
                <a:cs typeface="Arial" charset="0"/>
              </a:rPr>
              <a:t>1</a:t>
            </a:r>
            <a:r>
              <a:rPr lang="sr-Latn-CS" sz="1800" b="0">
                <a:cs typeface="Arial" charset="0"/>
              </a:rPr>
              <a:t>*B</a:t>
            </a:r>
          </a:p>
          <a:p>
            <a:endParaRPr lang="sr-Latn-CS" sz="1800" b="0">
              <a:cs typeface="Arial" charset="0"/>
            </a:endParaRPr>
          </a:p>
          <a:p>
            <a:r>
              <a:rPr lang="sr-Latn-CS" sz="1800" b="0">
                <a:cs typeface="Arial" charset="0"/>
              </a:rPr>
              <a:t>                                              b </a:t>
            </a:r>
            <a:r>
              <a:rPr lang="sr-Latn-CS" sz="1800" b="0" baseline="-25000">
                <a:cs typeface="Arial" charset="0"/>
              </a:rPr>
              <a:t>*</a:t>
            </a:r>
            <a:r>
              <a:rPr lang="sr-Latn-CS" sz="1800" b="0">
                <a:cs typeface="Arial" charset="0"/>
              </a:rPr>
              <a:t> t                    b – brzina kretanja stoke</a:t>
            </a:r>
          </a:p>
          <a:p>
            <a:r>
              <a:rPr lang="sr-Latn-CS" sz="1800" b="0">
                <a:cs typeface="Arial" charset="0"/>
              </a:rPr>
              <a:t>Dužina pregona             D</a:t>
            </a:r>
            <a:r>
              <a:rPr lang="en-US" sz="1800" b="0">
                <a:cs typeface="Arial" charset="0"/>
              </a:rPr>
              <a:t>=</a:t>
            </a:r>
            <a:r>
              <a:rPr lang="sr-Latn-CS" sz="1800" b="0">
                <a:cs typeface="Arial" charset="0"/>
              </a:rPr>
              <a:t> ------------              t -  efektivno trajanje paše u časovima </a:t>
            </a:r>
          </a:p>
          <a:p>
            <a:r>
              <a:rPr lang="sr-Latn-CS" sz="1800" b="0">
                <a:cs typeface="Arial" charset="0"/>
              </a:rPr>
              <a:t>                                                 r                             dnevno</a:t>
            </a:r>
          </a:p>
          <a:p>
            <a:r>
              <a:rPr lang="sr-Latn-CS" sz="1800" b="0">
                <a:cs typeface="Arial" charset="0"/>
              </a:rPr>
              <a:t>                                                                         r – broj prelaza stoke preko pašnjaka  </a:t>
            </a:r>
          </a:p>
          <a:p>
            <a:r>
              <a:rPr lang="sr-Latn-CS" sz="1800" b="0">
                <a:cs typeface="Arial" charset="0"/>
              </a:rPr>
              <a:t>                                                 </a:t>
            </a:r>
          </a:p>
          <a:p>
            <a:endParaRPr lang="en-US" sz="1800" b="0">
              <a:cs typeface="Arial"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2209800" y="0"/>
            <a:ext cx="4032250" cy="366713"/>
          </a:xfrm>
          <a:prstGeom prst="rect">
            <a:avLst/>
          </a:prstGeom>
          <a:noFill/>
          <a:ln w="9525">
            <a:noFill/>
            <a:miter lim="800000"/>
            <a:headEnd/>
            <a:tailEnd/>
          </a:ln>
        </p:spPr>
        <p:txBody>
          <a:bodyPr wrap="none" anchor="ctr">
            <a:spAutoFit/>
          </a:bodyPr>
          <a:lstStyle/>
          <a:p>
            <a:pPr algn="just"/>
            <a:r>
              <a:rPr lang="sl-SI" sz="1800"/>
              <a:t>9.2. </a:t>
            </a:r>
            <a:r>
              <a:rPr lang="sl-SI" sz="1800" u="sng"/>
              <a:t>Organizacija zelenog konvejera</a:t>
            </a:r>
          </a:p>
        </p:txBody>
      </p:sp>
      <p:sp>
        <p:nvSpPr>
          <p:cNvPr id="84995" name="Rectangle 3"/>
          <p:cNvSpPr>
            <a:spLocks noChangeArrowheads="1"/>
          </p:cNvSpPr>
          <p:nvPr/>
        </p:nvSpPr>
        <p:spPr bwMode="auto">
          <a:xfrm>
            <a:off x="0" y="1285875"/>
            <a:ext cx="9074150" cy="4486275"/>
          </a:xfrm>
          <a:prstGeom prst="rect">
            <a:avLst/>
          </a:prstGeom>
          <a:noFill/>
          <a:ln w="9525">
            <a:noFill/>
            <a:miter lim="800000"/>
            <a:headEnd/>
            <a:tailEnd/>
          </a:ln>
        </p:spPr>
        <p:txBody>
          <a:bodyPr wrap="none" anchor="ctr">
            <a:spAutoFit/>
          </a:bodyPr>
          <a:lstStyle/>
          <a:p>
            <a:pPr>
              <a:tabLst>
                <a:tab pos="257175" algn="l"/>
              </a:tabLst>
            </a:pPr>
            <a:r>
              <a:rPr lang="sl-SI" sz="1800" b="0"/>
              <a:t>        Da bi se obezbedilo neprekidno i ravnomerno snabdevanje stoke zelenom hranom</a:t>
            </a:r>
          </a:p>
          <a:p>
            <a:pPr>
              <a:tabLst>
                <a:tab pos="257175" algn="l"/>
              </a:tabLst>
            </a:pPr>
            <a:r>
              <a:rPr lang="sl-SI" sz="1800" b="0"/>
              <a:t>        u vegetacionom periodu, sastavlja se plan i bilans zelenog konvejera kojim </a:t>
            </a:r>
          </a:p>
          <a:p>
            <a:pPr>
              <a:tabLst>
                <a:tab pos="257175" algn="l"/>
              </a:tabLst>
            </a:pPr>
            <a:r>
              <a:rPr lang="sl-SI" sz="1800" b="0"/>
              <a:t>       se obuhvataju sledeća pitanja:</a:t>
            </a:r>
          </a:p>
          <a:p>
            <a:pPr>
              <a:tabLst>
                <a:tab pos="257175" algn="l"/>
              </a:tabLst>
            </a:pPr>
            <a:endParaRPr lang="en-US" sz="1800" b="0"/>
          </a:p>
          <a:p>
            <a:pPr>
              <a:tabLst>
                <a:tab pos="257175" algn="l"/>
              </a:tabLst>
            </a:pPr>
            <a:r>
              <a:rPr lang="sl-SI" sz="1800" b="0"/>
              <a:t>               -izbor krmnih useva koji će se koristiti u toku vegetacionog perioda,</a:t>
            </a:r>
            <a:endParaRPr lang="sr-Latn-CS" sz="1800" b="0"/>
          </a:p>
          <a:p>
            <a:pPr>
              <a:tabLst>
                <a:tab pos="257175" algn="l"/>
              </a:tabLst>
            </a:pPr>
            <a:r>
              <a:rPr lang="sl-SI" sz="1800" b="0"/>
              <a:t>               </a:t>
            </a:r>
          </a:p>
          <a:p>
            <a:pPr>
              <a:tabLst>
                <a:tab pos="257175" algn="l"/>
              </a:tabLst>
            </a:pPr>
            <a:r>
              <a:rPr lang="sl-SI" sz="1800" b="0"/>
              <a:t>                -utvrdjivanje rokova setve odnosno žetve krmnih useva,</a:t>
            </a:r>
            <a:endParaRPr lang="en-US" sz="1800" b="0"/>
          </a:p>
          <a:p>
            <a:pPr>
              <a:tabLst>
                <a:tab pos="257175" algn="l"/>
              </a:tabLst>
            </a:pPr>
            <a:r>
              <a:rPr lang="sl-SI" sz="1800" b="0"/>
              <a:t>                 </a:t>
            </a:r>
          </a:p>
          <a:p>
            <a:pPr>
              <a:tabLst>
                <a:tab pos="257175" algn="l"/>
              </a:tabLst>
            </a:pPr>
            <a:r>
              <a:rPr lang="sl-SI" sz="1800" b="0"/>
              <a:t>                -procena očekivanih prinosa po hektaru,</a:t>
            </a:r>
          </a:p>
          <a:p>
            <a:pPr>
              <a:tabLst>
                <a:tab pos="257175" algn="l"/>
              </a:tabLst>
            </a:pPr>
            <a:endParaRPr lang="en-US" sz="1800" b="0"/>
          </a:p>
          <a:p>
            <a:pPr>
              <a:tabLst>
                <a:tab pos="257175" algn="l"/>
              </a:tabLst>
            </a:pPr>
            <a:r>
              <a:rPr lang="sl-SI" sz="1800" b="0"/>
              <a:t>                </a:t>
            </a:r>
          </a:p>
          <a:p>
            <a:pPr>
              <a:tabLst>
                <a:tab pos="257175" algn="l"/>
              </a:tabLst>
            </a:pPr>
            <a:r>
              <a:rPr lang="sl-SI" sz="1800" b="0"/>
              <a:t>                -proračun potrebne količine zelene hrane po pojedinim delovima </a:t>
            </a:r>
          </a:p>
          <a:p>
            <a:pPr>
              <a:tabLst>
                <a:tab pos="257175" algn="l"/>
              </a:tabLst>
            </a:pPr>
            <a:r>
              <a:rPr lang="sl-SI" sz="1800" b="0"/>
              <a:t>                vegetacionog perioda i</a:t>
            </a:r>
            <a:endParaRPr lang="en-US" sz="1800" b="0"/>
          </a:p>
          <a:p>
            <a:pPr>
              <a:tabLst>
                <a:tab pos="257175" algn="l"/>
              </a:tabLst>
            </a:pPr>
            <a:r>
              <a:rPr lang="sl-SI" sz="1800" b="0"/>
              <a:t>               </a:t>
            </a:r>
          </a:p>
          <a:p>
            <a:pPr>
              <a:tabLst>
                <a:tab pos="257175" algn="l"/>
              </a:tabLst>
            </a:pPr>
            <a:r>
              <a:rPr lang="sl-SI" sz="1800" b="0"/>
              <a:t>               -odredjivanje površine koja treba da bude zasejana pojedinim krmnim usevima</a:t>
            </a:r>
          </a:p>
          <a:p>
            <a:pPr>
              <a:tabLst>
                <a:tab pos="257175" algn="l"/>
              </a:tabLst>
            </a:pPr>
            <a:r>
              <a:rPr lang="sl-SI" sz="1800" b="0"/>
              <a:t>                (plus 5 do 10%).</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990600" y="228600"/>
            <a:ext cx="7143750" cy="641350"/>
          </a:xfrm>
          <a:prstGeom prst="rect">
            <a:avLst/>
          </a:prstGeom>
          <a:noFill/>
          <a:ln w="9525">
            <a:noFill/>
            <a:miter lim="800000"/>
            <a:headEnd/>
            <a:tailEnd/>
          </a:ln>
        </p:spPr>
        <p:txBody>
          <a:bodyPr wrap="none" anchor="ctr">
            <a:spAutoFit/>
          </a:bodyPr>
          <a:lstStyle/>
          <a:p>
            <a:pPr algn="ctr"/>
            <a:r>
              <a:rPr lang="sl-SI" sz="1800"/>
              <a:t>9.3. </a:t>
            </a:r>
            <a:r>
              <a:rPr lang="sl-SI" sz="1800" u="sng"/>
              <a:t>Organizacija proizvodnje zelene hidroponijske stočne hrane</a:t>
            </a:r>
            <a:endParaRPr lang="en-US" sz="1800" b="0"/>
          </a:p>
          <a:p>
            <a:pPr algn="ctr"/>
            <a:r>
              <a:rPr lang="sl-SI" sz="1800"/>
              <a:t>       </a:t>
            </a:r>
            <a:r>
              <a:rPr lang="sl-SI" sz="1800" u="sng"/>
              <a:t>(ZHSH)</a:t>
            </a:r>
          </a:p>
        </p:txBody>
      </p:sp>
      <p:sp>
        <p:nvSpPr>
          <p:cNvPr id="86019" name="Rectangle 3"/>
          <p:cNvSpPr>
            <a:spLocks noChangeArrowheads="1"/>
          </p:cNvSpPr>
          <p:nvPr/>
        </p:nvSpPr>
        <p:spPr bwMode="auto">
          <a:xfrm>
            <a:off x="0" y="990600"/>
            <a:ext cx="8950325" cy="5584825"/>
          </a:xfrm>
          <a:prstGeom prst="rect">
            <a:avLst/>
          </a:prstGeom>
          <a:noFill/>
          <a:ln w="9525">
            <a:noFill/>
            <a:miter lim="800000"/>
            <a:headEnd/>
            <a:tailEnd/>
          </a:ln>
        </p:spPr>
        <p:txBody>
          <a:bodyPr wrap="none" anchor="ctr">
            <a:spAutoFit/>
          </a:bodyPr>
          <a:lstStyle/>
          <a:p>
            <a:pPr indent="257175">
              <a:tabLst>
                <a:tab pos="257175" algn="l"/>
              </a:tabLst>
            </a:pPr>
            <a:r>
              <a:rPr lang="sl-SI" sz="1800" b="0"/>
              <a:t>Pojam hidroponije označava gajenje biljaka u posudama bez zemljišta, u uslovima </a:t>
            </a:r>
          </a:p>
          <a:p>
            <a:pPr indent="257175">
              <a:tabLst>
                <a:tab pos="257175" algn="l"/>
              </a:tabLst>
            </a:pPr>
            <a:r>
              <a:rPr lang="sl-SI" sz="1800" b="0"/>
              <a:t>optimalne vlažnosti, toplote i svetlosti. Za proizvodnju ZHSH potrebno je obezbediti :</a:t>
            </a:r>
            <a:endParaRPr lang="en-US" sz="1800" b="0"/>
          </a:p>
          <a:p>
            <a:pPr indent="257175">
              <a:tabLst>
                <a:tab pos="257175" algn="l"/>
              </a:tabLst>
            </a:pPr>
            <a:r>
              <a:rPr lang="sl-SI" sz="1800" b="0"/>
              <a:t>                             -seme žita,</a:t>
            </a:r>
            <a:endParaRPr lang="en-US" sz="1800" b="0"/>
          </a:p>
          <a:p>
            <a:pPr indent="257175">
              <a:tabLst>
                <a:tab pos="257175" algn="l"/>
              </a:tabLst>
            </a:pPr>
            <a:r>
              <a:rPr lang="sl-SI" sz="1800" b="0"/>
              <a:t>                             -prostorije,</a:t>
            </a:r>
            <a:endParaRPr lang="en-US" sz="1800" b="0"/>
          </a:p>
          <a:p>
            <a:pPr indent="257175">
              <a:tabLst>
                <a:tab pos="257175" algn="l"/>
              </a:tabLst>
            </a:pPr>
            <a:r>
              <a:rPr lang="sl-SI" sz="1800" b="0"/>
              <a:t>                             -uredjaje za proizvodnju ZHSH,</a:t>
            </a:r>
            <a:endParaRPr lang="en-US" sz="1800" b="0"/>
          </a:p>
          <a:p>
            <a:pPr indent="257175">
              <a:tabLst>
                <a:tab pos="257175" algn="l"/>
              </a:tabLst>
            </a:pPr>
            <a:r>
              <a:rPr lang="sl-SI" sz="1800" b="0"/>
              <a:t>                             -vodu,</a:t>
            </a:r>
            <a:endParaRPr lang="en-US" sz="1800" b="0"/>
          </a:p>
          <a:p>
            <a:pPr indent="257175">
              <a:tabLst>
                <a:tab pos="257175" algn="l"/>
              </a:tabLst>
            </a:pPr>
            <a:r>
              <a:rPr lang="sl-SI" sz="1800" b="0"/>
              <a:t>                             -osvetljenje,</a:t>
            </a:r>
            <a:endParaRPr lang="en-US" sz="1800" b="0"/>
          </a:p>
          <a:p>
            <a:pPr indent="257175">
              <a:tabLst>
                <a:tab pos="257175" algn="l"/>
              </a:tabLst>
            </a:pPr>
            <a:r>
              <a:rPr lang="sl-SI" sz="1800" b="0"/>
              <a:t>                             -električnu energiju i</a:t>
            </a:r>
            <a:endParaRPr lang="en-US" sz="1800" b="0"/>
          </a:p>
          <a:p>
            <a:pPr indent="257175">
              <a:tabLst>
                <a:tab pos="257175" algn="l"/>
              </a:tabLst>
            </a:pPr>
            <a:r>
              <a:rPr lang="sl-SI" sz="1800" b="0"/>
              <a:t>                           -radnu snagu.</a:t>
            </a:r>
            <a:endParaRPr lang="en-US" sz="1800" b="0"/>
          </a:p>
          <a:p>
            <a:pPr indent="257175">
              <a:tabLst>
                <a:tab pos="257175" algn="l"/>
              </a:tabLst>
            </a:pPr>
            <a:r>
              <a:rPr lang="sl-SI" sz="1800" b="0"/>
              <a:t>     </a:t>
            </a:r>
            <a:endParaRPr lang="en-US" sz="1800" b="0"/>
          </a:p>
          <a:p>
            <a:pPr indent="257175">
              <a:tabLst>
                <a:tab pos="257175" algn="l"/>
              </a:tabLst>
            </a:pPr>
            <a:r>
              <a:rPr lang="en-US" sz="1800" b="0"/>
              <a:t>   ZHSH se uključuje u obroke životinja zajedno sa drugim hranivima prema </a:t>
            </a:r>
            <a:endParaRPr lang="sr-Latn-CS" sz="1800" b="0"/>
          </a:p>
          <a:p>
            <a:pPr indent="257175">
              <a:tabLst>
                <a:tab pos="257175" algn="l"/>
              </a:tabLst>
            </a:pPr>
            <a:r>
              <a:rPr lang="en-US" sz="1800" b="0"/>
              <a:t>dosadašnjim iskustvima, 60% koncentrovane hrane </a:t>
            </a:r>
            <a:r>
              <a:rPr lang="sl-SI" sz="1800" b="0"/>
              <a:t>može se zameniti sa ZHSH,</a:t>
            </a:r>
          </a:p>
          <a:p>
            <a:pPr indent="257175">
              <a:tabLst>
                <a:tab pos="257175" algn="l"/>
              </a:tabLst>
            </a:pPr>
            <a:r>
              <a:rPr lang="sl-SI" sz="1800" b="0"/>
              <a:t> pri čemu 2,5 kg ZHSH zamenjuje 1 kg. koncentrata.</a:t>
            </a:r>
          </a:p>
          <a:p>
            <a:pPr indent="257175">
              <a:tabLst>
                <a:tab pos="257175" algn="l"/>
              </a:tabLst>
            </a:pPr>
            <a:r>
              <a:rPr lang="sl-SI" sz="1800" b="0"/>
              <a:t>     </a:t>
            </a:r>
          </a:p>
          <a:p>
            <a:pPr indent="257175">
              <a:tabLst>
                <a:tab pos="257175" algn="l"/>
              </a:tabLst>
            </a:pPr>
            <a:r>
              <a:rPr lang="sl-SI" sz="1800" b="0"/>
              <a:t>O hranljivoj vrednosti ZHSH može se suditit na osnovu sledećih podataka: </a:t>
            </a:r>
          </a:p>
          <a:p>
            <a:pPr indent="257175">
              <a:tabLst>
                <a:tab pos="257175" algn="l"/>
              </a:tabLst>
            </a:pPr>
            <a:r>
              <a:rPr lang="sl-SI" sz="1800" b="0"/>
              <a:t>sadrži 18,6% suve materije , svarljivost iznosi 81,6% , sadržaj proteina u</a:t>
            </a:r>
          </a:p>
          <a:p>
            <a:pPr indent="257175">
              <a:tabLst>
                <a:tab pos="257175" algn="l"/>
              </a:tabLst>
            </a:pPr>
            <a:r>
              <a:rPr lang="sl-SI" sz="1800" b="0"/>
              <a:t> suvoj materiji 16,8% , sadržaj metabolizovane energije 13.500 Kdžula, </a:t>
            </a:r>
          </a:p>
          <a:p>
            <a:pPr indent="257175">
              <a:tabLst>
                <a:tab pos="257175" algn="l"/>
              </a:tabLst>
            </a:pPr>
            <a:r>
              <a:rPr lang="sl-SI" sz="1800" b="0"/>
              <a:t>karotina 25,1% I.J./kg, vitamina E 26,3 I.J. / kg, vitamina C 4,5 g/kg. Osim toga </a:t>
            </a:r>
          </a:p>
          <a:p>
            <a:pPr indent="257175">
              <a:tabLst>
                <a:tab pos="257175" algn="l"/>
              </a:tabLst>
            </a:pPr>
            <a:r>
              <a:rPr lang="sl-SI" sz="1800" b="0"/>
              <a:t>sadrži i znatne količine i sledećih hemijskih elemenata: Ca, P, K, Mg, Na, Cl, S,</a:t>
            </a:r>
          </a:p>
          <a:p>
            <a:pPr indent="257175">
              <a:tabLst>
                <a:tab pos="257175" algn="l"/>
              </a:tabLst>
            </a:pPr>
            <a:r>
              <a:rPr lang="sl-SI" sz="1800" b="0"/>
              <a:t> Fe, Cu, Mn, Zn.</a:t>
            </a:r>
            <a:endParaRPr lang="en-US" sz="1800" b="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1096963"/>
            <a:ext cx="9074150" cy="3937000"/>
          </a:xfrm>
          <a:prstGeom prst="rect">
            <a:avLst/>
          </a:prstGeom>
          <a:noFill/>
          <a:ln w="9525">
            <a:noFill/>
            <a:miter lim="800000"/>
            <a:headEnd/>
            <a:tailEnd/>
          </a:ln>
        </p:spPr>
        <p:txBody>
          <a:bodyPr wrap="none" anchor="ctr">
            <a:spAutoFit/>
          </a:bodyPr>
          <a:lstStyle/>
          <a:p>
            <a:pPr marL="342900" indent="-342900">
              <a:tabLst>
                <a:tab pos="257175" algn="l"/>
              </a:tabLst>
            </a:pPr>
            <a:r>
              <a:rPr lang="sl-SI" sz="1800" b="0"/>
              <a:t>     Davanje ZHSH obrocima životinja povoljno utiče na njihovo opšte zdravstveno stanje</a:t>
            </a:r>
          </a:p>
          <a:p>
            <a:pPr marL="342900" indent="-342900">
              <a:tabLst>
                <a:tab pos="257175" algn="l"/>
              </a:tabLst>
            </a:pPr>
            <a:r>
              <a:rPr lang="sl-SI" sz="1800" b="0"/>
              <a:t>      i doprinosi:</a:t>
            </a:r>
          </a:p>
          <a:p>
            <a:pPr marL="342900" indent="-342900">
              <a:tabLst>
                <a:tab pos="257175" algn="l"/>
              </a:tabLst>
            </a:pPr>
            <a:endParaRPr lang="en-US" sz="1800" b="0"/>
          </a:p>
          <a:p>
            <a:pPr marL="342900" indent="-342900">
              <a:tabLst>
                <a:tab pos="257175" algn="l"/>
              </a:tabLst>
            </a:pPr>
            <a:r>
              <a:rPr lang="sl-SI" sz="1800" b="0"/>
              <a:t>                        -povećanju mlečnosti krava (za 30- 50%) i poboljšanju kvaliteta mleka,</a:t>
            </a:r>
            <a:endParaRPr lang="en-US" sz="1800" b="0"/>
          </a:p>
          <a:p>
            <a:pPr marL="342900" indent="-342900">
              <a:tabLst>
                <a:tab pos="257175" algn="l"/>
              </a:tabLst>
            </a:pPr>
            <a:r>
              <a:rPr lang="sl-SI" sz="1800" b="0"/>
              <a:t>                        -proizvodnji krupnijih i kvalitetnijih jaja,</a:t>
            </a:r>
            <a:endParaRPr lang="en-US" sz="1800" b="0"/>
          </a:p>
          <a:p>
            <a:pPr marL="342900" indent="-342900">
              <a:tabLst>
                <a:tab pos="257175" algn="l"/>
              </a:tabLst>
            </a:pPr>
            <a:r>
              <a:rPr lang="sl-SI" sz="1800" b="0"/>
              <a:t>                        -povećanju procenta začeća,</a:t>
            </a:r>
            <a:endParaRPr lang="en-US" sz="1800" b="0"/>
          </a:p>
          <a:p>
            <a:pPr marL="342900" indent="-342900">
              <a:tabLst>
                <a:tab pos="257175" algn="l"/>
              </a:tabLst>
            </a:pPr>
            <a:r>
              <a:rPr lang="sl-SI" sz="1800" b="0"/>
              <a:t>                        -poboljšanju imuniteta,</a:t>
            </a:r>
            <a:endParaRPr lang="en-US" sz="1800" b="0"/>
          </a:p>
          <a:p>
            <a:pPr marL="342900" indent="-342900">
              <a:tabLst>
                <a:tab pos="257175" algn="l"/>
              </a:tabLst>
            </a:pPr>
            <a:r>
              <a:rPr lang="sl-SI" sz="1800" b="0"/>
              <a:t>                        -smanjenju smrtnosti mladunčadi,</a:t>
            </a:r>
            <a:endParaRPr lang="en-US" sz="1800" b="0"/>
          </a:p>
          <a:p>
            <a:pPr marL="342900" indent="-342900">
              <a:tabLst>
                <a:tab pos="257175" algn="l"/>
              </a:tabLst>
            </a:pPr>
            <a:r>
              <a:rPr lang="sl-SI" sz="1800" b="0"/>
              <a:t>                        -povećanju dnevnog prirasta telesne mase,</a:t>
            </a:r>
            <a:endParaRPr lang="en-US" sz="1800" b="0"/>
          </a:p>
          <a:p>
            <a:pPr marL="342900" indent="-342900">
              <a:tabLst>
                <a:tab pos="257175" algn="l"/>
              </a:tabLst>
            </a:pPr>
            <a:r>
              <a:rPr lang="sl-SI" sz="1800" b="0"/>
              <a:t>                        -poboljšanje varenja kod životinja.</a:t>
            </a:r>
          </a:p>
          <a:p>
            <a:pPr marL="342900" indent="-342900">
              <a:tabLst>
                <a:tab pos="257175" algn="l"/>
              </a:tabLst>
            </a:pPr>
            <a:endParaRPr lang="sl-SI" sz="1800" b="0"/>
          </a:p>
          <a:p>
            <a:pPr marL="342900" indent="-342900">
              <a:buFontTx/>
              <a:buAutoNum type="arabicPeriod" startAt="10"/>
              <a:tabLst>
                <a:tab pos="257175" algn="l"/>
              </a:tabLst>
            </a:pPr>
            <a:endParaRPr lang="sl-SI" sz="1800" b="0"/>
          </a:p>
          <a:p>
            <a:pPr marL="342900" indent="-342900">
              <a:tabLst>
                <a:tab pos="257175" algn="l"/>
              </a:tabLst>
            </a:pPr>
            <a:r>
              <a:rPr lang="sl-SI" sz="1800" b="0"/>
              <a:t>.</a:t>
            </a:r>
            <a:endParaRPr lang="en-US" sz="1800" b="0"/>
          </a:p>
          <a:p>
            <a:pPr marL="342900" indent="-342900" eaLnBrk="0" hangingPunct="0">
              <a:tabLst>
                <a:tab pos="257175" algn="l"/>
              </a:tabLst>
            </a:pPr>
            <a:endParaRPr lang="en-US" sz="1800" b="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43000"/>
            <a:ext cx="9144000" cy="3046413"/>
          </a:xfrm>
          <a:prstGeom prst="rect">
            <a:avLst/>
          </a:prstGeom>
          <a:noFill/>
        </p:spPr>
        <p:txBody>
          <a:bodyPr>
            <a:spAutoFit/>
          </a:bodyPr>
          <a:lstStyle/>
          <a:p>
            <a:pPr>
              <a:defRPr/>
            </a:pPr>
            <a:r>
              <a:rPr lang="x-none" sz="2400" dirty="0"/>
              <a:t>ŠTA OBUHVATA EKONOMSKA ANALIZA</a:t>
            </a:r>
          </a:p>
          <a:p>
            <a:pPr>
              <a:defRPr/>
            </a:pPr>
            <a:endParaRPr lang="x-none" sz="2400" dirty="0"/>
          </a:p>
          <a:p>
            <a:pPr marL="457200" indent="-457200">
              <a:buFontTx/>
              <a:buAutoNum type="arabicPeriod"/>
              <a:defRPr/>
            </a:pPr>
            <a:r>
              <a:rPr lang="x-none" sz="2400" dirty="0"/>
              <a:t>DOBAR MENADŽMENT</a:t>
            </a:r>
          </a:p>
          <a:p>
            <a:pPr marL="457200" indent="-457200">
              <a:defRPr/>
            </a:pPr>
            <a:endParaRPr lang="x-none" sz="2400" dirty="0"/>
          </a:p>
          <a:p>
            <a:pPr marL="457200" indent="-457200">
              <a:defRPr/>
            </a:pPr>
            <a:r>
              <a:rPr lang="x-none" sz="2400" dirty="0"/>
              <a:t>2.  PRIKUPLJANJE PODATAKA I</a:t>
            </a:r>
          </a:p>
          <a:p>
            <a:pPr marL="457200" indent="-457200">
              <a:defRPr/>
            </a:pPr>
            <a:r>
              <a:rPr lang="x-none" sz="2400" dirty="0"/>
              <a:t>      PRAĆENJE POSLOVANJA</a:t>
            </a:r>
          </a:p>
          <a:p>
            <a:pPr marL="457200" indent="-457200">
              <a:defRPr/>
            </a:pPr>
            <a:endParaRPr lang="x-none" sz="2400" dirty="0"/>
          </a:p>
          <a:p>
            <a:pPr marL="457200" indent="-457200">
              <a:defRPr/>
            </a:pPr>
            <a:r>
              <a:rPr lang="x-none" sz="2400" dirty="0"/>
              <a:t>3.  TROŠKOVI, KALKULACIJE</a:t>
            </a:r>
            <a:endParaRPr lang="en-US" sz="2400"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marL="838200" indent="-838200" eaLnBrk="1" hangingPunct="1"/>
            <a:r>
              <a:rPr lang="sl-SI" sz="2400" b="1" u="sng" smtClean="0">
                <a:solidFill>
                  <a:schemeClr val="tx1"/>
                </a:solidFill>
              </a:rPr>
              <a:t>10.Organizacija iskorišćavanja konzervisane kabaste hrane</a:t>
            </a:r>
            <a:br>
              <a:rPr lang="sl-SI" sz="2400" b="1" u="sng" smtClean="0">
                <a:solidFill>
                  <a:schemeClr val="tx1"/>
                </a:solidFill>
              </a:rPr>
            </a:br>
            <a:endParaRPr lang="en-US" sz="2400" b="1" u="sng" smtClean="0">
              <a:solidFill>
                <a:schemeClr val="tx1"/>
              </a:solidFill>
            </a:endParaRPr>
          </a:p>
        </p:txBody>
      </p:sp>
      <p:sp>
        <p:nvSpPr>
          <p:cNvPr id="88067" name="Rectangle 3"/>
          <p:cNvSpPr>
            <a:spLocks noGrp="1" noChangeArrowheads="1"/>
          </p:cNvSpPr>
          <p:nvPr>
            <p:ph type="body" idx="1"/>
          </p:nvPr>
        </p:nvSpPr>
        <p:spPr>
          <a:xfrm>
            <a:off x="457200" y="1600200"/>
            <a:ext cx="8686800" cy="4572000"/>
          </a:xfrm>
        </p:spPr>
        <p:txBody>
          <a:bodyPr/>
          <a:lstStyle/>
          <a:p>
            <a:pPr eaLnBrk="1" hangingPunct="1"/>
            <a:r>
              <a:rPr lang="sl-SI" sz="2800" smtClean="0"/>
              <a:t>-</a:t>
            </a:r>
            <a:r>
              <a:rPr lang="sl-SI" sz="2000" smtClean="0"/>
              <a:t>karakteristike konzervisane kabaste     hrane</a:t>
            </a:r>
          </a:p>
          <a:p>
            <a:pPr eaLnBrk="1" hangingPunct="1">
              <a:buFontTx/>
              <a:buNone/>
            </a:pPr>
            <a:r>
              <a:rPr lang="sl-SI" sz="2000" smtClean="0"/>
              <a:t>         * duže čuvanje u odgovarajučim skladišnim objektima</a:t>
            </a:r>
          </a:p>
          <a:p>
            <a:pPr eaLnBrk="1" hangingPunct="1">
              <a:buFontTx/>
              <a:buNone/>
            </a:pPr>
            <a:r>
              <a:rPr lang="sl-SI" sz="2000" smtClean="0"/>
              <a:t>                    </a:t>
            </a:r>
          </a:p>
          <a:p>
            <a:pPr eaLnBrk="1" hangingPunct="1"/>
            <a:r>
              <a:rPr lang="sl-SI" sz="2000" smtClean="0"/>
              <a:t>-prednosti u odnosu na zelenu hranu,</a:t>
            </a:r>
          </a:p>
          <a:p>
            <a:pPr eaLnBrk="1" hangingPunct="1">
              <a:buFontTx/>
              <a:buNone/>
            </a:pPr>
            <a:r>
              <a:rPr lang="sl-SI" sz="2000" smtClean="0"/>
              <a:t>          *moguće je birati vreme žetve,pripreme i skladištenja</a:t>
            </a:r>
          </a:p>
          <a:p>
            <a:pPr eaLnBrk="1" hangingPunct="1">
              <a:buFontTx/>
              <a:buNone/>
            </a:pPr>
            <a:r>
              <a:rPr lang="sl-SI" sz="2000" smtClean="0"/>
              <a:t>          *omogućuje stabilnost u ishrani</a:t>
            </a:r>
          </a:p>
          <a:p>
            <a:pPr eaLnBrk="1" hangingPunct="1">
              <a:buFontTx/>
              <a:buNone/>
            </a:pPr>
            <a:r>
              <a:rPr lang="sl-SI" sz="2000" smtClean="0"/>
              <a:t>          *lakše sastavljanje izbalansiranog obroka</a:t>
            </a:r>
          </a:p>
          <a:p>
            <a:pPr eaLnBrk="1" hangingPunct="1"/>
            <a:r>
              <a:rPr lang="sl-SI" sz="2000" smtClean="0"/>
              <a:t>-nedostaci u odnosu na zelenu hranu</a:t>
            </a:r>
          </a:p>
          <a:p>
            <a:pPr eaLnBrk="1" hangingPunct="1">
              <a:buFontTx/>
              <a:buNone/>
            </a:pPr>
            <a:r>
              <a:rPr lang="sr-Latn-CS" sz="2000" smtClean="0"/>
              <a:t>         * gubici hranljivih materija</a:t>
            </a:r>
          </a:p>
          <a:p>
            <a:pPr eaLnBrk="1" hangingPunct="1">
              <a:buFontTx/>
              <a:buNone/>
            </a:pPr>
            <a:r>
              <a:rPr lang="sr-Latn-CS" sz="2000" smtClean="0"/>
              <a:t>         * izgradnja skladišnih ojekata (povečani troškovi farme) </a:t>
            </a:r>
          </a:p>
          <a:p>
            <a:pPr eaLnBrk="1" hangingPunct="1">
              <a:buFontTx/>
              <a:buNone/>
            </a:pPr>
            <a:r>
              <a:rPr lang="sr-Latn-CS" sz="2000" smtClean="0"/>
              <a:t>         * konzervisana hrana je skuplja po jedinici hranljive materije  </a:t>
            </a:r>
            <a:endParaRPr lang="en-US" sz="2000" smtClean="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ChangeArrowheads="1"/>
          </p:cNvSpPr>
          <p:nvPr/>
        </p:nvSpPr>
        <p:spPr bwMode="auto">
          <a:xfrm>
            <a:off x="1524000" y="0"/>
            <a:ext cx="6508750" cy="641350"/>
          </a:xfrm>
          <a:prstGeom prst="rect">
            <a:avLst/>
          </a:prstGeom>
          <a:noFill/>
          <a:ln w="9525">
            <a:noFill/>
            <a:miter lim="800000"/>
            <a:headEnd/>
            <a:tailEnd/>
          </a:ln>
        </p:spPr>
        <p:txBody>
          <a:bodyPr wrap="none" anchor="ctr">
            <a:spAutoFit/>
          </a:bodyPr>
          <a:lstStyle/>
          <a:p>
            <a:r>
              <a:rPr lang="en-US" sz="1800"/>
              <a:t>15</a:t>
            </a:r>
            <a:r>
              <a:rPr lang="sl-SI" sz="1800"/>
              <a:t>.  </a:t>
            </a:r>
            <a:r>
              <a:rPr lang="sl-SI" sz="1800" u="sng"/>
              <a:t>Funkcije stočarstva u procesu društvene reprodukcije</a:t>
            </a:r>
            <a:endParaRPr lang="en-US" sz="1800" b="0"/>
          </a:p>
          <a:p>
            <a:pPr eaLnBrk="0" hangingPunct="0"/>
            <a:endParaRPr lang="en-US" sz="1800" b="0"/>
          </a:p>
        </p:txBody>
      </p:sp>
      <p:sp>
        <p:nvSpPr>
          <p:cNvPr id="89091" name="Rectangle 3"/>
          <p:cNvSpPr>
            <a:spLocks noChangeArrowheads="1"/>
          </p:cNvSpPr>
          <p:nvPr/>
        </p:nvSpPr>
        <p:spPr bwMode="auto">
          <a:xfrm>
            <a:off x="0" y="457200"/>
            <a:ext cx="8248650" cy="6958013"/>
          </a:xfrm>
          <a:prstGeom prst="rect">
            <a:avLst/>
          </a:prstGeom>
          <a:noFill/>
          <a:ln w="9525">
            <a:noFill/>
            <a:miter lim="800000"/>
            <a:headEnd/>
            <a:tailEnd/>
          </a:ln>
        </p:spPr>
        <p:txBody>
          <a:bodyPr wrap="none" anchor="ctr">
            <a:spAutoFit/>
          </a:bodyPr>
          <a:lstStyle/>
          <a:p>
            <a:pPr>
              <a:tabLst>
                <a:tab pos="228600" algn="l"/>
              </a:tabLst>
            </a:pPr>
            <a:r>
              <a:rPr lang="en-US" sz="1800" b="0"/>
              <a:t>1.</a:t>
            </a:r>
            <a:r>
              <a:rPr lang="sr-Cyrl-CS" sz="1800" b="0"/>
              <a:t>Korišćenjem vučne snage stoke.</a:t>
            </a:r>
            <a:endParaRPr lang="en-US" sz="1800" b="0"/>
          </a:p>
          <a:p>
            <a:pPr>
              <a:tabLst>
                <a:tab pos="228600" algn="l"/>
              </a:tabLst>
            </a:pPr>
            <a:endParaRPr lang="en-US" sz="1800" b="0"/>
          </a:p>
          <a:p>
            <a:pPr>
              <a:tabLst>
                <a:tab pos="228600" algn="l"/>
              </a:tabLst>
            </a:pPr>
            <a:r>
              <a:rPr lang="en-US" sz="1800" b="0"/>
              <a:t>2.</a:t>
            </a:r>
            <a:r>
              <a:rPr lang="sl-SI" sz="1800" b="0"/>
              <a:t>Proizvodnjom stajnjaka.</a:t>
            </a:r>
            <a:endParaRPr lang="en-US" sz="1800" b="0"/>
          </a:p>
          <a:p>
            <a:pPr>
              <a:tabLst>
                <a:tab pos="228600" algn="l"/>
              </a:tabLst>
            </a:pPr>
            <a:endParaRPr lang="en-US" sz="1800" b="0"/>
          </a:p>
          <a:p>
            <a:pPr>
              <a:tabLst>
                <a:tab pos="228600" algn="l"/>
              </a:tabLst>
            </a:pPr>
            <a:r>
              <a:rPr lang="en-US" sz="1800" b="0"/>
              <a:t>3.</a:t>
            </a:r>
            <a:r>
              <a:rPr lang="sl-SI" sz="1800" b="0"/>
              <a:t>Gajenjem krmnog bilja kao postrnog i međusezonskog useva.</a:t>
            </a:r>
            <a:endParaRPr lang="en-US" sz="1800" b="0"/>
          </a:p>
          <a:p>
            <a:pPr>
              <a:tabLst>
                <a:tab pos="228600" algn="l"/>
              </a:tabLst>
            </a:pPr>
            <a:endParaRPr lang="en-US" sz="1800" b="0"/>
          </a:p>
          <a:p>
            <a:pPr>
              <a:tabLst>
                <a:tab pos="228600" algn="l"/>
              </a:tabLst>
            </a:pPr>
            <a:r>
              <a:rPr lang="en-US" sz="1800" b="0"/>
              <a:t>4.</a:t>
            </a:r>
            <a:r>
              <a:rPr lang="sl-SI" sz="1800" b="0"/>
              <a:t>Gajenjem stoke prerađuju se i oplemenjuju određeni biljni proizvodi koji se na </a:t>
            </a:r>
            <a:endParaRPr lang="en-US" sz="1800" b="0"/>
          </a:p>
          <a:p>
            <a:pPr>
              <a:tabLst>
                <a:tab pos="228600" algn="l"/>
              </a:tabLst>
            </a:pPr>
            <a:r>
              <a:rPr lang="en-US" sz="1800" b="0"/>
              <a:t>  </a:t>
            </a:r>
            <a:r>
              <a:rPr lang="sl-SI" sz="1800" b="0"/>
              <a:t>drugi način ne bi mogli iskoristiti.</a:t>
            </a:r>
            <a:endParaRPr lang="en-US" sz="1800" b="0"/>
          </a:p>
          <a:p>
            <a:pPr>
              <a:tabLst>
                <a:tab pos="228600" algn="l"/>
              </a:tabLst>
            </a:pPr>
            <a:endParaRPr lang="en-US" sz="1800" b="0"/>
          </a:p>
          <a:p>
            <a:pPr>
              <a:tabLst>
                <a:tab pos="228600" algn="l"/>
              </a:tabLst>
            </a:pPr>
            <a:r>
              <a:rPr lang="en-US" sz="1800" b="0"/>
              <a:t>5.</a:t>
            </a:r>
            <a:r>
              <a:rPr lang="sl-SI" sz="1800" b="0"/>
              <a:t>Proizvodnjom visokovrednih proizvoda.</a:t>
            </a:r>
            <a:endParaRPr lang="en-US" sz="1800" b="0"/>
          </a:p>
          <a:p>
            <a:pPr>
              <a:tabLst>
                <a:tab pos="228600" algn="l"/>
              </a:tabLst>
            </a:pPr>
            <a:endParaRPr lang="en-US" sz="1800" b="0"/>
          </a:p>
          <a:p>
            <a:pPr>
              <a:tabLst>
                <a:tab pos="228600" algn="l"/>
              </a:tabLst>
            </a:pPr>
            <a:r>
              <a:rPr lang="en-US" sz="1800" b="0"/>
              <a:t>6.</a:t>
            </a:r>
            <a:r>
              <a:rPr lang="sl-SI" sz="1800" b="0"/>
              <a:t>Razvoj nekoliko grana prehrambene industrije.</a:t>
            </a:r>
            <a:endParaRPr lang="en-US" sz="1800" b="0"/>
          </a:p>
          <a:p>
            <a:pPr>
              <a:tabLst>
                <a:tab pos="228600" algn="l"/>
              </a:tabLst>
            </a:pPr>
            <a:endParaRPr lang="en-US" sz="1800" b="0"/>
          </a:p>
          <a:p>
            <a:pPr>
              <a:tabLst>
                <a:tab pos="228600" algn="l"/>
              </a:tabLst>
            </a:pPr>
            <a:r>
              <a:rPr lang="en-US" sz="1800" b="0"/>
              <a:t>7.</a:t>
            </a:r>
            <a:r>
              <a:rPr lang="sl-SI" sz="1800" b="0"/>
              <a:t>Stočarstvo smanjuje oscilacije u kretanju poljoprivredne proizvodnje.</a:t>
            </a:r>
            <a:endParaRPr lang="en-US" sz="1800" b="0"/>
          </a:p>
          <a:p>
            <a:pPr>
              <a:tabLst>
                <a:tab pos="228600" algn="l"/>
              </a:tabLst>
            </a:pPr>
            <a:endParaRPr lang="en-US" sz="1800" b="0"/>
          </a:p>
          <a:p>
            <a:pPr>
              <a:tabLst>
                <a:tab pos="228600" algn="l"/>
              </a:tabLst>
            </a:pPr>
            <a:r>
              <a:rPr lang="en-US" sz="1800" b="0"/>
              <a:t>8.</a:t>
            </a:r>
            <a:r>
              <a:rPr lang="sl-SI" sz="1800" b="0"/>
              <a:t>Stočarstvo angažuje veliku količinu ljudskog rada i predstavlja značajan izvor </a:t>
            </a:r>
            <a:endParaRPr lang="en-US" sz="1800" b="0"/>
          </a:p>
          <a:p>
            <a:pPr>
              <a:tabLst>
                <a:tab pos="228600" algn="l"/>
              </a:tabLst>
            </a:pPr>
            <a:r>
              <a:rPr lang="en-US" sz="1800" b="0"/>
              <a:t>   </a:t>
            </a:r>
            <a:r>
              <a:rPr lang="sl-SI" sz="1800" b="0"/>
              <a:t>dohotka stanovništva.</a:t>
            </a:r>
            <a:endParaRPr lang="en-US" sz="1800" b="0"/>
          </a:p>
          <a:p>
            <a:pPr>
              <a:tabLst>
                <a:tab pos="228600" algn="l"/>
              </a:tabLst>
            </a:pPr>
            <a:endParaRPr lang="en-US" sz="1800" b="0"/>
          </a:p>
          <a:p>
            <a:pPr>
              <a:tabLst>
                <a:tab pos="228600" algn="l"/>
              </a:tabLst>
            </a:pPr>
            <a:r>
              <a:rPr lang="en-US" sz="1800" b="0"/>
              <a:t>9.</a:t>
            </a:r>
            <a:r>
              <a:rPr lang="sl-SI" sz="1800" b="0"/>
              <a:t>Karakter stočarske proizvodnje omogućava ubrzavanje obrta sredstava u</a:t>
            </a:r>
            <a:endParaRPr lang="en-US" sz="1800" b="0"/>
          </a:p>
          <a:p>
            <a:pPr>
              <a:tabLst>
                <a:tab pos="228600" algn="l"/>
              </a:tabLst>
            </a:pPr>
            <a:r>
              <a:rPr lang="en-US" sz="1800" b="0"/>
              <a:t>  </a:t>
            </a:r>
            <a:r>
              <a:rPr lang="sl-SI" sz="1800" b="0"/>
              <a:t> poljoprivredi i njihov ravnomerniji priliv.</a:t>
            </a:r>
            <a:endParaRPr lang="en-US" sz="1800" b="0"/>
          </a:p>
          <a:p>
            <a:pPr>
              <a:tabLst>
                <a:tab pos="228600" algn="l"/>
              </a:tabLst>
            </a:pPr>
            <a:endParaRPr lang="en-US" sz="1800" b="0"/>
          </a:p>
          <a:p>
            <a:pPr>
              <a:tabLst>
                <a:tab pos="228600" algn="l"/>
              </a:tabLst>
            </a:pPr>
            <a:r>
              <a:rPr lang="sl-SI" sz="1800" b="0"/>
              <a:t>10. Kroz uvoz inputa za stočarsku proizvodnju i izvoz stočnih</a:t>
            </a:r>
            <a:endParaRPr lang="en-US" sz="1800" b="0"/>
          </a:p>
          <a:p>
            <a:pPr>
              <a:tabLst>
                <a:tab pos="228600" algn="l"/>
              </a:tabLst>
            </a:pPr>
            <a:r>
              <a:rPr lang="sl-SI" sz="1800" b="0"/>
              <a:t>      proizvoda, stočarstvo ostvaruje značajan uticaj na platni bilans naše zemlje.</a:t>
            </a:r>
            <a:endParaRPr lang="en-US" sz="1800" b="0"/>
          </a:p>
          <a:p>
            <a:pPr>
              <a:tabLst>
                <a:tab pos="228600" algn="l"/>
              </a:tabLst>
            </a:pPr>
            <a:r>
              <a:rPr lang="sl-SI" sz="1800" b="0"/>
              <a:t>    </a:t>
            </a:r>
            <a:endParaRPr lang="en-US" sz="1800" b="0"/>
          </a:p>
          <a:p>
            <a:pPr>
              <a:tabLst>
                <a:tab pos="228600" algn="l"/>
              </a:tabLst>
            </a:pPr>
            <a:r>
              <a:rPr lang="sl-SI" sz="1800" b="0"/>
              <a:t>    </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ChangeArrowheads="1"/>
          </p:cNvSpPr>
          <p:nvPr/>
        </p:nvSpPr>
        <p:spPr bwMode="auto">
          <a:xfrm>
            <a:off x="0" y="533400"/>
            <a:ext cx="8915400" cy="3937000"/>
          </a:xfrm>
          <a:prstGeom prst="rect">
            <a:avLst/>
          </a:prstGeom>
          <a:noFill/>
          <a:ln w="9525">
            <a:noFill/>
            <a:miter lim="800000"/>
            <a:headEnd/>
            <a:tailEnd/>
          </a:ln>
        </p:spPr>
        <p:txBody>
          <a:bodyPr>
            <a:spAutoFit/>
          </a:bodyPr>
          <a:lstStyle/>
          <a:p>
            <a:r>
              <a:rPr lang="sl-SI" sz="1800" b="0"/>
              <a:t>Životinje su slabi konvertori hranljivih</a:t>
            </a:r>
            <a:r>
              <a:rPr lang="en-US" sz="1800" b="0"/>
              <a:t> m</a:t>
            </a:r>
            <a:r>
              <a:rPr lang="sl-SI" sz="1800" b="0"/>
              <a:t>aterija u proteine za ishranu ljudi. </a:t>
            </a:r>
            <a:endParaRPr lang="en-US" sz="1800" b="0"/>
          </a:p>
          <a:p>
            <a:endParaRPr lang="en-US" sz="1800" b="0"/>
          </a:p>
          <a:p>
            <a:r>
              <a:rPr lang="sl-SI" sz="1800" b="0"/>
              <a:t>Procenjuje se da krave pretvaraju 30% hranljivih materija u proteine mleka, a goveda za proizvodnju mesa svega 9%. </a:t>
            </a:r>
            <a:endParaRPr lang="en-US" sz="1800" b="0"/>
          </a:p>
          <a:p>
            <a:r>
              <a:rPr lang="sl-SI" sz="1800" b="0"/>
              <a:t>Prema nekim proračunima, može se po hektaru proizvesti 180 kg proteina goveđeg mesa, dok se gajenjem kukuruza ostvaruje 740 kg, soje 1.350 kg i trave 2.700 kg. </a:t>
            </a:r>
            <a:endParaRPr lang="en-US" sz="1800" b="0"/>
          </a:p>
          <a:p>
            <a:endParaRPr lang="en-US" sz="1800" b="0"/>
          </a:p>
          <a:p>
            <a:r>
              <a:rPr lang="sl-SI" sz="1800" b="0"/>
              <a:t>Protein dobijen proizvodnjom kukuruza je 3-4 puta jeftiniji, sojom 10 puta, a travom 30-40 puta u odnosu na protein goveđeg mesa. Polazeći od ovih činjenica, savremeni napori istraživača kreću se u dva pravca:</a:t>
            </a:r>
            <a:endParaRPr lang="en-US" sz="1800" b="0"/>
          </a:p>
          <a:p>
            <a:endParaRPr lang="en-US" sz="1800" b="0"/>
          </a:p>
          <a:p>
            <a:r>
              <a:rPr lang="en-US" sz="1800" b="0"/>
              <a:t>                 a)</a:t>
            </a:r>
            <a:r>
              <a:rPr lang="sl-SI" sz="1800" b="0"/>
              <a:t>povećanje efikasnosti proizvodnje proteina gajenjem stoke,</a:t>
            </a:r>
            <a:endParaRPr lang="en-US" sz="1800" b="0"/>
          </a:p>
          <a:p>
            <a:endParaRPr lang="en-US" sz="1800" b="0"/>
          </a:p>
          <a:p>
            <a:r>
              <a:rPr lang="en-US" sz="1800" b="0"/>
              <a:t>                 b)</a:t>
            </a:r>
            <a:r>
              <a:rPr lang="sl-SI" sz="1800" b="0"/>
              <a:t>proizvodnja proteina bez posredstva stoke.</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ChangeArrowheads="1"/>
          </p:cNvSpPr>
          <p:nvPr/>
        </p:nvSpPr>
        <p:spPr bwMode="auto">
          <a:xfrm>
            <a:off x="1981200" y="0"/>
            <a:ext cx="5518150" cy="641350"/>
          </a:xfrm>
          <a:prstGeom prst="rect">
            <a:avLst/>
          </a:prstGeom>
          <a:noFill/>
          <a:ln w="9525">
            <a:noFill/>
            <a:miter lim="800000"/>
            <a:headEnd/>
            <a:tailEnd/>
          </a:ln>
        </p:spPr>
        <p:txBody>
          <a:bodyPr wrap="none" anchor="ctr">
            <a:spAutoFit/>
          </a:bodyPr>
          <a:lstStyle/>
          <a:p>
            <a:r>
              <a:rPr lang="en-US" sz="1800"/>
              <a:t>16</a:t>
            </a:r>
            <a:r>
              <a:rPr lang="sl-SI" sz="1800"/>
              <a:t>.   </a:t>
            </a:r>
            <a:r>
              <a:rPr lang="sl-SI" sz="1800" u="sng"/>
              <a:t>Pokazatelji i uslovi zastupljenosti stočarstva</a:t>
            </a:r>
            <a:endParaRPr lang="en-US" sz="1800" b="0"/>
          </a:p>
          <a:p>
            <a:pPr eaLnBrk="0" hangingPunct="0"/>
            <a:endParaRPr lang="en-US" sz="1800" b="0"/>
          </a:p>
        </p:txBody>
      </p:sp>
      <p:sp>
        <p:nvSpPr>
          <p:cNvPr id="91139" name="Rectangle 3"/>
          <p:cNvSpPr>
            <a:spLocks noChangeArrowheads="1"/>
          </p:cNvSpPr>
          <p:nvPr/>
        </p:nvSpPr>
        <p:spPr bwMode="auto">
          <a:xfrm>
            <a:off x="0" y="457200"/>
            <a:ext cx="9172575" cy="6637338"/>
          </a:xfrm>
          <a:prstGeom prst="rect">
            <a:avLst/>
          </a:prstGeom>
          <a:noFill/>
          <a:ln w="9525">
            <a:noFill/>
            <a:miter lim="800000"/>
            <a:headEnd/>
            <a:tailEnd/>
          </a:ln>
        </p:spPr>
        <p:txBody>
          <a:bodyPr lIns="431664" bIns="0" anchor="ctr">
            <a:spAutoFit/>
          </a:bodyPr>
          <a:lstStyle/>
          <a:p>
            <a:pPr>
              <a:tabLst>
                <a:tab pos="228600" algn="l"/>
              </a:tabLst>
            </a:pPr>
            <a:r>
              <a:rPr lang="sl-SI" sz="1800" b="0"/>
              <a:t>Zastupljenost označava rasprostranjenost stoke na datom području, odnosno učešće </a:t>
            </a:r>
            <a:endParaRPr lang="en-US" sz="1800" b="0"/>
          </a:p>
          <a:p>
            <a:pPr>
              <a:tabLst>
                <a:tab pos="228600" algn="l"/>
              </a:tabLst>
            </a:pPr>
            <a:r>
              <a:rPr lang="sl-SI" sz="1800" b="0"/>
              <a:t>stočarstva u fizičkom obimu ili vrednosti ostvarenih rezultata ili raspoloživih faktora </a:t>
            </a:r>
            <a:endParaRPr lang="en-US" sz="1800" b="0"/>
          </a:p>
          <a:p>
            <a:pPr>
              <a:tabLst>
                <a:tab pos="228600" algn="l"/>
              </a:tabLst>
            </a:pPr>
            <a:r>
              <a:rPr lang="sl-SI" sz="1800" b="0"/>
              <a:t>proizvodnje određene prostorne ili proizvodne jedinice. Da bi se sažeto izrazila</a:t>
            </a:r>
            <a:endParaRPr lang="en-US" sz="1800" b="0"/>
          </a:p>
          <a:p>
            <a:pPr>
              <a:tabLst>
                <a:tab pos="228600" algn="l"/>
              </a:tabLst>
            </a:pPr>
            <a:r>
              <a:rPr lang="sl-SI" sz="1800" b="0"/>
              <a:t> zastupljenost stoke, koristi se nekoliko pokazatelja, koji se međusobno razlikuju </a:t>
            </a:r>
            <a:endParaRPr lang="en-US" sz="1800" b="0"/>
          </a:p>
          <a:p>
            <a:pPr>
              <a:tabLst>
                <a:tab pos="228600" algn="l"/>
              </a:tabLst>
            </a:pPr>
            <a:r>
              <a:rPr lang="sl-SI" sz="1800" b="0"/>
              <a:t>po tome da li imaju naturalni ili vrednos</a:t>
            </a:r>
            <a:r>
              <a:rPr lang="sr-Cyrl-CS" sz="1800" b="0"/>
              <a:t>n</a:t>
            </a:r>
            <a:r>
              <a:rPr lang="sl-SI" sz="1800" b="0"/>
              <a:t>i karakter, da li se oslanjaju na fizička ili </a:t>
            </a:r>
            <a:endParaRPr lang="en-US" sz="1800" b="0"/>
          </a:p>
          <a:p>
            <a:pPr>
              <a:tabLst>
                <a:tab pos="228600" algn="l"/>
              </a:tabLst>
            </a:pPr>
            <a:r>
              <a:rPr lang="sl-SI" sz="1800" b="0"/>
              <a:t>uslovna grla, da li se mogu koristiti za teritorijalne ili proizvodne jedinice ili u oba </a:t>
            </a:r>
            <a:endParaRPr lang="en-US" sz="1800" b="0"/>
          </a:p>
          <a:p>
            <a:pPr>
              <a:tabLst>
                <a:tab pos="228600" algn="l"/>
              </a:tabLst>
            </a:pPr>
            <a:r>
              <a:rPr lang="sl-SI" sz="1800" b="0"/>
              <a:t>slučaja. </a:t>
            </a:r>
            <a:r>
              <a:rPr lang="es-ES" sz="1800" b="0"/>
              <a:t>U skladu sa ovim kriterijumima u upotrebi su sledeći pokazatelji:</a:t>
            </a:r>
            <a:endParaRPr lang="en-US" sz="1800" b="0"/>
          </a:p>
          <a:p>
            <a:pPr>
              <a:tabLst>
                <a:tab pos="228600" algn="l"/>
              </a:tabLst>
            </a:pPr>
            <a:endParaRPr lang="es-ES" sz="1800" b="0"/>
          </a:p>
          <a:p>
            <a:pPr>
              <a:tabLst>
                <a:tab pos="228600" algn="l"/>
              </a:tabLst>
            </a:pPr>
            <a:r>
              <a:rPr lang="es-ES" sz="1800" b="0"/>
              <a:t>1.Broj stvarnih - fizičkih grla određene vrste stoke na 100 hektara</a:t>
            </a:r>
          </a:p>
          <a:p>
            <a:pPr>
              <a:tabLst>
                <a:tab pos="228600" algn="l"/>
              </a:tabLst>
            </a:pPr>
            <a:endParaRPr lang="en-US" sz="1800" b="0"/>
          </a:p>
          <a:p>
            <a:pPr>
              <a:tabLst>
                <a:tab pos="228600" algn="l"/>
              </a:tabLst>
            </a:pPr>
            <a:r>
              <a:rPr lang="en-US" sz="1800" b="0"/>
              <a:t>2.</a:t>
            </a:r>
            <a:r>
              <a:rPr lang="sl-SI" sz="1800" b="0"/>
              <a:t>Broj uslovnih grla na 100 hektara poljoprivredne površine</a:t>
            </a:r>
            <a:endParaRPr lang="en-US" sz="1800" b="0"/>
          </a:p>
          <a:p>
            <a:pPr>
              <a:tabLst>
                <a:tab pos="228600" algn="l"/>
              </a:tabLst>
            </a:pPr>
            <a:endParaRPr lang="en-US" sz="1800" b="0"/>
          </a:p>
          <a:p>
            <a:pPr>
              <a:tabLst>
                <a:tab pos="228600" algn="l"/>
              </a:tabLst>
            </a:pPr>
            <a:r>
              <a:rPr lang="en-US" sz="1800" b="0"/>
              <a:t>3.</a:t>
            </a:r>
            <a:r>
              <a:rPr lang="sl-SI" sz="1800" b="0"/>
              <a:t>Broj uslovnih grla na 100 hektara redukovane površine</a:t>
            </a:r>
            <a:endParaRPr lang="en-US" sz="1800" b="0"/>
          </a:p>
          <a:p>
            <a:pPr>
              <a:tabLst>
                <a:tab pos="228600" algn="l"/>
              </a:tabLst>
            </a:pPr>
            <a:endParaRPr lang="en-US" sz="1800" b="0"/>
          </a:p>
          <a:p>
            <a:pPr>
              <a:tabLst>
                <a:tab pos="228600" algn="l"/>
              </a:tabLst>
            </a:pPr>
            <a:r>
              <a:rPr lang="en-US" sz="1800" b="0"/>
              <a:t>4.</a:t>
            </a:r>
            <a:r>
              <a:rPr lang="sl-SI" sz="1800" b="0"/>
              <a:t>Broj uslovnih grla na 100 hektara krmne površine</a:t>
            </a:r>
            <a:endParaRPr lang="en-US" sz="1800" b="0"/>
          </a:p>
          <a:p>
            <a:pPr>
              <a:tabLst>
                <a:tab pos="228600" algn="l"/>
              </a:tabLst>
            </a:pPr>
            <a:endParaRPr lang="en-US" sz="1800" b="0"/>
          </a:p>
          <a:p>
            <a:pPr>
              <a:tabLst>
                <a:tab pos="228600" algn="l"/>
              </a:tabLst>
            </a:pPr>
            <a:r>
              <a:rPr lang="en-US" sz="1800" b="0"/>
              <a:t>5.</a:t>
            </a:r>
            <a:r>
              <a:rPr lang="sl-SI" sz="1800" b="0"/>
              <a:t>Udeo stočarstva u vrednosnim pokazteljima rezultata proizvodnje</a:t>
            </a:r>
            <a:endParaRPr lang="en-US" sz="1800" b="0"/>
          </a:p>
          <a:p>
            <a:pPr>
              <a:tabLst>
                <a:tab pos="228600" algn="l"/>
              </a:tabLst>
            </a:pPr>
            <a:endParaRPr lang="en-US" sz="1800" b="0"/>
          </a:p>
          <a:p>
            <a:pPr>
              <a:tabLst>
                <a:tab pos="228600" algn="l"/>
              </a:tabLst>
            </a:pPr>
            <a:r>
              <a:rPr lang="en-US" sz="1800" b="0"/>
              <a:t>6.</a:t>
            </a:r>
            <a:r>
              <a:rPr lang="sl-SI" sz="1800" b="0"/>
              <a:t>Udeo stočarstva u vrednosti osnovnih sredstava</a:t>
            </a:r>
            <a:endParaRPr lang="en-US" sz="1800" b="0"/>
          </a:p>
          <a:p>
            <a:pPr>
              <a:tabLst>
                <a:tab pos="228600" algn="l"/>
              </a:tabLst>
            </a:pPr>
            <a:endParaRPr lang="en-US" sz="1800" b="0"/>
          </a:p>
          <a:p>
            <a:pPr>
              <a:tabLst>
                <a:tab pos="228600" algn="l"/>
              </a:tabLst>
            </a:pPr>
            <a:r>
              <a:rPr lang="en-US" sz="1800" b="0"/>
              <a:t>7.</a:t>
            </a:r>
            <a:r>
              <a:rPr lang="sl-SI" sz="1800" b="0"/>
              <a:t>Udeo stočarstva u broju zaposlenih</a:t>
            </a:r>
            <a:endParaRPr lang="en-US" sz="1800" b="0"/>
          </a:p>
          <a:p>
            <a:pPr>
              <a:tabLst>
                <a:tab pos="228600" algn="l"/>
              </a:tabLst>
            </a:pPr>
            <a:endParaRPr lang="en-US" sz="1800" b="0"/>
          </a:p>
          <a:p>
            <a:pPr>
              <a:tabLst>
                <a:tab pos="228600" algn="l"/>
              </a:tabLst>
            </a:pPr>
            <a:r>
              <a:rPr lang="en-US" sz="1800" b="0"/>
              <a:t>8.</a:t>
            </a:r>
            <a:r>
              <a:rPr lang="sl-SI" sz="1800" b="0"/>
              <a:t>Broj plotkinja (krava, krmača, priplodnih ovaca) na 100 stanovnika</a:t>
            </a:r>
            <a:endParaRPr lang="en-US" sz="1800" b="0"/>
          </a:p>
          <a:p>
            <a:pPr eaLnBrk="0" hangingPunct="0">
              <a:tabLst>
                <a:tab pos="228600" algn="l"/>
              </a:tabLst>
            </a:pPr>
            <a:r>
              <a:rPr lang="sl-SI" sz="1800" b="0"/>
              <a:t> </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0" y="542925"/>
            <a:ext cx="8959850" cy="5584825"/>
          </a:xfrm>
          <a:prstGeom prst="rect">
            <a:avLst/>
          </a:prstGeom>
          <a:noFill/>
          <a:ln w="9525">
            <a:noFill/>
            <a:miter lim="800000"/>
            <a:headEnd/>
            <a:tailEnd/>
          </a:ln>
        </p:spPr>
        <p:txBody>
          <a:bodyPr wrap="none" anchor="ctr">
            <a:spAutoFit/>
          </a:bodyPr>
          <a:lstStyle/>
          <a:p>
            <a:r>
              <a:rPr lang="sl-SI" sz="1800" b="0"/>
              <a:t>Od navedenih pokazatelja, </a:t>
            </a:r>
            <a:r>
              <a:rPr lang="sl-SI" sz="1800"/>
              <a:t>u najširoj je upotrebi broj uslovnih grla na 100 hektara </a:t>
            </a:r>
            <a:endParaRPr lang="en-US" sz="1800"/>
          </a:p>
          <a:p>
            <a:r>
              <a:rPr lang="sl-SI" sz="1800"/>
              <a:t>poljoprivredne površine,</a:t>
            </a:r>
            <a:r>
              <a:rPr lang="sl-SI" sz="1800" b="0"/>
              <a:t> na osnovu koga se donosi ocena o stepenu razvitka i </a:t>
            </a:r>
            <a:endParaRPr lang="en-US" sz="1800" b="0"/>
          </a:p>
          <a:p>
            <a:r>
              <a:rPr lang="sl-SI" sz="1800" b="0"/>
              <a:t>intenzivnosti poljoprivredne proizvodnje.</a:t>
            </a:r>
            <a:endParaRPr lang="en-US" sz="1800" b="0"/>
          </a:p>
          <a:p>
            <a:endParaRPr lang="en-US" sz="1800" b="0"/>
          </a:p>
          <a:p>
            <a:r>
              <a:rPr lang="sl-SI" sz="1800" b="0"/>
              <a:t>    Za ocenu zastupljenosti stoke razrađene su različite skale. Prema jednoj od njih</a:t>
            </a:r>
            <a:endParaRPr lang="en-US" sz="1800" b="0"/>
          </a:p>
          <a:p>
            <a:r>
              <a:rPr lang="sl-SI" sz="1800" b="0"/>
              <a:t> razlikuje se šest nivoa intenziteta zastupljenosti stoke:</a:t>
            </a:r>
            <a:endParaRPr lang="en-US" sz="1800" b="0"/>
          </a:p>
          <a:p>
            <a:endParaRPr lang="en-US" sz="1800" b="0"/>
          </a:p>
          <a:p>
            <a:r>
              <a:rPr lang="sl-SI" sz="1800" b="0"/>
              <a:t> I (vrlo visok) označava zastupljenost preko 100 uslovnih grla na 100 ha polj</a:t>
            </a:r>
            <a:r>
              <a:rPr lang="en-US" sz="1800" b="0"/>
              <a:t>.</a:t>
            </a:r>
            <a:r>
              <a:rPr lang="sl-SI" sz="1800" b="0"/>
              <a:t> površine, </a:t>
            </a:r>
            <a:endParaRPr lang="en-US" sz="1800" b="0"/>
          </a:p>
          <a:p>
            <a:r>
              <a:rPr lang="sl-SI" sz="1800" b="0"/>
              <a:t>  </a:t>
            </a:r>
            <a:endParaRPr lang="en-US" sz="1800" b="0"/>
          </a:p>
          <a:p>
            <a:r>
              <a:rPr lang="sl-SI" sz="1800" b="0"/>
              <a:t>II (visok) 80-100 </a:t>
            </a:r>
            <a:r>
              <a:rPr lang="sr-Latn-CS" sz="1800" b="0"/>
              <a:t>uslovnih </a:t>
            </a:r>
            <a:r>
              <a:rPr lang="sl-SI" sz="1800" b="0"/>
              <a:t>grla, </a:t>
            </a:r>
            <a:endParaRPr lang="en-US" sz="1800" b="0"/>
          </a:p>
          <a:p>
            <a:endParaRPr lang="en-US" sz="1800" b="0"/>
          </a:p>
          <a:p>
            <a:r>
              <a:rPr lang="sl-SI" sz="1800" b="0"/>
              <a:t>III (srednji) 50-80 uslovnih grla, </a:t>
            </a:r>
            <a:endParaRPr lang="en-US" sz="1800" b="0"/>
          </a:p>
          <a:p>
            <a:endParaRPr lang="en-US" sz="1800" b="0"/>
          </a:p>
          <a:p>
            <a:r>
              <a:rPr lang="sl-SI" sz="1800" b="0"/>
              <a:t>IV (nizak) 40-50 uslovnih grla, </a:t>
            </a:r>
            <a:endParaRPr lang="en-US" sz="1800" b="0"/>
          </a:p>
          <a:p>
            <a:endParaRPr lang="en-US" sz="1800" b="0"/>
          </a:p>
          <a:p>
            <a:r>
              <a:rPr lang="sl-SI" sz="1800" b="0"/>
              <a:t>V (slab) 25-40 uslovnih grla i </a:t>
            </a:r>
            <a:endParaRPr lang="en-US" sz="1800" b="0"/>
          </a:p>
          <a:p>
            <a:endParaRPr lang="en-US" sz="1800" b="0"/>
          </a:p>
          <a:p>
            <a:r>
              <a:rPr lang="sl-SI" sz="1800" b="0"/>
              <a:t>VI (vrlo slab) do 25 uslovnih grla. </a:t>
            </a:r>
            <a:endParaRPr lang="en-US" sz="1800" b="0"/>
          </a:p>
          <a:p>
            <a:endParaRPr lang="en-US" sz="1800" b="0"/>
          </a:p>
          <a:p>
            <a:r>
              <a:rPr lang="sl-SI" sz="1800" b="0"/>
              <a:t>.</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Box 1"/>
          <p:cNvSpPr txBox="1">
            <a:spLocks noChangeArrowheads="1"/>
          </p:cNvSpPr>
          <p:nvPr/>
        </p:nvSpPr>
        <p:spPr bwMode="auto">
          <a:xfrm>
            <a:off x="152400" y="762000"/>
            <a:ext cx="8534400" cy="4094163"/>
          </a:xfrm>
          <a:prstGeom prst="rect">
            <a:avLst/>
          </a:prstGeom>
          <a:noFill/>
          <a:ln w="9525">
            <a:noFill/>
            <a:miter lim="800000"/>
            <a:headEnd/>
            <a:tailEnd/>
          </a:ln>
        </p:spPr>
        <p:txBody>
          <a:bodyPr>
            <a:spAutoFit/>
          </a:bodyPr>
          <a:lstStyle/>
          <a:p>
            <a:endParaRPr lang="sr-Latn-CS"/>
          </a:p>
          <a:p>
            <a:endParaRPr lang="sr-Latn-CS"/>
          </a:p>
          <a:p>
            <a:r>
              <a:rPr lang="sr-Latn-CS"/>
              <a:t>Značaj  stočarstva u poljoprivredi republike Srbije</a:t>
            </a:r>
          </a:p>
          <a:p>
            <a:endParaRPr lang="sr-Latn-CS"/>
          </a:p>
          <a:p>
            <a:r>
              <a:rPr lang="sr-Latn-CS"/>
              <a:t>Popis 2012    77,5 % PG u Srbiji  se bavi stočarskom proizvodnjom</a:t>
            </a:r>
          </a:p>
          <a:p>
            <a:endParaRPr lang="sr-Latn-CS"/>
          </a:p>
          <a:p>
            <a:pPr>
              <a:buFontTx/>
              <a:buChar char="-"/>
            </a:pPr>
            <a:r>
              <a:rPr lang="sr-Latn-CS"/>
              <a:t>Veliki broj PG  gaji stoku</a:t>
            </a:r>
          </a:p>
          <a:p>
            <a:pPr>
              <a:buFontTx/>
              <a:buChar char="-"/>
            </a:pPr>
            <a:r>
              <a:rPr lang="sr-Latn-CS"/>
              <a:t>Upošljavanje radne snage</a:t>
            </a:r>
          </a:p>
          <a:p>
            <a:pPr>
              <a:buFontTx/>
              <a:buChar char="-"/>
            </a:pPr>
            <a:r>
              <a:rPr lang="sr-Latn-CS"/>
              <a:t>Učestalije ostvarivanje prihoda ( brži obrt sredstava)</a:t>
            </a:r>
          </a:p>
          <a:p>
            <a:pPr>
              <a:buFontTx/>
              <a:buChar char="-"/>
            </a:pPr>
            <a:r>
              <a:rPr lang="sr-Latn-CS"/>
              <a:t>Proizvodnja stajnjaka</a:t>
            </a:r>
          </a:p>
          <a:p>
            <a:pPr>
              <a:buFontTx/>
              <a:buChar char="-"/>
            </a:pPr>
            <a:r>
              <a:rPr lang="sr-Latn-CS"/>
              <a:t>Proizvodnja biogasa</a:t>
            </a:r>
          </a:p>
          <a:p>
            <a:endParaRPr lang="sr-Latn-CS"/>
          </a:p>
          <a:p>
            <a:endParaRPr lang="sr-Latn-CS"/>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extBox 2"/>
          <p:cNvSpPr txBox="1">
            <a:spLocks noChangeArrowheads="1"/>
          </p:cNvSpPr>
          <p:nvPr/>
        </p:nvSpPr>
        <p:spPr bwMode="auto">
          <a:xfrm>
            <a:off x="304800" y="304800"/>
            <a:ext cx="8686800" cy="3540125"/>
          </a:xfrm>
          <a:prstGeom prst="rect">
            <a:avLst/>
          </a:prstGeom>
          <a:noFill/>
          <a:ln w="9525">
            <a:noFill/>
            <a:miter lim="800000"/>
            <a:headEnd/>
            <a:tailEnd/>
          </a:ln>
        </p:spPr>
        <p:txBody>
          <a:bodyPr>
            <a:spAutoFit/>
          </a:bodyPr>
          <a:lstStyle/>
          <a:p>
            <a:pPr eaLnBrk="0" hangingPunct="0"/>
            <a:r>
              <a:rPr lang="sr-Latn-CS" sz="1600">
                <a:ea typeface="Times New Roman" pitchFamily="18" charset="0"/>
                <a:cs typeface="Arial" charset="0"/>
              </a:rPr>
              <a:t>Gazdinstva u zavisnosti od broja uslovnih grla (UG)</a:t>
            </a:r>
          </a:p>
          <a:p>
            <a:pPr eaLnBrk="0" hangingPunct="0"/>
            <a:r>
              <a:rPr lang="sr-Latn-CS" sz="1600">
                <a:ea typeface="Times New Roman" pitchFamily="18" charset="0"/>
                <a:cs typeface="Arial" charset="0"/>
              </a:rPr>
              <a:t>Broj                            Broj gazdinstava      %                Broj stoke     %</a:t>
            </a:r>
          </a:p>
          <a:p>
            <a:pPr eaLnBrk="0" hangingPunct="0"/>
            <a:r>
              <a:rPr lang="sr-Latn-CS" sz="1600">
                <a:ea typeface="Times New Roman" pitchFamily="18" charset="0"/>
                <a:cs typeface="Arial" charset="0"/>
              </a:rPr>
              <a:t>Ukupno                            631.552            100,0</a:t>
            </a:r>
          </a:p>
          <a:p>
            <a:pPr eaLnBrk="0" hangingPunct="0"/>
            <a:r>
              <a:rPr lang="sr-Latn-CS" sz="1600">
                <a:ea typeface="Times New Roman" pitchFamily="18" charset="0"/>
                <a:cs typeface="Arial" charset="0"/>
              </a:rPr>
              <a:t>Bez stoke                         142.188              22,5</a:t>
            </a:r>
          </a:p>
          <a:p>
            <a:pPr eaLnBrk="0" hangingPunct="0"/>
            <a:r>
              <a:rPr lang="sr-Latn-CS" sz="1600">
                <a:ea typeface="Times New Roman" pitchFamily="18" charset="0"/>
                <a:cs typeface="Arial" charset="0"/>
              </a:rPr>
              <a:t>Gazdinstva sa stokom       489.364         100,0           2.019.889         100,0</a:t>
            </a:r>
          </a:p>
          <a:p>
            <a:pPr eaLnBrk="0" hangingPunct="0"/>
            <a:r>
              <a:rPr lang="sr-Latn-CS" sz="1600">
                <a:ea typeface="Times New Roman" pitchFamily="18" charset="0"/>
                <a:cs typeface="Arial" charset="0"/>
              </a:rPr>
              <a:t>&gt; 0-&lt;5 UG                           391.468         80,0              700.981            34,7</a:t>
            </a:r>
          </a:p>
          <a:p>
            <a:pPr eaLnBrk="0" hangingPunct="0"/>
            <a:r>
              <a:rPr lang="sr-Latn-CS" sz="1600">
                <a:ea typeface="Times New Roman" pitchFamily="18" charset="0"/>
                <a:cs typeface="Arial" charset="0"/>
              </a:rPr>
              <a:t>5-&lt;10 UG                              67.063        13,7              388.149             19,2</a:t>
            </a:r>
          </a:p>
          <a:p>
            <a:pPr eaLnBrk="0" hangingPunct="0"/>
            <a:r>
              <a:rPr lang="sr-Latn-CS" sz="1600">
                <a:ea typeface="Times New Roman" pitchFamily="18" charset="0"/>
                <a:cs typeface="Arial" charset="0"/>
              </a:rPr>
              <a:t>10-&lt;15 UG                            16.169          3,3                174.07               8,6</a:t>
            </a:r>
          </a:p>
          <a:p>
            <a:pPr eaLnBrk="0" hangingPunct="0"/>
            <a:r>
              <a:rPr lang="sr-Latn-CS" sz="1600">
                <a:ea typeface="Times New Roman" pitchFamily="18" charset="0"/>
                <a:cs typeface="Arial" charset="0"/>
              </a:rPr>
              <a:t>15-&lt;20 UG                              5.897          1,2                92.048               4,6</a:t>
            </a:r>
          </a:p>
          <a:p>
            <a:pPr eaLnBrk="0" hangingPunct="0"/>
            <a:r>
              <a:rPr lang="sr-Latn-CS" sz="1600">
                <a:ea typeface="Times New Roman" pitchFamily="18" charset="0"/>
                <a:cs typeface="Arial" charset="0"/>
              </a:rPr>
              <a:t>20-&lt;50 UG                              6.904          1,4               191.061              9,5</a:t>
            </a:r>
          </a:p>
          <a:p>
            <a:pPr eaLnBrk="0" hangingPunct="0"/>
            <a:r>
              <a:rPr lang="sr-Latn-CS" sz="1600">
                <a:ea typeface="Times New Roman" pitchFamily="18" charset="0"/>
                <a:cs typeface="Arial" charset="0"/>
              </a:rPr>
              <a:t>50-&lt;100 UG                             1.200         0,2                 79.360               3,9</a:t>
            </a:r>
          </a:p>
          <a:p>
            <a:pPr eaLnBrk="0" hangingPunct="0"/>
            <a:r>
              <a:rPr lang="sr-Latn-CS" sz="1600">
                <a:ea typeface="Times New Roman" pitchFamily="18" charset="0"/>
                <a:cs typeface="Arial" charset="0"/>
              </a:rPr>
              <a:t>100-&lt;500 UG                             522          0,1                94.731               4,7</a:t>
            </a:r>
          </a:p>
          <a:p>
            <a:pPr eaLnBrk="0" hangingPunct="0"/>
            <a:r>
              <a:rPr lang="sr-Latn-CS" sz="1600">
                <a:ea typeface="Times New Roman" pitchFamily="18" charset="0"/>
                <a:cs typeface="Arial" charset="0"/>
              </a:rPr>
              <a:t>500 UG                                       141         0,0               299.489             14,8</a:t>
            </a:r>
          </a:p>
          <a:p>
            <a:pPr eaLnBrk="0" hangingPunct="0"/>
            <a:r>
              <a:rPr lang="sr-Latn-CS" sz="1600">
                <a:ea typeface="Times New Roman" pitchFamily="18" charset="0"/>
                <a:cs typeface="Arial" charset="0"/>
              </a:rPr>
              <a:t>Izvor: Republički zavod za statistiku</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95235" name="Title 5"/>
          <p:cNvSpPr>
            <a:spLocks noGrp="1"/>
          </p:cNvSpPr>
          <p:nvPr>
            <p:ph type="ctrTitle"/>
          </p:nvPr>
        </p:nvSpPr>
        <p:spPr>
          <a:xfrm>
            <a:off x="928688" y="642938"/>
            <a:ext cx="8001000" cy="625475"/>
          </a:xfrm>
        </p:spPr>
        <p:txBody>
          <a:bodyPr/>
          <a:lstStyle/>
          <a:p>
            <a:pPr>
              <a:lnSpc>
                <a:spcPts val="4500"/>
              </a:lnSpc>
            </a:pPr>
            <a:r>
              <a:rPr lang="sr-Cyrl-CS" altLang="en-US" smtClean="0"/>
              <a:t>Сточарство у Републици Србији</a:t>
            </a:r>
            <a:endParaRPr lang="sr-Latn-CS" altLang="en-US" smtClean="0"/>
          </a:p>
        </p:txBody>
      </p:sp>
      <p:sp>
        <p:nvSpPr>
          <p:cNvPr id="95236" name="Subtitle 6"/>
          <p:cNvSpPr>
            <a:spLocks noGrp="1"/>
          </p:cNvSpPr>
          <p:nvPr>
            <p:ph type="subTitle" idx="1"/>
          </p:nvPr>
        </p:nvSpPr>
        <p:spPr>
          <a:xfrm>
            <a:off x="684213" y="1928813"/>
            <a:ext cx="8174037" cy="4286250"/>
          </a:xfrm>
        </p:spPr>
        <p:txBody>
          <a:bodyPr/>
          <a:lstStyle/>
          <a:p>
            <a:pPr marL="341313" indent="-341313" algn="l">
              <a:lnSpc>
                <a:spcPct val="80000"/>
              </a:lnSpc>
              <a:buFontTx/>
              <a:buChar char="•"/>
            </a:pPr>
            <a:r>
              <a:rPr lang="sr-Cyrl-CS" altLang="en-US" sz="2800" smtClean="0"/>
              <a:t>Региони према броју УГ:</a:t>
            </a:r>
          </a:p>
          <a:p>
            <a:pPr marL="341313" indent="-341313" algn="l">
              <a:lnSpc>
                <a:spcPct val="80000"/>
              </a:lnSpc>
              <a:buFontTx/>
              <a:buChar char="•"/>
            </a:pPr>
            <a:endParaRPr lang="sr-Cyrl-CS" altLang="en-US" sz="800" smtClean="0"/>
          </a:p>
          <a:p>
            <a:pPr marL="798513" lvl="1" indent="-341313" algn="l">
              <a:lnSpc>
                <a:spcPct val="80000"/>
              </a:lnSpc>
              <a:buFont typeface="Arial" charset="0"/>
              <a:buChar char="•"/>
            </a:pPr>
            <a:r>
              <a:rPr lang="sr-Cyrl-CS" altLang="en-US" smtClean="0"/>
              <a:t>Шумадија и западна Србија 	39,8%</a:t>
            </a:r>
          </a:p>
          <a:p>
            <a:pPr marL="798513" lvl="1" indent="-341313" algn="l">
              <a:lnSpc>
                <a:spcPct val="80000"/>
              </a:lnSpc>
              <a:buFont typeface="Arial" charset="0"/>
              <a:buChar char="•"/>
            </a:pPr>
            <a:r>
              <a:rPr lang="sr-Cyrl-CS" altLang="en-US" smtClean="0"/>
              <a:t>Војводина				34,0%</a:t>
            </a:r>
          </a:p>
          <a:p>
            <a:pPr marL="798513" lvl="1" indent="-341313" algn="l">
              <a:lnSpc>
                <a:spcPct val="80000"/>
              </a:lnSpc>
              <a:buFont typeface="Arial" charset="0"/>
              <a:buChar char="•"/>
            </a:pPr>
            <a:r>
              <a:rPr lang="sr-Cyrl-CS" altLang="en-US" smtClean="0"/>
              <a:t>Јужна и источна Србија		20,7%</a:t>
            </a:r>
          </a:p>
          <a:p>
            <a:pPr marL="798513" lvl="1" indent="-341313" algn="l">
              <a:lnSpc>
                <a:spcPct val="80000"/>
              </a:lnSpc>
              <a:buFont typeface="Arial" charset="0"/>
              <a:buChar char="•"/>
            </a:pPr>
            <a:r>
              <a:rPr lang="sr-Cyrl-CS" altLang="en-US" smtClean="0"/>
              <a:t>Београдски регион		   5,5%</a:t>
            </a:r>
          </a:p>
          <a:p>
            <a:pPr marL="798513" lvl="1" indent="-341313" algn="l">
              <a:lnSpc>
                <a:spcPct val="80000"/>
              </a:lnSpc>
              <a:buFont typeface="Arial" charset="0"/>
              <a:buChar char="•"/>
            </a:pPr>
            <a:endParaRPr lang="sr-Latn-CS" altLang="en-US" sz="2400" smtClean="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Placeholder 4"/>
          <p:cNvPicPr>
            <a:picLocks noGrp="1" noChangeAspect="1"/>
          </p:cNvPicPr>
          <p:nvPr>
            <p:ph type="pic" idx="4294967295"/>
          </p:nvPr>
        </p:nvPicPr>
        <p:blipFill>
          <a:blip r:embed="rId2" cstate="print"/>
          <a:srcRect l="2870" r="2870"/>
          <a:stretch>
            <a:fillRect/>
          </a:stretch>
        </p:blipFill>
        <p:spPr>
          <a:xfrm>
            <a:off x="0" y="0"/>
            <a:ext cx="9144000" cy="6858000"/>
          </a:xfrm>
        </p:spPr>
      </p:pic>
      <p:sp>
        <p:nvSpPr>
          <p:cNvPr id="96259" name="Title 5"/>
          <p:cNvSpPr>
            <a:spLocks noGrp="1"/>
          </p:cNvSpPr>
          <p:nvPr>
            <p:ph type="ctrTitle"/>
          </p:nvPr>
        </p:nvSpPr>
        <p:spPr>
          <a:xfrm>
            <a:off x="642938" y="785813"/>
            <a:ext cx="8501062" cy="482600"/>
          </a:xfrm>
        </p:spPr>
        <p:txBody>
          <a:bodyPr/>
          <a:lstStyle/>
          <a:p>
            <a:pPr>
              <a:lnSpc>
                <a:spcPts val="4500"/>
              </a:lnSpc>
            </a:pPr>
            <a:r>
              <a:rPr lang="sr-Latn-CS" altLang="en-US" smtClean="0"/>
              <a:t>Структура ПГ према броју УГ</a:t>
            </a:r>
          </a:p>
        </p:txBody>
      </p:sp>
      <p:sp>
        <p:nvSpPr>
          <p:cNvPr id="96260" name="Subtitle 6"/>
          <p:cNvSpPr>
            <a:spLocks noGrp="1"/>
          </p:cNvSpPr>
          <p:nvPr>
            <p:ph type="subTitle" idx="1"/>
          </p:nvPr>
        </p:nvSpPr>
        <p:spPr>
          <a:xfrm>
            <a:off x="684213" y="1928813"/>
            <a:ext cx="8174037" cy="4286250"/>
          </a:xfrm>
        </p:spPr>
        <p:txBody>
          <a:bodyPr/>
          <a:lstStyle/>
          <a:p>
            <a:pPr marL="341313" indent="-341313" algn="l">
              <a:lnSpc>
                <a:spcPct val="80000"/>
              </a:lnSpc>
              <a:buFontTx/>
              <a:buChar char="•"/>
            </a:pPr>
            <a:endParaRPr lang="sr-Latn-CS" altLang="en-US" sz="2400" smtClean="0"/>
          </a:p>
        </p:txBody>
      </p:sp>
      <p:pic>
        <p:nvPicPr>
          <p:cNvPr id="96261" name="Picture 5"/>
          <p:cNvPicPr>
            <a:picLocks noChangeAspect="1" noChangeArrowheads="1"/>
          </p:cNvPicPr>
          <p:nvPr/>
        </p:nvPicPr>
        <p:blipFill>
          <a:blip r:embed="rId3" cstate="print"/>
          <a:srcRect/>
          <a:stretch>
            <a:fillRect/>
          </a:stretch>
        </p:blipFill>
        <p:spPr bwMode="auto">
          <a:xfrm>
            <a:off x="500063" y="1500188"/>
            <a:ext cx="8072437" cy="4786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Placeholder 4"/>
          <p:cNvPicPr>
            <a:picLocks noGrp="1" noChangeAspect="1"/>
          </p:cNvPicPr>
          <p:nvPr>
            <p:ph type="pic" idx="4294967295"/>
          </p:nvPr>
        </p:nvPicPr>
        <p:blipFill>
          <a:blip r:embed="rId3" cstate="print"/>
          <a:srcRect l="2870" r="2870"/>
          <a:stretch>
            <a:fillRect/>
          </a:stretch>
        </p:blipFill>
        <p:spPr>
          <a:xfrm>
            <a:off x="0" y="0"/>
            <a:ext cx="9144000" cy="6858000"/>
          </a:xfrm>
        </p:spPr>
      </p:pic>
      <p:sp>
        <p:nvSpPr>
          <p:cNvPr id="3076" name="Title 5"/>
          <p:cNvSpPr>
            <a:spLocks noGrp="1"/>
          </p:cNvSpPr>
          <p:nvPr>
            <p:ph type="ctrTitle"/>
          </p:nvPr>
        </p:nvSpPr>
        <p:spPr>
          <a:xfrm>
            <a:off x="928688" y="785813"/>
            <a:ext cx="8001000" cy="482600"/>
          </a:xfrm>
        </p:spPr>
        <p:txBody>
          <a:bodyPr/>
          <a:lstStyle/>
          <a:p>
            <a:pPr>
              <a:lnSpc>
                <a:spcPts val="4500"/>
              </a:lnSpc>
            </a:pPr>
            <a:r>
              <a:rPr lang="sr-Latn-CS" altLang="en-US" smtClean="0"/>
              <a:t>Динамика броја УГ</a:t>
            </a:r>
          </a:p>
        </p:txBody>
      </p:sp>
      <p:sp>
        <p:nvSpPr>
          <p:cNvPr id="3077" name="Subtitle 6"/>
          <p:cNvSpPr>
            <a:spLocks noGrp="1"/>
          </p:cNvSpPr>
          <p:nvPr>
            <p:ph type="subTitle" idx="1"/>
          </p:nvPr>
        </p:nvSpPr>
        <p:spPr>
          <a:xfrm>
            <a:off x="684213" y="1928813"/>
            <a:ext cx="8174037" cy="4286250"/>
          </a:xfrm>
        </p:spPr>
        <p:txBody>
          <a:bodyPr/>
          <a:lstStyle/>
          <a:p>
            <a:pPr marL="341313" indent="-341313" algn="l">
              <a:lnSpc>
                <a:spcPct val="80000"/>
              </a:lnSpc>
              <a:buFontTx/>
              <a:buChar char="•"/>
            </a:pPr>
            <a:endParaRPr lang="sr-Latn-CS" altLang="en-US" sz="2400" smtClean="0"/>
          </a:p>
        </p:txBody>
      </p:sp>
      <p:sp>
        <p:nvSpPr>
          <p:cNvPr id="3078" name="Rectangle 2"/>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GB"/>
          </a:p>
        </p:txBody>
      </p:sp>
      <p:graphicFrame>
        <p:nvGraphicFramePr>
          <p:cNvPr id="3074" name="Object 1"/>
          <p:cNvGraphicFramePr>
            <a:graphicFrameLocks noChangeAspect="1"/>
          </p:cNvGraphicFramePr>
          <p:nvPr/>
        </p:nvGraphicFramePr>
        <p:xfrm>
          <a:off x="214313" y="1533525"/>
          <a:ext cx="8715375" cy="4705350"/>
        </p:xfrm>
        <a:graphic>
          <a:graphicData uri="http://schemas.openxmlformats.org/presentationml/2006/ole">
            <p:oleObj spid="_x0000_s3074" name="Visio" r:id="rId4" imgW="8564954" imgH="4627201" progId="Visio.Drawing.11">
              <p:embed/>
            </p:oleObj>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p:cNvSpPr txBox="1">
            <a:spLocks noChangeArrowheads="1"/>
          </p:cNvSpPr>
          <p:nvPr/>
        </p:nvSpPr>
        <p:spPr bwMode="auto">
          <a:xfrm>
            <a:off x="2209800" y="1371600"/>
            <a:ext cx="76200" cy="523875"/>
          </a:xfrm>
          <a:prstGeom prst="rect">
            <a:avLst/>
          </a:prstGeom>
          <a:noFill/>
          <a:ln w="9525">
            <a:noFill/>
            <a:miter lim="800000"/>
            <a:headEnd/>
            <a:tailEnd/>
          </a:ln>
        </p:spPr>
        <p:txBody>
          <a:bodyPr>
            <a:spAutoFit/>
          </a:bodyPr>
          <a:lstStyle/>
          <a:p>
            <a:r>
              <a:rPr lang="sr-Latn-CS" sz="2800"/>
              <a:t>I</a:t>
            </a:r>
            <a:endParaRPr lang="en-US" sz="2800"/>
          </a:p>
        </p:txBody>
      </p:sp>
      <p:sp>
        <p:nvSpPr>
          <p:cNvPr id="3" name="TextBox 2"/>
          <p:cNvSpPr txBox="1"/>
          <p:nvPr/>
        </p:nvSpPr>
        <p:spPr>
          <a:xfrm>
            <a:off x="609600" y="990600"/>
            <a:ext cx="7575550" cy="4832350"/>
          </a:xfrm>
          <a:prstGeom prst="rect">
            <a:avLst/>
          </a:prstGeom>
          <a:noFill/>
        </p:spPr>
        <p:txBody>
          <a:bodyPr>
            <a:spAutoFit/>
          </a:bodyPr>
          <a:lstStyle/>
          <a:p>
            <a:pPr>
              <a:defRPr/>
            </a:pPr>
            <a:r>
              <a:rPr lang="x-none" dirty="0"/>
              <a:t>PRIKUPLJANJE PODATAKA I PRAĆENJE  POR. GAZ.</a:t>
            </a:r>
          </a:p>
          <a:p>
            <a:pPr>
              <a:defRPr/>
            </a:pPr>
            <a:endParaRPr lang="x-none" dirty="0"/>
          </a:p>
          <a:p>
            <a:pPr>
              <a:defRPr/>
            </a:pPr>
            <a:endParaRPr lang="x-none" dirty="0"/>
          </a:p>
          <a:p>
            <a:pPr marL="457200" indent="-457200">
              <a:buFontTx/>
              <a:buAutoNum type="arabicPeriod"/>
              <a:defRPr/>
            </a:pPr>
            <a:r>
              <a:rPr lang="x-none" dirty="0"/>
              <a:t>VREDNOSNI (FINANSIJSKI) PODACI</a:t>
            </a:r>
          </a:p>
          <a:p>
            <a:pPr marL="457200" indent="-457200">
              <a:buFontTx/>
              <a:buAutoNum type="arabicPeriod"/>
              <a:defRPr/>
            </a:pPr>
            <a:endParaRPr lang="x-none" dirty="0"/>
          </a:p>
          <a:p>
            <a:pPr marL="457200" indent="-457200">
              <a:buFontTx/>
              <a:buAutoNum type="arabicPeriod"/>
              <a:defRPr/>
            </a:pPr>
            <a:r>
              <a:rPr lang="x-none" dirty="0"/>
              <a:t>PODACI O  PROIZVODNJI</a:t>
            </a:r>
          </a:p>
          <a:p>
            <a:pPr marL="457200" indent="-457200">
              <a:buFontTx/>
              <a:buAutoNum type="arabicPeriod"/>
              <a:defRPr/>
            </a:pPr>
            <a:endParaRPr lang="x-none" dirty="0"/>
          </a:p>
          <a:p>
            <a:pPr marL="457200" indent="-457200">
              <a:buFontTx/>
              <a:buAutoNum type="arabicPeriod"/>
              <a:defRPr/>
            </a:pPr>
            <a:r>
              <a:rPr lang="x-none" dirty="0"/>
              <a:t>PODACI O POTROŠNJI HRANE</a:t>
            </a:r>
          </a:p>
          <a:p>
            <a:pPr marL="457200" indent="-457200">
              <a:buFontTx/>
              <a:buAutoNum type="arabicPeriod"/>
              <a:defRPr/>
            </a:pPr>
            <a:endParaRPr lang="x-none" dirty="0"/>
          </a:p>
          <a:p>
            <a:pPr marL="457200" indent="-457200">
              <a:buFontTx/>
              <a:buAutoNum type="arabicPeriod"/>
              <a:defRPr/>
            </a:pPr>
            <a:r>
              <a:rPr lang="x-none" dirty="0"/>
              <a:t>OBRT  STADA</a:t>
            </a:r>
          </a:p>
          <a:p>
            <a:pPr marL="457200" indent="-457200">
              <a:defRPr/>
            </a:pPr>
            <a:endParaRPr lang="x-none" dirty="0"/>
          </a:p>
          <a:p>
            <a:pPr marL="457200" indent="-457200">
              <a:defRPr/>
            </a:pPr>
            <a:endParaRPr lang="x-none" dirty="0"/>
          </a:p>
          <a:p>
            <a:pPr marL="457200" indent="-457200">
              <a:defRPr/>
            </a:pPr>
            <a:r>
              <a:rPr lang="x-none" sz="2800" dirty="0"/>
              <a:t>PODACI MORAJU BITI STVARNI</a:t>
            </a:r>
          </a:p>
          <a:p>
            <a:pPr>
              <a:defRPr/>
            </a:pPr>
            <a:endParaRPr lang="x-none" dirty="0"/>
          </a:p>
          <a:p>
            <a:pPr>
              <a:defRPr/>
            </a:pPr>
            <a:endParaRPr lang="en-US"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1"/>
          <p:cNvSpPr>
            <a:spLocks noChangeArrowheads="1"/>
          </p:cNvSpPr>
          <p:nvPr/>
        </p:nvSpPr>
        <p:spPr bwMode="auto">
          <a:xfrm>
            <a:off x="642938" y="928688"/>
            <a:ext cx="6929437" cy="3692525"/>
          </a:xfrm>
          <a:prstGeom prst="rect">
            <a:avLst/>
          </a:prstGeom>
          <a:noFill/>
          <a:ln w="9525">
            <a:noFill/>
            <a:miter lim="800000"/>
            <a:headEnd/>
            <a:tailEnd/>
          </a:ln>
        </p:spPr>
        <p:txBody>
          <a:bodyPr>
            <a:spAutoFit/>
          </a:bodyPr>
          <a:lstStyle/>
          <a:p>
            <a:endParaRPr lang="sr-Latn-CS"/>
          </a:p>
          <a:p>
            <a:r>
              <a:rPr lang="sr-Latn-CS"/>
              <a:t> UKUPAN </a:t>
            </a:r>
            <a:r>
              <a:rPr lang="en-US"/>
              <a:t>BROJ USLOVNIH GRLA STOKE  (2011)</a:t>
            </a:r>
            <a:endParaRPr lang="sr-Latn-CS"/>
          </a:p>
          <a:p>
            <a:r>
              <a:rPr lang="en-US"/>
              <a:t>SRBIJA       1 442 000</a:t>
            </a:r>
            <a:endParaRPr lang="sr-Latn-CS"/>
          </a:p>
          <a:p>
            <a:r>
              <a:rPr lang="en-US"/>
              <a:t>VOJVODINA  406 000</a:t>
            </a:r>
            <a:endParaRPr lang="sr-Latn-CS"/>
          </a:p>
          <a:p>
            <a:r>
              <a:rPr lang="en-US"/>
              <a:t>CENTRALNA SRBIJA   1 036 000</a:t>
            </a:r>
            <a:endParaRPr lang="sr-Latn-CS"/>
          </a:p>
          <a:p>
            <a:r>
              <a:rPr lang="en-US"/>
              <a:t> </a:t>
            </a:r>
            <a:endParaRPr lang="sr-Latn-CS"/>
          </a:p>
          <a:p>
            <a:endParaRPr lang="sr-Latn-CS"/>
          </a:p>
          <a:p>
            <a:endParaRPr lang="sr-Latn-CS"/>
          </a:p>
          <a:p>
            <a:r>
              <a:rPr lang="en-US"/>
              <a:t>BROJ UG/ 100 HA   POLJ. ZEMLJIŠTA </a:t>
            </a:r>
            <a:endParaRPr lang="sr-Latn-CS"/>
          </a:p>
          <a:p>
            <a:r>
              <a:rPr lang="en-US"/>
              <a:t>   </a:t>
            </a:r>
            <a:endParaRPr lang="sr-Latn-CS"/>
          </a:p>
          <a:p>
            <a:r>
              <a:rPr lang="en-US"/>
              <a:t>SRBIJA    28,5</a:t>
            </a:r>
            <a:endParaRPr lang="sr-Latn-CS"/>
          </a:p>
          <a:p>
            <a:r>
              <a:rPr lang="en-US"/>
              <a:t>CENTR. SRBIJA  31,0</a:t>
            </a:r>
            <a:endParaRPr lang="sr-Latn-CS"/>
          </a:p>
          <a:p>
            <a:r>
              <a:rPr lang="en-US"/>
              <a:t>VOJVODINA 23,0</a:t>
            </a:r>
            <a:endParaRPr lang="sr-Latn-CS"/>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2754313"/>
          <a:ext cx="6096000" cy="2453640"/>
        </p:xfrm>
        <a:graphic>
          <a:graphicData uri="http://schemas.openxmlformats.org/drawingml/2006/table">
            <a:tbl>
              <a:tblPr/>
              <a:tblGrid>
                <a:gridCol w="2031789"/>
                <a:gridCol w="2031789"/>
                <a:gridCol w="2032422"/>
              </a:tblGrid>
              <a:tr h="192345">
                <a:tc>
                  <a:txBody>
                    <a:bodyPr/>
                    <a:lstStyle/>
                    <a:p>
                      <a:pPr>
                        <a:lnSpc>
                          <a:spcPct val="115000"/>
                        </a:lnSpc>
                        <a:spcAft>
                          <a:spcPts val="0"/>
                        </a:spcAft>
                      </a:pPr>
                      <a:endParaRPr lang="en-U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SRBIJA</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VOJVODINA</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dirty="0" err="1">
                          <a:latin typeface="Calibri"/>
                          <a:ea typeface="Calibri"/>
                          <a:cs typeface="Times New Roman"/>
                        </a:rPr>
                        <a:t>Goveda</a:t>
                      </a:r>
                      <a:r>
                        <a:rPr lang="en-US" sz="2000" dirty="0">
                          <a:latin typeface="Calibri"/>
                          <a:ea typeface="Calibri"/>
                          <a:cs typeface="Times New Roman"/>
                        </a:rPr>
                        <a:t> </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921</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251</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Svinje</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3139</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1278</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Ovce</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1635</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255</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Koze</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232</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60</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Konji</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17</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7</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Živina</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24175</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10791</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8340" name="Rectangle 1"/>
          <p:cNvSpPr>
            <a:spLocks noChangeArrowheads="1"/>
          </p:cNvSpPr>
          <p:nvPr/>
        </p:nvSpPr>
        <p:spPr bwMode="auto">
          <a:xfrm>
            <a:off x="1714500" y="1785938"/>
            <a:ext cx="5011738" cy="708025"/>
          </a:xfrm>
          <a:prstGeom prst="rect">
            <a:avLst/>
          </a:prstGeom>
          <a:noFill/>
          <a:ln w="9525">
            <a:noFill/>
            <a:miter lim="800000"/>
            <a:headEnd/>
            <a:tailEnd/>
          </a:ln>
        </p:spPr>
        <p:txBody>
          <a:bodyPr wrap="none" anchor="ctr">
            <a:spAutoFit/>
          </a:bodyPr>
          <a:lstStyle/>
          <a:p>
            <a:r>
              <a:rPr lang="en-US" b="0">
                <a:latin typeface="Times New Roman" pitchFamily="18" charset="0"/>
                <a:ea typeface="Calibri" pitchFamily="34" charset="0"/>
                <a:cs typeface="Times New Roman" pitchFamily="18" charset="0"/>
              </a:rPr>
              <a:t>Fizički broj grla stoke ( popis 2012)  (000 grla)</a:t>
            </a:r>
            <a:endParaRPr lang="sr-Latn-CS" b="0">
              <a:ea typeface="Calibri" pitchFamily="34" charset="0"/>
              <a:cs typeface="Times New Roman" pitchFamily="18" charset="0"/>
            </a:endParaRPr>
          </a:p>
          <a:p>
            <a:pPr eaLnBrk="0" hangingPunct="0"/>
            <a:r>
              <a:rPr lang="en-US" b="0">
                <a:latin typeface="Calibri" pitchFamily="34" charset="0"/>
                <a:ea typeface="Calibri" pitchFamily="34" charset="0"/>
                <a:cs typeface="Times New Roman" pitchFamily="18" charset="0"/>
              </a:rPr>
              <a:t> </a:t>
            </a:r>
            <a:endParaRPr lang="en-US" b="0">
              <a:ea typeface="Calibri" pitchFamily="34" charset="0"/>
              <a:cs typeface="Times New Roman" pitchFamily="18" charset="0"/>
            </a:endParaRP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524000" y="2754313"/>
          <a:ext cx="6096000" cy="2804160"/>
        </p:xfrm>
        <a:graphic>
          <a:graphicData uri="http://schemas.openxmlformats.org/drawingml/2006/table">
            <a:tbl>
              <a:tblPr/>
              <a:tblGrid>
                <a:gridCol w="2031789"/>
                <a:gridCol w="2031789"/>
                <a:gridCol w="2032422"/>
              </a:tblGrid>
              <a:tr h="192345">
                <a:tc>
                  <a:txBody>
                    <a:bodyPr/>
                    <a:lstStyle/>
                    <a:p>
                      <a:pPr>
                        <a:lnSpc>
                          <a:spcPct val="115000"/>
                        </a:lnSpc>
                        <a:spcAft>
                          <a:spcPts val="0"/>
                        </a:spcAft>
                      </a:pPr>
                      <a:endParaRPr lang="en-U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smtClean="0">
                          <a:latin typeface="Calibri"/>
                          <a:ea typeface="Calibri"/>
                          <a:cs typeface="Times New Roman"/>
                        </a:rPr>
                        <a:t>SRBIJA</a:t>
                      </a:r>
                      <a:r>
                        <a:rPr lang="sr-Latn-CS" sz="2000" dirty="0" smtClean="0">
                          <a:latin typeface="Calibri"/>
                          <a:ea typeface="Calibri"/>
                          <a:cs typeface="Times New Roman"/>
                        </a:rPr>
                        <a:t>  (HA)</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2000" dirty="0" smtClean="0">
                          <a:latin typeface="Calibri"/>
                          <a:ea typeface="Calibri"/>
                          <a:cs typeface="Times New Roman"/>
                        </a:rPr>
                        <a:t>VOJVODINA</a:t>
                      </a:r>
                      <a:r>
                        <a:rPr lang="sr-Latn-CS" sz="2000" smtClean="0">
                          <a:latin typeface="Calibri"/>
                          <a:ea typeface="Calibri"/>
                          <a:cs typeface="Times New Roman"/>
                        </a:rPr>
                        <a:t>  </a:t>
                      </a:r>
                      <a:r>
                        <a:rPr lang="sr-Latn-CS" sz="2000" smtClean="0">
                          <a:latin typeface="+mn-lt"/>
                          <a:ea typeface="Calibri"/>
                          <a:cs typeface="Times New Roman"/>
                        </a:rPr>
                        <a:t>(HA)</a:t>
                      </a:r>
                    </a:p>
                    <a:p>
                      <a:pPr>
                        <a:lnSpc>
                          <a:spcPct val="115000"/>
                        </a:lnSpc>
                        <a:spcAft>
                          <a:spcPts val="0"/>
                        </a:spcAft>
                      </a:pP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Polj. Zemljište</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5 052 </a:t>
                      </a:r>
                      <a:r>
                        <a:rPr lang="en-US" sz="2000" dirty="0" smtClean="0">
                          <a:latin typeface="Calibri"/>
                          <a:ea typeface="Calibri"/>
                          <a:cs typeface="Times New Roman"/>
                        </a:rPr>
                        <a:t>000</a:t>
                      </a:r>
                      <a:r>
                        <a:rPr lang="sr-Latn-CS" sz="2000" dirty="0" smtClean="0">
                          <a:latin typeface="Calibri"/>
                          <a:ea typeface="Calibri"/>
                          <a:cs typeface="Times New Roman"/>
                        </a:rPr>
                        <a:t> </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smtClean="0">
                          <a:latin typeface="Calibri"/>
                          <a:ea typeface="Calibri"/>
                          <a:cs typeface="Times New Roman"/>
                        </a:rPr>
                        <a:t>1 747 000</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Oranice I bašte</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3 282 000</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1 578 000 </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Voćnjaci</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238 000</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18 000</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Vinogradi</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54 000 </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  9 000</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Livade</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641 000</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42 000 </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2345">
                <a:tc>
                  <a:txBody>
                    <a:bodyPr/>
                    <a:lstStyle/>
                    <a:p>
                      <a:pPr>
                        <a:lnSpc>
                          <a:spcPct val="115000"/>
                        </a:lnSpc>
                        <a:spcAft>
                          <a:spcPts val="0"/>
                        </a:spcAft>
                      </a:pPr>
                      <a:r>
                        <a:rPr lang="en-US" sz="2000">
                          <a:latin typeface="Calibri"/>
                          <a:ea typeface="Calibri"/>
                          <a:cs typeface="Times New Roman"/>
                        </a:rPr>
                        <a:t>Pašnjaci</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a:latin typeface="Calibri"/>
                          <a:ea typeface="Calibri"/>
                          <a:cs typeface="Times New Roman"/>
                        </a:rPr>
                        <a:t>837 000</a:t>
                      </a:r>
                      <a:endParaRPr lang="sr-Latn-CS" sz="200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2000" dirty="0">
                          <a:latin typeface="Calibri"/>
                          <a:ea typeface="Calibri"/>
                          <a:cs typeface="Times New Roman"/>
                        </a:rPr>
                        <a:t>100 000</a:t>
                      </a:r>
                      <a:endParaRPr lang="sr-Latn-CS" sz="2000" dirty="0">
                        <a:latin typeface="Calibri"/>
                        <a:ea typeface="Calibri"/>
                        <a:cs typeface="Times New Roman"/>
                      </a:endParaRPr>
                    </a:p>
                  </a:txBody>
                  <a:tcPr marL="68423" marR="6842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9364" name="Rectangle 1"/>
          <p:cNvSpPr>
            <a:spLocks noChangeArrowheads="1"/>
          </p:cNvSpPr>
          <p:nvPr/>
        </p:nvSpPr>
        <p:spPr bwMode="auto">
          <a:xfrm>
            <a:off x="2214563" y="2000250"/>
            <a:ext cx="7215187" cy="708025"/>
          </a:xfrm>
          <a:prstGeom prst="rect">
            <a:avLst/>
          </a:prstGeom>
          <a:noFill/>
          <a:ln w="9525">
            <a:noFill/>
            <a:miter lim="800000"/>
            <a:headEnd/>
            <a:tailEnd/>
          </a:ln>
        </p:spPr>
        <p:txBody>
          <a:bodyPr anchor="ctr">
            <a:spAutoFit/>
          </a:bodyPr>
          <a:lstStyle/>
          <a:p>
            <a:r>
              <a:rPr lang="en-US" b="0">
                <a:latin typeface="Calibri" pitchFamily="34" charset="0"/>
                <a:ea typeface="Calibri" pitchFamily="34" charset="0"/>
                <a:cs typeface="Times New Roman" pitchFamily="18" charset="0"/>
              </a:rPr>
              <a:t>POLJOPRIVREDNO ZEMLJIŠTE   ( </a:t>
            </a:r>
            <a:r>
              <a:rPr lang="en-US" b="0">
                <a:latin typeface="Times New Roman" pitchFamily="18" charset="0"/>
                <a:ea typeface="Calibri" pitchFamily="34" charset="0"/>
                <a:cs typeface="Times New Roman" pitchFamily="18" charset="0"/>
              </a:rPr>
              <a:t>popis 2012)  </a:t>
            </a:r>
            <a:endParaRPr lang="sr-Latn-CS" b="0">
              <a:ea typeface="Calibri" pitchFamily="34" charset="0"/>
              <a:cs typeface="Times New Roman" pitchFamily="18" charset="0"/>
            </a:endParaRPr>
          </a:p>
          <a:p>
            <a:pPr eaLnBrk="0" hangingPunct="0"/>
            <a:endParaRPr lang="sr-Latn-CS" b="0">
              <a:ea typeface="Calibri" pitchFamily="34" charset="0"/>
              <a:cs typeface="Times New Roman"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p:cNvPicPr>
            <a:picLocks noChangeAspect="1" noChangeArrowheads="1"/>
          </p:cNvPicPr>
          <p:nvPr/>
        </p:nvPicPr>
        <p:blipFill>
          <a:blip r:embed="rId2" cstate="print"/>
          <a:srcRect/>
          <a:stretch>
            <a:fillRect/>
          </a:stretch>
        </p:blipFill>
        <p:spPr bwMode="auto">
          <a:xfrm>
            <a:off x="1566863" y="487363"/>
            <a:ext cx="4425950" cy="6370637"/>
          </a:xfrm>
          <a:prstGeom prst="rect">
            <a:avLst/>
          </a:prstGeom>
          <a:noFill/>
          <a:ln w="9525">
            <a:noFill/>
            <a:miter lim="800000"/>
            <a:headEnd/>
            <a:tailEnd/>
          </a:ln>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ChangeArrowheads="1"/>
          </p:cNvSpPr>
          <p:nvPr/>
        </p:nvSpPr>
        <p:spPr bwMode="auto">
          <a:xfrm>
            <a:off x="0" y="631825"/>
            <a:ext cx="8502650" cy="5584825"/>
          </a:xfrm>
          <a:prstGeom prst="rect">
            <a:avLst/>
          </a:prstGeom>
          <a:noFill/>
          <a:ln w="9525">
            <a:noFill/>
            <a:miter lim="800000"/>
            <a:headEnd/>
            <a:tailEnd/>
          </a:ln>
        </p:spPr>
        <p:txBody>
          <a:bodyPr wrap="none" anchor="ctr">
            <a:spAutoFit/>
          </a:bodyPr>
          <a:lstStyle/>
          <a:p>
            <a:pPr>
              <a:tabLst>
                <a:tab pos="228600" algn="l"/>
              </a:tabLst>
            </a:pPr>
            <a:r>
              <a:rPr lang="sl-SI" sz="1800" b="0"/>
              <a:t>Zastupljenost stoke u proizvodnoj jedinici nalazi se pod uticajem različitih činilaca. </a:t>
            </a:r>
          </a:p>
          <a:p>
            <a:pPr>
              <a:tabLst>
                <a:tab pos="228600" algn="l"/>
              </a:tabLst>
            </a:pPr>
            <a:r>
              <a:rPr lang="sl-SI" sz="1800" b="0"/>
              <a:t>Oni se mogu svrstati u dve grupe: </a:t>
            </a:r>
            <a:r>
              <a:rPr lang="sl-SI" sz="1800"/>
              <a:t>spoljni i unutrašnji.</a:t>
            </a:r>
            <a:endParaRPr lang="en-US" sz="1800"/>
          </a:p>
          <a:p>
            <a:pPr>
              <a:tabLst>
                <a:tab pos="228600" algn="l"/>
              </a:tabLst>
            </a:pPr>
            <a:r>
              <a:rPr lang="sl-SI" sz="1800" b="0"/>
              <a:t>    </a:t>
            </a:r>
          </a:p>
          <a:p>
            <a:pPr>
              <a:tabLst>
                <a:tab pos="228600" algn="l"/>
              </a:tabLst>
            </a:pPr>
            <a:r>
              <a:rPr lang="sl-SI" sz="1800"/>
              <a:t>Među spoljne faktore</a:t>
            </a:r>
            <a:r>
              <a:rPr lang="sl-SI" sz="1800" b="0"/>
              <a:t> ubrajaju se: t</a:t>
            </a:r>
            <a:endParaRPr lang="en-US" sz="1800" b="0"/>
          </a:p>
          <a:p>
            <a:pPr>
              <a:tabLst>
                <a:tab pos="228600" algn="l"/>
              </a:tabLst>
            </a:pPr>
            <a:r>
              <a:rPr lang="en-US" sz="1800" b="0"/>
              <a:t> -t</a:t>
            </a:r>
            <a:r>
              <a:rPr lang="sl-SI" sz="1800" b="0"/>
              <a:t>ržište, </a:t>
            </a:r>
            <a:endParaRPr lang="en-US" sz="1800" b="0"/>
          </a:p>
          <a:p>
            <a:pPr>
              <a:tabLst>
                <a:tab pos="228600" algn="l"/>
              </a:tabLst>
            </a:pPr>
            <a:r>
              <a:rPr lang="en-US" sz="1800" b="0"/>
              <a:t> -</a:t>
            </a:r>
            <a:r>
              <a:rPr lang="sl-SI" sz="1800" b="0"/>
              <a:t>mere  ekonomske politike, </a:t>
            </a:r>
          </a:p>
          <a:p>
            <a:pPr>
              <a:tabLst>
                <a:tab pos="228600" algn="l"/>
              </a:tabLst>
            </a:pPr>
            <a:r>
              <a:rPr lang="sl-SI" sz="1800" b="0"/>
              <a:t> </a:t>
            </a:r>
            <a:r>
              <a:rPr lang="en-US" sz="1800" b="0"/>
              <a:t>-</a:t>
            </a:r>
            <a:r>
              <a:rPr lang="sl-SI" sz="1800" b="0"/>
              <a:t>organizacija stručne poljoprivredne službe itd.</a:t>
            </a:r>
            <a:endParaRPr lang="en-US" sz="1800" b="0"/>
          </a:p>
          <a:p>
            <a:pPr>
              <a:tabLst>
                <a:tab pos="228600" algn="l"/>
              </a:tabLst>
            </a:pPr>
            <a:endParaRPr lang="en-US" sz="1800" b="0"/>
          </a:p>
          <a:p>
            <a:pPr>
              <a:tabLst>
                <a:tab pos="228600" algn="l"/>
              </a:tabLst>
            </a:pPr>
            <a:r>
              <a:rPr lang="sl-SI" sz="1800" b="0"/>
              <a:t>   </a:t>
            </a:r>
            <a:endParaRPr lang="en-US" sz="1800" b="0"/>
          </a:p>
          <a:p>
            <a:pPr>
              <a:tabLst>
                <a:tab pos="228600" algn="l"/>
              </a:tabLst>
            </a:pPr>
            <a:r>
              <a:rPr lang="sl-SI" sz="1800" b="0"/>
              <a:t>    </a:t>
            </a:r>
            <a:r>
              <a:rPr lang="sl-SI" sz="1800"/>
              <a:t>U grupu unutrašnjih faktora</a:t>
            </a:r>
            <a:r>
              <a:rPr lang="sl-SI" sz="1800" b="0"/>
              <a:t> ubrajaju se: </a:t>
            </a:r>
          </a:p>
          <a:p>
            <a:pPr>
              <a:tabLst>
                <a:tab pos="228600" algn="l"/>
              </a:tabLst>
            </a:pPr>
            <a:endParaRPr lang="en-US" sz="1800" b="0"/>
          </a:p>
          <a:p>
            <a:pPr>
              <a:tabLst>
                <a:tab pos="228600" algn="l"/>
              </a:tabLst>
            </a:pPr>
            <a:r>
              <a:rPr lang="sl-SI" sz="1800" b="0"/>
              <a:t>-odnosi cena biljnih i stočnih proizvoda, </a:t>
            </a:r>
            <a:endParaRPr lang="en-US" sz="1800" b="0"/>
          </a:p>
          <a:p>
            <a:pPr>
              <a:tabLst>
                <a:tab pos="228600" algn="l"/>
              </a:tabLst>
            </a:pPr>
            <a:r>
              <a:rPr lang="sl-SI" sz="1800" b="0"/>
              <a:t>-prirodni uslovi, </a:t>
            </a:r>
            <a:endParaRPr lang="en-US" sz="1800" b="0"/>
          </a:p>
          <a:p>
            <a:pPr>
              <a:tabLst>
                <a:tab pos="228600" algn="l"/>
              </a:tabLst>
            </a:pPr>
            <a:r>
              <a:rPr lang="sl-SI" sz="1800" b="0"/>
              <a:t>-raspoloživa stočna hrana, </a:t>
            </a:r>
            <a:endParaRPr lang="en-US" sz="1800" b="0"/>
          </a:p>
          <a:p>
            <a:pPr>
              <a:tabLst>
                <a:tab pos="228600" algn="l"/>
              </a:tabLst>
            </a:pPr>
            <a:r>
              <a:rPr lang="sl-SI" sz="1800" b="0"/>
              <a:t>-potreba za stajnjakom, </a:t>
            </a:r>
            <a:endParaRPr lang="en-US" sz="1800" b="0"/>
          </a:p>
          <a:p>
            <a:pPr>
              <a:tabLst>
                <a:tab pos="228600" algn="l"/>
              </a:tabLst>
            </a:pPr>
            <a:r>
              <a:rPr lang="sl-SI" sz="1800" b="0"/>
              <a:t>-prostor za smeštaj stoke, </a:t>
            </a:r>
            <a:endParaRPr lang="en-US" sz="1800" b="0"/>
          </a:p>
          <a:p>
            <a:pPr>
              <a:tabLst>
                <a:tab pos="228600" algn="l"/>
              </a:tabLst>
            </a:pPr>
            <a:r>
              <a:rPr lang="sl-SI" sz="1800" b="0"/>
              <a:t>-sklonost proizvođača za gajenje stoke, </a:t>
            </a:r>
            <a:endParaRPr lang="en-US" sz="1800" b="0"/>
          </a:p>
          <a:p>
            <a:pPr>
              <a:tabLst>
                <a:tab pos="228600" algn="l"/>
              </a:tabLst>
            </a:pPr>
            <a:r>
              <a:rPr lang="sl-SI" sz="1800" b="0"/>
              <a:t>-mogućnost obezbeđenja radne snage, </a:t>
            </a:r>
            <a:endParaRPr lang="en-US" sz="1800" b="0"/>
          </a:p>
          <a:p>
            <a:pPr>
              <a:tabLst>
                <a:tab pos="228600" algn="l"/>
              </a:tabLst>
            </a:pPr>
            <a:r>
              <a:rPr lang="sl-SI" sz="1800" b="0"/>
              <a:t>-razvijenost tehnologije stočarske proizvodnje itd.</a:t>
            </a:r>
            <a:endParaRPr lang="en-US" sz="1800" b="0"/>
          </a:p>
          <a:p>
            <a:pPr eaLnBrk="0" hangingPunct="0">
              <a:tabLst>
                <a:tab pos="228600" algn="l"/>
              </a:tabLst>
            </a:pPr>
            <a:endParaRPr lang="en-US" sz="1800" b="0"/>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ChangeArrowheads="1"/>
          </p:cNvSpPr>
          <p:nvPr/>
        </p:nvSpPr>
        <p:spPr bwMode="auto">
          <a:xfrm>
            <a:off x="0" y="631825"/>
            <a:ext cx="8502650" cy="5584825"/>
          </a:xfrm>
          <a:prstGeom prst="rect">
            <a:avLst/>
          </a:prstGeom>
          <a:noFill/>
          <a:ln w="9525">
            <a:noFill/>
            <a:miter lim="800000"/>
            <a:headEnd/>
            <a:tailEnd/>
          </a:ln>
        </p:spPr>
        <p:txBody>
          <a:bodyPr wrap="none" anchor="ctr">
            <a:spAutoFit/>
          </a:bodyPr>
          <a:lstStyle/>
          <a:p>
            <a:pPr>
              <a:tabLst>
                <a:tab pos="228600" algn="l"/>
              </a:tabLst>
            </a:pPr>
            <a:r>
              <a:rPr lang="sl-SI" sz="1800" b="0"/>
              <a:t>Zastupljenost stoke u proizvodnoj jedinici nalazi se pod uticajem različitih činilaca. </a:t>
            </a:r>
          </a:p>
          <a:p>
            <a:pPr>
              <a:tabLst>
                <a:tab pos="228600" algn="l"/>
              </a:tabLst>
            </a:pPr>
            <a:r>
              <a:rPr lang="sl-SI" sz="1800" b="0"/>
              <a:t>Oni se mogu svrstati u dve grupe: </a:t>
            </a:r>
            <a:r>
              <a:rPr lang="sl-SI" sz="1800"/>
              <a:t>spoljni i unutrašnji.</a:t>
            </a:r>
            <a:endParaRPr lang="en-US" sz="1800"/>
          </a:p>
          <a:p>
            <a:pPr>
              <a:tabLst>
                <a:tab pos="228600" algn="l"/>
              </a:tabLst>
            </a:pPr>
            <a:r>
              <a:rPr lang="sl-SI" sz="1800" b="0"/>
              <a:t>    </a:t>
            </a:r>
          </a:p>
          <a:p>
            <a:pPr>
              <a:tabLst>
                <a:tab pos="228600" algn="l"/>
              </a:tabLst>
            </a:pPr>
            <a:r>
              <a:rPr lang="sl-SI" sz="1800"/>
              <a:t>Među spoljne faktore</a:t>
            </a:r>
            <a:r>
              <a:rPr lang="sl-SI" sz="1800" b="0"/>
              <a:t> ubrajaju se: t</a:t>
            </a:r>
            <a:endParaRPr lang="en-US" sz="1800" b="0"/>
          </a:p>
          <a:p>
            <a:pPr>
              <a:tabLst>
                <a:tab pos="228600" algn="l"/>
              </a:tabLst>
            </a:pPr>
            <a:r>
              <a:rPr lang="en-US" sz="1800" b="0"/>
              <a:t> -t</a:t>
            </a:r>
            <a:r>
              <a:rPr lang="sl-SI" sz="1800" b="0"/>
              <a:t>ržište, </a:t>
            </a:r>
            <a:endParaRPr lang="en-US" sz="1800" b="0"/>
          </a:p>
          <a:p>
            <a:pPr>
              <a:tabLst>
                <a:tab pos="228600" algn="l"/>
              </a:tabLst>
            </a:pPr>
            <a:r>
              <a:rPr lang="en-US" sz="1800" b="0"/>
              <a:t> -</a:t>
            </a:r>
            <a:r>
              <a:rPr lang="sl-SI" sz="1800" b="0"/>
              <a:t>mere  ekonomske politike, </a:t>
            </a:r>
          </a:p>
          <a:p>
            <a:pPr>
              <a:tabLst>
                <a:tab pos="228600" algn="l"/>
              </a:tabLst>
            </a:pPr>
            <a:r>
              <a:rPr lang="sl-SI" sz="1800" b="0"/>
              <a:t> </a:t>
            </a:r>
            <a:r>
              <a:rPr lang="en-US" sz="1800" b="0"/>
              <a:t>-</a:t>
            </a:r>
            <a:r>
              <a:rPr lang="sl-SI" sz="1800" b="0"/>
              <a:t>organizacija stručne poljoprivredne službe itd.</a:t>
            </a:r>
            <a:endParaRPr lang="en-US" sz="1800" b="0"/>
          </a:p>
          <a:p>
            <a:pPr>
              <a:tabLst>
                <a:tab pos="228600" algn="l"/>
              </a:tabLst>
            </a:pPr>
            <a:endParaRPr lang="en-US" sz="1800" b="0"/>
          </a:p>
          <a:p>
            <a:pPr>
              <a:tabLst>
                <a:tab pos="228600" algn="l"/>
              </a:tabLst>
            </a:pPr>
            <a:r>
              <a:rPr lang="sl-SI" sz="1800" b="0"/>
              <a:t>   </a:t>
            </a:r>
            <a:endParaRPr lang="en-US" sz="1800" b="0"/>
          </a:p>
          <a:p>
            <a:pPr>
              <a:tabLst>
                <a:tab pos="228600" algn="l"/>
              </a:tabLst>
            </a:pPr>
            <a:r>
              <a:rPr lang="sl-SI" sz="1800" b="0"/>
              <a:t>    </a:t>
            </a:r>
            <a:r>
              <a:rPr lang="sl-SI" sz="1800"/>
              <a:t>U grupu unutrašnjih faktora</a:t>
            </a:r>
            <a:r>
              <a:rPr lang="sl-SI" sz="1800" b="0"/>
              <a:t> ubrajaju se: </a:t>
            </a:r>
          </a:p>
          <a:p>
            <a:pPr>
              <a:tabLst>
                <a:tab pos="228600" algn="l"/>
              </a:tabLst>
            </a:pPr>
            <a:endParaRPr lang="en-US" sz="1800" b="0"/>
          </a:p>
          <a:p>
            <a:pPr>
              <a:tabLst>
                <a:tab pos="228600" algn="l"/>
              </a:tabLst>
            </a:pPr>
            <a:r>
              <a:rPr lang="sl-SI" sz="1800" b="0"/>
              <a:t>-odnosi cena biljnih i stočnih proizvoda, </a:t>
            </a:r>
            <a:endParaRPr lang="en-US" sz="1800" b="0"/>
          </a:p>
          <a:p>
            <a:pPr>
              <a:tabLst>
                <a:tab pos="228600" algn="l"/>
              </a:tabLst>
            </a:pPr>
            <a:r>
              <a:rPr lang="sl-SI" sz="1800" b="0"/>
              <a:t>-prirodni uslovi, </a:t>
            </a:r>
            <a:endParaRPr lang="en-US" sz="1800" b="0"/>
          </a:p>
          <a:p>
            <a:pPr>
              <a:tabLst>
                <a:tab pos="228600" algn="l"/>
              </a:tabLst>
            </a:pPr>
            <a:r>
              <a:rPr lang="sl-SI" sz="1800" b="0"/>
              <a:t>-raspoloživa stočna hrana, </a:t>
            </a:r>
            <a:endParaRPr lang="en-US" sz="1800" b="0"/>
          </a:p>
          <a:p>
            <a:pPr>
              <a:tabLst>
                <a:tab pos="228600" algn="l"/>
              </a:tabLst>
            </a:pPr>
            <a:r>
              <a:rPr lang="sl-SI" sz="1800" b="0"/>
              <a:t>-potreba za stajnjakom, </a:t>
            </a:r>
            <a:endParaRPr lang="en-US" sz="1800" b="0"/>
          </a:p>
          <a:p>
            <a:pPr>
              <a:tabLst>
                <a:tab pos="228600" algn="l"/>
              </a:tabLst>
            </a:pPr>
            <a:r>
              <a:rPr lang="sl-SI" sz="1800" b="0"/>
              <a:t>-prostor za smeštaj stoke, </a:t>
            </a:r>
            <a:endParaRPr lang="en-US" sz="1800" b="0"/>
          </a:p>
          <a:p>
            <a:pPr>
              <a:tabLst>
                <a:tab pos="228600" algn="l"/>
              </a:tabLst>
            </a:pPr>
            <a:r>
              <a:rPr lang="sl-SI" sz="1800" b="0"/>
              <a:t>-sklonost proizvođača za gajenje stoke, </a:t>
            </a:r>
            <a:endParaRPr lang="en-US" sz="1800" b="0"/>
          </a:p>
          <a:p>
            <a:pPr>
              <a:tabLst>
                <a:tab pos="228600" algn="l"/>
              </a:tabLst>
            </a:pPr>
            <a:r>
              <a:rPr lang="sl-SI" sz="1800" b="0"/>
              <a:t>-mogućnost obezbeđenja radne snage, </a:t>
            </a:r>
            <a:endParaRPr lang="en-US" sz="1800" b="0"/>
          </a:p>
          <a:p>
            <a:pPr>
              <a:tabLst>
                <a:tab pos="228600" algn="l"/>
              </a:tabLst>
            </a:pPr>
            <a:r>
              <a:rPr lang="sl-SI" sz="1800" b="0"/>
              <a:t>-razvijenost tehnologije stočarske proizvodnje itd.</a:t>
            </a:r>
            <a:endParaRPr lang="en-US" sz="1800" b="0"/>
          </a:p>
          <a:p>
            <a:pPr eaLnBrk="0" hangingPunct="0">
              <a:tabLst>
                <a:tab pos="228600" algn="l"/>
              </a:tabLst>
            </a:pPr>
            <a:endParaRPr lang="en-US" sz="1800" b="0"/>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4"/>
          <p:cNvSpPr>
            <a:spLocks noChangeArrowheads="1"/>
          </p:cNvSpPr>
          <p:nvPr/>
        </p:nvSpPr>
        <p:spPr bwMode="auto">
          <a:xfrm>
            <a:off x="2743200" y="228600"/>
            <a:ext cx="2838450" cy="366713"/>
          </a:xfrm>
          <a:prstGeom prst="rect">
            <a:avLst/>
          </a:prstGeom>
          <a:noFill/>
          <a:ln w="9525">
            <a:noFill/>
            <a:miter lim="800000"/>
            <a:headEnd/>
            <a:tailEnd/>
          </a:ln>
        </p:spPr>
        <p:txBody>
          <a:bodyPr wrap="none" anchor="ctr">
            <a:spAutoFit/>
          </a:bodyPr>
          <a:lstStyle/>
          <a:p>
            <a:pPr algn="just"/>
            <a:r>
              <a:rPr lang="sl-SI" sz="1800"/>
              <a:t>17.  </a:t>
            </a:r>
            <a:r>
              <a:rPr lang="sl-SI" sz="1800" u="sng"/>
              <a:t>Kategorizacija stoke</a:t>
            </a:r>
          </a:p>
        </p:txBody>
      </p:sp>
      <p:sp>
        <p:nvSpPr>
          <p:cNvPr id="103427" name="Rectangle 5"/>
          <p:cNvSpPr>
            <a:spLocks noChangeArrowheads="1"/>
          </p:cNvSpPr>
          <p:nvPr/>
        </p:nvSpPr>
        <p:spPr bwMode="auto">
          <a:xfrm>
            <a:off x="228600" y="777875"/>
            <a:ext cx="7169150" cy="5584825"/>
          </a:xfrm>
          <a:prstGeom prst="rect">
            <a:avLst/>
          </a:prstGeom>
          <a:noFill/>
          <a:ln w="9525">
            <a:noFill/>
            <a:miter lim="800000"/>
            <a:headEnd/>
            <a:tailEnd/>
          </a:ln>
        </p:spPr>
        <p:txBody>
          <a:bodyPr wrap="none" anchor="ctr">
            <a:spAutoFit/>
          </a:bodyPr>
          <a:lstStyle/>
          <a:p>
            <a:pPr>
              <a:tabLst>
                <a:tab pos="228600" algn="l"/>
              </a:tabLst>
            </a:pPr>
            <a:r>
              <a:rPr lang="sr-Cyrl-CS" sz="1800" b="0"/>
              <a:t>      Polazeći od kombinacije uzrasta, pola i namene grla, razlikuju se </a:t>
            </a:r>
            <a:endParaRPr lang="sr-Latn-CS" sz="1800" b="0"/>
          </a:p>
          <a:p>
            <a:pPr>
              <a:tabLst>
                <a:tab pos="228600" algn="l"/>
              </a:tabLst>
            </a:pPr>
            <a:r>
              <a:rPr lang="sr-Latn-CS" sz="1800" b="0"/>
              <a:t>      </a:t>
            </a:r>
            <a:r>
              <a:rPr lang="sr-Cyrl-CS" sz="1800" b="0"/>
              <a:t>sledeće kategorije stoke:</a:t>
            </a:r>
            <a:endParaRPr lang="sr-Latn-CS" sz="1800" b="0"/>
          </a:p>
          <a:p>
            <a:pPr>
              <a:tabLst>
                <a:tab pos="228600" algn="l"/>
              </a:tabLst>
            </a:pPr>
            <a:endParaRPr lang="en-US" sz="1800" b="0"/>
          </a:p>
          <a:p>
            <a:pPr>
              <a:tabLst>
                <a:tab pos="228600" algn="l"/>
              </a:tabLst>
            </a:pPr>
            <a:r>
              <a:rPr lang="sr-Latn-CS" sz="1800"/>
              <a:t>a)</a:t>
            </a:r>
            <a:r>
              <a:rPr lang="sr-Cyrl-CS" sz="1800"/>
              <a:t>Goveda </a:t>
            </a:r>
            <a:endParaRPr lang="sr-Latn-CS" sz="1800"/>
          </a:p>
          <a:p>
            <a:pPr>
              <a:tabLst>
                <a:tab pos="228600" algn="l"/>
              </a:tabLst>
            </a:pPr>
            <a:endParaRPr lang="en-US" sz="1800" b="0"/>
          </a:p>
          <a:p>
            <a:pPr>
              <a:tabLst>
                <a:tab pos="228600" algn="l"/>
              </a:tabLst>
            </a:pPr>
            <a:r>
              <a:rPr lang="sl-SI" sz="1800" b="0"/>
              <a:t>1.Telad ženska do 3 (ili 4) meseca uzrasta (starosti)</a:t>
            </a:r>
            <a:endParaRPr lang="en-US" sz="1800" b="0"/>
          </a:p>
          <a:p>
            <a:pPr>
              <a:tabLst>
                <a:tab pos="228600" algn="l"/>
              </a:tabLst>
            </a:pPr>
            <a:r>
              <a:rPr lang="sr-Latn-CS" sz="1800" b="0"/>
              <a:t>2.</a:t>
            </a:r>
            <a:r>
              <a:rPr lang="sr-Cyrl-CS" sz="1800" b="0"/>
              <a:t>Telad muška do 3 (ili 4) meseca uzrasta</a:t>
            </a:r>
            <a:endParaRPr lang="en-US" sz="1800" b="0"/>
          </a:p>
          <a:p>
            <a:pPr>
              <a:tabLst>
                <a:tab pos="228600" algn="l"/>
              </a:tabLst>
            </a:pPr>
            <a:r>
              <a:rPr lang="sr-Latn-CS" sz="1800" b="0"/>
              <a:t>3.</a:t>
            </a:r>
            <a:r>
              <a:rPr lang="sr-Cyrl-CS" sz="1800" b="0"/>
              <a:t>Telad ženska od 3 (ili 4) do 6 meseci uzrasta</a:t>
            </a:r>
            <a:endParaRPr lang="en-US" sz="1800" b="0"/>
          </a:p>
          <a:p>
            <a:pPr>
              <a:tabLst>
                <a:tab pos="228600" algn="l"/>
              </a:tabLst>
            </a:pPr>
            <a:r>
              <a:rPr lang="sr-Latn-CS" sz="1800" b="0"/>
              <a:t>4.</a:t>
            </a:r>
            <a:r>
              <a:rPr lang="sr-Cyrl-CS" sz="1800" b="0"/>
              <a:t>Telad muška od 3 (ili 4) do 6 meseci uzrasta</a:t>
            </a:r>
            <a:endParaRPr lang="en-US" sz="1800" b="0"/>
          </a:p>
          <a:p>
            <a:pPr>
              <a:tabLst>
                <a:tab pos="228600" algn="l"/>
              </a:tabLst>
            </a:pPr>
            <a:r>
              <a:rPr lang="sr-Latn-CS" sz="1800" b="0"/>
              <a:t>5.</a:t>
            </a:r>
            <a:r>
              <a:rPr lang="sr-Cyrl-CS" sz="1800" b="0"/>
              <a:t>Junice 6-12 meseci uzrasta</a:t>
            </a:r>
            <a:endParaRPr lang="en-US" sz="1800" b="0"/>
          </a:p>
          <a:p>
            <a:pPr>
              <a:tabLst>
                <a:tab pos="228600" algn="l"/>
              </a:tabLst>
            </a:pPr>
            <a:r>
              <a:rPr lang="sr-Latn-CS" sz="1800" b="0"/>
              <a:t>6.</a:t>
            </a:r>
            <a:r>
              <a:rPr lang="sr-Cyrl-CS" sz="1800" b="0"/>
              <a:t>Junad muška 6-12 meseci uzrasta</a:t>
            </a:r>
            <a:endParaRPr lang="en-US" sz="1800" b="0"/>
          </a:p>
          <a:p>
            <a:pPr>
              <a:tabLst>
                <a:tab pos="228600" algn="l"/>
              </a:tabLst>
            </a:pPr>
            <a:r>
              <a:rPr lang="sr-Latn-CS" sz="1800" b="0"/>
              <a:t>7.</a:t>
            </a:r>
            <a:r>
              <a:rPr lang="sr-Cyrl-CS" sz="1800" b="0"/>
              <a:t>Junice 1-2 godine uzrasta</a:t>
            </a:r>
            <a:endParaRPr lang="en-US" sz="1800" b="0"/>
          </a:p>
          <a:p>
            <a:pPr>
              <a:tabLst>
                <a:tab pos="228600" algn="l"/>
              </a:tabLst>
            </a:pPr>
            <a:r>
              <a:rPr lang="sr-Latn-CS" sz="1800" b="0"/>
              <a:t>8.</a:t>
            </a:r>
            <a:r>
              <a:rPr lang="sr-Cyrl-CS" sz="1800" b="0"/>
              <a:t>Junad muška 1-2 godine uzrasta</a:t>
            </a:r>
            <a:endParaRPr lang="en-US" sz="1800" b="0"/>
          </a:p>
          <a:p>
            <a:pPr>
              <a:tabLst>
                <a:tab pos="228600" algn="l"/>
              </a:tabLst>
            </a:pPr>
            <a:r>
              <a:rPr lang="sr-Latn-CS" sz="1800" b="0"/>
              <a:t>9.</a:t>
            </a:r>
            <a:r>
              <a:rPr lang="sr-Cyrl-CS" sz="1800" b="0"/>
              <a:t>Junice starije od 2 godine</a:t>
            </a:r>
            <a:endParaRPr lang="en-US" sz="1800" b="0"/>
          </a:p>
          <a:p>
            <a:pPr>
              <a:tabLst>
                <a:tab pos="228600" algn="l"/>
              </a:tabLst>
            </a:pPr>
            <a:r>
              <a:rPr lang="sr-Latn-CS" sz="1800" b="0"/>
              <a:t>10.</a:t>
            </a:r>
            <a:r>
              <a:rPr lang="sr-Cyrl-CS" sz="1800" b="0"/>
              <a:t>Steone junice</a:t>
            </a:r>
            <a:endParaRPr lang="en-US" sz="1800" b="0"/>
          </a:p>
          <a:p>
            <a:pPr>
              <a:tabLst>
                <a:tab pos="228600" algn="l"/>
              </a:tabLst>
            </a:pPr>
            <a:r>
              <a:rPr lang="sr-Latn-CS" sz="1800" b="0"/>
              <a:t>11.</a:t>
            </a:r>
            <a:r>
              <a:rPr lang="sr-Cyrl-CS" sz="1800" b="0"/>
              <a:t> Krave</a:t>
            </a:r>
            <a:endParaRPr lang="en-US" sz="1800" b="0"/>
          </a:p>
          <a:p>
            <a:pPr>
              <a:tabLst>
                <a:tab pos="228600" algn="l"/>
              </a:tabLst>
            </a:pPr>
            <a:r>
              <a:rPr lang="sr-Latn-CS" sz="1800" b="0"/>
              <a:t>12.</a:t>
            </a:r>
            <a:r>
              <a:rPr lang="sr-Cyrl-CS" sz="1800" b="0"/>
              <a:t>Bikovi</a:t>
            </a:r>
            <a:endParaRPr lang="en-US" sz="1800" b="0"/>
          </a:p>
          <a:p>
            <a:pPr>
              <a:tabLst>
                <a:tab pos="228600" algn="l"/>
              </a:tabLst>
            </a:pPr>
            <a:r>
              <a:rPr lang="sr-Latn-CS" sz="1800" b="0"/>
              <a:t>13.</a:t>
            </a:r>
            <a:r>
              <a:rPr lang="sr-Cyrl-CS" sz="1800" b="0"/>
              <a:t> Volovi</a:t>
            </a:r>
            <a:endParaRPr lang="en-US" sz="1800" b="0"/>
          </a:p>
          <a:p>
            <a:pPr>
              <a:tabLst>
                <a:tab pos="228600" algn="l"/>
              </a:tabLst>
            </a:pPr>
            <a:r>
              <a:rPr lang="sr-Latn-CS" sz="1800" b="0"/>
              <a:t>14.</a:t>
            </a:r>
            <a:r>
              <a:rPr lang="sr-Cyrl-CS" sz="1800" b="0"/>
              <a:t>Junad u tovu</a:t>
            </a:r>
            <a:endParaRPr lang="en-US" sz="1800" b="0"/>
          </a:p>
          <a:p>
            <a:pPr>
              <a:tabLst>
                <a:tab pos="228600" algn="l"/>
              </a:tabLst>
            </a:pPr>
            <a:r>
              <a:rPr lang="sr-Latn-CS" sz="1800" b="0"/>
              <a:t>15.</a:t>
            </a:r>
            <a:r>
              <a:rPr lang="sr-Cyrl-CS" sz="1800" b="0"/>
              <a:t> Odrasla grla u  tovu</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4"/>
          <p:cNvSpPr>
            <a:spLocks noChangeArrowheads="1"/>
          </p:cNvSpPr>
          <p:nvPr/>
        </p:nvSpPr>
        <p:spPr bwMode="auto">
          <a:xfrm>
            <a:off x="0" y="228600"/>
            <a:ext cx="9144000" cy="6432550"/>
          </a:xfrm>
          <a:prstGeom prst="rect">
            <a:avLst/>
          </a:prstGeom>
          <a:noFill/>
          <a:ln w="9525">
            <a:noFill/>
            <a:miter lim="800000"/>
            <a:headEnd/>
            <a:tailEnd/>
          </a:ln>
        </p:spPr>
        <p:txBody>
          <a:bodyPr anchor="ctr">
            <a:spAutoFit/>
          </a:bodyPr>
          <a:lstStyle/>
          <a:p>
            <a:pPr>
              <a:tabLst>
                <a:tab pos="228600" algn="l"/>
              </a:tabLst>
            </a:pPr>
            <a:r>
              <a:rPr lang="sr-Latn-CS" sz="1800"/>
              <a:t>   </a:t>
            </a:r>
            <a:r>
              <a:rPr lang="sr-Latn-CS"/>
              <a:t>b)</a:t>
            </a:r>
            <a:r>
              <a:rPr lang="sr-Cyrl-CS"/>
              <a:t>Ovce </a:t>
            </a:r>
            <a:endParaRPr lang="sr-Latn-CS"/>
          </a:p>
          <a:p>
            <a:pPr>
              <a:tabLst>
                <a:tab pos="228600" algn="l"/>
              </a:tabLst>
            </a:pPr>
            <a:endParaRPr lang="en-US" b="0"/>
          </a:p>
          <a:p>
            <a:pPr>
              <a:tabLst>
                <a:tab pos="228600" algn="l"/>
              </a:tabLst>
            </a:pPr>
            <a:r>
              <a:rPr lang="sr-Latn-CS" b="0"/>
              <a:t>1.</a:t>
            </a:r>
            <a:r>
              <a:rPr lang="sr-Cyrl-CS" b="0"/>
              <a:t>Jagnjad ženska</a:t>
            </a:r>
            <a:endParaRPr lang="en-US" b="0"/>
          </a:p>
          <a:p>
            <a:pPr>
              <a:tabLst>
                <a:tab pos="228600" algn="l"/>
              </a:tabLst>
            </a:pPr>
            <a:r>
              <a:rPr lang="sr-Latn-CS" b="0"/>
              <a:t>2.</a:t>
            </a:r>
            <a:r>
              <a:rPr lang="sr-Cyrl-CS" b="0"/>
              <a:t>Jagnjad muška</a:t>
            </a:r>
            <a:endParaRPr lang="en-US" b="0"/>
          </a:p>
          <a:p>
            <a:pPr>
              <a:tabLst>
                <a:tab pos="228600" algn="l"/>
              </a:tabLst>
            </a:pPr>
            <a:r>
              <a:rPr lang="sr-Latn-CS" b="0"/>
              <a:t>3.</a:t>
            </a:r>
            <a:r>
              <a:rPr lang="sr-Cyrl-CS" b="0"/>
              <a:t>Šilježad ženska</a:t>
            </a:r>
            <a:endParaRPr lang="en-US" b="0"/>
          </a:p>
          <a:p>
            <a:pPr>
              <a:tabLst>
                <a:tab pos="228600" algn="l"/>
              </a:tabLst>
            </a:pPr>
            <a:r>
              <a:rPr lang="sr-Latn-CS" b="0"/>
              <a:t>4.</a:t>
            </a:r>
            <a:r>
              <a:rPr lang="sr-Cyrl-CS" b="0"/>
              <a:t>Šilježad muška</a:t>
            </a:r>
            <a:endParaRPr lang="en-US" b="0"/>
          </a:p>
          <a:p>
            <a:pPr>
              <a:tabLst>
                <a:tab pos="228600" algn="l"/>
              </a:tabLst>
            </a:pPr>
            <a:r>
              <a:rPr lang="sr-Latn-CS" b="0"/>
              <a:t>5.</a:t>
            </a:r>
            <a:r>
              <a:rPr lang="sr-Cyrl-CS" b="0"/>
              <a:t>Dviske</a:t>
            </a:r>
            <a:endParaRPr lang="en-US" b="0"/>
          </a:p>
          <a:p>
            <a:pPr>
              <a:tabLst>
                <a:tab pos="228600" algn="l"/>
              </a:tabLst>
            </a:pPr>
            <a:r>
              <a:rPr lang="sr-Latn-CS" b="0"/>
              <a:t>6.</a:t>
            </a:r>
            <a:r>
              <a:rPr lang="sr-Cyrl-CS" b="0"/>
              <a:t>Ovce</a:t>
            </a:r>
            <a:endParaRPr lang="en-US" b="0"/>
          </a:p>
          <a:p>
            <a:pPr>
              <a:tabLst>
                <a:tab pos="228600" algn="l"/>
              </a:tabLst>
            </a:pPr>
            <a:r>
              <a:rPr lang="sr-Latn-CS" b="0"/>
              <a:t>7.</a:t>
            </a:r>
            <a:r>
              <a:rPr lang="sr-Cyrl-CS" b="0"/>
              <a:t>Ovnovi</a:t>
            </a:r>
            <a:endParaRPr lang="en-US" b="0"/>
          </a:p>
          <a:p>
            <a:pPr>
              <a:tabLst>
                <a:tab pos="228600" algn="l"/>
              </a:tabLst>
            </a:pPr>
            <a:r>
              <a:rPr lang="sr-Cyrl-CS"/>
              <a:t>     </a:t>
            </a:r>
            <a:endParaRPr lang="sr-Latn-CS"/>
          </a:p>
          <a:p>
            <a:pPr>
              <a:tabLst>
                <a:tab pos="228600" algn="l"/>
              </a:tabLst>
            </a:pPr>
            <a:r>
              <a:rPr lang="sr-Cyrl-CS"/>
              <a:t>c) Svinje</a:t>
            </a:r>
            <a:endParaRPr lang="sr-Latn-CS"/>
          </a:p>
          <a:p>
            <a:pPr>
              <a:tabLst>
                <a:tab pos="228600" algn="l"/>
              </a:tabLst>
            </a:pPr>
            <a:endParaRPr lang="en-US" b="0"/>
          </a:p>
          <a:p>
            <a:pPr>
              <a:tabLst>
                <a:tab pos="228600" algn="l"/>
              </a:tabLst>
            </a:pPr>
            <a:r>
              <a:rPr lang="sr-Latn-CS" b="0"/>
              <a:t>1.</a:t>
            </a:r>
            <a:r>
              <a:rPr lang="sr-Cyrl-CS" b="0"/>
              <a:t>Prasad do 2 meseca uzrasta</a:t>
            </a:r>
            <a:endParaRPr lang="en-US" b="0"/>
          </a:p>
          <a:p>
            <a:pPr>
              <a:tabLst>
                <a:tab pos="228600" algn="l"/>
              </a:tabLst>
            </a:pPr>
            <a:r>
              <a:rPr lang="sr-Latn-CS" b="0"/>
              <a:t>2.</a:t>
            </a:r>
            <a:r>
              <a:rPr lang="sr-Cyrl-CS" b="0"/>
              <a:t>Nazimice 2-6 meseci uzrasta</a:t>
            </a:r>
            <a:endParaRPr lang="en-US" b="0"/>
          </a:p>
          <a:p>
            <a:pPr>
              <a:tabLst>
                <a:tab pos="228600" algn="l"/>
              </a:tabLst>
            </a:pPr>
            <a:r>
              <a:rPr lang="sr-Latn-CS" b="0"/>
              <a:t>3.</a:t>
            </a:r>
            <a:r>
              <a:rPr lang="sr-Cyrl-CS" b="0"/>
              <a:t>Nazimad muška 2-6 meseci uzrasta</a:t>
            </a:r>
            <a:endParaRPr lang="en-US" b="0"/>
          </a:p>
          <a:p>
            <a:pPr>
              <a:tabLst>
                <a:tab pos="228600" algn="l"/>
              </a:tabLst>
            </a:pPr>
            <a:r>
              <a:rPr lang="sr-Latn-CS" b="0"/>
              <a:t>4.</a:t>
            </a:r>
            <a:r>
              <a:rPr lang="sr-Cyrl-CS" b="0"/>
              <a:t>Nazimice starije od 6 meseci</a:t>
            </a:r>
            <a:endParaRPr lang="en-US" b="0"/>
          </a:p>
          <a:p>
            <a:pPr>
              <a:tabLst>
                <a:tab pos="228600" algn="l"/>
              </a:tabLst>
            </a:pPr>
            <a:r>
              <a:rPr lang="sr-Latn-CS" b="0"/>
              <a:t>5.</a:t>
            </a:r>
            <a:r>
              <a:rPr lang="sr-Cyrl-CS" b="0"/>
              <a:t>Krmače</a:t>
            </a:r>
            <a:endParaRPr lang="en-US" b="0"/>
          </a:p>
          <a:p>
            <a:pPr>
              <a:tabLst>
                <a:tab pos="228600" algn="l"/>
              </a:tabLst>
            </a:pPr>
            <a:r>
              <a:rPr lang="sr-Latn-CS" b="0"/>
              <a:t>6.</a:t>
            </a:r>
            <a:r>
              <a:rPr lang="sr-Cyrl-CS" b="0"/>
              <a:t>Nerasti</a:t>
            </a:r>
            <a:endParaRPr lang="en-US" b="0"/>
          </a:p>
          <a:p>
            <a:pPr>
              <a:tabLst>
                <a:tab pos="228600" algn="l"/>
              </a:tabLst>
            </a:pPr>
            <a:r>
              <a:rPr lang="sr-Latn-CS" b="0"/>
              <a:t>7.</a:t>
            </a:r>
            <a:r>
              <a:rPr lang="sr-Cyrl-CS" b="0"/>
              <a:t>Svinje u tovu</a:t>
            </a:r>
            <a:endParaRPr lang="en-US" b="0"/>
          </a:p>
          <a:p>
            <a:pPr>
              <a:tabLst>
                <a:tab pos="228600" algn="l"/>
              </a:tabLst>
            </a:pPr>
            <a:r>
              <a:rPr lang="sr-Cyrl-CS" sz="1800"/>
              <a:t>     </a:t>
            </a:r>
            <a:endParaRPr lang="en-US" sz="1800" b="0"/>
          </a:p>
          <a:p>
            <a:pPr>
              <a:tabLst>
                <a:tab pos="228600" algn="l"/>
              </a:tabLst>
            </a:pPr>
            <a:r>
              <a:rPr lang="sr-Cyrl-CS" sz="1800"/>
              <a:t>     </a:t>
            </a:r>
            <a:endParaRPr lang="sr-Cyrl-CS" sz="1800" b="0"/>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4"/>
          <p:cNvSpPr>
            <a:spLocks noChangeArrowheads="1"/>
          </p:cNvSpPr>
          <p:nvPr/>
        </p:nvSpPr>
        <p:spPr bwMode="auto">
          <a:xfrm>
            <a:off x="0" y="1119188"/>
            <a:ext cx="9299575" cy="4359275"/>
          </a:xfrm>
          <a:prstGeom prst="rect">
            <a:avLst/>
          </a:prstGeom>
          <a:noFill/>
          <a:ln w="9525">
            <a:noFill/>
            <a:miter lim="800000"/>
            <a:headEnd/>
            <a:tailEnd/>
          </a:ln>
        </p:spPr>
        <p:txBody>
          <a:bodyPr wrap="none" anchor="ctr">
            <a:spAutoFit/>
          </a:bodyPr>
          <a:lstStyle/>
          <a:p>
            <a:pPr>
              <a:tabLst>
                <a:tab pos="228600" algn="l"/>
              </a:tabLst>
            </a:pPr>
            <a:r>
              <a:rPr lang="sr-Cyrl-CS"/>
              <a:t>d) Živina (intenzivno gajenje)</a:t>
            </a:r>
            <a:endParaRPr lang="sr-Latn-CS"/>
          </a:p>
          <a:p>
            <a:pPr>
              <a:tabLst>
                <a:tab pos="228600" algn="l"/>
              </a:tabLst>
            </a:pPr>
            <a:endParaRPr lang="en-US"/>
          </a:p>
          <a:p>
            <a:pPr>
              <a:tabLst>
                <a:tab pos="228600" algn="l"/>
              </a:tabLst>
            </a:pPr>
            <a:r>
              <a:rPr lang="sr-Latn-CS" b="0"/>
              <a:t>1.</a:t>
            </a:r>
            <a:r>
              <a:rPr lang="sr-Cyrl-CS" b="0"/>
              <a:t>Jednodnevni pilići</a:t>
            </a:r>
            <a:endParaRPr lang="sr-Latn-CS" b="0"/>
          </a:p>
          <a:p>
            <a:pPr>
              <a:tabLst>
                <a:tab pos="228600" algn="l"/>
              </a:tabLst>
            </a:pPr>
            <a:endParaRPr lang="en-US" b="0"/>
          </a:p>
          <a:p>
            <a:pPr>
              <a:tabLst>
                <a:tab pos="228600" algn="l"/>
              </a:tabLst>
            </a:pPr>
            <a:r>
              <a:rPr lang="sr-Latn-CS" b="0"/>
              <a:t>2.</a:t>
            </a:r>
            <a:r>
              <a:rPr lang="sr-Cyrl-CS" b="0"/>
              <a:t>Tovni pilići</a:t>
            </a:r>
            <a:endParaRPr lang="sr-Latn-CS" b="0"/>
          </a:p>
          <a:p>
            <a:pPr>
              <a:tabLst>
                <a:tab pos="228600" algn="l"/>
              </a:tabLst>
            </a:pPr>
            <a:endParaRPr lang="en-US" b="0"/>
          </a:p>
          <a:p>
            <a:pPr>
              <a:tabLst>
                <a:tab pos="228600" algn="l"/>
              </a:tabLst>
            </a:pPr>
            <a:r>
              <a:rPr lang="sr-Latn-CS" b="0"/>
              <a:t>3.</a:t>
            </a:r>
            <a:r>
              <a:rPr lang="sr-Cyrl-CS" b="0"/>
              <a:t>Priplodni podmladak</a:t>
            </a:r>
            <a:endParaRPr lang="sr-Latn-CS" b="0"/>
          </a:p>
          <a:p>
            <a:pPr>
              <a:tabLst>
                <a:tab pos="228600" algn="l"/>
              </a:tabLst>
            </a:pPr>
            <a:endParaRPr lang="en-US" b="0"/>
          </a:p>
          <a:p>
            <a:pPr>
              <a:tabLst>
                <a:tab pos="228600" algn="l"/>
              </a:tabLst>
            </a:pPr>
            <a:r>
              <a:rPr lang="sr-Latn-CS" b="0"/>
              <a:t>4.</a:t>
            </a:r>
            <a:r>
              <a:rPr lang="sr-Cyrl-CS" b="0"/>
              <a:t>Kokoške nosilje (za konzumna jaja)</a:t>
            </a:r>
            <a:endParaRPr lang="sr-Latn-CS" b="0"/>
          </a:p>
          <a:p>
            <a:pPr>
              <a:tabLst>
                <a:tab pos="228600" algn="l"/>
              </a:tabLst>
            </a:pPr>
            <a:endParaRPr lang="en-US" b="0"/>
          </a:p>
          <a:p>
            <a:pPr>
              <a:tabLst>
                <a:tab pos="228600" algn="l"/>
              </a:tabLst>
            </a:pPr>
            <a:r>
              <a:rPr lang="sr-Latn-CS" b="0"/>
              <a:t>5.</a:t>
            </a:r>
            <a:r>
              <a:rPr lang="sr-Cyrl-CS" b="0"/>
              <a:t>Roditeljsko jato.</a:t>
            </a:r>
            <a:endParaRPr lang="sr-Latn-CS" b="0"/>
          </a:p>
          <a:p>
            <a:pPr>
              <a:tabLst>
                <a:tab pos="228600" algn="l"/>
              </a:tabLst>
            </a:pPr>
            <a:endParaRPr lang="en-US" b="0"/>
          </a:p>
          <a:p>
            <a:pPr>
              <a:tabLst>
                <a:tab pos="228600" algn="l"/>
              </a:tabLst>
            </a:pPr>
            <a:r>
              <a:rPr lang="sr-Cyrl-CS" b="0"/>
              <a:t>      Podela grla u kategorije predstavlja osnovu za formiranje odgovarajućih linija </a:t>
            </a:r>
            <a:endParaRPr lang="sr-Latn-CS" b="0"/>
          </a:p>
          <a:p>
            <a:pPr>
              <a:tabLst>
                <a:tab pos="228600" algn="l"/>
              </a:tabLst>
            </a:pPr>
            <a:r>
              <a:rPr lang="sr-Cyrl-CS" b="0"/>
              <a:t>stočarske proizvodnje u uslovima kada se te linije mogu izdiferencirati.</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ChangeArrowheads="1"/>
          </p:cNvSpPr>
          <p:nvPr/>
        </p:nvSpPr>
        <p:spPr bwMode="auto">
          <a:xfrm>
            <a:off x="3124200" y="228600"/>
            <a:ext cx="2736850" cy="366713"/>
          </a:xfrm>
          <a:prstGeom prst="rect">
            <a:avLst/>
          </a:prstGeom>
          <a:noFill/>
          <a:ln w="9525">
            <a:noFill/>
            <a:miter lim="800000"/>
            <a:headEnd/>
            <a:tailEnd/>
          </a:ln>
        </p:spPr>
        <p:txBody>
          <a:bodyPr wrap="none" anchor="ctr">
            <a:spAutoFit/>
          </a:bodyPr>
          <a:lstStyle/>
          <a:p>
            <a:pPr algn="just"/>
            <a:r>
              <a:rPr lang="sl-SI" sz="1800"/>
              <a:t>18.  </a:t>
            </a:r>
            <a:r>
              <a:rPr lang="sl-SI" sz="1800" u="sng"/>
              <a:t>Reprodukcija stada</a:t>
            </a:r>
          </a:p>
        </p:txBody>
      </p:sp>
      <p:sp>
        <p:nvSpPr>
          <p:cNvPr id="106499" name="Rectangle 6"/>
          <p:cNvSpPr>
            <a:spLocks noChangeArrowheads="1"/>
          </p:cNvSpPr>
          <p:nvPr/>
        </p:nvSpPr>
        <p:spPr bwMode="auto">
          <a:xfrm>
            <a:off x="0" y="609600"/>
            <a:ext cx="9074150" cy="6683375"/>
          </a:xfrm>
          <a:prstGeom prst="rect">
            <a:avLst/>
          </a:prstGeom>
          <a:noFill/>
          <a:ln w="9525">
            <a:noFill/>
            <a:miter lim="800000"/>
            <a:headEnd/>
            <a:tailEnd/>
          </a:ln>
        </p:spPr>
        <p:txBody>
          <a:bodyPr wrap="none" anchor="ctr">
            <a:spAutoFit/>
          </a:bodyPr>
          <a:lstStyle/>
          <a:p>
            <a:pPr>
              <a:tabLst>
                <a:tab pos="228600" algn="l"/>
              </a:tabLst>
            </a:pPr>
            <a:r>
              <a:rPr lang="sl-SI" sz="1800" b="0"/>
              <a:t>                     -razmnožavanje životinja</a:t>
            </a:r>
            <a:r>
              <a:rPr lang="en-US" sz="1800" b="0"/>
              <a:t> (</a:t>
            </a:r>
            <a:r>
              <a:rPr lang="sr-Latn-CS" sz="1800" b="0"/>
              <a:t> zootehničari)</a:t>
            </a:r>
            <a:endParaRPr lang="en-US" sz="1800" b="0"/>
          </a:p>
          <a:p>
            <a:pPr>
              <a:tabLst>
                <a:tab pos="228600" algn="l"/>
              </a:tabLst>
            </a:pPr>
            <a:r>
              <a:rPr lang="sl-SI" sz="1800" b="0"/>
              <a:t>                    -proces proizvodnje u svojoj neprestanoj povezanosti i u neprekidnom</a:t>
            </a:r>
          </a:p>
          <a:p>
            <a:pPr>
              <a:tabLst>
                <a:tab pos="228600" algn="l"/>
              </a:tabLst>
            </a:pPr>
            <a:r>
              <a:rPr lang="sl-SI" sz="1800" b="0"/>
              <a:t>                     toku svoga obnavljanja ( drutveno – ekonomsko značenje)</a:t>
            </a:r>
            <a:endParaRPr lang="en-US" sz="1800" b="0"/>
          </a:p>
          <a:p>
            <a:pPr>
              <a:tabLst>
                <a:tab pos="228600" algn="l"/>
              </a:tabLst>
            </a:pPr>
            <a:r>
              <a:rPr lang="sr-Latn-CS" sz="1800" b="0"/>
              <a:t>                  - zamena grla  čime se obezbeđuje kontinuitet i kvalitet prizvodnje stočarskih</a:t>
            </a:r>
          </a:p>
          <a:p>
            <a:pPr>
              <a:tabLst>
                <a:tab pos="228600" algn="l"/>
              </a:tabLst>
            </a:pPr>
            <a:r>
              <a:rPr lang="sr-Latn-CS" sz="1800" b="0"/>
              <a:t>                    proizvoda (posmatra se stado).</a:t>
            </a:r>
            <a:endParaRPr lang="en-US" sz="1800" b="0"/>
          </a:p>
          <a:p>
            <a:pPr>
              <a:tabLst>
                <a:tab pos="228600" algn="l"/>
              </a:tabLst>
            </a:pPr>
            <a:r>
              <a:rPr lang="sr-Cyrl-CS" sz="1800" b="0"/>
              <a:t>       </a:t>
            </a:r>
            <a:endParaRPr lang="en-US" sz="1800" b="0"/>
          </a:p>
          <a:p>
            <a:pPr>
              <a:tabLst>
                <a:tab pos="228600" algn="l"/>
              </a:tabLst>
            </a:pPr>
            <a:r>
              <a:rPr lang="sr-Cyrl-CS" sz="1800" b="0"/>
              <a:t>      </a:t>
            </a:r>
            <a:r>
              <a:rPr lang="sl-SI" sz="1800" b="0"/>
              <a:t>Proizvodna jedinica koja se bavi stočarstvom može sama proizvoditi grla koja su </a:t>
            </a:r>
          </a:p>
          <a:p>
            <a:pPr>
              <a:tabLst>
                <a:tab pos="228600" algn="l"/>
              </a:tabLst>
            </a:pPr>
            <a:r>
              <a:rPr lang="sl-SI" sz="1800" b="0"/>
              <a:t>       joj potrebna za reprodukciju.</a:t>
            </a:r>
          </a:p>
          <a:p>
            <a:pPr>
              <a:tabLst>
                <a:tab pos="228600" algn="l"/>
              </a:tabLst>
            </a:pPr>
            <a:endParaRPr lang="en-US" sz="1800" b="0"/>
          </a:p>
          <a:p>
            <a:pPr>
              <a:tabLst>
                <a:tab pos="228600" algn="l"/>
              </a:tabLst>
            </a:pPr>
            <a:r>
              <a:rPr lang="sl-SI" sz="1800" b="0"/>
              <a:t>       Proizvodne sposobnosti mehaničkih sredstava opadaju od početka korišćenja </a:t>
            </a:r>
          </a:p>
          <a:p>
            <a:pPr>
              <a:tabLst>
                <a:tab pos="228600" algn="l"/>
              </a:tabLst>
            </a:pPr>
            <a:r>
              <a:rPr lang="sl-SI" sz="1800" b="0"/>
              <a:t>nadalje, a kod stoke se povećavaju od početka korišćenja do određene faze upotrebe, </a:t>
            </a:r>
          </a:p>
          <a:p>
            <a:pPr>
              <a:tabLst>
                <a:tab pos="228600" algn="l"/>
              </a:tabLst>
            </a:pPr>
            <a:r>
              <a:rPr lang="sl-SI" sz="1800" b="0"/>
              <a:t>da bi iza te faze počele da opadaju.</a:t>
            </a:r>
          </a:p>
          <a:p>
            <a:pPr>
              <a:tabLst>
                <a:tab pos="228600" algn="l"/>
              </a:tabLst>
            </a:pPr>
            <a:endParaRPr lang="sl-SI" sz="1800" b="0"/>
          </a:p>
          <a:p>
            <a:pPr>
              <a:tabLst>
                <a:tab pos="228600" algn="l"/>
              </a:tabLst>
            </a:pPr>
            <a:r>
              <a:rPr lang="sl-SI" sz="1800" b="0"/>
              <a:t>Prema obimu, razlikuju se tri vrste reprodukcije:</a:t>
            </a:r>
          </a:p>
          <a:p>
            <a:pPr>
              <a:tabLst>
                <a:tab pos="228600" algn="l"/>
              </a:tabLst>
            </a:pPr>
            <a:r>
              <a:rPr lang="sl-SI" sz="1800" b="0"/>
              <a:t> </a:t>
            </a:r>
          </a:p>
          <a:p>
            <a:pPr>
              <a:tabLst>
                <a:tab pos="228600" algn="l"/>
              </a:tabLst>
            </a:pPr>
            <a:r>
              <a:rPr lang="sl-SI" sz="1800" b="0"/>
              <a:t>                -prosta (jednostavna),</a:t>
            </a:r>
          </a:p>
          <a:p>
            <a:pPr>
              <a:tabLst>
                <a:tab pos="228600" algn="l"/>
              </a:tabLst>
            </a:pPr>
            <a:r>
              <a:rPr lang="sl-SI" sz="1800" b="0"/>
              <a:t>                -proširena i</a:t>
            </a:r>
          </a:p>
          <a:p>
            <a:pPr>
              <a:tabLst>
                <a:tab pos="228600" algn="l"/>
              </a:tabLst>
            </a:pPr>
            <a:r>
              <a:rPr lang="sl-SI" sz="1800" b="0"/>
              <a:t>                -umanjena (nepotpuna). </a:t>
            </a:r>
          </a:p>
          <a:p>
            <a:pPr>
              <a:tabLst>
                <a:tab pos="228600" algn="l"/>
              </a:tabLst>
            </a:pPr>
            <a:r>
              <a:rPr lang="sr-Cyrl-CS" sz="1800" b="0"/>
              <a:t>    </a:t>
            </a:r>
            <a:endParaRPr lang="sr-Latn-CS" sz="1800" b="0"/>
          </a:p>
          <a:p>
            <a:pPr>
              <a:tabLst>
                <a:tab pos="228600" algn="l"/>
              </a:tabLst>
            </a:pPr>
            <a:r>
              <a:rPr lang="sr-Cyrl-CS" sz="1800" b="0"/>
              <a:t> </a:t>
            </a:r>
            <a:r>
              <a:rPr lang="sl-SI" sz="1800" b="0"/>
              <a:t>Prema poreklu grla, razlikuju se reprodukcije:</a:t>
            </a:r>
          </a:p>
          <a:p>
            <a:pPr>
              <a:tabLst>
                <a:tab pos="228600" algn="l"/>
              </a:tabLst>
            </a:pPr>
            <a:r>
              <a:rPr lang="sl-SI" sz="1800" b="0"/>
              <a:t>             -na bazi kupovne i</a:t>
            </a:r>
          </a:p>
          <a:p>
            <a:pPr>
              <a:tabLst>
                <a:tab pos="228600" algn="l"/>
              </a:tabLst>
            </a:pPr>
            <a:r>
              <a:rPr lang="sl-SI" sz="1800" b="0"/>
              <a:t>             -na bazi sopstvene proizvodnje grla za reprodukciju.</a:t>
            </a:r>
            <a:endParaRPr lang="sr-Cyrl-CS" sz="1800" b="0"/>
          </a:p>
          <a:p>
            <a:pPr>
              <a:tabLst>
                <a:tab pos="228600" algn="l"/>
              </a:tabLst>
            </a:pPr>
            <a:r>
              <a:rPr lang="sr-Cyrl-CS" sz="1800" b="0"/>
              <a:t>    </a:t>
            </a:r>
          </a:p>
          <a:p>
            <a:pPr>
              <a:tabLst>
                <a:tab pos="228600" algn="l"/>
              </a:tabLst>
            </a:pPr>
            <a:r>
              <a:rPr lang="sr-Cyrl-CS" sz="1800" b="0"/>
              <a:t>     </a:t>
            </a:r>
            <a:endParaRPr lang="sl-SI" sz="1800" b="0"/>
          </a:p>
        </p:txBody>
      </p:sp>
    </p:spTree>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2934</TotalTime>
  <Words>23781</Words>
  <Application>Microsoft Office PowerPoint</Application>
  <PresentationFormat>On-screen Show (4:3)</PresentationFormat>
  <Paragraphs>4417</Paragraphs>
  <Slides>255</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3</vt:i4>
      </vt:variant>
      <vt:variant>
        <vt:lpstr>Slide Titles</vt:lpstr>
      </vt:variant>
      <vt:variant>
        <vt:i4>255</vt:i4>
      </vt:variant>
    </vt:vector>
  </HeadingPairs>
  <TitlesOfParts>
    <vt:vector size="264" baseType="lpstr">
      <vt:lpstr>Arial</vt:lpstr>
      <vt:lpstr>Calibri</vt:lpstr>
      <vt:lpstr>Times New Roman</vt:lpstr>
      <vt:lpstr>Verdana</vt:lpstr>
      <vt:lpstr>Wingdings</vt:lpstr>
      <vt:lpstr>Default Design</vt:lpstr>
      <vt:lpstr>Microsoft Equation 3.0</vt:lpstr>
      <vt:lpstr>Microsoft Word Picture</vt:lpstr>
      <vt:lpstr>Microsoft Office Visio Drawing</vt:lpstr>
      <vt:lpstr>Predmet: MENADŽMENT U STOČARSKOJ PROIZVODNJI</vt:lpstr>
      <vt:lpstr>Slide 2</vt:lpstr>
      <vt:lpstr>Slide 3</vt:lpstr>
      <vt:lpstr>Slide 4</vt:lpstr>
      <vt:lpstr>Slide 5</vt:lpstr>
      <vt:lpstr> OSNOVNI POJMOVI</vt:lpstr>
      <vt:lpstr>Slide 7</vt:lpstr>
      <vt:lpstr>Slide 8</vt:lpstr>
      <vt:lpstr>Slide 9</vt:lpstr>
      <vt:lpstr>Slide 10</vt:lpstr>
      <vt:lpstr>Slide 11</vt:lpstr>
      <vt:lpstr>Slide 12</vt:lpstr>
      <vt:lpstr>Slide 13</vt:lpstr>
      <vt:lpstr>EFIKASNOST PROIZVODNJE</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Koncentracija i specijalizacija u poljoprivredi</vt:lpstr>
      <vt:lpstr>Specijalizacija polj.proizvodnje</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10.Organizacija iskorišćavanja konzervisane kabaste hrane </vt:lpstr>
      <vt:lpstr>Slide 81</vt:lpstr>
      <vt:lpstr>Slide 82</vt:lpstr>
      <vt:lpstr>Slide 83</vt:lpstr>
      <vt:lpstr>Slide 84</vt:lpstr>
      <vt:lpstr>Slide 85</vt:lpstr>
      <vt:lpstr>Slide 86</vt:lpstr>
      <vt:lpstr>Сточарство у Републици Србији</vt:lpstr>
      <vt:lpstr>Структура ПГ према броју УГ</vt:lpstr>
      <vt:lpstr>Динамика броја УГ</vt:lpstr>
      <vt:lpstr>Slide 90</vt:lpstr>
      <vt:lpstr>Slide 91</vt:lpstr>
      <vt:lpstr>Slide 92</vt:lpstr>
      <vt:lpstr>Slide 93</vt:lpstr>
      <vt:lpstr>Slide 94</vt:lpstr>
      <vt:lpstr>Slide 95</vt:lpstr>
      <vt:lpstr>Slide 96</vt:lpstr>
      <vt:lpstr>Slide 97</vt:lpstr>
      <vt:lpstr>Slide 98</vt:lpstr>
      <vt:lpstr>Slide 99</vt:lpstr>
      <vt:lpstr>Slide 100</vt:lpstr>
      <vt:lpstr>19. Struktura stada</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Сточарство у Републици Србији</vt:lpstr>
      <vt:lpstr>Динамика броја УГ</vt:lpstr>
      <vt:lpstr>Величина пољопривредних газдинстава према стандардном аутпуту (СА) и КПЗ</vt:lpstr>
      <vt:lpstr>Структура ПГ према економској величини</vt:lpstr>
      <vt:lpstr>Структура ПГ према величини КПЗ</vt:lpstr>
      <vt:lpstr>Структура ПГ према броју УГ</vt:lpstr>
      <vt:lpstr>Ниво обучености менаџера</vt:lpstr>
      <vt:lpstr>ПГ са и без наследника</vt:lpstr>
      <vt:lpstr>Старосна структура носилаца ПГ</vt:lpstr>
      <vt:lpstr>Говедарство</vt:lpstr>
      <vt:lpstr>Економска величина ПГ са линијама говедарске производње</vt:lpstr>
      <vt:lpstr>Структура ПГ према броју говеда</vt:lpstr>
      <vt:lpstr>Slide 136</vt:lpstr>
      <vt:lpstr>Slide 137</vt:lpstr>
      <vt:lpstr>Перспективе развоја говедарства</vt:lpstr>
      <vt:lpstr>Slide 139</vt:lpstr>
      <vt:lpstr>Slide 140</vt:lpstr>
      <vt:lpstr>Slide 141</vt:lpstr>
      <vt:lpstr>Slide 142</vt:lpstr>
      <vt:lpstr>Slide 143</vt:lpstr>
      <vt:lpstr>Slide 144</vt:lpstr>
      <vt:lpstr>Slide 145</vt:lpstr>
      <vt:lpstr>Slide 146</vt:lpstr>
      <vt:lpstr>Slide 147</vt:lpstr>
      <vt:lpstr>Slide 148</vt:lpstr>
      <vt:lpstr>Slide 149</vt:lpstr>
      <vt:lpstr>Slide 150</vt:lpstr>
      <vt:lpstr>Slide 151</vt:lpstr>
      <vt:lpstr>Slide 152</vt:lpstr>
      <vt:lpstr>Slide 153</vt:lpstr>
      <vt:lpstr>Slide 154</vt:lpstr>
      <vt:lpstr>Slide 155</vt:lpstr>
      <vt:lpstr>Slide 156</vt:lpstr>
      <vt:lpstr>Slide 157</vt:lpstr>
      <vt:lpstr>Slide 158</vt:lpstr>
      <vt:lpstr>Slide 159</vt:lpstr>
      <vt:lpstr>Slide 160</vt:lpstr>
      <vt:lpstr>Slide 161</vt:lpstr>
      <vt:lpstr>Slide 162</vt:lpstr>
      <vt:lpstr>Slide 163</vt:lpstr>
      <vt:lpstr>Slide 164</vt:lpstr>
      <vt:lpstr>Slide 165</vt:lpstr>
      <vt:lpstr>Slide 166</vt:lpstr>
      <vt:lpstr>Slide 167</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Овчарство и козарство</vt:lpstr>
      <vt:lpstr>Економска величина ПГ са линијама узгоја оваца</vt:lpstr>
      <vt:lpstr>Економска величина ПГ са линијама узгоја коза</vt:lpstr>
      <vt:lpstr>Slide 186</vt:lpstr>
      <vt:lpstr>Slide 187</vt:lpstr>
      <vt:lpstr>Slide 188</vt:lpstr>
      <vt:lpstr>Slide 189</vt:lpstr>
      <vt:lpstr>Slide 190</vt:lpstr>
      <vt:lpstr>Slide 191</vt:lpstr>
      <vt:lpstr>Slide 192</vt:lpstr>
      <vt:lpstr>Slide 193</vt:lpstr>
      <vt:lpstr>Slide 194</vt:lpstr>
      <vt:lpstr>Slide 195</vt:lpstr>
      <vt:lpstr>Slide 196</vt:lpstr>
      <vt:lpstr>Slide 197</vt:lpstr>
      <vt:lpstr>Slide 198</vt:lpstr>
      <vt:lpstr>Свињарство</vt:lpstr>
      <vt:lpstr>Економска величина ПГ са линијама производње свиња</vt:lpstr>
      <vt:lpstr>Структура ПГ са узгојем свиња према КПЗ</vt:lpstr>
      <vt:lpstr>Slide 202</vt:lpstr>
      <vt:lpstr>Slide 203</vt:lpstr>
      <vt:lpstr>Slide 204</vt:lpstr>
      <vt:lpstr>Slide 205</vt:lpstr>
      <vt:lpstr>Slide 206</vt:lpstr>
      <vt:lpstr>Slide 207</vt:lpstr>
      <vt:lpstr>Slide 208</vt:lpstr>
      <vt:lpstr>Slide 209</vt:lpstr>
      <vt:lpstr>Slide 210</vt:lpstr>
      <vt:lpstr>Slide 211</vt:lpstr>
      <vt:lpstr>Slide 212</vt:lpstr>
      <vt:lpstr>Slide 213</vt:lpstr>
      <vt:lpstr>Slide 214</vt:lpstr>
      <vt:lpstr>Slide 215</vt:lpstr>
      <vt:lpstr>Slide 216</vt:lpstr>
      <vt:lpstr>Slide 217</vt:lpstr>
      <vt:lpstr>Slide 218</vt:lpstr>
      <vt:lpstr>Slide 219</vt:lpstr>
      <vt:lpstr>Slide 220</vt:lpstr>
      <vt:lpstr>Slide 221</vt:lpstr>
      <vt:lpstr>Slide 222</vt:lpstr>
      <vt:lpstr>Slide 223</vt:lpstr>
      <vt:lpstr>Slide 224</vt:lpstr>
      <vt:lpstr>Slide 225</vt:lpstr>
      <vt:lpstr>Slide 226</vt:lpstr>
      <vt:lpstr>Slide 227</vt:lpstr>
      <vt:lpstr>Перспективе развоја свињарства</vt:lpstr>
      <vt:lpstr>Slide 229</vt:lpstr>
      <vt:lpstr>Slide 230</vt:lpstr>
      <vt:lpstr>Живинарство</vt:lpstr>
      <vt:lpstr>Структура грла живине</vt:lpstr>
      <vt:lpstr>Економска величина ПГ са линијама производње живине</vt:lpstr>
      <vt:lpstr>Перспективе развоја живинарства</vt:lpstr>
      <vt:lpstr>Slide 235</vt:lpstr>
      <vt:lpstr>Slide 236</vt:lpstr>
      <vt:lpstr>Slide 237</vt:lpstr>
      <vt:lpstr>Slide 238</vt:lpstr>
      <vt:lpstr>Slide 239</vt:lpstr>
      <vt:lpstr>Slide 240</vt:lpstr>
      <vt:lpstr>Slide 241</vt:lpstr>
      <vt:lpstr>Slide 242</vt:lpstr>
      <vt:lpstr>Slide 243</vt:lpstr>
      <vt:lpstr>Slide 244</vt:lpstr>
      <vt:lpstr>Slide 245</vt:lpstr>
      <vt:lpstr>Slide 246</vt:lpstr>
      <vt:lpstr>Slide 247</vt:lpstr>
      <vt:lpstr>Slide 248</vt:lpstr>
      <vt:lpstr>Slide 249</vt:lpstr>
      <vt:lpstr>Slide 250</vt:lpstr>
      <vt:lpstr>Slide 251</vt:lpstr>
      <vt:lpstr>Slide 252</vt:lpstr>
      <vt:lpstr>Slide 253</vt:lpstr>
      <vt:lpstr>Slide 254</vt:lpstr>
      <vt:lpstr>Slide 255</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1</dc:creator>
  <cp:lastModifiedBy>User</cp:lastModifiedBy>
  <cp:revision>220</cp:revision>
  <dcterms:created xsi:type="dcterms:W3CDTF">2008-02-20T09:34:45Z</dcterms:created>
  <dcterms:modified xsi:type="dcterms:W3CDTF">2020-03-21T20:50:58Z</dcterms:modified>
</cp:coreProperties>
</file>