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6147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6148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9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0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1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2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3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4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55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61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6162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3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4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65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6166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7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8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69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617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73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6174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5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6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77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6178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9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0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81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2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3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4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5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6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7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88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89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90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D709300-26F0-484C-8E35-E4F877D79D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91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92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FAD2E-0238-4866-82F8-836CDDCCB1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9B799-0FBD-4351-8BC1-4B82DD6BE6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69B9D-C293-45CB-B9EA-B6F50FDFE1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AC3AFC-58CA-4730-AACB-9D63D65091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913A0-C0C5-4DA1-8753-6863B8C487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A22FB-D789-4F81-98B4-4B16A8A7EC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A2077-03C7-43CE-B98C-2376CBD226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E5DD1-595E-4C2D-9343-0FCE58278E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12D99-BBEF-499E-B287-A44A626398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E8538-53EE-46C2-B4EA-7F4F07FDCE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5123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24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5125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8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29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5130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1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2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3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135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5136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37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38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5139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5140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1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2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43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5144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5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6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47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5148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9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0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51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4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65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66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67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5168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5169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C38B67A-BEE3-4641-8C1E-D88997DEDFC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60648"/>
            <a:ext cx="7210425" cy="1439863"/>
          </a:xfrm>
        </p:spPr>
        <p:txBody>
          <a:bodyPr/>
          <a:lstStyle/>
          <a:p>
            <a:r>
              <a:rPr lang="sr-Latn-CS" b="1" dirty="0">
                <a:solidFill>
                  <a:srgbClr val="FF0000"/>
                </a:solidFill>
                <a:latin typeface="Times New Roman" pitchFamily="18" charset="0"/>
              </a:rPr>
              <a:t>IZRAŽAVANJE VELIČINE PROIZVODNIH JEDINICA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844824"/>
            <a:ext cx="7859712" cy="5013176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Tx/>
              <a:buNone/>
            </a:pPr>
            <a:r>
              <a:rPr lang="sl-SI" sz="3600" dirty="0">
                <a:latin typeface="Times New Roman" pitchFamily="18" charset="0"/>
              </a:rPr>
              <a:t>Veličina proizvodne jedinice 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sl-SI" sz="3600" dirty="0">
                <a:latin typeface="Times New Roman" pitchFamily="18" charset="0"/>
              </a:rPr>
              <a:t>≠ 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sl-SI" sz="3600" dirty="0">
                <a:latin typeface="Times New Roman" pitchFamily="18" charset="0"/>
              </a:rPr>
              <a:t>Veličina poslovnog sistema. </a:t>
            </a:r>
          </a:p>
          <a:p>
            <a:pPr marL="0" indent="0">
              <a:lnSpc>
                <a:spcPct val="80000"/>
              </a:lnSpc>
            </a:pPr>
            <a:endParaRPr lang="sl-SI" sz="3600" dirty="0"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sl-SI" dirty="0">
                <a:latin typeface="Times New Roman" pitchFamily="18" charset="0"/>
              </a:rPr>
              <a:t>Kod manjih subjekata proizvodna jedinica i poslovni sistem mogu da se poklapaju.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sl-SI" dirty="0"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sl-SI" dirty="0">
                <a:latin typeface="Times New Roman" pitchFamily="18" charset="0"/>
              </a:rPr>
              <a:t>Kod većih subjekata poslovni sistem se sastoji od više proizvodnih jedinica, organizovanih po nekom kriterijumu.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-52476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1" hangingPunct="1">
              <a:tabLst>
                <a:tab pos="381000" algn="l"/>
              </a:tabLst>
            </a:pPr>
            <a:r>
              <a:rPr lang="sr-Latn-CS" sz="2400" dirty="0" smtClean="0">
                <a:solidFill>
                  <a:srgbClr val="FF0000"/>
                </a:solidFill>
                <a:latin typeface="Times New Roman" pitchFamily="18" charset="0"/>
              </a:rPr>
              <a:t>ZADATAK ZA VEŽBU NA ČASU</a:t>
            </a:r>
          </a:p>
          <a:p>
            <a:pPr algn="just" eaLnBrk="1" hangingPunct="1">
              <a:tabLst>
                <a:tab pos="381000" algn="l"/>
              </a:tabLst>
            </a:pPr>
            <a:endParaRPr lang="sr-Latn-CS" sz="2400" dirty="0" smtClean="0">
              <a:latin typeface="Times New Roman" pitchFamily="18" charset="0"/>
            </a:endParaRPr>
          </a:p>
          <a:p>
            <a:pPr algn="just" eaLnBrk="1" hangingPunct="1">
              <a:tabLst>
                <a:tab pos="381000" algn="l"/>
              </a:tabLst>
            </a:pPr>
            <a:r>
              <a:rPr lang="sr-Latn-CS" sz="2400" dirty="0" smtClean="0">
                <a:latin typeface="Times New Roman" pitchFamily="18" charset="0"/>
              </a:rPr>
              <a:t>U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poredite </a:t>
            </a:r>
            <a:r>
              <a:rPr lang="sr-Latn-CS" sz="2400" dirty="0">
                <a:latin typeface="Times New Roman" pitchFamily="18" charset="0"/>
                <a:cs typeface="Times New Roman" pitchFamily="18" charset="0"/>
              </a:rPr>
              <a:t>gazdinstva „A“ i „B“ prema veličini proizvodnih kapaciteta:</a:t>
            </a:r>
            <a:endParaRPr lang="en-US" sz="2400" dirty="0">
              <a:latin typeface="Times New Roman" pitchFamily="18" charset="0"/>
            </a:endParaRPr>
          </a:p>
        </p:txBody>
      </p:sp>
      <p:graphicFrame>
        <p:nvGraphicFramePr>
          <p:cNvPr id="20702" name="Group 222"/>
          <p:cNvGraphicFramePr>
            <a:graphicFrameLocks noGrp="1"/>
          </p:cNvGraphicFramePr>
          <p:nvPr/>
        </p:nvGraphicFramePr>
        <p:xfrm>
          <a:off x="539750" y="1412875"/>
          <a:ext cx="8353425" cy="4824415"/>
        </p:xfrm>
        <a:graphic>
          <a:graphicData uri="http://schemas.openxmlformats.org/drawingml/2006/table">
            <a:tbl>
              <a:tblPr/>
              <a:tblGrid>
                <a:gridCol w="1801813"/>
                <a:gridCol w="1638300"/>
                <a:gridCol w="1638300"/>
                <a:gridCol w="1636712"/>
                <a:gridCol w="1638300"/>
              </a:tblGrid>
              <a:tr h="661988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Način korišćenja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Stvarna površina (ha)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Ukupan prihod (n.j.)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524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„A“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„B“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„A“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„B“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Oranice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1.300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1.220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455.000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378.200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Voćnjaci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360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560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378.000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705.600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Vinogradi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98.000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235.200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Pašnjaci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18.200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3.780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Ukupno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2.000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2.000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949.200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1.322.780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88640"/>
            <a:ext cx="8507413" cy="1512168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Times New Roman" pitchFamily="18" charset="0"/>
              </a:rPr>
              <a:t>U</a:t>
            </a:r>
            <a:r>
              <a:rPr lang="sr-Latn-RS" sz="2400" dirty="0" smtClean="0">
                <a:latin typeface="Times New Roman" pitchFamily="18" charset="0"/>
              </a:rPr>
              <a:t> ovom zadatku morate voditi računa o tome da je u zadatku dat ukupan prihod za ceo kapacitet (npr. </a:t>
            </a:r>
            <a:r>
              <a:rPr lang="sr-Latn-RS" sz="2400" dirty="0" smtClean="0">
                <a:latin typeface="Times New Roman" pitchFamily="18" charset="0"/>
              </a:rPr>
              <a:t>UP od 455.000 ostvaren je na 1300ha oranica itd)</a:t>
            </a:r>
            <a:r>
              <a:rPr lang="sr-Latn-RS" sz="2400" dirty="0" smtClean="0">
                <a:latin typeface="Times New Roman" pitchFamily="18" charset="0"/>
              </a:rPr>
              <a:t> pa pre nego što krenete da računate koeficijente morate prvo da iskažete </a:t>
            </a:r>
            <a:r>
              <a:rPr lang="sr-Latn-RS" sz="2400" u="sng" dirty="0" smtClean="0">
                <a:latin typeface="Times New Roman" pitchFamily="18" charset="0"/>
              </a:rPr>
              <a:t>UP po jedinici kapaciteta</a:t>
            </a:r>
            <a:r>
              <a:rPr lang="sr-Latn-RS" sz="2400" dirty="0" smtClean="0">
                <a:latin typeface="Times New Roman" pitchFamily="18" charset="0"/>
              </a:rPr>
              <a:t>. 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sr-Latn-RS" sz="2400" dirty="0" smtClean="0">
              <a:latin typeface="Times New Roman" pitchFamily="18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sr-Latn-RS" sz="2400" dirty="0" smtClean="0">
              <a:latin typeface="Times New Roman" pitchFamily="18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sr-Latn-RS" sz="2400" dirty="0" smtClean="0">
              <a:latin typeface="Times New Roman" pitchFamily="18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400" dirty="0">
              <a:latin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1700808"/>
          <a:ext cx="8964487" cy="5157191"/>
        </p:xfrm>
        <a:graphic>
          <a:graphicData uri="http://schemas.openxmlformats.org/drawingml/2006/table">
            <a:tbl>
              <a:tblPr/>
              <a:tblGrid>
                <a:gridCol w="1355974"/>
                <a:gridCol w="903982"/>
                <a:gridCol w="828650"/>
                <a:gridCol w="1205309"/>
                <a:gridCol w="1280641"/>
                <a:gridCol w="1657300"/>
                <a:gridCol w="1732631"/>
              </a:tblGrid>
              <a:tr h="790026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Način korišćenja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Stvarna površina (ha)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Ukupan prihod (n.j.)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Ukupan prihod / jedinici kapaciteta  (n.j/ha)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94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„A“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„B“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„A“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„B“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„A“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„B“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002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Oranice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1.300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1.220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455.000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378.200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455.000/1300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378.200/1220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80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Voćnjaci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360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560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378.000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705.600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378.000/360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705.600/560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01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Vinogradi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98.000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235.200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98.000/80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235.200/160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80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Pašnjaci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18.200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3.780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18.200/260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3.780/60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01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Ukupno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2.000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2.000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949.200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1.322.780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" y="2996952"/>
          <a:ext cx="9143999" cy="2717190"/>
        </p:xfrm>
        <a:graphic>
          <a:graphicData uri="http://schemas.openxmlformats.org/drawingml/2006/table">
            <a:tbl>
              <a:tblPr/>
              <a:tblGrid>
                <a:gridCol w="1395548"/>
                <a:gridCol w="1028299"/>
                <a:gridCol w="1101749"/>
                <a:gridCol w="1322099"/>
                <a:gridCol w="1395549"/>
                <a:gridCol w="1395549"/>
                <a:gridCol w="1505206"/>
              </a:tblGrid>
              <a:tr h="695830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Način korišćenja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UP/ jedinici kapaciteta  (n.j/ha)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KOEFICIJENTI</a:t>
                      </a:r>
                    </a:p>
                    <a:p>
                      <a:pPr algn="ctr"/>
                      <a:r>
                        <a:rPr lang="sr-Latn-R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REDUKOVANJA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KOEFICIJENTI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REDUKOVANJA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„A“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„B“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„A“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„B“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„A“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„B“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1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Oranice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350/350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310/350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0,885714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Voćnjaci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1050/350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1260/350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Vinogradi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1225/350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1470/350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Pašnjaci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70/350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63/350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260648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ovom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zadatku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nije naglašeno koji UP po jedinici kapaciteta treba da uzmenom prilikom računanja koeficijenata redukovanja, tako da ćemo izabrati kao osnovu za računanje koeficijenata </a:t>
            </a:r>
            <a:r>
              <a:rPr lang="sr-Latn-R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UP po ha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ostvaren na oranicama na gazdinstvu A i primenićemo ga prilikom računanja koeficijenata i kod gazdinstva A i kod gazdinstva B. Možete uzeti kao osnovu i UP po jedinici kapaciteta od gazdinstva B ali onda morate da ga primenite i  kod gazdinstva A i kod gazdinstva B. Znači osnova koja se uzima za računanje koeficijenata redukovanja uvek mora da bude ista.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1556793"/>
          <a:ext cx="8964487" cy="3479072"/>
        </p:xfrm>
        <a:graphic>
          <a:graphicData uri="http://schemas.openxmlformats.org/drawingml/2006/table">
            <a:tbl>
              <a:tblPr/>
              <a:tblGrid>
                <a:gridCol w="1368151"/>
                <a:gridCol w="1008112"/>
                <a:gridCol w="1080120"/>
                <a:gridCol w="1296144"/>
                <a:gridCol w="1368152"/>
                <a:gridCol w="1368152"/>
                <a:gridCol w="1475656"/>
              </a:tblGrid>
              <a:tr h="679475">
                <a:tc row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Način korišćenja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Stvarna površina (ha)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KOEFICIJENTI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REDUKOVANA POVRŠINA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0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„A“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„B“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„A“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„B“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„A“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„B“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051"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 = 1 x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 = 2 x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0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Oranice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1.300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1.220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0,885714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1080,571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Voćnjaci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360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560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0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Vinogradi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0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Pašnjaci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59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Ukupno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2.000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2.000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3779,371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33265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Dalje množenjem stvarnih površina svakog načina korišćenja množimo sa izračunatim koeficijentima dobijamo redukovane površine.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842337"/>
            <a:ext cx="8892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808038" eaLnBrk="1" hangingPunct="1"/>
            <a:r>
              <a:rPr lang="sl-SI" sz="2000" dirty="0" smtClean="0">
                <a:solidFill>
                  <a:srgbClr val="FF0000"/>
                </a:solidFill>
                <a:latin typeface="Times New Roman" pitchFamily="18" charset="0"/>
              </a:rPr>
              <a:t>Zaključak:</a:t>
            </a:r>
            <a:r>
              <a:rPr lang="sl-SI" sz="2000" dirty="0" smtClean="0">
                <a:latin typeface="Times New Roman" pitchFamily="18" charset="0"/>
              </a:rPr>
              <a:t> Iako gazdinstva »A« i »B« imaju istu zemljišnu površinu, zbog različitog korišćenja tih površina gazdinstvo »B« ima </a:t>
            </a:r>
            <a:r>
              <a:rPr lang="sl-SI" sz="2000" dirty="0" smtClean="0">
                <a:latin typeface="Times New Roman" pitchFamily="18" charset="0"/>
              </a:rPr>
              <a:t>veće </a:t>
            </a:r>
            <a:r>
              <a:rPr lang="sl-SI" sz="2000" dirty="0" smtClean="0">
                <a:latin typeface="Times New Roman" pitchFamily="18" charset="0"/>
              </a:rPr>
              <a:t>proizvodne kapacitete od gazdinstva »A«.</a:t>
            </a:r>
            <a:endParaRPr lang="sl-SI" sz="2000" dirty="0"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9632" y="5301208"/>
            <a:ext cx="619272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3779,371</a:t>
            </a:r>
            <a:r>
              <a:rPr lang="sr-Latn-R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redukovanih hektara &gt;2717 redukovanih hektara</a:t>
            </a:r>
            <a:endParaRPr lang="en-US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0"/>
            <a:ext cx="8748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PRIMER ZA VEŽBU</a:t>
            </a:r>
          </a:p>
          <a:p>
            <a:endParaRPr lang="sr-Latn-RS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Izvršiti redukovanje površina i uporediti gazdinstvo A i B po veličini proizvodnih kapaciteta.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1558239"/>
          <a:ext cx="9143999" cy="5299761"/>
        </p:xfrm>
        <a:graphic>
          <a:graphicData uri="http://schemas.openxmlformats.org/drawingml/2006/table">
            <a:tbl>
              <a:tblPr/>
              <a:tblGrid>
                <a:gridCol w="1219200"/>
                <a:gridCol w="762000"/>
                <a:gridCol w="1219200"/>
                <a:gridCol w="2286000"/>
                <a:gridCol w="1447800"/>
                <a:gridCol w="2209799"/>
              </a:tblGrid>
              <a:tr h="393032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Način korišćenja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vert="vert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Jedinice  mere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vert="vert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„A“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„B“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278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Stvarna veličina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UP po jedinici kapaciteta (n.j./ha)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Stvarna veličina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UP po jedinici kapaciteta (n.j./ha)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348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Oranice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1.000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1.250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20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Voćnjaci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1.500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1.800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662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Pašnjaci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20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Goveda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UG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650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662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Svinje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UG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1.000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800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032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Ukupno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1.750 ha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1.750 ha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032"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770 UG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1.125 UG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686800" cy="5580063"/>
          </a:xfrm>
        </p:spPr>
        <p:txBody>
          <a:bodyPr/>
          <a:lstStyle/>
          <a:p>
            <a:pPr>
              <a:buFontTx/>
              <a:buNone/>
            </a:pPr>
            <a:r>
              <a:rPr lang="sl-SI">
                <a:latin typeface="Times New Roman" pitchFamily="18" charset="0"/>
              </a:rPr>
              <a:t>Obično se veličina poslovnih sistema izražava ekonomskim pokazateljima (vrednost ukupnog kapitala, ukupan prihod, profit i sl), a veličina proizvodnih jedinica naturalnim pokazateljima. </a:t>
            </a:r>
            <a:endParaRPr lang="en-US">
              <a:latin typeface="Times New Roman" pitchFamily="18" charset="0"/>
            </a:endParaRPr>
          </a:p>
          <a:p>
            <a:pPr>
              <a:buFontTx/>
              <a:buNone/>
            </a:pPr>
            <a:endParaRPr lang="sl-SI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sl-SI">
                <a:latin typeface="Times New Roman" pitchFamily="18" charset="0"/>
              </a:rPr>
              <a:t>Naturalno se veličina proizvodnih jedinica </a:t>
            </a:r>
          </a:p>
          <a:p>
            <a:pPr>
              <a:buFontTx/>
              <a:buNone/>
            </a:pPr>
            <a:r>
              <a:rPr lang="sl-SI">
                <a:latin typeface="Times New Roman" pitchFamily="18" charset="0"/>
              </a:rPr>
              <a:t>može izraziti na više načina:</a:t>
            </a:r>
          </a:p>
          <a:p>
            <a:pPr>
              <a:buFontTx/>
              <a:buNone/>
            </a:pPr>
            <a:r>
              <a:rPr lang="sl-SI">
                <a:latin typeface="Times New Roman" pitchFamily="18" charset="0"/>
              </a:rPr>
              <a:t>	- Ukupnom površinom zemljišta (ha)</a:t>
            </a:r>
          </a:p>
          <a:p>
            <a:pPr>
              <a:buFontTx/>
              <a:buNone/>
            </a:pPr>
            <a:r>
              <a:rPr lang="sl-SI">
                <a:latin typeface="Times New Roman" pitchFamily="18" charset="0"/>
              </a:rPr>
              <a:t>	- redukovanom površinom i</a:t>
            </a:r>
          </a:p>
          <a:p>
            <a:pPr>
              <a:buFontTx/>
              <a:buNone/>
            </a:pPr>
            <a:r>
              <a:rPr lang="sl-SI">
                <a:latin typeface="Times New Roman" pitchFamily="18" charset="0"/>
              </a:rPr>
              <a:t>	- uprošćenim pokazateljima veličine.</a:t>
            </a:r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6588" y="333375"/>
            <a:ext cx="8507412" cy="6119813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sl-SI" b="1">
                <a:latin typeface="Times New Roman" pitchFamily="18" charset="0"/>
              </a:rPr>
              <a:t>UKUPNA POVRŠINA ZEMLJIŠTA KAO POKAZATELJ VELIČINE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sl-SI" b="1">
              <a:latin typeface="Times New Roman" pitchFamily="18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sl-SI" sz="2400">
                <a:latin typeface="Times New Roman" pitchFamily="18" charset="0"/>
              </a:rPr>
              <a:t>Najlakši i najbrži način koji se u praksi često koristi (statistika). 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sl-SI" sz="2400">
              <a:latin typeface="Times New Roman" pitchFamily="18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sl-SI" sz="2400">
                <a:latin typeface="Times New Roman" pitchFamily="18" charset="0"/>
              </a:rPr>
              <a:t>Podrazumeva zbirno izražavanje svih površina, bez obzira na način korišćenja (izjednačava se npr. 1 ha voćnjaka sa 1 ha pašnjaka, a oni nikako ne predstavljaju iste proizvodne kapacitete).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sl-SI" sz="2400">
              <a:latin typeface="Times New Roman" pitchFamily="18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sl-SI" sz="2400">
                <a:latin typeface="Times New Roman" pitchFamily="18" charset="0"/>
              </a:rPr>
              <a:t>Čak i između površina istog načina korišćenja mogu da postoje razlike pa se kod korišćenja površine zemljišta za iskazivanje veličine proizvodne jedinice potrebno biti vrlo oprezan i ograničiti primenu na preduzeća (gazdinstva) sa sličnom strukturom zemljišnih površina prema načinu korišćenja, kvalitetom zemljišta, strukturom i intenzivnošću proizvodnje. 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33375"/>
            <a:ext cx="8496300" cy="6524625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sl-SI" b="1" dirty="0">
                <a:latin typeface="Times New Roman" pitchFamily="18" charset="0"/>
              </a:rPr>
              <a:t>REDUKOVANJE POVRŠINA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sl-SI" sz="3600" b="1" dirty="0"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sl-SI" sz="2400" dirty="0">
                <a:latin typeface="Times New Roman" pitchFamily="18" charset="0"/>
              </a:rPr>
              <a:t>Svođenje različitih načina korišćenja zemljišta na međusobno uporedive veličine. Za uslovnu jedinicu, na osnovu koje se ovaj postupak sprovodi, uzima se jedinica površine najzastupljenijeg načina korišćenja  (kod nas oranice).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sl-SI" sz="2400" dirty="0">
                <a:latin typeface="Times New Roman" pitchFamily="18" charset="0"/>
              </a:rPr>
              <a:t>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sl-SI" sz="2400" dirty="0">
                <a:latin typeface="Times New Roman" pitchFamily="18" charset="0"/>
              </a:rPr>
              <a:t>Redukovanje se vrši na osnovu nekog od naturalnih (ž.j.) ili vrednosnih </a:t>
            </a:r>
            <a:r>
              <a:rPr lang="sl-SI" sz="2400" dirty="0" smtClean="0">
                <a:latin typeface="Times New Roman" pitchFamily="18" charset="0"/>
              </a:rPr>
              <a:t>(ukupan prihod - UP</a:t>
            </a:r>
            <a:r>
              <a:rPr lang="sl-SI" sz="2400" dirty="0">
                <a:latin typeface="Times New Roman" pitchFamily="18" charset="0"/>
              </a:rPr>
              <a:t>) pokazatelja obima proizvodnje, koji se osvaruje po jedinici površine pojedinih načina korišćenja. 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sl-SI" sz="2400" dirty="0"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endParaRPr lang="sl-SI" sz="2400" dirty="0"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endParaRPr lang="sl-SI" sz="2400" dirty="0"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endParaRPr lang="sl-SI" sz="2400" dirty="0"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sl-SI" sz="2400" dirty="0">
                <a:latin typeface="Times New Roman" pitchFamily="18" charset="0"/>
              </a:rPr>
              <a:t>Dobijeni koeficijent množi se sa površinom (brojem uslovnih grla) i dobija se redukovana površina. Uslov da se poređenje vrši je da se za sve proizvodne jedinice koje se porede svi načini korišćenja svode na oranice jedne proizvodne jedinice.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2195513" y="4221163"/>
          <a:ext cx="5256212" cy="882650"/>
        </p:xfrm>
        <a:graphic>
          <a:graphicData uri="http://schemas.openxmlformats.org/presentationml/2006/ole">
            <p:oleObj spid="_x0000_s10248" name="Equation" r:id="rId3" imgW="255240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r>
              <a:rPr lang="sl-SI" sz="2400" b="1">
                <a:latin typeface="Times New Roman" pitchFamily="18" charset="0"/>
              </a:rPr>
              <a:t>Primer</a:t>
            </a:r>
            <a:r>
              <a:rPr lang="sl-SI" sz="2400" i="1">
                <a:latin typeface="Times New Roman" pitchFamily="18" charset="0"/>
              </a:rPr>
              <a:t>.</a:t>
            </a:r>
            <a:r>
              <a:rPr lang="sl-SI" sz="2400">
                <a:latin typeface="Times New Roman" pitchFamily="18" charset="0"/>
              </a:rPr>
              <a:t> Uporediti gazdinstva A i B u pogledu proizvodnih  kapaciteta. Za osnovu uzeti UP/ha oranica na gazdinstvu »A«.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2537" name="Line 249"/>
          <p:cNvSpPr>
            <a:spLocks noChangeShapeType="1"/>
          </p:cNvSpPr>
          <p:nvPr/>
        </p:nvSpPr>
        <p:spPr bwMode="auto">
          <a:xfrm>
            <a:off x="4243388" y="42275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2576" name="Group 288"/>
          <p:cNvGraphicFramePr>
            <a:graphicFrameLocks noGrp="1"/>
          </p:cNvGraphicFramePr>
          <p:nvPr/>
        </p:nvGraphicFramePr>
        <p:xfrm>
          <a:off x="468313" y="1628775"/>
          <a:ext cx="8280400" cy="4937760"/>
        </p:xfrm>
        <a:graphic>
          <a:graphicData uri="http://schemas.openxmlformats.org/drawingml/2006/table">
            <a:tbl>
              <a:tblPr/>
              <a:tblGrid>
                <a:gridCol w="1995487"/>
                <a:gridCol w="1570038"/>
                <a:gridCol w="1573212"/>
                <a:gridCol w="1570038"/>
                <a:gridCol w="1571625"/>
              </a:tblGrid>
              <a:tr h="387350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Kapacitet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Gazdinstvo »A«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Gazdinstvo »B«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874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Veličina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Ukupan prihod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(n.j. / j.k.</a:t>
                      </a:r>
                      <a:r>
                        <a:rPr kumimoji="0" lang="sl-SI" sz="2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Veličina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Ukupan prihod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(n.j. / j.k.)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Oranice (ha)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2 000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50 000 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2 500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60 000 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Voćnjaci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150 000 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1 000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180 000 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Pašnjaci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1 000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10 000 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Goveda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65 000 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50 000 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Svinje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75 000 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2 000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80 000 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Ukupno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3 500 ha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3 500 ha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1 500 UG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2250 UG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131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n.j. – novčanih jedinica;  j.k. – jedinica kapaciteta (ha, UG)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438" name="Group 126"/>
          <p:cNvGraphicFramePr>
            <a:graphicFrameLocks noGrp="1"/>
          </p:cNvGraphicFramePr>
          <p:nvPr/>
        </p:nvGraphicFramePr>
        <p:xfrm>
          <a:off x="827088" y="1341438"/>
          <a:ext cx="7993062" cy="3455988"/>
        </p:xfrm>
        <a:graphic>
          <a:graphicData uri="http://schemas.openxmlformats.org/drawingml/2006/table">
            <a:tbl>
              <a:tblPr/>
              <a:tblGrid>
                <a:gridCol w="1512887"/>
                <a:gridCol w="3384550"/>
                <a:gridCol w="3095625"/>
              </a:tblGrid>
              <a:tr h="94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Gazdinstvo »A«</a:t>
                      </a:r>
                      <a:endParaRPr kumimoji="0" 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Gazdinstvo »B«</a:t>
                      </a:r>
                      <a:endParaRPr kumimoji="0" 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Oranice </a:t>
                      </a:r>
                      <a:endParaRPr kumimoji="0" 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50 000/ 50 000 =  1,0</a:t>
                      </a:r>
                      <a:endParaRPr kumimoji="0" 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60 000 / 50 000 = 1,2</a:t>
                      </a:r>
                      <a:endParaRPr kumimoji="0" 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Voćnjaci</a:t>
                      </a:r>
                      <a:endParaRPr kumimoji="0" 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150 000/ 50 000 = 3,0</a:t>
                      </a:r>
                      <a:endParaRPr kumimoji="0" 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180 000 / 50 000 = 3,6</a:t>
                      </a:r>
                      <a:endParaRPr kumimoji="0" 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Pašnjaci</a:t>
                      </a:r>
                      <a:endParaRPr kumimoji="0" 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10 000 / 50 000 = 0,2</a:t>
                      </a:r>
                      <a:endParaRPr kumimoji="0" 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Goveda</a:t>
                      </a:r>
                      <a:endParaRPr kumimoji="0" 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65 000 / 50 000 = 1,3</a:t>
                      </a:r>
                      <a:endParaRPr kumimoji="0" 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50 000 / 50 000 = 1,0</a:t>
                      </a:r>
                      <a:endParaRPr kumimoji="0" 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Svinje</a:t>
                      </a:r>
                      <a:endParaRPr kumimoji="0" 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75 000 / 50 000 = 1,5</a:t>
                      </a:r>
                      <a:endParaRPr kumimoji="0" 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80 000 / 50 000 = 1,6</a:t>
                      </a:r>
                      <a:endParaRPr kumimoji="0" lang="sl-S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31" name="Rectangle 119"/>
          <p:cNvSpPr>
            <a:spLocks noChangeArrowheads="1"/>
          </p:cNvSpPr>
          <p:nvPr/>
        </p:nvSpPr>
        <p:spPr bwMode="auto">
          <a:xfrm>
            <a:off x="1360488" y="3979863"/>
            <a:ext cx="18415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100"/>
              <a:t/>
            </a:r>
            <a:br>
              <a:rPr lang="en-US" sz="1100"/>
            </a:br>
            <a:endParaRPr lang="en-US">
              <a:latin typeface="Arial" charset="0"/>
            </a:endParaRPr>
          </a:p>
        </p:txBody>
      </p:sp>
      <p:sp>
        <p:nvSpPr>
          <p:cNvPr id="13434" name="Rectangle 122"/>
          <p:cNvSpPr>
            <a:spLocks noChangeArrowheads="1"/>
          </p:cNvSpPr>
          <p:nvPr/>
        </p:nvSpPr>
        <p:spPr bwMode="auto">
          <a:xfrm>
            <a:off x="1547813" y="504825"/>
            <a:ext cx="3298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sl-SI" sz="2400">
                <a:latin typeface="Times New Roman" pitchFamily="18" charset="0"/>
              </a:rPr>
              <a:t>Koeficijenti redukovanja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363"/>
          <p:cNvGraphicFramePr>
            <a:graphicFrameLocks noGrp="1"/>
          </p:cNvGraphicFramePr>
          <p:nvPr/>
        </p:nvGraphicFramePr>
        <p:xfrm>
          <a:off x="0" y="333375"/>
          <a:ext cx="9144000" cy="4824414"/>
        </p:xfrm>
        <a:graphic>
          <a:graphicData uri="http://schemas.openxmlformats.org/drawingml/2006/table">
            <a:tbl>
              <a:tblPr/>
              <a:tblGrid>
                <a:gridCol w="1287463"/>
                <a:gridCol w="1030287"/>
                <a:gridCol w="1289050"/>
                <a:gridCol w="1612900"/>
                <a:gridCol w="1016000"/>
                <a:gridCol w="1265238"/>
                <a:gridCol w="1643062"/>
              </a:tblGrid>
              <a:tr h="504825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Kapacitet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Gazdinstvo »A«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Gazdinstvo »B«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97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Koef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Stvarni kapacitet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Redukovana površina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Koef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Stvarni kapacitet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Redukovana površina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Oranice 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2.000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2.000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2.500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3.000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Voćnjaci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1.500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1.000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3.600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Pašnjaci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1.000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Goveda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650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Svinje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1.000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1.500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2.000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3.200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Ukupno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5.850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10.050</a:t>
                      </a:r>
                      <a:endParaRPr kumimoji="0" lang="sl-S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700" name="Rectangle 364"/>
          <p:cNvSpPr>
            <a:spLocks noChangeArrowheads="1"/>
          </p:cNvSpPr>
          <p:nvPr/>
        </p:nvSpPr>
        <p:spPr bwMode="auto">
          <a:xfrm>
            <a:off x="0" y="5300663"/>
            <a:ext cx="9144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defTabSz="808038" eaLnBrk="1" hangingPunct="1"/>
            <a:r>
              <a:rPr lang="sl-SI" sz="2400" dirty="0">
                <a:latin typeface="Times New Roman" pitchFamily="18" charset="0"/>
              </a:rPr>
              <a:t>Zaključak: Iako gazdinstva »A« i »B« imaju istu zemljišnu površinu, zbog različitog korišćenja tih površina gazdinstvo »B« ima skoro dvostruko veće proizvodne kapacitete od gazdinstva »A«.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6408738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sl-SI" sz="1000" dirty="0"/>
              <a:t/>
            </a:r>
            <a:br>
              <a:rPr lang="sl-SI" sz="1000" dirty="0"/>
            </a:br>
            <a:r>
              <a:rPr lang="sl-SI" sz="2400" dirty="0">
                <a:latin typeface="Times New Roman" pitchFamily="18" charset="0"/>
              </a:rPr>
              <a:t>Kada se vrši redukovanje površina većeg broja subjekata ili celog proizvodnog područja koriste se unapred utvrđeni koeficijenti koje utvrđuju naučno-istraživačke ustanove na osnovu poznavanja uslova i rezultata koji se u datom području ostvaruju. 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sl-SI" sz="2400" dirty="0"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sl-SI" sz="2400" dirty="0">
                <a:latin typeface="Times New Roman" pitchFamily="18" charset="0"/>
              </a:rPr>
              <a:t>U literaturi se navode koeficijenti za redukovanje koji predstavljaju prosečne koeficijente za određene, šire regione. Za Vojvodinu se npr. navode sledeći koeficijenti: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sl-SI" sz="2400" dirty="0">
                <a:latin typeface="Times New Roman" pitchFamily="18" charset="0"/>
              </a:rPr>
              <a:t/>
            </a:r>
            <a:br>
              <a:rPr lang="sl-SI" sz="2400" dirty="0">
                <a:latin typeface="Times New Roman" pitchFamily="18" charset="0"/>
              </a:rPr>
            </a:br>
            <a:r>
              <a:rPr lang="sl-SI" sz="2400" dirty="0">
                <a:latin typeface="Times New Roman" pitchFamily="18" charset="0"/>
              </a:rPr>
              <a:t>Oranice i bašte		1,0                            Voćnjaci		1,3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sl-SI" sz="2400" dirty="0">
                <a:latin typeface="Times New Roman" pitchFamily="18" charset="0"/>
              </a:rPr>
              <a:t>Vinogradi		2,0                             Livade		0,3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sl-SI" sz="2400" dirty="0">
                <a:latin typeface="Times New Roman" pitchFamily="18" charset="0"/>
              </a:rPr>
              <a:t>Pašnjaci		0,2                             Ribnjaci		1,0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sl-SI" sz="2400" dirty="0">
                <a:latin typeface="Times New Roman" pitchFamily="18" charset="0"/>
              </a:rPr>
              <a:t>Trstici i bare		0,1                             Šume		0,2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sl-SI" sz="2400" dirty="0"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sl-SI" sz="2400" dirty="0">
                <a:latin typeface="Times New Roman" pitchFamily="18" charset="0"/>
              </a:rPr>
              <a:t>Koeficijenti nemaju trajnu vrednost već se menjaju sa tehničkim progresom i promenom proizvodne moći zemljišta. Pošto se izračunavanje najčešće vrši na bazi ostvarenog </a:t>
            </a:r>
            <a:r>
              <a:rPr lang="sl-SI" sz="2400" dirty="0" smtClean="0">
                <a:latin typeface="Times New Roman" pitchFamily="18" charset="0"/>
              </a:rPr>
              <a:t>UKUPNOG PRIHODA (Up)  </a:t>
            </a:r>
            <a:r>
              <a:rPr lang="sl-SI" sz="2400" dirty="0">
                <a:latin typeface="Times New Roman" pitchFamily="18" charset="0"/>
              </a:rPr>
              <a:t>preporučuje se obračun u stalnim cenama. </a:t>
            </a: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77825"/>
            <a:ext cx="8229600" cy="6480175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sl-SI" sz="2800" b="1">
                <a:latin typeface="Times New Roman" pitchFamily="18" charset="0"/>
              </a:rPr>
              <a:t>UPROŠĆENI POKAZATELJI VELIČINE</a:t>
            </a:r>
            <a:r>
              <a:rPr lang="sl-SI" sz="1800"/>
              <a:t> 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sl-SI" sz="180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sl-SI" sz="2400">
                <a:latin typeface="Times New Roman" pitchFamily="18" charset="0"/>
              </a:rPr>
              <a:t>Koriste se za izražavanje veličine i upoređivanje specijalizovanih proizvodnih jedinica.  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sl-SI" sz="2400"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sl-SI" sz="2400">
                <a:latin typeface="Times New Roman" pitchFamily="18" charset="0"/>
              </a:rPr>
              <a:t>Neki od ovih uprošćenih pokazatelja su: </a:t>
            </a:r>
          </a:p>
          <a:p>
            <a:pPr marL="0" indent="0">
              <a:lnSpc>
                <a:spcPct val="80000"/>
              </a:lnSpc>
              <a:buFont typeface="Verdana" pitchFamily="34" charset="0"/>
              <a:buChar char="–"/>
            </a:pPr>
            <a:r>
              <a:rPr lang="sl-SI" sz="2400">
                <a:latin typeface="Times New Roman" pitchFamily="18" charset="0"/>
              </a:rPr>
              <a:t>Površina pod staklenicima i plastenicima (m</a:t>
            </a:r>
            <a:r>
              <a:rPr lang="sl-SI" sz="2400" baseline="30000">
                <a:latin typeface="Times New Roman" pitchFamily="18" charset="0"/>
              </a:rPr>
              <a:t>2</a:t>
            </a:r>
            <a:r>
              <a:rPr lang="sl-SI" sz="2400">
                <a:latin typeface="Times New Roman" pitchFamily="18" charset="0"/>
              </a:rPr>
              <a:t>),</a:t>
            </a:r>
          </a:p>
          <a:p>
            <a:pPr marL="0" indent="0">
              <a:lnSpc>
                <a:spcPct val="80000"/>
              </a:lnSpc>
              <a:buFont typeface="Verdana" pitchFamily="34" charset="0"/>
              <a:buChar char="–"/>
            </a:pPr>
            <a:r>
              <a:rPr lang="sl-SI" sz="2400">
                <a:latin typeface="Times New Roman" pitchFamily="18" charset="0"/>
              </a:rPr>
              <a:t>godišnja količina sirovine koja se može preraditi,</a:t>
            </a:r>
          </a:p>
          <a:p>
            <a:pPr marL="0" indent="0">
              <a:lnSpc>
                <a:spcPct val="80000"/>
              </a:lnSpc>
              <a:buFont typeface="Verdana" pitchFamily="34" charset="0"/>
              <a:buChar char="–"/>
            </a:pPr>
            <a:r>
              <a:rPr lang="sl-SI" sz="2400">
                <a:latin typeface="Times New Roman" pitchFamily="18" charset="0"/>
              </a:rPr>
              <a:t>broj ženskih priplodnih grla,</a:t>
            </a:r>
          </a:p>
          <a:p>
            <a:pPr marL="0" indent="0">
              <a:lnSpc>
                <a:spcPct val="80000"/>
              </a:lnSpc>
              <a:buFont typeface="Verdana" pitchFamily="34" charset="0"/>
              <a:buChar char="–"/>
            </a:pPr>
            <a:r>
              <a:rPr lang="sl-SI" sz="2400">
                <a:latin typeface="Times New Roman" pitchFamily="18" charset="0"/>
              </a:rPr>
              <a:t>broj rodnih stabala itd. 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sl-SI" sz="2400"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sl-SI" sz="2400">
                <a:latin typeface="Times New Roman" pitchFamily="18" charset="0"/>
              </a:rPr>
              <a:t>Ovi pokazatelji nemaju naročit praktični značaj pri raznovrsnoj proizvodnji, a i kod iskazivanja veličine i upoređivanja specijalizovanih proizvodnih jedinica treba biti oprezan. 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sl-SI" sz="2400"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sl-SI" sz="2400">
                <a:latin typeface="Times New Roman" pitchFamily="18" charset="0"/>
              </a:rPr>
              <a:t>Naime, m</a:t>
            </a:r>
            <a:r>
              <a:rPr lang="sl-SI" sz="2400" baseline="30000">
                <a:latin typeface="Times New Roman" pitchFamily="18" charset="0"/>
              </a:rPr>
              <a:t>2</a:t>
            </a:r>
            <a:r>
              <a:rPr lang="sl-SI" sz="2400">
                <a:latin typeface="Times New Roman" pitchFamily="18" charset="0"/>
              </a:rPr>
              <a:t> zaštićenog prostora ili jedno rodno stablo ne predstavljaju uvek isti proizvodni potencijal i treba voditi računa o uslovima u kojima se posluje i nivou intenzivnosti.</a:t>
            </a:r>
            <a:r>
              <a:rPr lang="sl-SI" sz="1800"/>
              <a:t> 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165</TotalTime>
  <Words>1251</Words>
  <Application>Microsoft Office PowerPoint</Application>
  <PresentationFormat>On-screen Show (4:3)</PresentationFormat>
  <Paragraphs>393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Balloons</vt:lpstr>
      <vt:lpstr>Equation</vt:lpstr>
      <vt:lpstr>IZRAŽAVANJE VELIČINE PROIZVODNIH JEDINICA </vt:lpstr>
      <vt:lpstr>Slide 2</vt:lpstr>
      <vt:lpstr>Slide 3</vt:lpstr>
      <vt:lpstr>Slide 4</vt:lpstr>
      <vt:lpstr>Primer. Uporediti gazdinstva A i B u pogledu proizvodnih  kapaciteta. Za osnovu uzeti UP/ha oranica na gazdinstvu »A«.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17</cp:revision>
  <dcterms:created xsi:type="dcterms:W3CDTF">2005-12-08T19:19:21Z</dcterms:created>
  <dcterms:modified xsi:type="dcterms:W3CDTF">2020-03-23T13:53:30Z</dcterms:modified>
</cp:coreProperties>
</file>